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21"/>
  </p:notesMasterIdLst>
  <p:sldIdLst>
    <p:sldId id="465" r:id="rId2"/>
    <p:sldId id="521" r:id="rId3"/>
    <p:sldId id="520" r:id="rId4"/>
    <p:sldId id="363" r:id="rId5"/>
    <p:sldId id="267" r:id="rId6"/>
    <p:sldId id="356" r:id="rId7"/>
    <p:sldId id="357" r:id="rId8"/>
    <p:sldId id="489" r:id="rId9"/>
    <p:sldId id="484" r:id="rId10"/>
    <p:sldId id="490" r:id="rId11"/>
    <p:sldId id="491" r:id="rId12"/>
    <p:sldId id="452" r:id="rId13"/>
    <p:sldId id="519" r:id="rId14"/>
    <p:sldId id="500" r:id="rId15"/>
    <p:sldId id="346" r:id="rId16"/>
    <p:sldId id="446" r:id="rId17"/>
    <p:sldId id="477" r:id="rId18"/>
    <p:sldId id="478" r:id="rId19"/>
    <p:sldId id="480" r:id="rId20"/>
    <p:sldId id="428" r:id="rId21"/>
    <p:sldId id="429" r:id="rId22"/>
    <p:sldId id="498" r:id="rId23"/>
    <p:sldId id="497" r:id="rId24"/>
    <p:sldId id="272" r:id="rId25"/>
    <p:sldId id="454" r:id="rId26"/>
    <p:sldId id="455" r:id="rId27"/>
    <p:sldId id="461" r:id="rId28"/>
    <p:sldId id="314" r:id="rId29"/>
    <p:sldId id="463" r:id="rId30"/>
    <p:sldId id="513" r:id="rId31"/>
    <p:sldId id="430" r:id="rId32"/>
    <p:sldId id="350" r:id="rId33"/>
    <p:sldId id="286" r:id="rId34"/>
    <p:sldId id="347" r:id="rId35"/>
    <p:sldId id="287" r:id="rId36"/>
    <p:sldId id="293" r:id="rId37"/>
    <p:sldId id="290" r:id="rId38"/>
    <p:sldId id="295" r:id="rId39"/>
    <p:sldId id="296" r:id="rId40"/>
    <p:sldId id="331" r:id="rId41"/>
    <p:sldId id="459" r:id="rId42"/>
    <p:sldId id="298" r:id="rId43"/>
    <p:sldId id="352" r:id="rId44"/>
    <p:sldId id="431" r:id="rId45"/>
    <p:sldId id="506" r:id="rId46"/>
    <p:sldId id="514" r:id="rId47"/>
    <p:sldId id="315" r:id="rId48"/>
    <p:sldId id="468" r:id="rId49"/>
    <p:sldId id="381" r:id="rId50"/>
    <p:sldId id="469" r:id="rId51"/>
    <p:sldId id="319" r:id="rId52"/>
    <p:sldId id="353" r:id="rId53"/>
    <p:sldId id="432" r:id="rId54"/>
    <p:sldId id="507" r:id="rId55"/>
    <p:sldId id="322" r:id="rId56"/>
    <p:sldId id="471" r:id="rId57"/>
    <p:sldId id="470" r:id="rId58"/>
    <p:sldId id="440" r:id="rId59"/>
    <p:sldId id="330" r:id="rId60"/>
    <p:sldId id="329" r:id="rId61"/>
    <p:sldId id="458" r:id="rId62"/>
    <p:sldId id="336" r:id="rId63"/>
    <p:sldId id="337" r:id="rId64"/>
    <p:sldId id="503" r:id="rId65"/>
    <p:sldId id="438" r:id="rId66"/>
    <p:sldId id="345" r:id="rId67"/>
    <p:sldId id="355" r:id="rId68"/>
    <p:sldId id="354" r:id="rId69"/>
    <p:sldId id="508" r:id="rId70"/>
    <p:sldId id="358" r:id="rId71"/>
    <p:sldId id="364" r:id="rId72"/>
    <p:sldId id="378" r:id="rId73"/>
    <p:sldId id="365" r:id="rId74"/>
    <p:sldId id="367" r:id="rId75"/>
    <p:sldId id="373" r:id="rId76"/>
    <p:sldId id="372" r:id="rId77"/>
    <p:sldId id="444" r:id="rId78"/>
    <p:sldId id="374" r:id="rId79"/>
    <p:sldId id="380" r:id="rId80"/>
    <p:sldId id="385" r:id="rId81"/>
    <p:sldId id="386" r:id="rId82"/>
    <p:sldId id="509" r:id="rId83"/>
    <p:sldId id="382" r:id="rId84"/>
    <p:sldId id="339" r:id="rId85"/>
    <p:sldId id="397" r:id="rId86"/>
    <p:sldId id="406" r:id="rId87"/>
    <p:sldId id="494" r:id="rId88"/>
    <p:sldId id="493" r:id="rId89"/>
    <p:sldId id="411" r:id="rId90"/>
    <p:sldId id="387" r:id="rId91"/>
    <p:sldId id="424" r:id="rId92"/>
    <p:sldId id="510" r:id="rId93"/>
    <p:sldId id="383" r:id="rId94"/>
    <p:sldId id="301" r:id="rId95"/>
    <p:sldId id="300" r:id="rId96"/>
    <p:sldId id="391" r:id="rId97"/>
    <p:sldId id="310" r:id="rId98"/>
    <p:sldId id="324" r:id="rId99"/>
    <p:sldId id="320" r:id="rId100"/>
    <p:sldId id="388" r:id="rId101"/>
    <p:sldId id="425" r:id="rId102"/>
    <p:sldId id="511" r:id="rId103"/>
    <p:sldId id="384" r:id="rId104"/>
    <p:sldId id="423" r:id="rId105"/>
    <p:sldId id="422" r:id="rId106"/>
    <p:sldId id="434" r:id="rId107"/>
    <p:sldId id="413" r:id="rId108"/>
    <p:sldId id="433" r:id="rId109"/>
    <p:sldId id="389" r:id="rId110"/>
    <p:sldId id="426" r:id="rId111"/>
    <p:sldId id="427" r:id="rId112"/>
    <p:sldId id="512" r:id="rId113"/>
    <p:sldId id="515" r:id="rId114"/>
    <p:sldId id="496" r:id="rId115"/>
    <p:sldId id="525" r:id="rId116"/>
    <p:sldId id="495" r:id="rId117"/>
    <p:sldId id="474" r:id="rId118"/>
    <p:sldId id="475" r:id="rId119"/>
    <p:sldId id="476" r:id="rId120"/>
  </p:sldIdLst>
  <p:sldSz cx="12192000" cy="6858000"/>
  <p:notesSz cx="6858000" cy="9144000"/>
  <p:embeddedFontLst>
    <p:embeddedFont>
      <p:font typeface="Avenir" panose="02000503020000020003" pitchFamily="2" charset="0"/>
      <p:regular r:id="rId122"/>
      <p:italic r:id="rId123"/>
    </p:embeddedFont>
    <p:embeddedFont>
      <p:font typeface="Avenir Black" panose="02000503020000020003" pitchFamily="2" charset="0"/>
      <p:bold r:id="rId124"/>
      <p:italic r:id="rId125"/>
      <p:boldItalic r:id="rId126"/>
    </p:embeddedFont>
    <p:embeddedFont>
      <p:font typeface="Avenir Book" panose="02000503020000020003" pitchFamily="2" charset="0"/>
      <p:regular r:id="rId127"/>
      <p:italic r:id="rId128"/>
    </p:embeddedFont>
    <p:embeddedFont>
      <p:font typeface="Avenir Light" panose="020B0402020203020204" pitchFamily="34" charset="77"/>
      <p:regular r:id="rId129"/>
      <p:italic r:id="rId130"/>
    </p:embeddedFont>
    <p:embeddedFont>
      <p:font typeface="Avenir Light Oblique" panose="020B0402020203090204" pitchFamily="34" charset="77"/>
      <p:italic r:id="rId131"/>
    </p:embeddedFont>
    <p:embeddedFont>
      <p:font typeface="Avenir Medium" panose="02000503020000020003" pitchFamily="2" charset="0"/>
      <p:regular r:id="rId132"/>
      <p:italic r:id="rId133"/>
    </p:embeddedFont>
    <p:embeddedFont>
      <p:font typeface="Avenir Next" panose="020B0503020202020204" pitchFamily="34" charset="0"/>
      <p:regular r:id="rId134"/>
      <p:bold r:id="rId135"/>
      <p:italic r:id="rId136"/>
      <p:boldItalic r:id="rId137"/>
    </p:embeddedFont>
    <p:embeddedFont>
      <p:font typeface="Avenir Next Condensed" panose="020B0506020202020204" pitchFamily="34" charset="0"/>
      <p:regular r:id="rId138"/>
      <p:bold r:id="rId139"/>
      <p:italic r:id="rId140"/>
      <p:boldItalic r:id="rId141"/>
    </p:embeddedFont>
    <p:embeddedFont>
      <p:font typeface="Avenir Next Condensed Demi Bold" panose="020B0506020202020204" pitchFamily="34" charset="0"/>
      <p:regular r:id="rId142"/>
      <p:bold r:id="rId143"/>
      <p:italic r:id="rId144"/>
      <p:boldItalic r:id="rId145"/>
    </p:embeddedFont>
    <p:embeddedFont>
      <p:font typeface="Avenir Next Condensed Heavy" panose="020B0506020202020204" pitchFamily="34" charset="0"/>
      <p:bold r:id="rId146"/>
      <p:italic r:id="rId147"/>
      <p:boldItalic r:id="rId148"/>
    </p:embeddedFont>
    <p:embeddedFont>
      <p:font typeface="Avenir Next Demi Bold" panose="020B0503020202020204" pitchFamily="34" charset="0"/>
      <p:regular r:id="rId149"/>
      <p:bold r:id="rId150"/>
      <p:italic r:id="rId151"/>
      <p:boldItalic r:id="rId152"/>
    </p:embeddedFont>
    <p:embeddedFont>
      <p:font typeface="Avenir Next Medium" panose="020B0503020202020204" pitchFamily="34" charset="0"/>
      <p:regular r:id="rId153"/>
      <p:italic r:id="rId154"/>
    </p:embeddedFont>
    <p:embeddedFont>
      <p:font typeface="Avenir Next Ultra Light" panose="020B0203020202020204" pitchFamily="34" charset="77"/>
      <p:regular r:id="rId155"/>
      <p:italic r:id="rId156"/>
    </p:embeddedFont>
    <p:embeddedFont>
      <p:font typeface="Hardwick WF" pitchFamily="2" charset="0"/>
      <p:regular r:id="rId157"/>
    </p:embeddedFont>
    <p:embeddedFont>
      <p:font typeface="Roboto" panose="02000000000000000000" pitchFamily="2" charset="0"/>
      <p:regular r:id="rId158"/>
      <p:bold r:id="rId159"/>
      <p:italic r:id="rId160"/>
      <p:boldItalic r:id="rId1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956"/>
    <a:srgbClr val="894235"/>
    <a:srgbClr val="AF5440"/>
    <a:srgbClr val="F7F9E3"/>
    <a:srgbClr val="F7F7F2"/>
    <a:srgbClr val="CAFEFF"/>
    <a:srgbClr val="C8D4C6"/>
    <a:srgbClr val="C1CABB"/>
    <a:srgbClr val="BBC1B1"/>
    <a:srgbClr val="BBEB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74"/>
    <p:restoredTop sz="84241"/>
  </p:normalViewPr>
  <p:slideViewPr>
    <p:cSldViewPr snapToGrid="0">
      <p:cViewPr>
        <p:scale>
          <a:sx n="84" d="100"/>
          <a:sy n="84" d="100"/>
        </p:scale>
        <p:origin x="632" y="456"/>
      </p:cViewPr>
      <p:guideLst/>
    </p:cSldViewPr>
  </p:slideViewPr>
  <p:notesTextViewPr>
    <p:cViewPr>
      <p:scale>
        <a:sx n="20" d="100"/>
        <a:sy n="2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font" Target="fonts/font17.fntdata"/><Relationship Id="rId159" Type="http://schemas.openxmlformats.org/officeDocument/2006/relationships/font" Target="fonts/font38.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font" Target="fonts/font7.fntdata"/><Relationship Id="rId149" Type="http://schemas.openxmlformats.org/officeDocument/2006/relationships/font" Target="fonts/font28.fntdata"/><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font" Target="fonts/font39.fntdata"/><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font" Target="fonts/font18.fntdata"/><Relationship Id="rId85" Type="http://schemas.openxmlformats.org/officeDocument/2006/relationships/slide" Target="slides/slide84.xml"/><Relationship Id="rId150" Type="http://schemas.openxmlformats.org/officeDocument/2006/relationships/font" Target="fonts/font29.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font" Target="fonts/font3.fntdata"/><Relationship Id="rId129" Type="http://schemas.openxmlformats.org/officeDocument/2006/relationships/font" Target="fonts/font8.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font" Target="fonts/font19.fntdata"/><Relationship Id="rId145" Type="http://schemas.openxmlformats.org/officeDocument/2006/relationships/font" Target="fonts/font24.fntdata"/><Relationship Id="rId161" Type="http://schemas.openxmlformats.org/officeDocument/2006/relationships/font" Target="fonts/font40.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9.fntdata"/><Relationship Id="rId135" Type="http://schemas.openxmlformats.org/officeDocument/2006/relationships/font" Target="fonts/font14.fntdata"/><Relationship Id="rId151" Type="http://schemas.openxmlformats.org/officeDocument/2006/relationships/font" Target="fonts/font30.fntdata"/><Relationship Id="rId156" Type="http://schemas.openxmlformats.org/officeDocument/2006/relationships/font" Target="fonts/font35.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font" Target="fonts/font4.fntdata"/><Relationship Id="rId141" Type="http://schemas.openxmlformats.org/officeDocument/2006/relationships/font" Target="fonts/font20.fntdata"/><Relationship Id="rId146" Type="http://schemas.openxmlformats.org/officeDocument/2006/relationships/font" Target="fonts/font25.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10.fntdata"/><Relationship Id="rId136" Type="http://schemas.openxmlformats.org/officeDocument/2006/relationships/font" Target="fonts/font15.fntdata"/><Relationship Id="rId157" Type="http://schemas.openxmlformats.org/officeDocument/2006/relationships/font" Target="fonts/font36.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font" Target="fonts/font31.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5.fntdata"/><Relationship Id="rId147" Type="http://schemas.openxmlformats.org/officeDocument/2006/relationships/font" Target="fonts/font2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142" Type="http://schemas.openxmlformats.org/officeDocument/2006/relationships/font" Target="fonts/font21.fntdata"/><Relationship Id="rId163"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font" Target="fonts/font16.fntdata"/><Relationship Id="rId158" Type="http://schemas.openxmlformats.org/officeDocument/2006/relationships/font" Target="fonts/font37.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font" Target="fonts/font11.fntdata"/><Relationship Id="rId153" Type="http://schemas.openxmlformats.org/officeDocument/2006/relationships/font" Target="fonts/font32.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1.fntdata"/><Relationship Id="rId143" Type="http://schemas.openxmlformats.org/officeDocument/2006/relationships/font" Target="fonts/font22.fntdata"/><Relationship Id="rId148" Type="http://schemas.openxmlformats.org/officeDocument/2006/relationships/font" Target="fonts/font27.fntdata"/><Relationship Id="rId16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12.fntdata"/><Relationship Id="rId154" Type="http://schemas.openxmlformats.org/officeDocument/2006/relationships/font" Target="fonts/font33.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2.fntdata"/><Relationship Id="rId144" Type="http://schemas.openxmlformats.org/officeDocument/2006/relationships/font" Target="fonts/font23.fntdata"/><Relationship Id="rId90" Type="http://schemas.openxmlformats.org/officeDocument/2006/relationships/slide" Target="slides/slide89.xml"/><Relationship Id="rId165"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font" Target="fonts/font13.fntdata"/><Relationship Id="rId80" Type="http://schemas.openxmlformats.org/officeDocument/2006/relationships/slide" Target="slides/slide79.xml"/><Relationship Id="rId155" Type="http://schemas.openxmlformats.org/officeDocument/2006/relationships/font" Target="fonts/font3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854F54-5787-0C4B-9142-38B2F7A4A31F}" type="datetimeFigureOut">
              <a:rPr lang="en-US" smtClean="0"/>
              <a:t>3/22/24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11D97E-400C-6243-B83D-F39215FD5C18}" type="slidenum">
              <a:rPr lang="en-US" smtClean="0"/>
              <a:t>‹#›</a:t>
            </a:fld>
            <a:endParaRPr lang="en-US" dirty="0"/>
          </a:p>
        </p:txBody>
      </p:sp>
    </p:spTree>
    <p:extLst>
      <p:ext uri="{BB962C8B-B14F-4D97-AF65-F5344CB8AC3E}">
        <p14:creationId xmlns:p14="http://schemas.microsoft.com/office/powerpoint/2010/main" val="1398895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1</a:t>
            </a:fld>
            <a:endParaRPr lang="en-US" dirty="0"/>
          </a:p>
        </p:txBody>
      </p:sp>
    </p:spTree>
    <p:extLst>
      <p:ext uri="{BB962C8B-B14F-4D97-AF65-F5344CB8AC3E}">
        <p14:creationId xmlns:p14="http://schemas.microsoft.com/office/powerpoint/2010/main" val="4170418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11</a:t>
            </a:fld>
            <a:endParaRPr lang="en-US" dirty="0"/>
          </a:p>
        </p:txBody>
      </p:sp>
    </p:spTree>
    <p:extLst>
      <p:ext uri="{BB962C8B-B14F-4D97-AF65-F5344CB8AC3E}">
        <p14:creationId xmlns:p14="http://schemas.microsoft.com/office/powerpoint/2010/main" val="86758792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101</a:t>
            </a:fld>
            <a:endParaRPr lang="en-US" dirty="0"/>
          </a:p>
        </p:txBody>
      </p:sp>
    </p:spTree>
    <p:extLst>
      <p:ext uri="{BB962C8B-B14F-4D97-AF65-F5344CB8AC3E}">
        <p14:creationId xmlns:p14="http://schemas.microsoft.com/office/powerpoint/2010/main" val="180288607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304B1-6DD6-1983-B41C-B33A1FAA6D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0B5AE2-8686-7106-68E4-68BD373B53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1AECC2-FEDE-5F72-2CE9-2863DD19596F}"/>
              </a:ext>
            </a:extLst>
          </p:cNvPr>
          <p:cNvSpPr>
            <a:spLocks noGrp="1"/>
          </p:cNvSpPr>
          <p:nvPr>
            <p:ph type="body" idx="1"/>
          </p:nvPr>
        </p:nvSpPr>
        <p:spPr/>
        <p:txBody>
          <a:bodyPr/>
          <a:lstStyle/>
          <a:p>
            <a:pPr rtl="0">
              <a:spcBef>
                <a:spcPts val="0"/>
              </a:spcBef>
              <a:spcAft>
                <a:spcPts val="0"/>
              </a:spcAft>
            </a:pPr>
            <a:endParaRPr lang="en-US" dirty="0"/>
          </a:p>
        </p:txBody>
      </p:sp>
      <p:sp>
        <p:nvSpPr>
          <p:cNvPr id="4" name="Slide Number Placeholder 3">
            <a:extLst>
              <a:ext uri="{FF2B5EF4-FFF2-40B4-BE49-F238E27FC236}">
                <a16:creationId xmlns:a16="http://schemas.microsoft.com/office/drawing/2014/main" id="{EAA63613-8B06-942C-3E8B-1E63752589B4}"/>
              </a:ext>
            </a:extLst>
          </p:cNvPr>
          <p:cNvSpPr>
            <a:spLocks noGrp="1"/>
          </p:cNvSpPr>
          <p:nvPr>
            <p:ph type="sldNum" sz="quarter" idx="5"/>
          </p:nvPr>
        </p:nvSpPr>
        <p:spPr/>
        <p:txBody>
          <a:bodyPr/>
          <a:lstStyle/>
          <a:p>
            <a:fld id="{C411D97E-400C-6243-B83D-F39215FD5C18}" type="slidenum">
              <a:rPr lang="en-US" smtClean="0"/>
              <a:t>102</a:t>
            </a:fld>
            <a:endParaRPr lang="en-US" dirty="0"/>
          </a:p>
        </p:txBody>
      </p:sp>
    </p:spTree>
    <p:extLst>
      <p:ext uri="{BB962C8B-B14F-4D97-AF65-F5344CB8AC3E}">
        <p14:creationId xmlns:p14="http://schemas.microsoft.com/office/powerpoint/2010/main" val="320853502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103</a:t>
            </a:fld>
            <a:endParaRPr lang="en-US" dirty="0"/>
          </a:p>
        </p:txBody>
      </p:sp>
    </p:spTree>
    <p:extLst>
      <p:ext uri="{BB962C8B-B14F-4D97-AF65-F5344CB8AC3E}">
        <p14:creationId xmlns:p14="http://schemas.microsoft.com/office/powerpoint/2010/main" val="413631834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104</a:t>
            </a:fld>
            <a:endParaRPr lang="en-US" dirty="0"/>
          </a:p>
        </p:txBody>
      </p:sp>
    </p:spTree>
    <p:extLst>
      <p:ext uri="{BB962C8B-B14F-4D97-AF65-F5344CB8AC3E}">
        <p14:creationId xmlns:p14="http://schemas.microsoft.com/office/powerpoint/2010/main" val="407600399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105</a:t>
            </a:fld>
            <a:endParaRPr lang="en-US" dirty="0"/>
          </a:p>
        </p:txBody>
      </p:sp>
    </p:spTree>
    <p:extLst>
      <p:ext uri="{BB962C8B-B14F-4D97-AF65-F5344CB8AC3E}">
        <p14:creationId xmlns:p14="http://schemas.microsoft.com/office/powerpoint/2010/main" val="322790203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106</a:t>
            </a:fld>
            <a:endParaRPr lang="en-US" dirty="0"/>
          </a:p>
        </p:txBody>
      </p:sp>
    </p:spTree>
    <p:extLst>
      <p:ext uri="{BB962C8B-B14F-4D97-AF65-F5344CB8AC3E}">
        <p14:creationId xmlns:p14="http://schemas.microsoft.com/office/powerpoint/2010/main" val="6653742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107</a:t>
            </a:fld>
            <a:endParaRPr lang="en-US" dirty="0"/>
          </a:p>
        </p:txBody>
      </p:sp>
    </p:spTree>
    <p:extLst>
      <p:ext uri="{BB962C8B-B14F-4D97-AF65-F5344CB8AC3E}">
        <p14:creationId xmlns:p14="http://schemas.microsoft.com/office/powerpoint/2010/main" val="362170691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108</a:t>
            </a:fld>
            <a:endParaRPr lang="en-US" dirty="0"/>
          </a:p>
        </p:txBody>
      </p:sp>
    </p:spTree>
    <p:extLst>
      <p:ext uri="{BB962C8B-B14F-4D97-AF65-F5344CB8AC3E}">
        <p14:creationId xmlns:p14="http://schemas.microsoft.com/office/powerpoint/2010/main" val="160560596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109</a:t>
            </a:fld>
            <a:endParaRPr lang="en-US" dirty="0"/>
          </a:p>
        </p:txBody>
      </p:sp>
    </p:spTree>
    <p:extLst>
      <p:ext uri="{BB962C8B-B14F-4D97-AF65-F5344CB8AC3E}">
        <p14:creationId xmlns:p14="http://schemas.microsoft.com/office/powerpoint/2010/main" val="26817562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110</a:t>
            </a:fld>
            <a:endParaRPr lang="en-US" dirty="0"/>
          </a:p>
        </p:txBody>
      </p:sp>
    </p:spTree>
    <p:extLst>
      <p:ext uri="{BB962C8B-B14F-4D97-AF65-F5344CB8AC3E}">
        <p14:creationId xmlns:p14="http://schemas.microsoft.com/office/powerpoint/2010/main" val="2395543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12</a:t>
            </a:fld>
            <a:endParaRPr lang="en-US" dirty="0"/>
          </a:p>
        </p:txBody>
      </p:sp>
    </p:spTree>
    <p:extLst>
      <p:ext uri="{BB962C8B-B14F-4D97-AF65-F5344CB8AC3E}">
        <p14:creationId xmlns:p14="http://schemas.microsoft.com/office/powerpoint/2010/main" val="261663488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111</a:t>
            </a:fld>
            <a:endParaRPr lang="en-US" dirty="0"/>
          </a:p>
        </p:txBody>
      </p:sp>
    </p:spTree>
    <p:extLst>
      <p:ext uri="{BB962C8B-B14F-4D97-AF65-F5344CB8AC3E}">
        <p14:creationId xmlns:p14="http://schemas.microsoft.com/office/powerpoint/2010/main" val="183205494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740DF-65AD-EFEF-6A2B-6E1C9545E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C9FCFC-700A-618A-D25A-F98D4775A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02AAC9-D39E-E2A1-9221-673D1273A525}"/>
              </a:ext>
            </a:extLst>
          </p:cNvPr>
          <p:cNvSpPr>
            <a:spLocks noGrp="1"/>
          </p:cNvSpPr>
          <p:nvPr>
            <p:ph type="body" idx="1"/>
          </p:nvPr>
        </p:nvSpPr>
        <p:spPr/>
        <p:txBody>
          <a:bodyPr/>
          <a:lstStyle/>
          <a:p>
            <a:pPr rtl="0">
              <a:spcBef>
                <a:spcPts val="0"/>
              </a:spcBef>
              <a:spcAft>
                <a:spcPts val="0"/>
              </a:spcAft>
            </a:pPr>
            <a:endParaRPr lang="en-US" dirty="0"/>
          </a:p>
        </p:txBody>
      </p:sp>
      <p:sp>
        <p:nvSpPr>
          <p:cNvPr id="4" name="Slide Number Placeholder 3">
            <a:extLst>
              <a:ext uri="{FF2B5EF4-FFF2-40B4-BE49-F238E27FC236}">
                <a16:creationId xmlns:a16="http://schemas.microsoft.com/office/drawing/2014/main" id="{E3A7DE33-6D7F-6791-597C-04CA8DB541DA}"/>
              </a:ext>
            </a:extLst>
          </p:cNvPr>
          <p:cNvSpPr>
            <a:spLocks noGrp="1"/>
          </p:cNvSpPr>
          <p:nvPr>
            <p:ph type="sldNum" sz="quarter" idx="5"/>
          </p:nvPr>
        </p:nvSpPr>
        <p:spPr/>
        <p:txBody>
          <a:bodyPr/>
          <a:lstStyle/>
          <a:p>
            <a:fld id="{C411D97E-400C-6243-B83D-F39215FD5C18}" type="slidenum">
              <a:rPr lang="en-US" smtClean="0"/>
              <a:t>112</a:t>
            </a:fld>
            <a:endParaRPr lang="en-US" dirty="0"/>
          </a:p>
        </p:txBody>
      </p:sp>
    </p:spTree>
    <p:extLst>
      <p:ext uri="{BB962C8B-B14F-4D97-AF65-F5344CB8AC3E}">
        <p14:creationId xmlns:p14="http://schemas.microsoft.com/office/powerpoint/2010/main" val="425967995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0C3D1-83D2-2F92-3EBE-281BC11701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5FB937-D45E-F143-7673-859C922D43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27D5FF-175A-C27B-43E2-F330A60E4326}"/>
              </a:ext>
            </a:extLst>
          </p:cNvPr>
          <p:cNvSpPr>
            <a:spLocks noGrp="1"/>
          </p:cNvSpPr>
          <p:nvPr>
            <p:ph type="body" idx="1"/>
          </p:nvPr>
        </p:nvSpPr>
        <p:spPr/>
        <p:txBody>
          <a:bodyPr/>
          <a:lstStyle/>
          <a:p>
            <a:pPr rtl="0">
              <a:spcBef>
                <a:spcPts val="0"/>
              </a:spcBef>
              <a:spcAft>
                <a:spcPts val="0"/>
              </a:spcAft>
            </a:pPr>
            <a:endParaRPr lang="en-US" dirty="0"/>
          </a:p>
        </p:txBody>
      </p:sp>
      <p:sp>
        <p:nvSpPr>
          <p:cNvPr id="4" name="Slide Number Placeholder 3">
            <a:extLst>
              <a:ext uri="{FF2B5EF4-FFF2-40B4-BE49-F238E27FC236}">
                <a16:creationId xmlns:a16="http://schemas.microsoft.com/office/drawing/2014/main" id="{30E9F39C-1606-F98A-1BE9-4118D9A37950}"/>
              </a:ext>
            </a:extLst>
          </p:cNvPr>
          <p:cNvSpPr>
            <a:spLocks noGrp="1"/>
          </p:cNvSpPr>
          <p:nvPr>
            <p:ph type="sldNum" sz="quarter" idx="5"/>
          </p:nvPr>
        </p:nvSpPr>
        <p:spPr/>
        <p:txBody>
          <a:bodyPr/>
          <a:lstStyle/>
          <a:p>
            <a:fld id="{C411D97E-400C-6243-B83D-F39215FD5C18}" type="slidenum">
              <a:rPr lang="en-US" smtClean="0"/>
              <a:t>113</a:t>
            </a:fld>
            <a:endParaRPr lang="en-US" dirty="0"/>
          </a:p>
        </p:txBody>
      </p:sp>
    </p:spTree>
    <p:extLst>
      <p:ext uri="{BB962C8B-B14F-4D97-AF65-F5344CB8AC3E}">
        <p14:creationId xmlns:p14="http://schemas.microsoft.com/office/powerpoint/2010/main" val="266966102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BF6F9-9D5D-1CA3-0B18-FC6653B87C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8B5997-9BA9-230F-DD9A-30AEBE0D0E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4FBE75-8CD7-E32D-61BD-4AC298A4868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433CA3-3093-98A4-73C1-28668F48FE5F}"/>
              </a:ext>
            </a:extLst>
          </p:cNvPr>
          <p:cNvSpPr>
            <a:spLocks noGrp="1"/>
          </p:cNvSpPr>
          <p:nvPr>
            <p:ph type="sldNum" sz="quarter" idx="5"/>
          </p:nvPr>
        </p:nvSpPr>
        <p:spPr/>
        <p:txBody>
          <a:bodyPr/>
          <a:lstStyle/>
          <a:p>
            <a:fld id="{C411D97E-400C-6243-B83D-F39215FD5C18}" type="slidenum">
              <a:rPr lang="en-US" smtClean="0"/>
              <a:t>114</a:t>
            </a:fld>
            <a:endParaRPr lang="en-US" dirty="0"/>
          </a:p>
        </p:txBody>
      </p:sp>
    </p:spTree>
    <p:extLst>
      <p:ext uri="{BB962C8B-B14F-4D97-AF65-F5344CB8AC3E}">
        <p14:creationId xmlns:p14="http://schemas.microsoft.com/office/powerpoint/2010/main" val="99230038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BF6F9-9D5D-1CA3-0B18-FC6653B87C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8B5997-9BA9-230F-DD9A-30AEBE0D0E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4FBE75-8CD7-E32D-61BD-4AC298A4868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433CA3-3093-98A4-73C1-28668F48FE5F}"/>
              </a:ext>
            </a:extLst>
          </p:cNvPr>
          <p:cNvSpPr>
            <a:spLocks noGrp="1"/>
          </p:cNvSpPr>
          <p:nvPr>
            <p:ph type="sldNum" sz="quarter" idx="5"/>
          </p:nvPr>
        </p:nvSpPr>
        <p:spPr/>
        <p:txBody>
          <a:bodyPr/>
          <a:lstStyle/>
          <a:p>
            <a:fld id="{C411D97E-400C-6243-B83D-F39215FD5C18}" type="slidenum">
              <a:rPr lang="en-US" smtClean="0"/>
              <a:t>115</a:t>
            </a:fld>
            <a:endParaRPr lang="en-US" dirty="0"/>
          </a:p>
        </p:txBody>
      </p:sp>
    </p:spTree>
    <p:extLst>
      <p:ext uri="{BB962C8B-B14F-4D97-AF65-F5344CB8AC3E}">
        <p14:creationId xmlns:p14="http://schemas.microsoft.com/office/powerpoint/2010/main" val="106032413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117</a:t>
            </a:fld>
            <a:endParaRPr lang="en-US" dirty="0"/>
          </a:p>
        </p:txBody>
      </p:sp>
    </p:spTree>
    <p:extLst>
      <p:ext uri="{BB962C8B-B14F-4D97-AF65-F5344CB8AC3E}">
        <p14:creationId xmlns:p14="http://schemas.microsoft.com/office/powerpoint/2010/main" val="124515426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118</a:t>
            </a:fld>
            <a:endParaRPr lang="en-US" dirty="0"/>
          </a:p>
        </p:txBody>
      </p:sp>
    </p:spTree>
    <p:extLst>
      <p:ext uri="{BB962C8B-B14F-4D97-AF65-F5344CB8AC3E}">
        <p14:creationId xmlns:p14="http://schemas.microsoft.com/office/powerpoint/2010/main" val="335416264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119</a:t>
            </a:fld>
            <a:endParaRPr lang="en-US" dirty="0"/>
          </a:p>
        </p:txBody>
      </p:sp>
    </p:spTree>
    <p:extLst>
      <p:ext uri="{BB962C8B-B14F-4D97-AF65-F5344CB8AC3E}">
        <p14:creationId xmlns:p14="http://schemas.microsoft.com/office/powerpoint/2010/main" val="2104553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C76EE-69A4-DB06-728A-44937A8BD8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6649B8-AD43-EB7A-A19B-2D4FA1AD5A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E49E3B-93A9-EF3A-57DC-B578930183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D4C6E64-2492-B414-A64E-B68C0B0DFF19}"/>
              </a:ext>
            </a:extLst>
          </p:cNvPr>
          <p:cNvSpPr>
            <a:spLocks noGrp="1"/>
          </p:cNvSpPr>
          <p:nvPr>
            <p:ph type="sldNum" sz="quarter" idx="5"/>
          </p:nvPr>
        </p:nvSpPr>
        <p:spPr/>
        <p:txBody>
          <a:bodyPr/>
          <a:lstStyle/>
          <a:p>
            <a:fld id="{C411D97E-400C-6243-B83D-F39215FD5C18}" type="slidenum">
              <a:rPr lang="en-US" smtClean="0"/>
              <a:t>13</a:t>
            </a:fld>
            <a:endParaRPr lang="en-US" dirty="0"/>
          </a:p>
        </p:txBody>
      </p:sp>
    </p:spTree>
    <p:extLst>
      <p:ext uri="{BB962C8B-B14F-4D97-AF65-F5344CB8AC3E}">
        <p14:creationId xmlns:p14="http://schemas.microsoft.com/office/powerpoint/2010/main" val="22280105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6087A-A173-02C5-4086-48EFC01B47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7B4F87-E2FC-4464-7C31-6973B80C71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A49990-A25E-4108-68EA-09686211C4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120904A-FB17-ADF7-AB89-00D180611803}"/>
              </a:ext>
            </a:extLst>
          </p:cNvPr>
          <p:cNvSpPr>
            <a:spLocks noGrp="1"/>
          </p:cNvSpPr>
          <p:nvPr>
            <p:ph type="sldNum" sz="quarter" idx="5"/>
          </p:nvPr>
        </p:nvSpPr>
        <p:spPr/>
        <p:txBody>
          <a:bodyPr/>
          <a:lstStyle/>
          <a:p>
            <a:fld id="{C411D97E-400C-6243-B83D-F39215FD5C18}" type="slidenum">
              <a:rPr lang="en-US" smtClean="0"/>
              <a:t>14</a:t>
            </a:fld>
            <a:endParaRPr lang="en-US" dirty="0"/>
          </a:p>
        </p:txBody>
      </p:sp>
    </p:spTree>
    <p:extLst>
      <p:ext uri="{BB962C8B-B14F-4D97-AF65-F5344CB8AC3E}">
        <p14:creationId xmlns:p14="http://schemas.microsoft.com/office/powerpoint/2010/main" val="3225588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15</a:t>
            </a:fld>
            <a:endParaRPr lang="en-US" dirty="0"/>
          </a:p>
        </p:txBody>
      </p:sp>
    </p:spTree>
    <p:extLst>
      <p:ext uri="{BB962C8B-B14F-4D97-AF65-F5344CB8AC3E}">
        <p14:creationId xmlns:p14="http://schemas.microsoft.com/office/powerpoint/2010/main" val="19784367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16</a:t>
            </a:fld>
            <a:endParaRPr lang="en-US" dirty="0"/>
          </a:p>
        </p:txBody>
      </p:sp>
    </p:spTree>
    <p:extLst>
      <p:ext uri="{BB962C8B-B14F-4D97-AF65-F5344CB8AC3E}">
        <p14:creationId xmlns:p14="http://schemas.microsoft.com/office/powerpoint/2010/main" val="10374210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17</a:t>
            </a:fld>
            <a:endParaRPr lang="en-US" dirty="0"/>
          </a:p>
        </p:txBody>
      </p:sp>
    </p:spTree>
    <p:extLst>
      <p:ext uri="{BB962C8B-B14F-4D97-AF65-F5344CB8AC3E}">
        <p14:creationId xmlns:p14="http://schemas.microsoft.com/office/powerpoint/2010/main" val="30298569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18</a:t>
            </a:fld>
            <a:endParaRPr lang="en-US" dirty="0"/>
          </a:p>
        </p:txBody>
      </p:sp>
    </p:spTree>
    <p:extLst>
      <p:ext uri="{BB962C8B-B14F-4D97-AF65-F5344CB8AC3E}">
        <p14:creationId xmlns:p14="http://schemas.microsoft.com/office/powerpoint/2010/main" val="14880543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19</a:t>
            </a:fld>
            <a:endParaRPr lang="en-US" dirty="0"/>
          </a:p>
        </p:txBody>
      </p:sp>
    </p:spTree>
    <p:extLst>
      <p:ext uri="{BB962C8B-B14F-4D97-AF65-F5344CB8AC3E}">
        <p14:creationId xmlns:p14="http://schemas.microsoft.com/office/powerpoint/2010/main" val="37615484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20</a:t>
            </a:fld>
            <a:endParaRPr lang="en-US" dirty="0"/>
          </a:p>
        </p:txBody>
      </p:sp>
    </p:spTree>
    <p:extLst>
      <p:ext uri="{BB962C8B-B14F-4D97-AF65-F5344CB8AC3E}">
        <p14:creationId xmlns:p14="http://schemas.microsoft.com/office/powerpoint/2010/main" val="1302230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2</a:t>
            </a:fld>
            <a:endParaRPr lang="en-US" dirty="0"/>
          </a:p>
        </p:txBody>
      </p:sp>
    </p:spTree>
    <p:extLst>
      <p:ext uri="{BB962C8B-B14F-4D97-AF65-F5344CB8AC3E}">
        <p14:creationId xmlns:p14="http://schemas.microsoft.com/office/powerpoint/2010/main" val="3941417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21</a:t>
            </a:fld>
            <a:endParaRPr lang="en-US" dirty="0"/>
          </a:p>
        </p:txBody>
      </p:sp>
    </p:spTree>
    <p:extLst>
      <p:ext uri="{BB962C8B-B14F-4D97-AF65-F5344CB8AC3E}">
        <p14:creationId xmlns:p14="http://schemas.microsoft.com/office/powerpoint/2010/main" val="22590541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B263B-9DED-B8DE-465D-7132875645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C6A87B-8590-0266-5971-5752D39DC1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D93DFC-404F-FEF0-46ED-20DB41C90F35}"/>
              </a:ext>
            </a:extLst>
          </p:cNvPr>
          <p:cNvSpPr>
            <a:spLocks noGrp="1"/>
          </p:cNvSpPr>
          <p:nvPr>
            <p:ph type="body" idx="1"/>
          </p:nvPr>
        </p:nvSpPr>
        <p:spPr/>
        <p:txBody>
          <a:bodyPr/>
          <a:lstStyle/>
          <a:p>
            <a:pPr rtl="0">
              <a:spcBef>
                <a:spcPts val="0"/>
              </a:spcBef>
              <a:spcAft>
                <a:spcPts val="0"/>
              </a:spcAft>
            </a:pPr>
            <a:endParaRPr lang="en-US" dirty="0"/>
          </a:p>
        </p:txBody>
      </p:sp>
      <p:sp>
        <p:nvSpPr>
          <p:cNvPr id="4" name="Slide Number Placeholder 3">
            <a:extLst>
              <a:ext uri="{FF2B5EF4-FFF2-40B4-BE49-F238E27FC236}">
                <a16:creationId xmlns:a16="http://schemas.microsoft.com/office/drawing/2014/main" id="{6FE8E8B8-5798-CA5C-EA47-EC561F4C967C}"/>
              </a:ext>
            </a:extLst>
          </p:cNvPr>
          <p:cNvSpPr>
            <a:spLocks noGrp="1"/>
          </p:cNvSpPr>
          <p:nvPr>
            <p:ph type="sldNum" sz="quarter" idx="5"/>
          </p:nvPr>
        </p:nvSpPr>
        <p:spPr/>
        <p:txBody>
          <a:bodyPr/>
          <a:lstStyle/>
          <a:p>
            <a:fld id="{C411D97E-400C-6243-B83D-F39215FD5C18}" type="slidenum">
              <a:rPr lang="en-US" smtClean="0"/>
              <a:t>22</a:t>
            </a:fld>
            <a:endParaRPr lang="en-US" dirty="0"/>
          </a:p>
        </p:txBody>
      </p:sp>
    </p:spTree>
    <p:extLst>
      <p:ext uri="{BB962C8B-B14F-4D97-AF65-F5344CB8AC3E}">
        <p14:creationId xmlns:p14="http://schemas.microsoft.com/office/powerpoint/2010/main" val="24341749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99434-6381-5FE1-9EEC-309378AC4C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F3F8AE-D66F-84CC-0E70-1B96022100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CA1044-3008-365E-E123-6A2B805FC8BC}"/>
              </a:ext>
            </a:extLst>
          </p:cNvPr>
          <p:cNvSpPr>
            <a:spLocks noGrp="1"/>
          </p:cNvSpPr>
          <p:nvPr>
            <p:ph type="body" idx="1"/>
          </p:nvPr>
        </p:nvSpPr>
        <p:spPr/>
        <p:txBody>
          <a:bodyPr/>
          <a:lstStyle/>
          <a:p>
            <a:pPr rtl="0">
              <a:spcBef>
                <a:spcPts val="0"/>
              </a:spcBef>
              <a:spcAft>
                <a:spcPts val="0"/>
              </a:spcAft>
            </a:pPr>
            <a:endParaRPr lang="en-US" dirty="0"/>
          </a:p>
        </p:txBody>
      </p:sp>
      <p:sp>
        <p:nvSpPr>
          <p:cNvPr id="4" name="Slide Number Placeholder 3">
            <a:extLst>
              <a:ext uri="{FF2B5EF4-FFF2-40B4-BE49-F238E27FC236}">
                <a16:creationId xmlns:a16="http://schemas.microsoft.com/office/drawing/2014/main" id="{A49279E5-05A7-8ECC-C8BB-AE3FC3E6D26C}"/>
              </a:ext>
            </a:extLst>
          </p:cNvPr>
          <p:cNvSpPr>
            <a:spLocks noGrp="1"/>
          </p:cNvSpPr>
          <p:nvPr>
            <p:ph type="sldNum" sz="quarter" idx="5"/>
          </p:nvPr>
        </p:nvSpPr>
        <p:spPr/>
        <p:txBody>
          <a:bodyPr/>
          <a:lstStyle/>
          <a:p>
            <a:fld id="{C411D97E-400C-6243-B83D-F39215FD5C18}" type="slidenum">
              <a:rPr lang="en-US" smtClean="0"/>
              <a:t>23</a:t>
            </a:fld>
            <a:endParaRPr lang="en-US" dirty="0"/>
          </a:p>
        </p:txBody>
      </p:sp>
    </p:spTree>
    <p:extLst>
      <p:ext uri="{BB962C8B-B14F-4D97-AF65-F5344CB8AC3E}">
        <p14:creationId xmlns:p14="http://schemas.microsoft.com/office/powerpoint/2010/main" val="3862750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24</a:t>
            </a:fld>
            <a:endParaRPr lang="en-US" dirty="0"/>
          </a:p>
        </p:txBody>
      </p:sp>
    </p:spTree>
    <p:extLst>
      <p:ext uri="{BB962C8B-B14F-4D97-AF65-F5344CB8AC3E}">
        <p14:creationId xmlns:p14="http://schemas.microsoft.com/office/powerpoint/2010/main" val="13339758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25</a:t>
            </a:fld>
            <a:endParaRPr lang="en-US" dirty="0"/>
          </a:p>
        </p:txBody>
      </p:sp>
    </p:spTree>
    <p:extLst>
      <p:ext uri="{BB962C8B-B14F-4D97-AF65-F5344CB8AC3E}">
        <p14:creationId xmlns:p14="http://schemas.microsoft.com/office/powerpoint/2010/main" val="26278272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26</a:t>
            </a:fld>
            <a:endParaRPr lang="en-US" dirty="0"/>
          </a:p>
        </p:txBody>
      </p:sp>
    </p:spTree>
    <p:extLst>
      <p:ext uri="{BB962C8B-B14F-4D97-AF65-F5344CB8AC3E}">
        <p14:creationId xmlns:p14="http://schemas.microsoft.com/office/powerpoint/2010/main" val="39582116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27</a:t>
            </a:fld>
            <a:endParaRPr lang="en-US" dirty="0"/>
          </a:p>
        </p:txBody>
      </p:sp>
    </p:spTree>
    <p:extLst>
      <p:ext uri="{BB962C8B-B14F-4D97-AF65-F5344CB8AC3E}">
        <p14:creationId xmlns:p14="http://schemas.microsoft.com/office/powerpoint/2010/main" val="40585863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28</a:t>
            </a:fld>
            <a:endParaRPr lang="en-US" dirty="0"/>
          </a:p>
        </p:txBody>
      </p:sp>
    </p:spTree>
    <p:extLst>
      <p:ext uri="{BB962C8B-B14F-4D97-AF65-F5344CB8AC3E}">
        <p14:creationId xmlns:p14="http://schemas.microsoft.com/office/powerpoint/2010/main" val="35524488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29</a:t>
            </a:fld>
            <a:endParaRPr lang="en-US" dirty="0"/>
          </a:p>
        </p:txBody>
      </p:sp>
    </p:spTree>
    <p:extLst>
      <p:ext uri="{BB962C8B-B14F-4D97-AF65-F5344CB8AC3E}">
        <p14:creationId xmlns:p14="http://schemas.microsoft.com/office/powerpoint/2010/main" val="33840842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A31EA-0C71-51CF-B74F-67AE767F84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26EAA5-E504-77F5-A702-FF3BA4F8C2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F59589-9A73-5347-87CE-475ADE649D7F}"/>
              </a:ext>
            </a:extLst>
          </p:cNvPr>
          <p:cNvSpPr>
            <a:spLocks noGrp="1"/>
          </p:cNvSpPr>
          <p:nvPr>
            <p:ph type="body" idx="1"/>
          </p:nvPr>
        </p:nvSpPr>
        <p:spPr/>
        <p:txBody>
          <a:bodyPr/>
          <a:lstStyle/>
          <a:p>
            <a:pPr rtl="0">
              <a:spcBef>
                <a:spcPts val="0"/>
              </a:spcBef>
              <a:spcAft>
                <a:spcPts val="0"/>
              </a:spcAft>
            </a:pPr>
            <a:endParaRPr lang="en-US" dirty="0"/>
          </a:p>
        </p:txBody>
      </p:sp>
      <p:sp>
        <p:nvSpPr>
          <p:cNvPr id="4" name="Slide Number Placeholder 3">
            <a:extLst>
              <a:ext uri="{FF2B5EF4-FFF2-40B4-BE49-F238E27FC236}">
                <a16:creationId xmlns:a16="http://schemas.microsoft.com/office/drawing/2014/main" id="{4D8BDCD1-BA39-FEED-0896-8C9E06C0DF9D}"/>
              </a:ext>
            </a:extLst>
          </p:cNvPr>
          <p:cNvSpPr>
            <a:spLocks noGrp="1"/>
          </p:cNvSpPr>
          <p:nvPr>
            <p:ph type="sldNum" sz="quarter" idx="5"/>
          </p:nvPr>
        </p:nvSpPr>
        <p:spPr/>
        <p:txBody>
          <a:bodyPr/>
          <a:lstStyle/>
          <a:p>
            <a:fld id="{C411D97E-400C-6243-B83D-F39215FD5C18}" type="slidenum">
              <a:rPr lang="en-US" smtClean="0"/>
              <a:t>30</a:t>
            </a:fld>
            <a:endParaRPr lang="en-US" dirty="0"/>
          </a:p>
        </p:txBody>
      </p:sp>
    </p:spTree>
    <p:extLst>
      <p:ext uri="{BB962C8B-B14F-4D97-AF65-F5344CB8AC3E}">
        <p14:creationId xmlns:p14="http://schemas.microsoft.com/office/powerpoint/2010/main" val="3634568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3</a:t>
            </a:fld>
            <a:endParaRPr lang="en-US" dirty="0"/>
          </a:p>
        </p:txBody>
      </p:sp>
    </p:spTree>
    <p:extLst>
      <p:ext uri="{BB962C8B-B14F-4D97-AF65-F5344CB8AC3E}">
        <p14:creationId xmlns:p14="http://schemas.microsoft.com/office/powerpoint/2010/main" val="6293720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31</a:t>
            </a:fld>
            <a:endParaRPr lang="en-US" dirty="0"/>
          </a:p>
        </p:txBody>
      </p:sp>
    </p:spTree>
    <p:extLst>
      <p:ext uri="{BB962C8B-B14F-4D97-AF65-F5344CB8AC3E}">
        <p14:creationId xmlns:p14="http://schemas.microsoft.com/office/powerpoint/2010/main" val="31819960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32</a:t>
            </a:fld>
            <a:endParaRPr lang="en-US" dirty="0"/>
          </a:p>
        </p:txBody>
      </p:sp>
    </p:spTree>
    <p:extLst>
      <p:ext uri="{BB962C8B-B14F-4D97-AF65-F5344CB8AC3E}">
        <p14:creationId xmlns:p14="http://schemas.microsoft.com/office/powerpoint/2010/main" val="24491069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33</a:t>
            </a:fld>
            <a:endParaRPr lang="en-US" dirty="0"/>
          </a:p>
        </p:txBody>
      </p:sp>
    </p:spTree>
    <p:extLst>
      <p:ext uri="{BB962C8B-B14F-4D97-AF65-F5344CB8AC3E}">
        <p14:creationId xmlns:p14="http://schemas.microsoft.com/office/powerpoint/2010/main" val="11035770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34</a:t>
            </a:fld>
            <a:endParaRPr lang="en-US" dirty="0"/>
          </a:p>
        </p:txBody>
      </p:sp>
    </p:spTree>
    <p:extLst>
      <p:ext uri="{BB962C8B-B14F-4D97-AF65-F5344CB8AC3E}">
        <p14:creationId xmlns:p14="http://schemas.microsoft.com/office/powerpoint/2010/main" val="36626368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35</a:t>
            </a:fld>
            <a:endParaRPr lang="en-US" dirty="0"/>
          </a:p>
        </p:txBody>
      </p:sp>
    </p:spTree>
    <p:extLst>
      <p:ext uri="{BB962C8B-B14F-4D97-AF65-F5344CB8AC3E}">
        <p14:creationId xmlns:p14="http://schemas.microsoft.com/office/powerpoint/2010/main" val="30454182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36</a:t>
            </a:fld>
            <a:endParaRPr lang="en-US" dirty="0"/>
          </a:p>
        </p:txBody>
      </p:sp>
    </p:spTree>
    <p:extLst>
      <p:ext uri="{BB962C8B-B14F-4D97-AF65-F5344CB8AC3E}">
        <p14:creationId xmlns:p14="http://schemas.microsoft.com/office/powerpoint/2010/main" val="35162901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37</a:t>
            </a:fld>
            <a:endParaRPr lang="en-US" dirty="0"/>
          </a:p>
        </p:txBody>
      </p:sp>
    </p:spTree>
    <p:extLst>
      <p:ext uri="{BB962C8B-B14F-4D97-AF65-F5344CB8AC3E}">
        <p14:creationId xmlns:p14="http://schemas.microsoft.com/office/powerpoint/2010/main" val="40486391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38</a:t>
            </a:fld>
            <a:endParaRPr lang="en-US" dirty="0"/>
          </a:p>
        </p:txBody>
      </p:sp>
    </p:spTree>
    <p:extLst>
      <p:ext uri="{BB962C8B-B14F-4D97-AF65-F5344CB8AC3E}">
        <p14:creationId xmlns:p14="http://schemas.microsoft.com/office/powerpoint/2010/main" val="39527347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39</a:t>
            </a:fld>
            <a:endParaRPr lang="en-US" dirty="0"/>
          </a:p>
        </p:txBody>
      </p:sp>
    </p:spTree>
    <p:extLst>
      <p:ext uri="{BB962C8B-B14F-4D97-AF65-F5344CB8AC3E}">
        <p14:creationId xmlns:p14="http://schemas.microsoft.com/office/powerpoint/2010/main" val="1008474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40</a:t>
            </a:fld>
            <a:endParaRPr lang="en-US" dirty="0"/>
          </a:p>
        </p:txBody>
      </p:sp>
    </p:spTree>
    <p:extLst>
      <p:ext uri="{BB962C8B-B14F-4D97-AF65-F5344CB8AC3E}">
        <p14:creationId xmlns:p14="http://schemas.microsoft.com/office/powerpoint/2010/main" val="2031835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4</a:t>
            </a:fld>
            <a:endParaRPr lang="en-US" dirty="0"/>
          </a:p>
        </p:txBody>
      </p:sp>
    </p:spTree>
    <p:extLst>
      <p:ext uri="{BB962C8B-B14F-4D97-AF65-F5344CB8AC3E}">
        <p14:creationId xmlns:p14="http://schemas.microsoft.com/office/powerpoint/2010/main" val="17079919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41</a:t>
            </a:fld>
            <a:endParaRPr lang="en-US" dirty="0"/>
          </a:p>
        </p:txBody>
      </p:sp>
    </p:spTree>
    <p:extLst>
      <p:ext uri="{BB962C8B-B14F-4D97-AF65-F5344CB8AC3E}">
        <p14:creationId xmlns:p14="http://schemas.microsoft.com/office/powerpoint/2010/main" val="35207775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42</a:t>
            </a:fld>
            <a:endParaRPr lang="en-US" dirty="0"/>
          </a:p>
        </p:txBody>
      </p:sp>
    </p:spTree>
    <p:extLst>
      <p:ext uri="{BB962C8B-B14F-4D97-AF65-F5344CB8AC3E}">
        <p14:creationId xmlns:p14="http://schemas.microsoft.com/office/powerpoint/2010/main" val="25885543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43</a:t>
            </a:fld>
            <a:endParaRPr lang="en-US" dirty="0"/>
          </a:p>
        </p:txBody>
      </p:sp>
    </p:spTree>
    <p:extLst>
      <p:ext uri="{BB962C8B-B14F-4D97-AF65-F5344CB8AC3E}">
        <p14:creationId xmlns:p14="http://schemas.microsoft.com/office/powerpoint/2010/main" val="10259041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44</a:t>
            </a:fld>
            <a:endParaRPr lang="en-US" dirty="0"/>
          </a:p>
        </p:txBody>
      </p:sp>
    </p:spTree>
    <p:extLst>
      <p:ext uri="{BB962C8B-B14F-4D97-AF65-F5344CB8AC3E}">
        <p14:creationId xmlns:p14="http://schemas.microsoft.com/office/powerpoint/2010/main" val="7136587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76A2A-90A5-BE75-CCC7-3087378C80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68CF4F-24E5-131B-BF94-9D9E44A199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D3A094-E9AD-9327-97BB-A9A9B82425C9}"/>
              </a:ext>
            </a:extLst>
          </p:cNvPr>
          <p:cNvSpPr>
            <a:spLocks noGrp="1"/>
          </p:cNvSpPr>
          <p:nvPr>
            <p:ph type="body" idx="1"/>
          </p:nvPr>
        </p:nvSpPr>
        <p:spPr/>
        <p:txBody>
          <a:bodyPr/>
          <a:lstStyle/>
          <a:p>
            <a:pPr rtl="0">
              <a:spcBef>
                <a:spcPts val="0"/>
              </a:spcBef>
              <a:spcAft>
                <a:spcPts val="0"/>
              </a:spcAft>
            </a:pPr>
            <a:endParaRPr lang="en-US" dirty="0"/>
          </a:p>
        </p:txBody>
      </p:sp>
      <p:sp>
        <p:nvSpPr>
          <p:cNvPr id="4" name="Slide Number Placeholder 3">
            <a:extLst>
              <a:ext uri="{FF2B5EF4-FFF2-40B4-BE49-F238E27FC236}">
                <a16:creationId xmlns:a16="http://schemas.microsoft.com/office/drawing/2014/main" id="{36DECF3C-69AF-0125-5ABA-43713BC7161E}"/>
              </a:ext>
            </a:extLst>
          </p:cNvPr>
          <p:cNvSpPr>
            <a:spLocks noGrp="1"/>
          </p:cNvSpPr>
          <p:nvPr>
            <p:ph type="sldNum" sz="quarter" idx="5"/>
          </p:nvPr>
        </p:nvSpPr>
        <p:spPr/>
        <p:txBody>
          <a:bodyPr/>
          <a:lstStyle/>
          <a:p>
            <a:fld id="{C411D97E-400C-6243-B83D-F39215FD5C18}" type="slidenum">
              <a:rPr lang="en-US" smtClean="0"/>
              <a:t>45</a:t>
            </a:fld>
            <a:endParaRPr lang="en-US" dirty="0"/>
          </a:p>
        </p:txBody>
      </p:sp>
    </p:spTree>
    <p:extLst>
      <p:ext uri="{BB962C8B-B14F-4D97-AF65-F5344CB8AC3E}">
        <p14:creationId xmlns:p14="http://schemas.microsoft.com/office/powerpoint/2010/main" val="35513704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ADB09-FDD7-87AE-F7D3-C19559A001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6EF10C-1A56-97FC-6069-3CD4906D0B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5DBA88-8831-EF51-32A3-7B05FB7810A1}"/>
              </a:ext>
            </a:extLst>
          </p:cNvPr>
          <p:cNvSpPr>
            <a:spLocks noGrp="1"/>
          </p:cNvSpPr>
          <p:nvPr>
            <p:ph type="body" idx="1"/>
          </p:nvPr>
        </p:nvSpPr>
        <p:spPr/>
        <p:txBody>
          <a:bodyPr/>
          <a:lstStyle/>
          <a:p>
            <a:pPr rtl="0">
              <a:spcBef>
                <a:spcPts val="0"/>
              </a:spcBef>
              <a:spcAft>
                <a:spcPts val="0"/>
              </a:spcAft>
            </a:pPr>
            <a:endParaRPr lang="en-US" dirty="0"/>
          </a:p>
        </p:txBody>
      </p:sp>
      <p:sp>
        <p:nvSpPr>
          <p:cNvPr id="4" name="Slide Number Placeholder 3">
            <a:extLst>
              <a:ext uri="{FF2B5EF4-FFF2-40B4-BE49-F238E27FC236}">
                <a16:creationId xmlns:a16="http://schemas.microsoft.com/office/drawing/2014/main" id="{6A5614A0-E8EB-3F16-5839-BD4723A26D21}"/>
              </a:ext>
            </a:extLst>
          </p:cNvPr>
          <p:cNvSpPr>
            <a:spLocks noGrp="1"/>
          </p:cNvSpPr>
          <p:nvPr>
            <p:ph type="sldNum" sz="quarter" idx="5"/>
          </p:nvPr>
        </p:nvSpPr>
        <p:spPr/>
        <p:txBody>
          <a:bodyPr/>
          <a:lstStyle/>
          <a:p>
            <a:fld id="{C411D97E-400C-6243-B83D-F39215FD5C18}" type="slidenum">
              <a:rPr lang="en-US" smtClean="0"/>
              <a:t>46</a:t>
            </a:fld>
            <a:endParaRPr lang="en-US" dirty="0"/>
          </a:p>
        </p:txBody>
      </p:sp>
    </p:spTree>
    <p:extLst>
      <p:ext uri="{BB962C8B-B14F-4D97-AF65-F5344CB8AC3E}">
        <p14:creationId xmlns:p14="http://schemas.microsoft.com/office/powerpoint/2010/main" val="41002736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47</a:t>
            </a:fld>
            <a:endParaRPr lang="en-US" dirty="0"/>
          </a:p>
        </p:txBody>
      </p:sp>
    </p:spTree>
    <p:extLst>
      <p:ext uri="{BB962C8B-B14F-4D97-AF65-F5344CB8AC3E}">
        <p14:creationId xmlns:p14="http://schemas.microsoft.com/office/powerpoint/2010/main" val="19667856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48</a:t>
            </a:fld>
            <a:endParaRPr lang="en-US" dirty="0"/>
          </a:p>
        </p:txBody>
      </p:sp>
    </p:spTree>
    <p:extLst>
      <p:ext uri="{BB962C8B-B14F-4D97-AF65-F5344CB8AC3E}">
        <p14:creationId xmlns:p14="http://schemas.microsoft.com/office/powerpoint/2010/main" val="39770140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49</a:t>
            </a:fld>
            <a:endParaRPr lang="en-US" dirty="0"/>
          </a:p>
        </p:txBody>
      </p:sp>
    </p:spTree>
    <p:extLst>
      <p:ext uri="{BB962C8B-B14F-4D97-AF65-F5344CB8AC3E}">
        <p14:creationId xmlns:p14="http://schemas.microsoft.com/office/powerpoint/2010/main" val="29552668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50</a:t>
            </a:fld>
            <a:endParaRPr lang="en-US" dirty="0"/>
          </a:p>
        </p:txBody>
      </p:sp>
    </p:spTree>
    <p:extLst>
      <p:ext uri="{BB962C8B-B14F-4D97-AF65-F5344CB8AC3E}">
        <p14:creationId xmlns:p14="http://schemas.microsoft.com/office/powerpoint/2010/main" val="2100526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5</a:t>
            </a:fld>
            <a:endParaRPr lang="en-US" dirty="0"/>
          </a:p>
        </p:txBody>
      </p:sp>
    </p:spTree>
    <p:extLst>
      <p:ext uri="{BB962C8B-B14F-4D97-AF65-F5344CB8AC3E}">
        <p14:creationId xmlns:p14="http://schemas.microsoft.com/office/powerpoint/2010/main" val="14978671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51</a:t>
            </a:fld>
            <a:endParaRPr lang="en-US" dirty="0"/>
          </a:p>
        </p:txBody>
      </p:sp>
    </p:spTree>
    <p:extLst>
      <p:ext uri="{BB962C8B-B14F-4D97-AF65-F5344CB8AC3E}">
        <p14:creationId xmlns:p14="http://schemas.microsoft.com/office/powerpoint/2010/main" val="33294631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52</a:t>
            </a:fld>
            <a:endParaRPr lang="en-US" dirty="0"/>
          </a:p>
        </p:txBody>
      </p:sp>
    </p:spTree>
    <p:extLst>
      <p:ext uri="{BB962C8B-B14F-4D97-AF65-F5344CB8AC3E}">
        <p14:creationId xmlns:p14="http://schemas.microsoft.com/office/powerpoint/2010/main" val="2503126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dirty="0"/>
              <a:t> </a:t>
            </a:r>
          </a:p>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53</a:t>
            </a:fld>
            <a:endParaRPr lang="en-US" dirty="0"/>
          </a:p>
        </p:txBody>
      </p:sp>
    </p:spTree>
    <p:extLst>
      <p:ext uri="{BB962C8B-B14F-4D97-AF65-F5344CB8AC3E}">
        <p14:creationId xmlns:p14="http://schemas.microsoft.com/office/powerpoint/2010/main" val="32274477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FD5AA-FF95-F7C1-FCA8-34AE3F7FBC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FD14BA-5700-EE53-BEFE-17253A889A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083234-5BA7-5E6A-46BA-EAE98DA8061F}"/>
              </a:ext>
            </a:extLst>
          </p:cNvPr>
          <p:cNvSpPr>
            <a:spLocks noGrp="1"/>
          </p:cNvSpPr>
          <p:nvPr>
            <p:ph type="body" idx="1"/>
          </p:nvPr>
        </p:nvSpPr>
        <p:spPr/>
        <p:txBody>
          <a:bodyPr/>
          <a:lstStyle/>
          <a:p>
            <a:pPr rtl="0">
              <a:spcBef>
                <a:spcPts val="0"/>
              </a:spcBef>
              <a:spcAft>
                <a:spcPts val="0"/>
              </a:spcAft>
            </a:pPr>
            <a:r>
              <a:rPr lang="en-US" dirty="0"/>
              <a:t> </a:t>
            </a:r>
          </a:p>
          <a:p>
            <a:pPr rtl="0">
              <a:spcBef>
                <a:spcPts val="0"/>
              </a:spcBef>
              <a:spcAft>
                <a:spcPts val="0"/>
              </a:spcAft>
            </a:pPr>
            <a:endParaRPr lang="en-US" dirty="0"/>
          </a:p>
        </p:txBody>
      </p:sp>
      <p:sp>
        <p:nvSpPr>
          <p:cNvPr id="4" name="Slide Number Placeholder 3">
            <a:extLst>
              <a:ext uri="{FF2B5EF4-FFF2-40B4-BE49-F238E27FC236}">
                <a16:creationId xmlns:a16="http://schemas.microsoft.com/office/drawing/2014/main" id="{847313AB-3F85-893B-F533-B94F21409622}"/>
              </a:ext>
            </a:extLst>
          </p:cNvPr>
          <p:cNvSpPr>
            <a:spLocks noGrp="1"/>
          </p:cNvSpPr>
          <p:nvPr>
            <p:ph type="sldNum" sz="quarter" idx="5"/>
          </p:nvPr>
        </p:nvSpPr>
        <p:spPr/>
        <p:txBody>
          <a:bodyPr/>
          <a:lstStyle/>
          <a:p>
            <a:fld id="{C411D97E-400C-6243-B83D-F39215FD5C18}" type="slidenum">
              <a:rPr lang="en-US" smtClean="0"/>
              <a:t>54</a:t>
            </a:fld>
            <a:endParaRPr lang="en-US" dirty="0"/>
          </a:p>
        </p:txBody>
      </p:sp>
    </p:spTree>
    <p:extLst>
      <p:ext uri="{BB962C8B-B14F-4D97-AF65-F5344CB8AC3E}">
        <p14:creationId xmlns:p14="http://schemas.microsoft.com/office/powerpoint/2010/main" val="40886403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55</a:t>
            </a:fld>
            <a:endParaRPr lang="en-US" dirty="0"/>
          </a:p>
        </p:txBody>
      </p:sp>
    </p:spTree>
    <p:extLst>
      <p:ext uri="{BB962C8B-B14F-4D97-AF65-F5344CB8AC3E}">
        <p14:creationId xmlns:p14="http://schemas.microsoft.com/office/powerpoint/2010/main" val="16810730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56</a:t>
            </a:fld>
            <a:endParaRPr lang="en-US" dirty="0"/>
          </a:p>
        </p:txBody>
      </p:sp>
    </p:spTree>
    <p:extLst>
      <p:ext uri="{BB962C8B-B14F-4D97-AF65-F5344CB8AC3E}">
        <p14:creationId xmlns:p14="http://schemas.microsoft.com/office/powerpoint/2010/main" val="29688036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57</a:t>
            </a:fld>
            <a:endParaRPr lang="en-US" dirty="0"/>
          </a:p>
        </p:txBody>
      </p:sp>
    </p:spTree>
    <p:extLst>
      <p:ext uri="{BB962C8B-B14F-4D97-AF65-F5344CB8AC3E}">
        <p14:creationId xmlns:p14="http://schemas.microsoft.com/office/powerpoint/2010/main" val="11499074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58</a:t>
            </a:fld>
            <a:endParaRPr lang="en-US" dirty="0"/>
          </a:p>
        </p:txBody>
      </p:sp>
    </p:spTree>
    <p:extLst>
      <p:ext uri="{BB962C8B-B14F-4D97-AF65-F5344CB8AC3E}">
        <p14:creationId xmlns:p14="http://schemas.microsoft.com/office/powerpoint/2010/main" val="2064611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59</a:t>
            </a:fld>
            <a:endParaRPr lang="en-US" dirty="0"/>
          </a:p>
        </p:txBody>
      </p:sp>
    </p:spTree>
    <p:extLst>
      <p:ext uri="{BB962C8B-B14F-4D97-AF65-F5344CB8AC3E}">
        <p14:creationId xmlns:p14="http://schemas.microsoft.com/office/powerpoint/2010/main" val="41012151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60</a:t>
            </a:fld>
            <a:endParaRPr lang="en-US" dirty="0"/>
          </a:p>
        </p:txBody>
      </p:sp>
    </p:spTree>
    <p:extLst>
      <p:ext uri="{BB962C8B-B14F-4D97-AF65-F5344CB8AC3E}">
        <p14:creationId xmlns:p14="http://schemas.microsoft.com/office/powerpoint/2010/main" val="1749193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7</a:t>
            </a:fld>
            <a:endParaRPr lang="en-US" dirty="0"/>
          </a:p>
        </p:txBody>
      </p:sp>
    </p:spTree>
    <p:extLst>
      <p:ext uri="{BB962C8B-B14F-4D97-AF65-F5344CB8AC3E}">
        <p14:creationId xmlns:p14="http://schemas.microsoft.com/office/powerpoint/2010/main" val="9677761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61</a:t>
            </a:fld>
            <a:endParaRPr lang="en-US" dirty="0"/>
          </a:p>
        </p:txBody>
      </p:sp>
    </p:spTree>
    <p:extLst>
      <p:ext uri="{BB962C8B-B14F-4D97-AF65-F5344CB8AC3E}">
        <p14:creationId xmlns:p14="http://schemas.microsoft.com/office/powerpoint/2010/main" val="7243920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62</a:t>
            </a:fld>
            <a:endParaRPr lang="en-US" dirty="0"/>
          </a:p>
        </p:txBody>
      </p:sp>
    </p:spTree>
    <p:extLst>
      <p:ext uri="{BB962C8B-B14F-4D97-AF65-F5344CB8AC3E}">
        <p14:creationId xmlns:p14="http://schemas.microsoft.com/office/powerpoint/2010/main" val="41680393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63</a:t>
            </a:fld>
            <a:endParaRPr lang="en-US" dirty="0"/>
          </a:p>
        </p:txBody>
      </p:sp>
    </p:spTree>
    <p:extLst>
      <p:ext uri="{BB962C8B-B14F-4D97-AF65-F5344CB8AC3E}">
        <p14:creationId xmlns:p14="http://schemas.microsoft.com/office/powerpoint/2010/main" val="3875332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AFAFD-F804-F077-3C79-E6FEC1DF29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A3C35F-8270-FA90-0367-8E685F3625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3B871B-0DA6-B7BE-8BE4-B5CDD1261767}"/>
              </a:ext>
            </a:extLst>
          </p:cNvPr>
          <p:cNvSpPr>
            <a:spLocks noGrp="1"/>
          </p:cNvSpPr>
          <p:nvPr>
            <p:ph type="body" idx="1"/>
          </p:nvPr>
        </p:nvSpPr>
        <p:spPr/>
        <p:txBody>
          <a:bodyPr/>
          <a:lstStyle/>
          <a:p>
            <a:pPr rtl="0">
              <a:spcBef>
                <a:spcPts val="0"/>
              </a:spcBef>
              <a:spcAft>
                <a:spcPts val="0"/>
              </a:spcAft>
            </a:pPr>
            <a:endParaRPr lang="en-US" dirty="0"/>
          </a:p>
        </p:txBody>
      </p:sp>
      <p:sp>
        <p:nvSpPr>
          <p:cNvPr id="4" name="Slide Number Placeholder 3">
            <a:extLst>
              <a:ext uri="{FF2B5EF4-FFF2-40B4-BE49-F238E27FC236}">
                <a16:creationId xmlns:a16="http://schemas.microsoft.com/office/drawing/2014/main" id="{2F616A25-365D-1BD7-B985-F8C2618DA037}"/>
              </a:ext>
            </a:extLst>
          </p:cNvPr>
          <p:cNvSpPr>
            <a:spLocks noGrp="1"/>
          </p:cNvSpPr>
          <p:nvPr>
            <p:ph type="sldNum" sz="quarter" idx="5"/>
          </p:nvPr>
        </p:nvSpPr>
        <p:spPr/>
        <p:txBody>
          <a:bodyPr/>
          <a:lstStyle/>
          <a:p>
            <a:fld id="{C411D97E-400C-6243-B83D-F39215FD5C18}" type="slidenum">
              <a:rPr lang="en-US" smtClean="0"/>
              <a:t>64</a:t>
            </a:fld>
            <a:endParaRPr lang="en-US" dirty="0"/>
          </a:p>
        </p:txBody>
      </p:sp>
    </p:spTree>
    <p:extLst>
      <p:ext uri="{BB962C8B-B14F-4D97-AF65-F5344CB8AC3E}">
        <p14:creationId xmlns:p14="http://schemas.microsoft.com/office/powerpoint/2010/main" val="15027545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65</a:t>
            </a:fld>
            <a:endParaRPr lang="en-US" dirty="0"/>
          </a:p>
        </p:txBody>
      </p:sp>
    </p:spTree>
    <p:extLst>
      <p:ext uri="{BB962C8B-B14F-4D97-AF65-F5344CB8AC3E}">
        <p14:creationId xmlns:p14="http://schemas.microsoft.com/office/powerpoint/2010/main" val="33115958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66</a:t>
            </a:fld>
            <a:endParaRPr lang="en-US" dirty="0"/>
          </a:p>
        </p:txBody>
      </p:sp>
    </p:spTree>
    <p:extLst>
      <p:ext uri="{BB962C8B-B14F-4D97-AF65-F5344CB8AC3E}">
        <p14:creationId xmlns:p14="http://schemas.microsoft.com/office/powerpoint/2010/main" val="16161094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67</a:t>
            </a:fld>
            <a:endParaRPr lang="en-US" dirty="0"/>
          </a:p>
        </p:txBody>
      </p:sp>
    </p:spTree>
    <p:extLst>
      <p:ext uri="{BB962C8B-B14F-4D97-AF65-F5344CB8AC3E}">
        <p14:creationId xmlns:p14="http://schemas.microsoft.com/office/powerpoint/2010/main" val="40182810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68</a:t>
            </a:fld>
            <a:endParaRPr lang="en-US" dirty="0"/>
          </a:p>
        </p:txBody>
      </p:sp>
    </p:spTree>
    <p:extLst>
      <p:ext uri="{BB962C8B-B14F-4D97-AF65-F5344CB8AC3E}">
        <p14:creationId xmlns:p14="http://schemas.microsoft.com/office/powerpoint/2010/main" val="149992582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C3B88-DCC4-1BBD-C9A8-1EFE2E46EB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CC4D5D-95B8-5AA6-19B6-85118D14D6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54D96E-795F-7837-C469-E28456F14C9C}"/>
              </a:ext>
            </a:extLst>
          </p:cNvPr>
          <p:cNvSpPr>
            <a:spLocks noGrp="1"/>
          </p:cNvSpPr>
          <p:nvPr>
            <p:ph type="body" idx="1"/>
          </p:nvPr>
        </p:nvSpPr>
        <p:spPr/>
        <p:txBody>
          <a:bodyPr/>
          <a:lstStyle/>
          <a:p>
            <a:pPr rtl="0">
              <a:spcBef>
                <a:spcPts val="0"/>
              </a:spcBef>
              <a:spcAft>
                <a:spcPts val="0"/>
              </a:spcAft>
            </a:pPr>
            <a:endParaRPr lang="en-US" dirty="0"/>
          </a:p>
        </p:txBody>
      </p:sp>
      <p:sp>
        <p:nvSpPr>
          <p:cNvPr id="4" name="Slide Number Placeholder 3">
            <a:extLst>
              <a:ext uri="{FF2B5EF4-FFF2-40B4-BE49-F238E27FC236}">
                <a16:creationId xmlns:a16="http://schemas.microsoft.com/office/drawing/2014/main" id="{E5EF7AE7-576E-4E59-CA3F-01296877620F}"/>
              </a:ext>
            </a:extLst>
          </p:cNvPr>
          <p:cNvSpPr>
            <a:spLocks noGrp="1"/>
          </p:cNvSpPr>
          <p:nvPr>
            <p:ph type="sldNum" sz="quarter" idx="5"/>
          </p:nvPr>
        </p:nvSpPr>
        <p:spPr/>
        <p:txBody>
          <a:bodyPr/>
          <a:lstStyle/>
          <a:p>
            <a:fld id="{C411D97E-400C-6243-B83D-F39215FD5C18}" type="slidenum">
              <a:rPr lang="en-US" smtClean="0"/>
              <a:t>69</a:t>
            </a:fld>
            <a:endParaRPr lang="en-US" dirty="0"/>
          </a:p>
        </p:txBody>
      </p:sp>
    </p:spTree>
    <p:extLst>
      <p:ext uri="{BB962C8B-B14F-4D97-AF65-F5344CB8AC3E}">
        <p14:creationId xmlns:p14="http://schemas.microsoft.com/office/powerpoint/2010/main" val="401353379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70</a:t>
            </a:fld>
            <a:endParaRPr lang="en-US" dirty="0"/>
          </a:p>
        </p:txBody>
      </p:sp>
    </p:spTree>
    <p:extLst>
      <p:ext uri="{BB962C8B-B14F-4D97-AF65-F5344CB8AC3E}">
        <p14:creationId xmlns:p14="http://schemas.microsoft.com/office/powerpoint/2010/main" val="1649913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8</a:t>
            </a:fld>
            <a:endParaRPr lang="en-US" dirty="0"/>
          </a:p>
        </p:txBody>
      </p:sp>
    </p:spTree>
    <p:extLst>
      <p:ext uri="{BB962C8B-B14F-4D97-AF65-F5344CB8AC3E}">
        <p14:creationId xmlns:p14="http://schemas.microsoft.com/office/powerpoint/2010/main" val="127521649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71</a:t>
            </a:fld>
            <a:endParaRPr lang="en-US" dirty="0"/>
          </a:p>
        </p:txBody>
      </p:sp>
    </p:spTree>
    <p:extLst>
      <p:ext uri="{BB962C8B-B14F-4D97-AF65-F5344CB8AC3E}">
        <p14:creationId xmlns:p14="http://schemas.microsoft.com/office/powerpoint/2010/main" val="104224580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72</a:t>
            </a:fld>
            <a:endParaRPr lang="en-US" dirty="0"/>
          </a:p>
        </p:txBody>
      </p:sp>
    </p:spTree>
    <p:extLst>
      <p:ext uri="{BB962C8B-B14F-4D97-AF65-F5344CB8AC3E}">
        <p14:creationId xmlns:p14="http://schemas.microsoft.com/office/powerpoint/2010/main" val="64579603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73</a:t>
            </a:fld>
            <a:endParaRPr lang="en-US" dirty="0"/>
          </a:p>
        </p:txBody>
      </p:sp>
    </p:spTree>
    <p:extLst>
      <p:ext uri="{BB962C8B-B14F-4D97-AF65-F5344CB8AC3E}">
        <p14:creationId xmlns:p14="http://schemas.microsoft.com/office/powerpoint/2010/main" val="407170493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74</a:t>
            </a:fld>
            <a:endParaRPr lang="en-US" dirty="0"/>
          </a:p>
        </p:txBody>
      </p:sp>
    </p:spTree>
    <p:extLst>
      <p:ext uri="{BB962C8B-B14F-4D97-AF65-F5344CB8AC3E}">
        <p14:creationId xmlns:p14="http://schemas.microsoft.com/office/powerpoint/2010/main" val="34105308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75</a:t>
            </a:fld>
            <a:endParaRPr lang="en-US" dirty="0"/>
          </a:p>
        </p:txBody>
      </p:sp>
    </p:spTree>
    <p:extLst>
      <p:ext uri="{BB962C8B-B14F-4D97-AF65-F5344CB8AC3E}">
        <p14:creationId xmlns:p14="http://schemas.microsoft.com/office/powerpoint/2010/main" val="38384562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76</a:t>
            </a:fld>
            <a:endParaRPr lang="en-US" dirty="0"/>
          </a:p>
        </p:txBody>
      </p:sp>
    </p:spTree>
    <p:extLst>
      <p:ext uri="{BB962C8B-B14F-4D97-AF65-F5344CB8AC3E}">
        <p14:creationId xmlns:p14="http://schemas.microsoft.com/office/powerpoint/2010/main" val="340555646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77</a:t>
            </a:fld>
            <a:endParaRPr lang="en-US" dirty="0"/>
          </a:p>
        </p:txBody>
      </p:sp>
    </p:spTree>
    <p:extLst>
      <p:ext uri="{BB962C8B-B14F-4D97-AF65-F5344CB8AC3E}">
        <p14:creationId xmlns:p14="http://schemas.microsoft.com/office/powerpoint/2010/main" val="27955796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78</a:t>
            </a:fld>
            <a:endParaRPr lang="en-US" dirty="0"/>
          </a:p>
        </p:txBody>
      </p:sp>
    </p:spTree>
    <p:extLst>
      <p:ext uri="{BB962C8B-B14F-4D97-AF65-F5344CB8AC3E}">
        <p14:creationId xmlns:p14="http://schemas.microsoft.com/office/powerpoint/2010/main" val="57718292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79</a:t>
            </a:fld>
            <a:endParaRPr lang="en-US" dirty="0"/>
          </a:p>
        </p:txBody>
      </p:sp>
    </p:spTree>
    <p:extLst>
      <p:ext uri="{BB962C8B-B14F-4D97-AF65-F5344CB8AC3E}">
        <p14:creationId xmlns:p14="http://schemas.microsoft.com/office/powerpoint/2010/main" val="324487059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80</a:t>
            </a:fld>
            <a:endParaRPr lang="en-US" dirty="0"/>
          </a:p>
        </p:txBody>
      </p:sp>
    </p:spTree>
    <p:extLst>
      <p:ext uri="{BB962C8B-B14F-4D97-AF65-F5344CB8AC3E}">
        <p14:creationId xmlns:p14="http://schemas.microsoft.com/office/powerpoint/2010/main" val="365348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9</a:t>
            </a:fld>
            <a:endParaRPr lang="en-US" dirty="0"/>
          </a:p>
        </p:txBody>
      </p:sp>
    </p:spTree>
    <p:extLst>
      <p:ext uri="{BB962C8B-B14F-4D97-AF65-F5344CB8AC3E}">
        <p14:creationId xmlns:p14="http://schemas.microsoft.com/office/powerpoint/2010/main" val="266978105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81</a:t>
            </a:fld>
            <a:endParaRPr lang="en-US" dirty="0"/>
          </a:p>
        </p:txBody>
      </p:sp>
    </p:spTree>
    <p:extLst>
      <p:ext uri="{BB962C8B-B14F-4D97-AF65-F5344CB8AC3E}">
        <p14:creationId xmlns:p14="http://schemas.microsoft.com/office/powerpoint/2010/main" val="56022562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68FB8-5EB0-134D-6D13-75B10252FA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99E6DB-41C5-50FC-FF24-E58ADBB488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B4C54B-7B60-E4D9-C4EB-5B273EE2DBBD}"/>
              </a:ext>
            </a:extLst>
          </p:cNvPr>
          <p:cNvSpPr>
            <a:spLocks noGrp="1"/>
          </p:cNvSpPr>
          <p:nvPr>
            <p:ph type="body" idx="1"/>
          </p:nvPr>
        </p:nvSpPr>
        <p:spPr/>
        <p:txBody>
          <a:bodyPr/>
          <a:lstStyle/>
          <a:p>
            <a:pPr rtl="0">
              <a:spcBef>
                <a:spcPts val="0"/>
              </a:spcBef>
              <a:spcAft>
                <a:spcPts val="0"/>
              </a:spcAft>
            </a:pPr>
            <a:endParaRPr lang="en-US" dirty="0"/>
          </a:p>
        </p:txBody>
      </p:sp>
      <p:sp>
        <p:nvSpPr>
          <p:cNvPr id="4" name="Slide Number Placeholder 3">
            <a:extLst>
              <a:ext uri="{FF2B5EF4-FFF2-40B4-BE49-F238E27FC236}">
                <a16:creationId xmlns:a16="http://schemas.microsoft.com/office/drawing/2014/main" id="{4C9856F6-A56A-4A2C-59E4-09FB62F8DBA2}"/>
              </a:ext>
            </a:extLst>
          </p:cNvPr>
          <p:cNvSpPr>
            <a:spLocks noGrp="1"/>
          </p:cNvSpPr>
          <p:nvPr>
            <p:ph type="sldNum" sz="quarter" idx="5"/>
          </p:nvPr>
        </p:nvSpPr>
        <p:spPr/>
        <p:txBody>
          <a:bodyPr/>
          <a:lstStyle/>
          <a:p>
            <a:fld id="{C411D97E-400C-6243-B83D-F39215FD5C18}" type="slidenum">
              <a:rPr lang="en-US" smtClean="0"/>
              <a:t>82</a:t>
            </a:fld>
            <a:endParaRPr lang="en-US" dirty="0"/>
          </a:p>
        </p:txBody>
      </p:sp>
    </p:spTree>
    <p:extLst>
      <p:ext uri="{BB962C8B-B14F-4D97-AF65-F5344CB8AC3E}">
        <p14:creationId xmlns:p14="http://schemas.microsoft.com/office/powerpoint/2010/main" val="256809394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83</a:t>
            </a:fld>
            <a:endParaRPr lang="en-US" dirty="0"/>
          </a:p>
        </p:txBody>
      </p:sp>
    </p:spTree>
    <p:extLst>
      <p:ext uri="{BB962C8B-B14F-4D97-AF65-F5344CB8AC3E}">
        <p14:creationId xmlns:p14="http://schemas.microsoft.com/office/powerpoint/2010/main" val="204698327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84</a:t>
            </a:fld>
            <a:endParaRPr lang="en-US" dirty="0"/>
          </a:p>
        </p:txBody>
      </p:sp>
    </p:spTree>
    <p:extLst>
      <p:ext uri="{BB962C8B-B14F-4D97-AF65-F5344CB8AC3E}">
        <p14:creationId xmlns:p14="http://schemas.microsoft.com/office/powerpoint/2010/main" val="278444891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85</a:t>
            </a:fld>
            <a:endParaRPr lang="en-US" dirty="0"/>
          </a:p>
        </p:txBody>
      </p:sp>
    </p:spTree>
    <p:extLst>
      <p:ext uri="{BB962C8B-B14F-4D97-AF65-F5344CB8AC3E}">
        <p14:creationId xmlns:p14="http://schemas.microsoft.com/office/powerpoint/2010/main" val="198181453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86</a:t>
            </a:fld>
            <a:endParaRPr lang="en-US" dirty="0"/>
          </a:p>
        </p:txBody>
      </p:sp>
    </p:spTree>
    <p:extLst>
      <p:ext uri="{BB962C8B-B14F-4D97-AF65-F5344CB8AC3E}">
        <p14:creationId xmlns:p14="http://schemas.microsoft.com/office/powerpoint/2010/main" val="197332862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EF236-5BE1-E87B-9E58-E669A4881E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1FEA3E-5F4C-0B31-03A1-41BCC8F9C5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30E7BE-93AE-F92F-995D-D4DBBCA0E684}"/>
              </a:ext>
            </a:extLst>
          </p:cNvPr>
          <p:cNvSpPr>
            <a:spLocks noGrp="1"/>
          </p:cNvSpPr>
          <p:nvPr>
            <p:ph type="body" idx="1"/>
          </p:nvPr>
        </p:nvSpPr>
        <p:spPr/>
        <p:txBody>
          <a:bodyPr/>
          <a:lstStyle/>
          <a:p>
            <a:pPr rtl="0">
              <a:spcBef>
                <a:spcPts val="0"/>
              </a:spcBef>
              <a:spcAft>
                <a:spcPts val="0"/>
              </a:spcAft>
            </a:pPr>
            <a:endParaRPr lang="en-US" dirty="0"/>
          </a:p>
        </p:txBody>
      </p:sp>
      <p:sp>
        <p:nvSpPr>
          <p:cNvPr id="4" name="Slide Number Placeholder 3">
            <a:extLst>
              <a:ext uri="{FF2B5EF4-FFF2-40B4-BE49-F238E27FC236}">
                <a16:creationId xmlns:a16="http://schemas.microsoft.com/office/drawing/2014/main" id="{B75BD815-ED4B-BB98-3A3B-92DDB5B72C2A}"/>
              </a:ext>
            </a:extLst>
          </p:cNvPr>
          <p:cNvSpPr>
            <a:spLocks noGrp="1"/>
          </p:cNvSpPr>
          <p:nvPr>
            <p:ph type="sldNum" sz="quarter" idx="5"/>
          </p:nvPr>
        </p:nvSpPr>
        <p:spPr/>
        <p:txBody>
          <a:bodyPr/>
          <a:lstStyle/>
          <a:p>
            <a:fld id="{C411D97E-400C-6243-B83D-F39215FD5C18}" type="slidenum">
              <a:rPr lang="en-US" smtClean="0"/>
              <a:t>87</a:t>
            </a:fld>
            <a:endParaRPr lang="en-US" dirty="0"/>
          </a:p>
        </p:txBody>
      </p:sp>
    </p:spTree>
    <p:extLst>
      <p:ext uri="{BB962C8B-B14F-4D97-AF65-F5344CB8AC3E}">
        <p14:creationId xmlns:p14="http://schemas.microsoft.com/office/powerpoint/2010/main" val="355781622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E499E-599A-3407-7B6B-C5C2C7C66C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910A23-0733-88FD-CEBD-4D2B93FE24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23A827-27E6-8024-7FB6-A5E5FE64FFAE}"/>
              </a:ext>
            </a:extLst>
          </p:cNvPr>
          <p:cNvSpPr>
            <a:spLocks noGrp="1"/>
          </p:cNvSpPr>
          <p:nvPr>
            <p:ph type="body" idx="1"/>
          </p:nvPr>
        </p:nvSpPr>
        <p:spPr/>
        <p:txBody>
          <a:bodyPr/>
          <a:lstStyle/>
          <a:p>
            <a:pPr rtl="0">
              <a:spcBef>
                <a:spcPts val="0"/>
              </a:spcBef>
              <a:spcAft>
                <a:spcPts val="0"/>
              </a:spcAft>
            </a:pPr>
            <a:endParaRPr lang="en-US" dirty="0"/>
          </a:p>
        </p:txBody>
      </p:sp>
      <p:sp>
        <p:nvSpPr>
          <p:cNvPr id="4" name="Slide Number Placeholder 3">
            <a:extLst>
              <a:ext uri="{FF2B5EF4-FFF2-40B4-BE49-F238E27FC236}">
                <a16:creationId xmlns:a16="http://schemas.microsoft.com/office/drawing/2014/main" id="{727282A8-E83B-FD55-5D83-7DC858CFEC9A}"/>
              </a:ext>
            </a:extLst>
          </p:cNvPr>
          <p:cNvSpPr>
            <a:spLocks noGrp="1"/>
          </p:cNvSpPr>
          <p:nvPr>
            <p:ph type="sldNum" sz="quarter" idx="5"/>
          </p:nvPr>
        </p:nvSpPr>
        <p:spPr/>
        <p:txBody>
          <a:bodyPr/>
          <a:lstStyle/>
          <a:p>
            <a:fld id="{C411D97E-400C-6243-B83D-F39215FD5C18}" type="slidenum">
              <a:rPr lang="en-US" smtClean="0"/>
              <a:t>88</a:t>
            </a:fld>
            <a:endParaRPr lang="en-US" dirty="0"/>
          </a:p>
        </p:txBody>
      </p:sp>
    </p:spTree>
    <p:extLst>
      <p:ext uri="{BB962C8B-B14F-4D97-AF65-F5344CB8AC3E}">
        <p14:creationId xmlns:p14="http://schemas.microsoft.com/office/powerpoint/2010/main" val="421400371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89</a:t>
            </a:fld>
            <a:endParaRPr lang="en-US" dirty="0"/>
          </a:p>
        </p:txBody>
      </p:sp>
    </p:spTree>
    <p:extLst>
      <p:ext uri="{BB962C8B-B14F-4D97-AF65-F5344CB8AC3E}">
        <p14:creationId xmlns:p14="http://schemas.microsoft.com/office/powerpoint/2010/main" val="115329340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90</a:t>
            </a:fld>
            <a:endParaRPr lang="en-US" dirty="0"/>
          </a:p>
        </p:txBody>
      </p:sp>
    </p:spTree>
    <p:extLst>
      <p:ext uri="{BB962C8B-B14F-4D97-AF65-F5344CB8AC3E}">
        <p14:creationId xmlns:p14="http://schemas.microsoft.com/office/powerpoint/2010/main" val="816535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10</a:t>
            </a:fld>
            <a:endParaRPr lang="en-US" dirty="0"/>
          </a:p>
        </p:txBody>
      </p:sp>
    </p:spTree>
    <p:extLst>
      <p:ext uri="{BB962C8B-B14F-4D97-AF65-F5344CB8AC3E}">
        <p14:creationId xmlns:p14="http://schemas.microsoft.com/office/powerpoint/2010/main" val="160106788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91</a:t>
            </a:fld>
            <a:endParaRPr lang="en-US" dirty="0"/>
          </a:p>
        </p:txBody>
      </p:sp>
    </p:spTree>
    <p:extLst>
      <p:ext uri="{BB962C8B-B14F-4D97-AF65-F5344CB8AC3E}">
        <p14:creationId xmlns:p14="http://schemas.microsoft.com/office/powerpoint/2010/main" val="328201240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FB03E-6359-7F20-109E-8597D35A8A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DF8302-6764-7797-D93A-CD82F85D3F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B02281-B832-56FF-905A-8E5753034DC4}"/>
              </a:ext>
            </a:extLst>
          </p:cNvPr>
          <p:cNvSpPr>
            <a:spLocks noGrp="1"/>
          </p:cNvSpPr>
          <p:nvPr>
            <p:ph type="body" idx="1"/>
          </p:nvPr>
        </p:nvSpPr>
        <p:spPr/>
        <p:txBody>
          <a:bodyPr/>
          <a:lstStyle/>
          <a:p>
            <a:pPr rtl="0">
              <a:spcBef>
                <a:spcPts val="0"/>
              </a:spcBef>
              <a:spcAft>
                <a:spcPts val="0"/>
              </a:spcAft>
            </a:pPr>
            <a:endParaRPr lang="en-US" dirty="0"/>
          </a:p>
        </p:txBody>
      </p:sp>
      <p:sp>
        <p:nvSpPr>
          <p:cNvPr id="4" name="Slide Number Placeholder 3">
            <a:extLst>
              <a:ext uri="{FF2B5EF4-FFF2-40B4-BE49-F238E27FC236}">
                <a16:creationId xmlns:a16="http://schemas.microsoft.com/office/drawing/2014/main" id="{AA2D83BD-A02E-B53A-DC55-A631834679C3}"/>
              </a:ext>
            </a:extLst>
          </p:cNvPr>
          <p:cNvSpPr>
            <a:spLocks noGrp="1"/>
          </p:cNvSpPr>
          <p:nvPr>
            <p:ph type="sldNum" sz="quarter" idx="5"/>
          </p:nvPr>
        </p:nvSpPr>
        <p:spPr/>
        <p:txBody>
          <a:bodyPr/>
          <a:lstStyle/>
          <a:p>
            <a:fld id="{C411D97E-400C-6243-B83D-F39215FD5C18}" type="slidenum">
              <a:rPr lang="en-US" smtClean="0"/>
              <a:t>92</a:t>
            </a:fld>
            <a:endParaRPr lang="en-US" dirty="0"/>
          </a:p>
        </p:txBody>
      </p:sp>
    </p:spTree>
    <p:extLst>
      <p:ext uri="{BB962C8B-B14F-4D97-AF65-F5344CB8AC3E}">
        <p14:creationId xmlns:p14="http://schemas.microsoft.com/office/powerpoint/2010/main" val="213907282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93</a:t>
            </a:fld>
            <a:endParaRPr lang="en-US" dirty="0"/>
          </a:p>
        </p:txBody>
      </p:sp>
    </p:spTree>
    <p:extLst>
      <p:ext uri="{BB962C8B-B14F-4D97-AF65-F5344CB8AC3E}">
        <p14:creationId xmlns:p14="http://schemas.microsoft.com/office/powerpoint/2010/main" val="119583510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94</a:t>
            </a:fld>
            <a:endParaRPr lang="en-US" dirty="0"/>
          </a:p>
        </p:txBody>
      </p:sp>
    </p:spTree>
    <p:extLst>
      <p:ext uri="{BB962C8B-B14F-4D97-AF65-F5344CB8AC3E}">
        <p14:creationId xmlns:p14="http://schemas.microsoft.com/office/powerpoint/2010/main" val="285930813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95</a:t>
            </a:fld>
            <a:endParaRPr lang="en-US" dirty="0"/>
          </a:p>
        </p:txBody>
      </p:sp>
    </p:spTree>
    <p:extLst>
      <p:ext uri="{BB962C8B-B14F-4D97-AF65-F5344CB8AC3E}">
        <p14:creationId xmlns:p14="http://schemas.microsoft.com/office/powerpoint/2010/main" val="253202885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96</a:t>
            </a:fld>
            <a:endParaRPr lang="en-US" dirty="0"/>
          </a:p>
        </p:txBody>
      </p:sp>
    </p:spTree>
    <p:extLst>
      <p:ext uri="{BB962C8B-B14F-4D97-AF65-F5344CB8AC3E}">
        <p14:creationId xmlns:p14="http://schemas.microsoft.com/office/powerpoint/2010/main" val="157977905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97</a:t>
            </a:fld>
            <a:endParaRPr lang="en-US" dirty="0"/>
          </a:p>
        </p:txBody>
      </p:sp>
    </p:spTree>
    <p:extLst>
      <p:ext uri="{BB962C8B-B14F-4D97-AF65-F5344CB8AC3E}">
        <p14:creationId xmlns:p14="http://schemas.microsoft.com/office/powerpoint/2010/main" val="154348995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98</a:t>
            </a:fld>
            <a:endParaRPr lang="en-US" dirty="0"/>
          </a:p>
        </p:txBody>
      </p:sp>
    </p:spTree>
    <p:extLst>
      <p:ext uri="{BB962C8B-B14F-4D97-AF65-F5344CB8AC3E}">
        <p14:creationId xmlns:p14="http://schemas.microsoft.com/office/powerpoint/2010/main" val="339053257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99</a:t>
            </a:fld>
            <a:endParaRPr lang="en-US" dirty="0"/>
          </a:p>
        </p:txBody>
      </p:sp>
    </p:spTree>
    <p:extLst>
      <p:ext uri="{BB962C8B-B14F-4D97-AF65-F5344CB8AC3E}">
        <p14:creationId xmlns:p14="http://schemas.microsoft.com/office/powerpoint/2010/main" val="323401683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C411D97E-400C-6243-B83D-F39215FD5C18}" type="slidenum">
              <a:rPr lang="en-US" smtClean="0"/>
              <a:t>100</a:t>
            </a:fld>
            <a:endParaRPr lang="en-US" dirty="0"/>
          </a:p>
        </p:txBody>
      </p:sp>
    </p:spTree>
    <p:extLst>
      <p:ext uri="{BB962C8B-B14F-4D97-AF65-F5344CB8AC3E}">
        <p14:creationId xmlns:p14="http://schemas.microsoft.com/office/powerpoint/2010/main" val="385172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2BB17-19BC-4C6E-62A6-427CDFF28B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87CC87-185F-5383-4297-4DBE4A1249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D13FC7-9172-4B15-101A-4684BFBBCC4D}"/>
              </a:ext>
            </a:extLst>
          </p:cNvPr>
          <p:cNvSpPr>
            <a:spLocks noGrp="1"/>
          </p:cNvSpPr>
          <p:nvPr>
            <p:ph type="dt" sz="half" idx="10"/>
          </p:nvPr>
        </p:nvSpPr>
        <p:spPr/>
        <p:txBody>
          <a:bodyPr/>
          <a:lstStyle/>
          <a:p>
            <a:fld id="{C470B326-8BA2-4A4D-90B6-B67AA39BFB21}" type="datetimeFigureOut">
              <a:rPr lang="en-US" smtClean="0"/>
              <a:t>3/22/24</a:t>
            </a:fld>
            <a:endParaRPr lang="en-US" dirty="0"/>
          </a:p>
        </p:txBody>
      </p:sp>
      <p:sp>
        <p:nvSpPr>
          <p:cNvPr id="5" name="Footer Placeholder 4">
            <a:extLst>
              <a:ext uri="{FF2B5EF4-FFF2-40B4-BE49-F238E27FC236}">
                <a16:creationId xmlns:a16="http://schemas.microsoft.com/office/drawing/2014/main" id="{90C1C7EF-97AD-85C7-D5E4-B7554901D1F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E12B151-CAB8-F1A3-4519-5D953430C4A4}"/>
              </a:ext>
            </a:extLst>
          </p:cNvPr>
          <p:cNvSpPr>
            <a:spLocks noGrp="1"/>
          </p:cNvSpPr>
          <p:nvPr>
            <p:ph type="sldNum" sz="quarter" idx="12"/>
          </p:nvPr>
        </p:nvSpPr>
        <p:spPr/>
        <p:txBody>
          <a:bodyPr/>
          <a:lstStyle/>
          <a:p>
            <a:fld id="{88E21422-1ABD-F14C-B79F-A63A0C59C71D}" type="slidenum">
              <a:rPr lang="en-US" smtClean="0"/>
              <a:t>‹#›</a:t>
            </a:fld>
            <a:endParaRPr lang="en-US" dirty="0"/>
          </a:p>
        </p:txBody>
      </p:sp>
    </p:spTree>
    <p:extLst>
      <p:ext uri="{BB962C8B-B14F-4D97-AF65-F5344CB8AC3E}">
        <p14:creationId xmlns:p14="http://schemas.microsoft.com/office/powerpoint/2010/main" val="3824248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9C7E3-E66A-1911-5ED4-FA235B726B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DE05C3-22C7-6722-3438-B369167679D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065687-3A1D-3A87-6EF3-B89C63755681}"/>
              </a:ext>
            </a:extLst>
          </p:cNvPr>
          <p:cNvSpPr>
            <a:spLocks noGrp="1"/>
          </p:cNvSpPr>
          <p:nvPr>
            <p:ph type="dt" sz="half" idx="10"/>
          </p:nvPr>
        </p:nvSpPr>
        <p:spPr/>
        <p:txBody>
          <a:bodyPr/>
          <a:lstStyle/>
          <a:p>
            <a:fld id="{C470B326-8BA2-4A4D-90B6-B67AA39BFB21}" type="datetimeFigureOut">
              <a:rPr lang="en-US" smtClean="0"/>
              <a:t>3/22/24</a:t>
            </a:fld>
            <a:endParaRPr lang="en-US" dirty="0"/>
          </a:p>
        </p:txBody>
      </p:sp>
      <p:sp>
        <p:nvSpPr>
          <p:cNvPr id="5" name="Footer Placeholder 4">
            <a:extLst>
              <a:ext uri="{FF2B5EF4-FFF2-40B4-BE49-F238E27FC236}">
                <a16:creationId xmlns:a16="http://schemas.microsoft.com/office/drawing/2014/main" id="{A8EA9F5F-FEBB-7A08-C1E5-1354D30DE93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EA0F497-6507-05D9-8FD1-B95164E98777}"/>
              </a:ext>
            </a:extLst>
          </p:cNvPr>
          <p:cNvSpPr>
            <a:spLocks noGrp="1"/>
          </p:cNvSpPr>
          <p:nvPr>
            <p:ph type="sldNum" sz="quarter" idx="12"/>
          </p:nvPr>
        </p:nvSpPr>
        <p:spPr/>
        <p:txBody>
          <a:bodyPr/>
          <a:lstStyle/>
          <a:p>
            <a:fld id="{88E21422-1ABD-F14C-B79F-A63A0C59C71D}" type="slidenum">
              <a:rPr lang="en-US" smtClean="0"/>
              <a:t>‹#›</a:t>
            </a:fld>
            <a:endParaRPr lang="en-US" dirty="0"/>
          </a:p>
        </p:txBody>
      </p:sp>
    </p:spTree>
    <p:extLst>
      <p:ext uri="{BB962C8B-B14F-4D97-AF65-F5344CB8AC3E}">
        <p14:creationId xmlns:p14="http://schemas.microsoft.com/office/powerpoint/2010/main" val="3919820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8F4EB5-7844-7E85-3FE6-7DAC24A6B6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853ED1-CCEE-72D6-DBFA-3E1B1CCCF7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6F0DB0-08B7-67FE-E806-D55373349D86}"/>
              </a:ext>
            </a:extLst>
          </p:cNvPr>
          <p:cNvSpPr>
            <a:spLocks noGrp="1"/>
          </p:cNvSpPr>
          <p:nvPr>
            <p:ph type="dt" sz="half" idx="10"/>
          </p:nvPr>
        </p:nvSpPr>
        <p:spPr/>
        <p:txBody>
          <a:bodyPr/>
          <a:lstStyle/>
          <a:p>
            <a:fld id="{C470B326-8BA2-4A4D-90B6-B67AA39BFB21}" type="datetimeFigureOut">
              <a:rPr lang="en-US" smtClean="0"/>
              <a:t>3/22/24</a:t>
            </a:fld>
            <a:endParaRPr lang="en-US" dirty="0"/>
          </a:p>
        </p:txBody>
      </p:sp>
      <p:sp>
        <p:nvSpPr>
          <p:cNvPr id="5" name="Footer Placeholder 4">
            <a:extLst>
              <a:ext uri="{FF2B5EF4-FFF2-40B4-BE49-F238E27FC236}">
                <a16:creationId xmlns:a16="http://schemas.microsoft.com/office/drawing/2014/main" id="{B9285DF2-3201-5311-0081-1092DEA8D1F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DDE5470-8EB9-5EA1-817A-1CB61CC7CFA1}"/>
              </a:ext>
            </a:extLst>
          </p:cNvPr>
          <p:cNvSpPr>
            <a:spLocks noGrp="1"/>
          </p:cNvSpPr>
          <p:nvPr>
            <p:ph type="sldNum" sz="quarter" idx="12"/>
          </p:nvPr>
        </p:nvSpPr>
        <p:spPr/>
        <p:txBody>
          <a:bodyPr/>
          <a:lstStyle/>
          <a:p>
            <a:fld id="{88E21422-1ABD-F14C-B79F-A63A0C59C71D}" type="slidenum">
              <a:rPr lang="en-US" smtClean="0"/>
              <a:t>‹#›</a:t>
            </a:fld>
            <a:endParaRPr lang="en-US" dirty="0"/>
          </a:p>
        </p:txBody>
      </p:sp>
    </p:spTree>
    <p:extLst>
      <p:ext uri="{BB962C8B-B14F-4D97-AF65-F5344CB8AC3E}">
        <p14:creationId xmlns:p14="http://schemas.microsoft.com/office/powerpoint/2010/main" val="4102225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D5B2D-3CB8-1482-10C1-02DDA4333D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302214-7862-C314-CA5C-340181513C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737C5B-7C55-D016-035B-AA14CC881103}"/>
              </a:ext>
            </a:extLst>
          </p:cNvPr>
          <p:cNvSpPr>
            <a:spLocks noGrp="1"/>
          </p:cNvSpPr>
          <p:nvPr>
            <p:ph type="dt" sz="half" idx="10"/>
          </p:nvPr>
        </p:nvSpPr>
        <p:spPr/>
        <p:txBody>
          <a:bodyPr/>
          <a:lstStyle/>
          <a:p>
            <a:fld id="{C470B326-8BA2-4A4D-90B6-B67AA39BFB21}" type="datetimeFigureOut">
              <a:rPr lang="en-US" smtClean="0"/>
              <a:t>3/22/24</a:t>
            </a:fld>
            <a:endParaRPr lang="en-US" dirty="0"/>
          </a:p>
        </p:txBody>
      </p:sp>
      <p:sp>
        <p:nvSpPr>
          <p:cNvPr id="5" name="Footer Placeholder 4">
            <a:extLst>
              <a:ext uri="{FF2B5EF4-FFF2-40B4-BE49-F238E27FC236}">
                <a16:creationId xmlns:a16="http://schemas.microsoft.com/office/drawing/2014/main" id="{C1C801FD-8376-ADEB-2975-2D0D80C13DD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B909E9-A466-318D-3AE6-B9C19AA17065}"/>
              </a:ext>
            </a:extLst>
          </p:cNvPr>
          <p:cNvSpPr>
            <a:spLocks noGrp="1"/>
          </p:cNvSpPr>
          <p:nvPr>
            <p:ph type="sldNum" sz="quarter" idx="12"/>
          </p:nvPr>
        </p:nvSpPr>
        <p:spPr/>
        <p:txBody>
          <a:bodyPr/>
          <a:lstStyle/>
          <a:p>
            <a:fld id="{88E21422-1ABD-F14C-B79F-A63A0C59C71D}" type="slidenum">
              <a:rPr lang="en-US" smtClean="0"/>
              <a:t>‹#›</a:t>
            </a:fld>
            <a:endParaRPr lang="en-US" dirty="0"/>
          </a:p>
        </p:txBody>
      </p:sp>
    </p:spTree>
    <p:extLst>
      <p:ext uri="{BB962C8B-B14F-4D97-AF65-F5344CB8AC3E}">
        <p14:creationId xmlns:p14="http://schemas.microsoft.com/office/powerpoint/2010/main" val="2356448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E37C0-2CA8-C1C0-C240-E8BB1295B9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15DB45-4CE7-9659-9704-203C7DB280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D9489F-3B6F-35D2-ACAB-78E807BAC147}"/>
              </a:ext>
            </a:extLst>
          </p:cNvPr>
          <p:cNvSpPr>
            <a:spLocks noGrp="1"/>
          </p:cNvSpPr>
          <p:nvPr>
            <p:ph type="dt" sz="half" idx="10"/>
          </p:nvPr>
        </p:nvSpPr>
        <p:spPr/>
        <p:txBody>
          <a:bodyPr/>
          <a:lstStyle/>
          <a:p>
            <a:fld id="{C470B326-8BA2-4A4D-90B6-B67AA39BFB21}" type="datetimeFigureOut">
              <a:rPr lang="en-US" smtClean="0"/>
              <a:t>3/22/24</a:t>
            </a:fld>
            <a:endParaRPr lang="en-US" dirty="0"/>
          </a:p>
        </p:txBody>
      </p:sp>
      <p:sp>
        <p:nvSpPr>
          <p:cNvPr id="5" name="Footer Placeholder 4">
            <a:extLst>
              <a:ext uri="{FF2B5EF4-FFF2-40B4-BE49-F238E27FC236}">
                <a16:creationId xmlns:a16="http://schemas.microsoft.com/office/drawing/2014/main" id="{30713911-500F-D41E-11EF-1F8C083C078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FA2E6BB-6B96-0A6B-7FE9-F3084253009A}"/>
              </a:ext>
            </a:extLst>
          </p:cNvPr>
          <p:cNvSpPr>
            <a:spLocks noGrp="1"/>
          </p:cNvSpPr>
          <p:nvPr>
            <p:ph type="sldNum" sz="quarter" idx="12"/>
          </p:nvPr>
        </p:nvSpPr>
        <p:spPr/>
        <p:txBody>
          <a:bodyPr/>
          <a:lstStyle/>
          <a:p>
            <a:fld id="{88E21422-1ABD-F14C-B79F-A63A0C59C71D}" type="slidenum">
              <a:rPr lang="en-US" smtClean="0"/>
              <a:t>‹#›</a:t>
            </a:fld>
            <a:endParaRPr lang="en-US" dirty="0"/>
          </a:p>
        </p:txBody>
      </p:sp>
    </p:spTree>
    <p:extLst>
      <p:ext uri="{BB962C8B-B14F-4D97-AF65-F5344CB8AC3E}">
        <p14:creationId xmlns:p14="http://schemas.microsoft.com/office/powerpoint/2010/main" val="3510165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BAB79-2E45-E130-A0AF-BB4663852B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E13D10-1E7B-5A3F-B642-57144EE5AD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9E1E86-BBC4-702C-34AA-A18BA1E935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2CCA9A-7C45-7B19-D50C-8D8C4C8FBC42}"/>
              </a:ext>
            </a:extLst>
          </p:cNvPr>
          <p:cNvSpPr>
            <a:spLocks noGrp="1"/>
          </p:cNvSpPr>
          <p:nvPr>
            <p:ph type="dt" sz="half" idx="10"/>
          </p:nvPr>
        </p:nvSpPr>
        <p:spPr/>
        <p:txBody>
          <a:bodyPr/>
          <a:lstStyle/>
          <a:p>
            <a:fld id="{C470B326-8BA2-4A4D-90B6-B67AA39BFB21}" type="datetimeFigureOut">
              <a:rPr lang="en-US" smtClean="0"/>
              <a:t>3/22/24</a:t>
            </a:fld>
            <a:endParaRPr lang="en-US" dirty="0"/>
          </a:p>
        </p:txBody>
      </p:sp>
      <p:sp>
        <p:nvSpPr>
          <p:cNvPr id="6" name="Footer Placeholder 5">
            <a:extLst>
              <a:ext uri="{FF2B5EF4-FFF2-40B4-BE49-F238E27FC236}">
                <a16:creationId xmlns:a16="http://schemas.microsoft.com/office/drawing/2014/main" id="{304F8B57-6C74-706D-F8E9-FD011C5181A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90B5214-F620-B658-BE66-5DB771BAAE82}"/>
              </a:ext>
            </a:extLst>
          </p:cNvPr>
          <p:cNvSpPr>
            <a:spLocks noGrp="1"/>
          </p:cNvSpPr>
          <p:nvPr>
            <p:ph type="sldNum" sz="quarter" idx="12"/>
          </p:nvPr>
        </p:nvSpPr>
        <p:spPr/>
        <p:txBody>
          <a:bodyPr/>
          <a:lstStyle/>
          <a:p>
            <a:fld id="{88E21422-1ABD-F14C-B79F-A63A0C59C71D}" type="slidenum">
              <a:rPr lang="en-US" smtClean="0"/>
              <a:t>‹#›</a:t>
            </a:fld>
            <a:endParaRPr lang="en-US" dirty="0"/>
          </a:p>
        </p:txBody>
      </p:sp>
    </p:spTree>
    <p:extLst>
      <p:ext uri="{BB962C8B-B14F-4D97-AF65-F5344CB8AC3E}">
        <p14:creationId xmlns:p14="http://schemas.microsoft.com/office/powerpoint/2010/main" val="2084835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4891C-43D3-8EEA-E58F-8EEF3B96A7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CFA8D3-C064-1005-4E4E-F2A67F266E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58AF07-01CA-0D3B-5382-4BFC466616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CE214D-4559-47FB-B8A1-16A8DB3522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800627-1E77-18E0-8D3E-ED1BBC39D0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6031D1-7D0F-3317-831E-206A98AFA8AB}"/>
              </a:ext>
            </a:extLst>
          </p:cNvPr>
          <p:cNvSpPr>
            <a:spLocks noGrp="1"/>
          </p:cNvSpPr>
          <p:nvPr>
            <p:ph type="dt" sz="half" idx="10"/>
          </p:nvPr>
        </p:nvSpPr>
        <p:spPr/>
        <p:txBody>
          <a:bodyPr/>
          <a:lstStyle/>
          <a:p>
            <a:fld id="{C470B326-8BA2-4A4D-90B6-B67AA39BFB21}" type="datetimeFigureOut">
              <a:rPr lang="en-US" smtClean="0"/>
              <a:t>3/22/24</a:t>
            </a:fld>
            <a:endParaRPr lang="en-US" dirty="0"/>
          </a:p>
        </p:txBody>
      </p:sp>
      <p:sp>
        <p:nvSpPr>
          <p:cNvPr id="8" name="Footer Placeholder 7">
            <a:extLst>
              <a:ext uri="{FF2B5EF4-FFF2-40B4-BE49-F238E27FC236}">
                <a16:creationId xmlns:a16="http://schemas.microsoft.com/office/drawing/2014/main" id="{70912853-4541-7FE3-10EE-BEAEDF171D4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5247C39-E99E-A25B-8A06-C725C0C04DF0}"/>
              </a:ext>
            </a:extLst>
          </p:cNvPr>
          <p:cNvSpPr>
            <a:spLocks noGrp="1"/>
          </p:cNvSpPr>
          <p:nvPr>
            <p:ph type="sldNum" sz="quarter" idx="12"/>
          </p:nvPr>
        </p:nvSpPr>
        <p:spPr/>
        <p:txBody>
          <a:bodyPr/>
          <a:lstStyle/>
          <a:p>
            <a:fld id="{88E21422-1ABD-F14C-B79F-A63A0C59C71D}" type="slidenum">
              <a:rPr lang="en-US" smtClean="0"/>
              <a:t>‹#›</a:t>
            </a:fld>
            <a:endParaRPr lang="en-US" dirty="0"/>
          </a:p>
        </p:txBody>
      </p:sp>
    </p:spTree>
    <p:extLst>
      <p:ext uri="{BB962C8B-B14F-4D97-AF65-F5344CB8AC3E}">
        <p14:creationId xmlns:p14="http://schemas.microsoft.com/office/powerpoint/2010/main" val="3318907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A0F37-9E37-0B7F-271E-0B4EE2BE5F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312A69-70A2-3481-2C7B-A02F3B9BEF29}"/>
              </a:ext>
            </a:extLst>
          </p:cNvPr>
          <p:cNvSpPr>
            <a:spLocks noGrp="1"/>
          </p:cNvSpPr>
          <p:nvPr>
            <p:ph type="dt" sz="half" idx="10"/>
          </p:nvPr>
        </p:nvSpPr>
        <p:spPr/>
        <p:txBody>
          <a:bodyPr/>
          <a:lstStyle/>
          <a:p>
            <a:fld id="{C470B326-8BA2-4A4D-90B6-B67AA39BFB21}" type="datetimeFigureOut">
              <a:rPr lang="en-US" smtClean="0"/>
              <a:t>3/22/24</a:t>
            </a:fld>
            <a:endParaRPr lang="en-US" dirty="0"/>
          </a:p>
        </p:txBody>
      </p:sp>
      <p:sp>
        <p:nvSpPr>
          <p:cNvPr id="4" name="Footer Placeholder 3">
            <a:extLst>
              <a:ext uri="{FF2B5EF4-FFF2-40B4-BE49-F238E27FC236}">
                <a16:creationId xmlns:a16="http://schemas.microsoft.com/office/drawing/2014/main" id="{52F16481-C060-02E9-36DD-EB520205583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956D87B-355F-A40E-983A-C65A243049A3}"/>
              </a:ext>
            </a:extLst>
          </p:cNvPr>
          <p:cNvSpPr>
            <a:spLocks noGrp="1"/>
          </p:cNvSpPr>
          <p:nvPr>
            <p:ph type="sldNum" sz="quarter" idx="12"/>
          </p:nvPr>
        </p:nvSpPr>
        <p:spPr/>
        <p:txBody>
          <a:bodyPr/>
          <a:lstStyle/>
          <a:p>
            <a:fld id="{88E21422-1ABD-F14C-B79F-A63A0C59C71D}" type="slidenum">
              <a:rPr lang="en-US" smtClean="0"/>
              <a:t>‹#›</a:t>
            </a:fld>
            <a:endParaRPr lang="en-US" dirty="0"/>
          </a:p>
        </p:txBody>
      </p:sp>
    </p:spTree>
    <p:extLst>
      <p:ext uri="{BB962C8B-B14F-4D97-AF65-F5344CB8AC3E}">
        <p14:creationId xmlns:p14="http://schemas.microsoft.com/office/powerpoint/2010/main" val="2159372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B3A77C-602E-F94D-162A-099D3A5B9B30}"/>
              </a:ext>
            </a:extLst>
          </p:cNvPr>
          <p:cNvSpPr>
            <a:spLocks noGrp="1"/>
          </p:cNvSpPr>
          <p:nvPr>
            <p:ph type="dt" sz="half" idx="10"/>
          </p:nvPr>
        </p:nvSpPr>
        <p:spPr/>
        <p:txBody>
          <a:bodyPr/>
          <a:lstStyle/>
          <a:p>
            <a:fld id="{C470B326-8BA2-4A4D-90B6-B67AA39BFB21}" type="datetimeFigureOut">
              <a:rPr lang="en-US" smtClean="0"/>
              <a:t>3/22/24</a:t>
            </a:fld>
            <a:endParaRPr lang="en-US" dirty="0"/>
          </a:p>
        </p:txBody>
      </p:sp>
      <p:sp>
        <p:nvSpPr>
          <p:cNvPr id="3" name="Footer Placeholder 2">
            <a:extLst>
              <a:ext uri="{FF2B5EF4-FFF2-40B4-BE49-F238E27FC236}">
                <a16:creationId xmlns:a16="http://schemas.microsoft.com/office/drawing/2014/main" id="{B57495EF-DC8C-8C88-3FFE-5A11C74501D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4753AAE-A82E-E2C8-BF42-06A175B5B262}"/>
              </a:ext>
            </a:extLst>
          </p:cNvPr>
          <p:cNvSpPr>
            <a:spLocks noGrp="1"/>
          </p:cNvSpPr>
          <p:nvPr>
            <p:ph type="sldNum" sz="quarter" idx="12"/>
          </p:nvPr>
        </p:nvSpPr>
        <p:spPr/>
        <p:txBody>
          <a:bodyPr/>
          <a:lstStyle/>
          <a:p>
            <a:fld id="{88E21422-1ABD-F14C-B79F-A63A0C59C71D}" type="slidenum">
              <a:rPr lang="en-US" smtClean="0"/>
              <a:t>‹#›</a:t>
            </a:fld>
            <a:endParaRPr lang="en-US" dirty="0"/>
          </a:p>
        </p:txBody>
      </p:sp>
    </p:spTree>
    <p:extLst>
      <p:ext uri="{BB962C8B-B14F-4D97-AF65-F5344CB8AC3E}">
        <p14:creationId xmlns:p14="http://schemas.microsoft.com/office/powerpoint/2010/main" val="641636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A3F6A-1552-B9E5-1141-E62ECE4E5C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B49832-AA0D-287F-0480-8FD9F9B605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024668-C484-F69B-C94A-8E24459A8E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077546-9030-1EE8-0F35-BB65C3A6A19C}"/>
              </a:ext>
            </a:extLst>
          </p:cNvPr>
          <p:cNvSpPr>
            <a:spLocks noGrp="1"/>
          </p:cNvSpPr>
          <p:nvPr>
            <p:ph type="dt" sz="half" idx="10"/>
          </p:nvPr>
        </p:nvSpPr>
        <p:spPr/>
        <p:txBody>
          <a:bodyPr/>
          <a:lstStyle/>
          <a:p>
            <a:fld id="{C470B326-8BA2-4A4D-90B6-B67AA39BFB21}" type="datetimeFigureOut">
              <a:rPr lang="en-US" smtClean="0"/>
              <a:t>3/22/24</a:t>
            </a:fld>
            <a:endParaRPr lang="en-US" dirty="0"/>
          </a:p>
        </p:txBody>
      </p:sp>
      <p:sp>
        <p:nvSpPr>
          <p:cNvPr id="6" name="Footer Placeholder 5">
            <a:extLst>
              <a:ext uri="{FF2B5EF4-FFF2-40B4-BE49-F238E27FC236}">
                <a16:creationId xmlns:a16="http://schemas.microsoft.com/office/drawing/2014/main" id="{6D21E4E1-FFE4-132F-DCC2-68BD3837856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E39F701-6C4E-7E35-46AC-41DD59FA9EE5}"/>
              </a:ext>
            </a:extLst>
          </p:cNvPr>
          <p:cNvSpPr>
            <a:spLocks noGrp="1"/>
          </p:cNvSpPr>
          <p:nvPr>
            <p:ph type="sldNum" sz="quarter" idx="12"/>
          </p:nvPr>
        </p:nvSpPr>
        <p:spPr/>
        <p:txBody>
          <a:bodyPr/>
          <a:lstStyle/>
          <a:p>
            <a:fld id="{88E21422-1ABD-F14C-B79F-A63A0C59C71D}" type="slidenum">
              <a:rPr lang="en-US" smtClean="0"/>
              <a:t>‹#›</a:t>
            </a:fld>
            <a:endParaRPr lang="en-US" dirty="0"/>
          </a:p>
        </p:txBody>
      </p:sp>
    </p:spTree>
    <p:extLst>
      <p:ext uri="{BB962C8B-B14F-4D97-AF65-F5344CB8AC3E}">
        <p14:creationId xmlns:p14="http://schemas.microsoft.com/office/powerpoint/2010/main" val="3407114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6ADD2-C0AD-8B46-A106-D883DDF532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53FCD0-8C62-5895-5FD4-C9649D2A2A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EA522B3-AC7D-BD81-7B97-A02E746D28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D04E04-6053-B246-9660-72058540864A}"/>
              </a:ext>
            </a:extLst>
          </p:cNvPr>
          <p:cNvSpPr>
            <a:spLocks noGrp="1"/>
          </p:cNvSpPr>
          <p:nvPr>
            <p:ph type="dt" sz="half" idx="10"/>
          </p:nvPr>
        </p:nvSpPr>
        <p:spPr/>
        <p:txBody>
          <a:bodyPr/>
          <a:lstStyle/>
          <a:p>
            <a:fld id="{C470B326-8BA2-4A4D-90B6-B67AA39BFB21}" type="datetimeFigureOut">
              <a:rPr lang="en-US" smtClean="0"/>
              <a:t>3/22/24</a:t>
            </a:fld>
            <a:endParaRPr lang="en-US" dirty="0"/>
          </a:p>
        </p:txBody>
      </p:sp>
      <p:sp>
        <p:nvSpPr>
          <p:cNvPr id="6" name="Footer Placeholder 5">
            <a:extLst>
              <a:ext uri="{FF2B5EF4-FFF2-40B4-BE49-F238E27FC236}">
                <a16:creationId xmlns:a16="http://schemas.microsoft.com/office/drawing/2014/main" id="{2473652D-0D93-0FE8-EBAF-8968D192E07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349532A-EF7B-A083-BBF3-9FAA407C4A26}"/>
              </a:ext>
            </a:extLst>
          </p:cNvPr>
          <p:cNvSpPr>
            <a:spLocks noGrp="1"/>
          </p:cNvSpPr>
          <p:nvPr>
            <p:ph type="sldNum" sz="quarter" idx="12"/>
          </p:nvPr>
        </p:nvSpPr>
        <p:spPr/>
        <p:txBody>
          <a:bodyPr/>
          <a:lstStyle/>
          <a:p>
            <a:fld id="{88E21422-1ABD-F14C-B79F-A63A0C59C71D}" type="slidenum">
              <a:rPr lang="en-US" smtClean="0"/>
              <a:t>‹#›</a:t>
            </a:fld>
            <a:endParaRPr lang="en-US" dirty="0"/>
          </a:p>
        </p:txBody>
      </p:sp>
    </p:spTree>
    <p:extLst>
      <p:ext uri="{BB962C8B-B14F-4D97-AF65-F5344CB8AC3E}">
        <p14:creationId xmlns:p14="http://schemas.microsoft.com/office/powerpoint/2010/main" val="10875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B0C93E-B193-2DB0-0FB5-3BA6FA731F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08956B-8920-255D-D49E-8CC1B040CD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578B97-4525-26B3-6C6D-A8C04790A0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70B326-8BA2-4A4D-90B6-B67AA39BFB21}" type="datetimeFigureOut">
              <a:rPr lang="en-US" smtClean="0"/>
              <a:t>3/22/24</a:t>
            </a:fld>
            <a:endParaRPr lang="en-US" dirty="0"/>
          </a:p>
        </p:txBody>
      </p:sp>
      <p:sp>
        <p:nvSpPr>
          <p:cNvPr id="5" name="Footer Placeholder 4">
            <a:extLst>
              <a:ext uri="{FF2B5EF4-FFF2-40B4-BE49-F238E27FC236}">
                <a16:creationId xmlns:a16="http://schemas.microsoft.com/office/drawing/2014/main" id="{78A12C15-55B5-4DEE-FDAD-4E078931BB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115FCCF-25BC-76CA-2952-AEC0598D41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E21422-1ABD-F14C-B79F-A63A0C59C71D}" type="slidenum">
              <a:rPr lang="en-US" smtClean="0"/>
              <a:t>‹#›</a:t>
            </a:fld>
            <a:endParaRPr lang="en-US" dirty="0"/>
          </a:p>
        </p:txBody>
      </p:sp>
    </p:spTree>
    <p:extLst>
      <p:ext uri="{BB962C8B-B14F-4D97-AF65-F5344CB8AC3E}">
        <p14:creationId xmlns:p14="http://schemas.microsoft.com/office/powerpoint/2010/main" val="30622170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00.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99.xml"/><Relationship Id="rId1" Type="http://schemas.openxmlformats.org/officeDocument/2006/relationships/slideLayout" Target="../slideLayouts/slideLayout1.xml"/><Relationship Id="rId4" Type="http://schemas.microsoft.com/office/2007/relationships/hdphoto" Target="../media/hdphoto58.wdp"/></Relationships>
</file>

<file path=ppt/slides/_rels/slide101.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100.xml"/><Relationship Id="rId1" Type="http://schemas.openxmlformats.org/officeDocument/2006/relationships/slideLayout" Target="../slideLayouts/slideLayout1.xml"/><Relationship Id="rId4" Type="http://schemas.microsoft.com/office/2007/relationships/hdphoto" Target="../media/hdphoto59.wdp"/></Relationships>
</file>

<file path=ppt/slides/_rels/slide102.xml.rels><?xml version="1.0" encoding="UTF-8" standalone="yes"?>
<Relationships xmlns="http://schemas.openxmlformats.org/package/2006/relationships"><Relationship Id="rId3" Type="http://schemas.openxmlformats.org/officeDocument/2006/relationships/image" Target="../media/image258.png"/><Relationship Id="rId7" Type="http://schemas.openxmlformats.org/officeDocument/2006/relationships/hyperlink" Target="http://thenounproject.org/" TargetMode="External"/><Relationship Id="rId2" Type="http://schemas.openxmlformats.org/officeDocument/2006/relationships/notesSlide" Target="../notesSlides/notesSlide101.xml"/><Relationship Id="rId1" Type="http://schemas.openxmlformats.org/officeDocument/2006/relationships/slideLayout" Target="../slideLayouts/slideLayout1.xml"/><Relationship Id="rId6" Type="http://schemas.openxmlformats.org/officeDocument/2006/relationships/hyperlink" Target="https://doi.org/10.2105/ajph.2016.303188" TargetMode="External"/><Relationship Id="rId5" Type="http://schemas.openxmlformats.org/officeDocument/2006/relationships/hyperlink" Target="https://doi.org/10.2105/ajph.2016.303604" TargetMode="External"/><Relationship Id="rId4" Type="http://schemas.microsoft.com/office/2007/relationships/hdphoto" Target="../media/hdphoto59.wdp"/></Relationships>
</file>

<file path=ppt/slides/_rels/slide103.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102.xml"/><Relationship Id="rId1" Type="http://schemas.openxmlformats.org/officeDocument/2006/relationships/slideLayout" Target="../slideLayouts/slideLayout1.xml"/><Relationship Id="rId4" Type="http://schemas.microsoft.com/office/2007/relationships/hdphoto" Target="../media/hdphoto60.wdp"/></Relationships>
</file>

<file path=ppt/slides/_rels/slide104.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103.xml"/><Relationship Id="rId1" Type="http://schemas.openxmlformats.org/officeDocument/2006/relationships/slideLayout" Target="../slideLayouts/slideLayout1.xml"/><Relationship Id="rId5" Type="http://schemas.openxmlformats.org/officeDocument/2006/relationships/image" Target="../media/image262.png"/><Relationship Id="rId4" Type="http://schemas.openxmlformats.org/officeDocument/2006/relationships/image" Target="../media/image261.png"/></Relationships>
</file>

<file path=ppt/slides/_rels/slide105.xml.rels><?xml version="1.0" encoding="UTF-8" standalone="yes"?>
<Relationships xmlns="http://schemas.openxmlformats.org/package/2006/relationships"><Relationship Id="rId8" Type="http://schemas.openxmlformats.org/officeDocument/2006/relationships/image" Target="../media/image267.png"/><Relationship Id="rId13" Type="http://schemas.openxmlformats.org/officeDocument/2006/relationships/image" Target="../media/image271.png"/><Relationship Id="rId18" Type="http://schemas.openxmlformats.org/officeDocument/2006/relationships/image" Target="../media/image274.png"/><Relationship Id="rId3" Type="http://schemas.openxmlformats.org/officeDocument/2006/relationships/image" Target="../media/image263.png"/><Relationship Id="rId21" Type="http://schemas.openxmlformats.org/officeDocument/2006/relationships/image" Target="../media/image277.png"/><Relationship Id="rId7" Type="http://schemas.microsoft.com/office/2007/relationships/hdphoto" Target="../media/hdphoto61.wdp"/><Relationship Id="rId12" Type="http://schemas.openxmlformats.org/officeDocument/2006/relationships/image" Target="../media/image270.png"/><Relationship Id="rId17" Type="http://schemas.openxmlformats.org/officeDocument/2006/relationships/image" Target="../media/image164.svg"/><Relationship Id="rId2" Type="http://schemas.openxmlformats.org/officeDocument/2006/relationships/notesSlide" Target="../notesSlides/notesSlide104.xml"/><Relationship Id="rId16" Type="http://schemas.openxmlformats.org/officeDocument/2006/relationships/image" Target="../media/image163.png"/><Relationship Id="rId20" Type="http://schemas.openxmlformats.org/officeDocument/2006/relationships/image" Target="../media/image276.png"/><Relationship Id="rId1" Type="http://schemas.openxmlformats.org/officeDocument/2006/relationships/slideLayout" Target="../slideLayouts/slideLayout1.xml"/><Relationship Id="rId6" Type="http://schemas.openxmlformats.org/officeDocument/2006/relationships/image" Target="../media/image266.png"/><Relationship Id="rId11" Type="http://schemas.openxmlformats.org/officeDocument/2006/relationships/image" Target="../media/image269.png"/><Relationship Id="rId5" Type="http://schemas.openxmlformats.org/officeDocument/2006/relationships/image" Target="../media/image265.png"/><Relationship Id="rId15" Type="http://schemas.openxmlformats.org/officeDocument/2006/relationships/image" Target="../media/image273.png"/><Relationship Id="rId23" Type="http://schemas.openxmlformats.org/officeDocument/2006/relationships/image" Target="../media/image279.png"/><Relationship Id="rId10" Type="http://schemas.openxmlformats.org/officeDocument/2006/relationships/image" Target="../media/image268.png"/><Relationship Id="rId19" Type="http://schemas.openxmlformats.org/officeDocument/2006/relationships/image" Target="../media/image275.png"/><Relationship Id="rId4" Type="http://schemas.openxmlformats.org/officeDocument/2006/relationships/image" Target="../media/image264.png"/><Relationship Id="rId9" Type="http://schemas.microsoft.com/office/2007/relationships/hdphoto" Target="../media/hdphoto62.wdp"/><Relationship Id="rId14" Type="http://schemas.openxmlformats.org/officeDocument/2006/relationships/image" Target="../media/image272.png"/><Relationship Id="rId22" Type="http://schemas.openxmlformats.org/officeDocument/2006/relationships/image" Target="../media/image278.png"/></Relationships>
</file>

<file path=ppt/slides/_rels/slide106.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105.xml"/><Relationship Id="rId1" Type="http://schemas.openxmlformats.org/officeDocument/2006/relationships/slideLayout" Target="../slideLayouts/slideLayout1.xml"/><Relationship Id="rId6" Type="http://schemas.openxmlformats.org/officeDocument/2006/relationships/image" Target="../media/image281.png"/><Relationship Id="rId5" Type="http://schemas.openxmlformats.org/officeDocument/2006/relationships/image" Target="../media/image164.svg"/><Relationship Id="rId4" Type="http://schemas.openxmlformats.org/officeDocument/2006/relationships/image" Target="../media/image163.png"/></Relationships>
</file>

<file path=ppt/slides/_rels/slide107.xml.rels><?xml version="1.0" encoding="UTF-8" standalone="yes"?>
<Relationships xmlns="http://schemas.openxmlformats.org/package/2006/relationships"><Relationship Id="rId8" Type="http://schemas.openxmlformats.org/officeDocument/2006/relationships/image" Target="../media/image285.png"/><Relationship Id="rId3" Type="http://schemas.openxmlformats.org/officeDocument/2006/relationships/image" Target="../media/image163.png"/><Relationship Id="rId7" Type="http://schemas.openxmlformats.org/officeDocument/2006/relationships/image" Target="../media/image284.png"/><Relationship Id="rId2" Type="http://schemas.openxmlformats.org/officeDocument/2006/relationships/notesSlide" Target="../notesSlides/notesSlide106.xml"/><Relationship Id="rId1" Type="http://schemas.openxmlformats.org/officeDocument/2006/relationships/slideLayout" Target="../slideLayouts/slideLayout1.xml"/><Relationship Id="rId6" Type="http://schemas.openxmlformats.org/officeDocument/2006/relationships/image" Target="../media/image283.png"/><Relationship Id="rId5" Type="http://schemas.openxmlformats.org/officeDocument/2006/relationships/image" Target="../media/image282.png"/><Relationship Id="rId4" Type="http://schemas.openxmlformats.org/officeDocument/2006/relationships/image" Target="../media/image164.svg"/><Relationship Id="rId9" Type="http://schemas.microsoft.com/office/2007/relationships/hdphoto" Target="../media/hdphoto63.wdp"/></Relationships>
</file>

<file path=ppt/slides/_rels/slide108.xml.rels><?xml version="1.0" encoding="UTF-8" standalone="yes"?>
<Relationships xmlns="http://schemas.openxmlformats.org/package/2006/relationships"><Relationship Id="rId8" Type="http://schemas.openxmlformats.org/officeDocument/2006/relationships/image" Target="../media/image288.png"/><Relationship Id="rId13" Type="http://schemas.openxmlformats.org/officeDocument/2006/relationships/image" Target="../media/image293.png"/><Relationship Id="rId3" Type="http://schemas.openxmlformats.org/officeDocument/2006/relationships/image" Target="../media/image286.png"/><Relationship Id="rId7" Type="http://schemas.openxmlformats.org/officeDocument/2006/relationships/image" Target="../media/image287.png"/><Relationship Id="rId12" Type="http://schemas.openxmlformats.org/officeDocument/2006/relationships/image" Target="../media/image292.png"/><Relationship Id="rId2" Type="http://schemas.openxmlformats.org/officeDocument/2006/relationships/notesSlide" Target="../notesSlides/notesSlide107.xml"/><Relationship Id="rId1" Type="http://schemas.openxmlformats.org/officeDocument/2006/relationships/slideLayout" Target="../slideLayouts/slideLayout1.xml"/><Relationship Id="rId6" Type="http://schemas.openxmlformats.org/officeDocument/2006/relationships/image" Target="../media/image164.svg"/><Relationship Id="rId11" Type="http://schemas.openxmlformats.org/officeDocument/2006/relationships/image" Target="../media/image291.png"/><Relationship Id="rId5" Type="http://schemas.openxmlformats.org/officeDocument/2006/relationships/image" Target="../media/image163.png"/><Relationship Id="rId15" Type="http://schemas.openxmlformats.org/officeDocument/2006/relationships/image" Target="../media/image295.png"/><Relationship Id="rId10" Type="http://schemas.openxmlformats.org/officeDocument/2006/relationships/image" Target="../media/image290.png"/><Relationship Id="rId4" Type="http://schemas.microsoft.com/office/2007/relationships/hdphoto" Target="../media/hdphoto64.wdp"/><Relationship Id="rId9" Type="http://schemas.openxmlformats.org/officeDocument/2006/relationships/image" Target="../media/image289.png"/><Relationship Id="rId14" Type="http://schemas.openxmlformats.org/officeDocument/2006/relationships/image" Target="../media/image294.png"/></Relationships>
</file>

<file path=ppt/slides/_rels/slide109.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notesSlide" Target="../notesSlides/notesSlide108.xml"/><Relationship Id="rId1" Type="http://schemas.openxmlformats.org/officeDocument/2006/relationships/slideLayout" Target="../slideLayouts/slideLayout1.xml"/><Relationship Id="rId4" Type="http://schemas.microsoft.com/office/2007/relationships/hdphoto" Target="../media/hdphoto65.wdp"/></Relationships>
</file>

<file path=ppt/slides/_rels/slide1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40.png"/><Relationship Id="rId10" Type="http://schemas.microsoft.com/office/2007/relationships/hdphoto" Target="../media/hdphoto6.wdp"/><Relationship Id="rId4" Type="http://schemas.openxmlformats.org/officeDocument/2006/relationships/image" Target="../media/image39.svg"/><Relationship Id="rId9" Type="http://schemas.openxmlformats.org/officeDocument/2006/relationships/image" Target="../media/image42.png"/></Relationships>
</file>

<file path=ppt/slides/_rels/slide110.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notesSlide" Target="../notesSlides/notesSlide109.xml"/><Relationship Id="rId1" Type="http://schemas.openxmlformats.org/officeDocument/2006/relationships/slideLayout" Target="../slideLayouts/slideLayout1.xml"/><Relationship Id="rId4" Type="http://schemas.microsoft.com/office/2007/relationships/hdphoto" Target="../media/hdphoto65.wdp"/></Relationships>
</file>

<file path=ppt/slides/_rels/slide111.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notesSlide" Target="../notesSlides/notesSlide110.xml"/><Relationship Id="rId1" Type="http://schemas.openxmlformats.org/officeDocument/2006/relationships/slideLayout" Target="../slideLayouts/slideLayout1.xml"/><Relationship Id="rId4" Type="http://schemas.microsoft.com/office/2007/relationships/hdphoto" Target="../media/hdphoto66.wdp"/></Relationships>
</file>

<file path=ppt/slides/_rels/slide112.xml.rels><?xml version="1.0" encoding="UTF-8" standalone="yes"?>
<Relationships xmlns="http://schemas.openxmlformats.org/package/2006/relationships"><Relationship Id="rId8" Type="http://schemas.openxmlformats.org/officeDocument/2006/relationships/hyperlink" Target="https://www.cato.org/commentary/six-reasons-keep-capital-gains-tax-rates-low#:~:text=Aside%20from%20increasing%20realizations%2C%20capital,for%20all%20workers%20over%20time" TargetMode="External"/><Relationship Id="rId3" Type="http://schemas.openxmlformats.org/officeDocument/2006/relationships/image" Target="../media/image296.png"/><Relationship Id="rId7" Type="http://schemas.openxmlformats.org/officeDocument/2006/relationships/hyperlink" Target="https://doi.org/10.1257/aer.20161352" TargetMode="External"/><Relationship Id="rId2" Type="http://schemas.openxmlformats.org/officeDocument/2006/relationships/notesSlide" Target="../notesSlides/notesSlide111.xml"/><Relationship Id="rId1" Type="http://schemas.openxmlformats.org/officeDocument/2006/relationships/slideLayout" Target="../slideLayouts/slideLayout1.xml"/><Relationship Id="rId6" Type="http://schemas.openxmlformats.org/officeDocument/2006/relationships/hyperlink" Target="https://doi.org/10.3386/w23001" TargetMode="External"/><Relationship Id="rId5" Type="http://schemas.openxmlformats.org/officeDocument/2006/relationships/hyperlink" Target="https://www.washingtonpost.com/local/education/report-montgomery-countys-attempt-to-narrow-student-performance-gap-is-largely-ineffective/2019/12/30/eec8729e-227e-11ea-bed5-880264cc91a9_story.html" TargetMode="External"/><Relationship Id="rId4" Type="http://schemas.microsoft.com/office/2007/relationships/hdphoto" Target="../media/hdphoto66.wdp"/></Relationships>
</file>

<file path=ppt/slides/_rels/slide113.xml.rels><?xml version="1.0" encoding="UTF-8" standalone="yes"?>
<Relationships xmlns="http://schemas.openxmlformats.org/package/2006/relationships"><Relationship Id="rId8" Type="http://schemas.openxmlformats.org/officeDocument/2006/relationships/hyperlink" Target="https://www.cato.org/blog/cut-earned-income-tax-credit" TargetMode="External"/><Relationship Id="rId3" Type="http://schemas.openxmlformats.org/officeDocument/2006/relationships/image" Target="../media/image296.png"/><Relationship Id="rId7" Type="http://schemas.openxmlformats.org/officeDocument/2006/relationships/hyperlink" Target="https://www.cato.org/blog/case-against-child-tax-credit" TargetMode="External"/><Relationship Id="rId12" Type="http://schemas.openxmlformats.org/officeDocument/2006/relationships/hyperlink" Target="http://thenounproject.org/" TargetMode="External"/><Relationship Id="rId2" Type="http://schemas.openxmlformats.org/officeDocument/2006/relationships/notesSlide" Target="../notesSlides/notesSlide112.xml"/><Relationship Id="rId1" Type="http://schemas.openxmlformats.org/officeDocument/2006/relationships/slideLayout" Target="../slideLayouts/slideLayout1.xml"/><Relationship Id="rId6" Type="http://schemas.openxmlformats.org/officeDocument/2006/relationships/hyperlink" Target="https://www.cato.org/commentary/tax-wealth-counterproductive" TargetMode="External"/><Relationship Id="rId11" Type="http://schemas.openxmlformats.org/officeDocument/2006/relationships/hyperlink" Target="https://www.independent.org/news/article.asp?id=1416" TargetMode="External"/><Relationship Id="rId5" Type="http://schemas.openxmlformats.org/officeDocument/2006/relationships/hyperlink" Target="https://www.cato.org/blog/fatal-flaw-estate-wealth-taxation" TargetMode="External"/><Relationship Id="rId10" Type="http://schemas.openxmlformats.org/officeDocument/2006/relationships/hyperlink" Target="https://www.cato.org/commentary/rent-control-old-bad-idea-wont-go-away#:~:text=Landlords%20under%20rent%20control%20have,the%20rent%E2%80%90%E2%80%8Bcontrolled%20price" TargetMode="External"/><Relationship Id="rId4" Type="http://schemas.microsoft.com/office/2007/relationships/hdphoto" Target="../media/hdphoto66.wdp"/><Relationship Id="rId9" Type="http://schemas.openxmlformats.org/officeDocument/2006/relationships/hyperlink" Target="https://www.cato.org/commentary/case-against-15-federal-minimum-wage-qa" TargetMode="External"/></Relationships>
</file>

<file path=ppt/slides/_rels/slide114.xml.rels><?xml version="1.0" encoding="UTF-8" standalone="yes"?>
<Relationships xmlns="http://schemas.openxmlformats.org/package/2006/relationships"><Relationship Id="rId8" Type="http://schemas.openxmlformats.org/officeDocument/2006/relationships/image" Target="../media/image302.png"/><Relationship Id="rId3" Type="http://schemas.openxmlformats.org/officeDocument/2006/relationships/image" Target="../media/image297.png"/><Relationship Id="rId7" Type="http://schemas.openxmlformats.org/officeDocument/2006/relationships/image" Target="../media/image301.png"/><Relationship Id="rId2" Type="http://schemas.openxmlformats.org/officeDocument/2006/relationships/notesSlide" Target="../notesSlides/notesSlide113.xml"/><Relationship Id="rId1" Type="http://schemas.openxmlformats.org/officeDocument/2006/relationships/slideLayout" Target="../slideLayouts/slideLayout1.xml"/><Relationship Id="rId6" Type="http://schemas.openxmlformats.org/officeDocument/2006/relationships/image" Target="../media/image300.png"/><Relationship Id="rId5" Type="http://schemas.openxmlformats.org/officeDocument/2006/relationships/image" Target="../media/image299.png"/><Relationship Id="rId4" Type="http://schemas.openxmlformats.org/officeDocument/2006/relationships/image" Target="../media/image298.png"/></Relationships>
</file>

<file path=ppt/slides/_rels/slide115.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4.sv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sv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9.sv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4.svg"/></Relationships>
</file>

<file path=ppt/slides/_rels/slide1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microsoft.com/office/2007/relationships/hdphoto" Target="../media/hdphoto8.wdp"/></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microsoft.com/office/2007/relationships/hdphoto" Target="../media/hdphoto8.wdp"/></Relationships>
</file>

<file path=ppt/slides/_rels/slide22.xml.rels><?xml version="1.0" encoding="UTF-8" standalone="yes"?>
<Relationships xmlns="http://schemas.openxmlformats.org/package/2006/relationships"><Relationship Id="rId8" Type="http://schemas.openxmlformats.org/officeDocument/2006/relationships/hyperlink" Target="https://www.epi.org/blog/a-history-of-the-federal-minimum-wage-85-years-later-the-minimum-wage-is-far-from-equitable/" TargetMode="External"/><Relationship Id="rId13" Type="http://schemas.openxmlformats.org/officeDocument/2006/relationships/hyperlink" Target="https://www.washingtonpost.com/business/2022/02/17/lack-credit-has-been-huge-obstacle-black-home-buyers-now-some-lenders-are-trying-fix-that/" TargetMode="External"/><Relationship Id="rId3" Type="http://schemas.openxmlformats.org/officeDocument/2006/relationships/image" Target="../media/image57.png"/><Relationship Id="rId7" Type="http://schemas.openxmlformats.org/officeDocument/2006/relationships/hyperlink" Target="https://www.gatewayfoundation.org/addiction-blog/cost-of-drug-addiction/" TargetMode="External"/><Relationship Id="rId12" Type="http://schemas.openxmlformats.org/officeDocument/2006/relationships/hyperlink" Target="https://endhomelessness.org/homelessness-in-america/homelessness-statistics/state-of-homelessness/" TargetMode="External"/><Relationship Id="rId2" Type="http://schemas.openxmlformats.org/officeDocument/2006/relationships/notesSlide" Target="../notesSlides/notesSlide21.xml"/><Relationship Id="rId16" Type="http://schemas.openxmlformats.org/officeDocument/2006/relationships/hyperlink" Target="https://nlihc.org/news/nlihc-releases-gap-2023-shortage-affordable-homes#:~:text=The%20report%20finds%20a%20national,income%20(whichever%20is%20greater)." TargetMode="External"/><Relationship Id="rId1" Type="http://schemas.openxmlformats.org/officeDocument/2006/relationships/slideLayout" Target="../slideLayouts/slideLayout1.xml"/><Relationship Id="rId6" Type="http://schemas.openxmlformats.org/officeDocument/2006/relationships/hyperlink" Target="https://www.ncbi.nlm.nih.gov/pmc/articles/PMC6366487/" TargetMode="External"/><Relationship Id="rId11" Type="http://schemas.openxmlformats.org/officeDocument/2006/relationships/hyperlink" Target="https://www2.ed.gov/datastory/bookaccess/index.html" TargetMode="External"/><Relationship Id="rId5" Type="http://schemas.openxmlformats.org/officeDocument/2006/relationships/hyperlink" Target="https://www.americanactionforum.org/research/incarceration-and-poverty-in-the-united-states/" TargetMode="External"/><Relationship Id="rId15" Type="http://schemas.openxmlformats.org/officeDocument/2006/relationships/hyperlink" Target="https://www.forbes.com/sites/nigelwilson/2023/02/08/taking-a-page-from-inclusive-capitalism-the-us-gig-economy-is-here-to-stay/?sh=1f48092525f0" TargetMode="External"/><Relationship Id="rId10" Type="http://schemas.openxmlformats.org/officeDocument/2006/relationships/hyperlink" Target="https://health.gov/healthypeople/objectives-and-data/browse-objectives/health-insurance#:~:text=About%2030%20million%20people%20in,don't%20have%20health%20insurance.&amp;text=Healthy%20People%202030%20focuses%20on,and%20prescription%20drug%20insurance%20coverage." TargetMode="External"/><Relationship Id="rId4" Type="http://schemas.microsoft.com/office/2007/relationships/hdphoto" Target="../media/hdphoto8.wdp"/><Relationship Id="rId9" Type="http://schemas.openxmlformats.org/officeDocument/2006/relationships/hyperlink" Target="https://www2.ed.gov/about/inits/ed/supporting-homeless-students/index.html" TargetMode="External"/><Relationship Id="rId14" Type="http://schemas.openxmlformats.org/officeDocument/2006/relationships/hyperlink" Target="https://academic.oup.com/socpro/article-abstract/66/1/108/4553357?redirectedFrom=fulltext&amp;login=false"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www.statista.com/statistics/233910/poverty-rates-in-oecd-countries/" TargetMode="External"/><Relationship Id="rId3" Type="http://schemas.openxmlformats.org/officeDocument/2006/relationships/image" Target="../media/image57.png"/><Relationship Id="rId7" Type="http://schemas.openxmlformats.org/officeDocument/2006/relationships/hyperlink" Target="http://www.americanprogress.org/article/basic-facts-women-poverty."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hyperlink" Target="https://www.census.gov/library/stories/2020/09/poverty-rates-for-blacks-and-hispanics-reached-historic-lows-in-2019.html" TargetMode="External"/><Relationship Id="rId5" Type="http://schemas.openxmlformats.org/officeDocument/2006/relationships/hyperlink" Target="https://www.theguardian.com/environment/2018/jul/05/amputations-serious-injuries-us-meat-industry-plant" TargetMode="External"/><Relationship Id="rId4" Type="http://schemas.microsoft.com/office/2007/relationships/hdphoto" Target="../media/hdphoto8.wdp"/><Relationship Id="rId9" Type="http://schemas.openxmlformats.org/officeDocument/2006/relationships/hyperlink" Target="http://thenounproject.co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microsoft.com/office/2007/relationships/hdphoto" Target="../media/hdphoto9.wdp"/></Relationships>
</file>

<file path=ppt/slides/_rels/slide25.xml.rels><?xml version="1.0" encoding="UTF-8" standalone="yes"?>
<Relationships xmlns="http://schemas.openxmlformats.org/package/2006/relationships"><Relationship Id="rId8" Type="http://schemas.openxmlformats.org/officeDocument/2006/relationships/image" Target="../media/image62.png"/><Relationship Id="rId13" Type="http://schemas.microsoft.com/office/2007/relationships/hdphoto" Target="../media/hdphoto14.wdp"/><Relationship Id="rId3" Type="http://schemas.openxmlformats.org/officeDocument/2006/relationships/image" Target="../media/image59.png"/><Relationship Id="rId7" Type="http://schemas.microsoft.com/office/2007/relationships/hdphoto" Target="../media/hdphoto11.wdp"/><Relationship Id="rId12" Type="http://schemas.openxmlformats.org/officeDocument/2006/relationships/image" Target="../media/image64.png"/><Relationship Id="rId2" Type="http://schemas.openxmlformats.org/officeDocument/2006/relationships/notesSlide" Target="../notesSlides/notesSlide24.xml"/><Relationship Id="rId16" Type="http://schemas.openxmlformats.org/officeDocument/2006/relationships/image" Target="../media/image67.svg"/><Relationship Id="rId1" Type="http://schemas.openxmlformats.org/officeDocument/2006/relationships/slideLayout" Target="../slideLayouts/slideLayout1.xml"/><Relationship Id="rId6" Type="http://schemas.openxmlformats.org/officeDocument/2006/relationships/image" Target="../media/image61.png"/><Relationship Id="rId11" Type="http://schemas.microsoft.com/office/2007/relationships/hdphoto" Target="../media/hdphoto13.wdp"/><Relationship Id="rId5" Type="http://schemas.microsoft.com/office/2007/relationships/hdphoto" Target="../media/hdphoto10.wdp"/><Relationship Id="rId15" Type="http://schemas.openxmlformats.org/officeDocument/2006/relationships/image" Target="../media/image66.svg"/><Relationship Id="rId10" Type="http://schemas.openxmlformats.org/officeDocument/2006/relationships/image" Target="../media/image63.png"/><Relationship Id="rId4" Type="http://schemas.openxmlformats.org/officeDocument/2006/relationships/image" Target="../media/image60.png"/><Relationship Id="rId9" Type="http://schemas.microsoft.com/office/2007/relationships/hdphoto" Target="../media/hdphoto12.wdp"/><Relationship Id="rId14" Type="http://schemas.openxmlformats.org/officeDocument/2006/relationships/image" Target="../media/image65.png"/></Relationships>
</file>

<file path=ppt/slides/_rels/slide26.xml.rels><?xml version="1.0" encoding="UTF-8" standalone="yes"?>
<Relationships xmlns="http://schemas.openxmlformats.org/package/2006/relationships"><Relationship Id="rId8" Type="http://schemas.openxmlformats.org/officeDocument/2006/relationships/image" Target="../media/image62.png"/><Relationship Id="rId13" Type="http://schemas.microsoft.com/office/2007/relationships/hdphoto" Target="../media/hdphoto14.wdp"/><Relationship Id="rId3" Type="http://schemas.openxmlformats.org/officeDocument/2006/relationships/image" Target="../media/image59.png"/><Relationship Id="rId7" Type="http://schemas.microsoft.com/office/2007/relationships/hdphoto" Target="../media/hdphoto11.wdp"/><Relationship Id="rId12"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1.png"/><Relationship Id="rId11" Type="http://schemas.microsoft.com/office/2007/relationships/hdphoto" Target="../media/hdphoto13.wdp"/><Relationship Id="rId5" Type="http://schemas.microsoft.com/office/2007/relationships/hdphoto" Target="../media/hdphoto10.wdp"/><Relationship Id="rId15" Type="http://schemas.openxmlformats.org/officeDocument/2006/relationships/image" Target="../media/image44.svg"/><Relationship Id="rId10" Type="http://schemas.openxmlformats.org/officeDocument/2006/relationships/image" Target="../media/image63.png"/><Relationship Id="rId4" Type="http://schemas.openxmlformats.org/officeDocument/2006/relationships/image" Target="../media/image60.png"/><Relationship Id="rId9" Type="http://schemas.microsoft.com/office/2007/relationships/hdphoto" Target="../media/hdphoto12.wdp"/><Relationship Id="rId14" Type="http://schemas.openxmlformats.org/officeDocument/2006/relationships/image" Target="../media/image43.png"/></Relationships>
</file>

<file path=ppt/slides/_rels/slide27.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43.png"/><Relationship Id="rId7"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69.svg"/><Relationship Id="rId5" Type="http://schemas.openxmlformats.org/officeDocument/2006/relationships/image" Target="../media/image68.png"/><Relationship Id="rId10" Type="http://schemas.openxmlformats.org/officeDocument/2006/relationships/image" Target="../media/image73.svg"/><Relationship Id="rId4" Type="http://schemas.openxmlformats.org/officeDocument/2006/relationships/image" Target="../media/image44.svg"/><Relationship Id="rId9" Type="http://schemas.openxmlformats.org/officeDocument/2006/relationships/image" Target="../media/image72.png"/></Relationships>
</file>

<file path=ppt/slides/_rels/slide2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svg"/><Relationship Id="rId9" Type="http://schemas.openxmlformats.org/officeDocument/2006/relationships/image" Target="../media/image80.png"/></Relationships>
</file>

<file path=ppt/slides/_rels/slide29.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1.png"/><Relationship Id="rId7" Type="http://schemas.openxmlformats.org/officeDocument/2006/relationships/image" Target="../media/image84.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microsoft.com/office/2007/relationships/hdphoto" Target="../media/hdphoto15.wdp"/><Relationship Id="rId5" Type="http://schemas.openxmlformats.org/officeDocument/2006/relationships/image" Target="../media/image83.png"/><Relationship Id="rId4" Type="http://schemas.openxmlformats.org/officeDocument/2006/relationships/image" Target="../media/image82.svg"/><Relationship Id="rId9" Type="http://schemas.openxmlformats.org/officeDocument/2006/relationships/image" Target="../media/image8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90.svg"/><Relationship Id="rId13" Type="http://schemas.openxmlformats.org/officeDocument/2006/relationships/image" Target="../media/image95.png"/><Relationship Id="rId18" Type="http://schemas.openxmlformats.org/officeDocument/2006/relationships/image" Target="../media/image44.svg"/><Relationship Id="rId3" Type="http://schemas.openxmlformats.org/officeDocument/2006/relationships/image" Target="../media/image87.png"/><Relationship Id="rId7" Type="http://schemas.openxmlformats.org/officeDocument/2006/relationships/image" Target="../media/image89.png"/><Relationship Id="rId12" Type="http://schemas.openxmlformats.org/officeDocument/2006/relationships/image" Target="../media/image94.svg"/><Relationship Id="rId17" Type="http://schemas.openxmlformats.org/officeDocument/2006/relationships/image" Target="../media/image43.png"/><Relationship Id="rId2" Type="http://schemas.openxmlformats.org/officeDocument/2006/relationships/notesSlide" Target="../notesSlides/notesSlide29.xml"/><Relationship Id="rId16" Type="http://schemas.openxmlformats.org/officeDocument/2006/relationships/image" Target="../media/image98.svg"/><Relationship Id="rId1" Type="http://schemas.openxmlformats.org/officeDocument/2006/relationships/slideLayout" Target="../slideLayouts/slideLayout1.xml"/><Relationship Id="rId6" Type="http://schemas.microsoft.com/office/2007/relationships/hdphoto" Target="../media/hdphoto17.wdp"/><Relationship Id="rId11" Type="http://schemas.openxmlformats.org/officeDocument/2006/relationships/image" Target="../media/image93.png"/><Relationship Id="rId5" Type="http://schemas.openxmlformats.org/officeDocument/2006/relationships/image" Target="../media/image88.png"/><Relationship Id="rId15" Type="http://schemas.openxmlformats.org/officeDocument/2006/relationships/image" Target="../media/image97.png"/><Relationship Id="rId10" Type="http://schemas.openxmlformats.org/officeDocument/2006/relationships/image" Target="../media/image92.svg"/><Relationship Id="rId4" Type="http://schemas.microsoft.com/office/2007/relationships/hdphoto" Target="../media/hdphoto16.wdp"/><Relationship Id="rId9" Type="http://schemas.openxmlformats.org/officeDocument/2006/relationships/image" Target="../media/image91.png"/><Relationship Id="rId14" Type="http://schemas.openxmlformats.org/officeDocument/2006/relationships/image" Target="../media/image96.sv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microsoft.com/office/2007/relationships/hdphoto" Target="../media/hdphoto8.wdp"/></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microsoft.com/office/2007/relationships/hdphoto" Target="../media/hdphoto8.wdp"/></Relationships>
</file>

<file path=ppt/slides/_rels/slide3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microsoft.com/office/2007/relationships/hdphoto" Target="../media/hdphoto18.wdp"/></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9.svg"/></Relationships>
</file>

<file path=ppt/slides/_rels/slide35.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100.png"/><Relationship Id="rId7" Type="http://schemas.openxmlformats.org/officeDocument/2006/relationships/image" Target="../media/image102.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101.png"/></Relationships>
</file>

<file path=ppt/slides/_rels/slide36.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3" Type="http://schemas.openxmlformats.org/officeDocument/2006/relationships/image" Target="../media/image103.png"/><Relationship Id="rId7" Type="http://schemas.openxmlformats.org/officeDocument/2006/relationships/image" Target="../media/image39.svg"/><Relationship Id="rId12" Type="http://schemas.openxmlformats.org/officeDocument/2006/relationships/image" Target="../media/image110.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109.png"/><Relationship Id="rId5" Type="http://schemas.openxmlformats.org/officeDocument/2006/relationships/image" Target="../media/image105.svg"/><Relationship Id="rId10" Type="http://schemas.openxmlformats.org/officeDocument/2006/relationships/image" Target="../media/image108.png"/><Relationship Id="rId4" Type="http://schemas.openxmlformats.org/officeDocument/2006/relationships/image" Target="../media/image104.png"/><Relationship Id="rId9" Type="http://schemas.openxmlformats.org/officeDocument/2006/relationships/image" Target="../media/image107.png"/></Relationships>
</file>

<file path=ppt/slides/_rels/slide37.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38.png"/><Relationship Id="rId7" Type="http://schemas.openxmlformats.org/officeDocument/2006/relationships/image" Target="../media/image113.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microsoft.com/office/2007/relationships/hdphoto" Target="../media/hdphoto20.wdp"/><Relationship Id="rId11" Type="http://schemas.openxmlformats.org/officeDocument/2006/relationships/image" Target="../media/image111.png"/><Relationship Id="rId5" Type="http://schemas.openxmlformats.org/officeDocument/2006/relationships/image" Target="../media/image112.png"/><Relationship Id="rId10" Type="http://schemas.openxmlformats.org/officeDocument/2006/relationships/hyperlink" Target="https://www.opensecrets.org/" TargetMode="External"/><Relationship Id="rId4" Type="http://schemas.openxmlformats.org/officeDocument/2006/relationships/image" Target="../media/image39.svg"/><Relationship Id="rId9" Type="http://schemas.openxmlformats.org/officeDocument/2006/relationships/image" Target="../media/image8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44.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44.sv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44.svg"/></Relationships>
</file>

<file path=ppt/slides/_rels/slide42.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74.png"/><Relationship Id="rId7" Type="http://schemas.openxmlformats.org/officeDocument/2006/relationships/image" Target="../media/image116.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75.svg"/><Relationship Id="rId9" Type="http://schemas.openxmlformats.org/officeDocument/2006/relationships/image" Target="../media/image118.png"/></Relationships>
</file>

<file path=ppt/slides/_rels/slide4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microsoft.com/office/2007/relationships/hdphoto" Target="../media/hdphoto22.wdp"/></Relationships>
</file>

<file path=ppt/slides/_rels/slide4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microsoft.com/office/2007/relationships/hdphoto" Target="../media/hdphoto22.wdp"/></Relationships>
</file>

<file path=ppt/slides/_rels/slide45.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hyperlink" Target="https://doi.org/10.4337/ejeep.2013.02.05" TargetMode="External"/><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hyperlink" Target="https://www.epi.org/publication/charting-wage-stagnation/" TargetMode="External"/><Relationship Id="rId5" Type="http://schemas.openxmlformats.org/officeDocument/2006/relationships/hyperlink" Target="https://www.nytimes.com/roomfordebate/2015/09/03/is-immigration-really-a-problem-in-the-us/employers-exploit-unauthorized-immigrants-to-keep-wages-low" TargetMode="External"/><Relationship Id="rId4" Type="http://schemas.microsoft.com/office/2007/relationships/hdphoto" Target="../media/hdphoto22.wdp"/></Relationships>
</file>

<file path=ppt/slides/_rels/slide46.xml.rels><?xml version="1.0" encoding="UTF-8" standalone="yes"?>
<Relationships xmlns="http://schemas.openxmlformats.org/package/2006/relationships"><Relationship Id="rId8" Type="http://schemas.openxmlformats.org/officeDocument/2006/relationships/hyperlink" Target="https://www.apa.org/news/press/releases/2022/12/volatile-gig-workers-health-problems" TargetMode="External"/><Relationship Id="rId3" Type="http://schemas.openxmlformats.org/officeDocument/2006/relationships/image" Target="../media/image119.png"/><Relationship Id="rId7" Type="http://schemas.openxmlformats.org/officeDocument/2006/relationships/hyperlink" Target="https://www.theguardian.com/environment/2018/jul/05/amputations-serious-injuries-us-meat-industry-plant" TargetMode="External"/><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hyperlink" Target="https://fuelandtiresaver.com/wp-content/uploads/2020/03/Zoepf_The-Economics-of-RideHialing_OriginalPdfFeb2018.pdf" TargetMode="External"/><Relationship Id="rId11" Type="http://schemas.openxmlformats.org/officeDocument/2006/relationships/hyperlink" Target="http://thenounproject.com/" TargetMode="External"/><Relationship Id="rId5" Type="http://schemas.openxmlformats.org/officeDocument/2006/relationships/hyperlink" Target="https://www.forbes.com/sites/edwardsegal/2022/10/24/amazon-responds-to-release-of-leaked-documents-showing-150-annual-employee-turnover/?sh=744a3a891d0b" TargetMode="External"/><Relationship Id="rId10" Type="http://schemas.openxmlformats.org/officeDocument/2006/relationships/hyperlink" Target="www.epi.org/publication/eroded-collective-bargaining#:~:text=Recent%20research%20on%20trends%20in,time%2C%20full%2Dyear%20worker." TargetMode="External"/><Relationship Id="rId4" Type="http://schemas.microsoft.com/office/2007/relationships/hdphoto" Target="../media/hdphoto22.wdp"/><Relationship Id="rId9" Type="http://schemas.openxmlformats.org/officeDocument/2006/relationships/hyperlink" Target="https://shift.hks.harvard.edu/gig-workers-working-conditions/"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microsoft.com/office/2007/relationships/hdphoto" Target="../media/hdphoto23.wdp"/></Relationships>
</file>

<file path=ppt/slides/_rels/slide48.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38.png"/><Relationship Id="rId7" Type="http://schemas.openxmlformats.org/officeDocument/2006/relationships/image" Target="../media/image121.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75.svg"/><Relationship Id="rId11" Type="http://schemas.openxmlformats.org/officeDocument/2006/relationships/image" Target="../media/image125.png"/><Relationship Id="rId5" Type="http://schemas.openxmlformats.org/officeDocument/2006/relationships/image" Target="../media/image74.png"/><Relationship Id="rId10" Type="http://schemas.openxmlformats.org/officeDocument/2006/relationships/image" Target="../media/image124.png"/><Relationship Id="rId4" Type="http://schemas.openxmlformats.org/officeDocument/2006/relationships/image" Target="../media/image39.svg"/><Relationship Id="rId9" Type="http://schemas.openxmlformats.org/officeDocument/2006/relationships/image" Target="../media/image123.png"/></Relationships>
</file>

<file path=ppt/slides/_rels/slide49.xml.rels><?xml version="1.0" encoding="UTF-8" standalone="yes"?>
<Relationships xmlns="http://schemas.openxmlformats.org/package/2006/relationships"><Relationship Id="rId8" Type="http://schemas.microsoft.com/office/2007/relationships/hdphoto" Target="../media/hdphoto25.wdp"/><Relationship Id="rId13" Type="http://schemas.openxmlformats.org/officeDocument/2006/relationships/image" Target="../media/image132.png"/><Relationship Id="rId3" Type="http://schemas.openxmlformats.org/officeDocument/2006/relationships/image" Target="../media/image126.png"/><Relationship Id="rId7" Type="http://schemas.openxmlformats.org/officeDocument/2006/relationships/image" Target="../media/image129.png"/><Relationship Id="rId12" Type="http://schemas.microsoft.com/office/2007/relationships/hdphoto" Target="../media/hdphoto27.wdp"/><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128.png"/><Relationship Id="rId11" Type="http://schemas.openxmlformats.org/officeDocument/2006/relationships/image" Target="../media/image131.png"/><Relationship Id="rId5" Type="http://schemas.openxmlformats.org/officeDocument/2006/relationships/image" Target="../media/image127.png"/><Relationship Id="rId10" Type="http://schemas.microsoft.com/office/2007/relationships/hdphoto" Target="../media/hdphoto26.wdp"/><Relationship Id="rId4" Type="http://schemas.microsoft.com/office/2007/relationships/hdphoto" Target="../media/hdphoto24.wdp"/><Relationship Id="rId9" Type="http://schemas.openxmlformats.org/officeDocument/2006/relationships/image" Target="../media/image130.png"/><Relationship Id="rId14" Type="http://schemas.microsoft.com/office/2007/relationships/hdphoto" Target="../media/hdphoto28.wdp"/></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38.png"/><Relationship Id="rId7" Type="http://schemas.openxmlformats.org/officeDocument/2006/relationships/image" Target="../media/image121.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39.svg"/></Relationships>
</file>

<file path=ppt/slides/_rels/slide5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136.png"/><Relationship Id="rId4" Type="http://schemas.openxmlformats.org/officeDocument/2006/relationships/image" Target="../media/image135.png"/></Relationships>
</file>

<file path=ppt/slides/_rels/slide5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microsoft.com/office/2007/relationships/hdphoto" Target="../media/hdphoto22.wdp"/></Relationships>
</file>

<file path=ppt/slides/_rels/slide5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microsoft.com/office/2007/relationships/hdphoto" Target="../media/hdphoto22.wdp"/></Relationships>
</file>

<file path=ppt/slides/_rels/slide5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hyperlink" Target="http://thenounproject.com/" TargetMode="External"/><Relationship Id="rId5" Type="http://schemas.openxmlformats.org/officeDocument/2006/relationships/hyperlink" Target="https://www.jchs.harvard.edu/blog/housing-inadequacy-remains-a-problem-for-the-lowest-income-renters" TargetMode="External"/><Relationship Id="rId4" Type="http://schemas.microsoft.com/office/2007/relationships/hdphoto" Target="../media/hdphoto22.wdp"/></Relationships>
</file>

<file path=ppt/slides/_rels/slide5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microsoft.com/office/2007/relationships/hdphoto" Target="../media/hdphoto29.wdp"/></Relationships>
</file>

<file path=ppt/slides/_rels/slide56.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43.png"/><Relationship Id="rId7" Type="http://schemas.openxmlformats.org/officeDocument/2006/relationships/image" Target="../media/image140.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139.png"/><Relationship Id="rId11" Type="http://schemas.microsoft.com/office/2007/relationships/hdphoto" Target="../media/hdphoto31.wdp"/><Relationship Id="rId5" Type="http://schemas.openxmlformats.org/officeDocument/2006/relationships/image" Target="../media/image138.png"/><Relationship Id="rId10" Type="http://schemas.openxmlformats.org/officeDocument/2006/relationships/image" Target="../media/image142.png"/><Relationship Id="rId4" Type="http://schemas.openxmlformats.org/officeDocument/2006/relationships/image" Target="../media/image44.svg"/><Relationship Id="rId9" Type="http://schemas.microsoft.com/office/2007/relationships/hdphoto" Target="../media/hdphoto30.wdp"/></Relationships>
</file>

<file path=ppt/slides/_rels/slide57.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43.png"/><Relationship Id="rId7" Type="http://schemas.microsoft.com/office/2007/relationships/hdphoto" Target="../media/hdphoto32.wdp"/><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44.sv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44.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44.svg"/></Relationships>
</file>

<file path=ppt/slides/_rels/slide61.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74.png"/><Relationship Id="rId7" Type="http://schemas.openxmlformats.org/officeDocument/2006/relationships/image" Target="../media/image146.pn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145.png"/><Relationship Id="rId5" Type="http://schemas.openxmlformats.org/officeDocument/2006/relationships/image" Target="../media/image144.emf"/><Relationship Id="rId4" Type="http://schemas.openxmlformats.org/officeDocument/2006/relationships/image" Target="../media/image75.svg"/></Relationships>
</file>

<file path=ppt/slides/_rels/slide62.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8.png"/><Relationship Id="rId7" Type="http://schemas.microsoft.com/office/2007/relationships/hdphoto" Target="../media/hdphoto34.wdp"/><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150.png"/><Relationship Id="rId11" Type="http://schemas.openxmlformats.org/officeDocument/2006/relationships/image" Target="../media/image75.svg"/><Relationship Id="rId5" Type="http://schemas.microsoft.com/office/2007/relationships/hdphoto" Target="../media/hdphoto33.wdp"/><Relationship Id="rId10" Type="http://schemas.openxmlformats.org/officeDocument/2006/relationships/image" Target="../media/image74.png"/><Relationship Id="rId4" Type="http://schemas.openxmlformats.org/officeDocument/2006/relationships/image" Target="../media/image149.png"/><Relationship Id="rId9" Type="http://schemas.openxmlformats.org/officeDocument/2006/relationships/image" Target="../media/image152.png"/></Relationships>
</file>

<file path=ppt/slides/_rels/slide63.xml.rels><?xml version="1.0" encoding="UTF-8" standalone="yes"?>
<Relationships xmlns="http://schemas.openxmlformats.org/package/2006/relationships"><Relationship Id="rId8" Type="http://schemas.microsoft.com/office/2007/relationships/hdphoto" Target="../media/hdphoto37.wdp"/><Relationship Id="rId13" Type="http://schemas.openxmlformats.org/officeDocument/2006/relationships/image" Target="../media/image157.png"/><Relationship Id="rId18" Type="http://schemas.openxmlformats.org/officeDocument/2006/relationships/image" Target="../media/image162.png"/><Relationship Id="rId3" Type="http://schemas.openxmlformats.org/officeDocument/2006/relationships/image" Target="../media/image153.png"/><Relationship Id="rId7" Type="http://schemas.openxmlformats.org/officeDocument/2006/relationships/image" Target="../media/image155.png"/><Relationship Id="rId12" Type="http://schemas.openxmlformats.org/officeDocument/2006/relationships/image" Target="../media/image75.svg"/><Relationship Id="rId17" Type="http://schemas.openxmlformats.org/officeDocument/2006/relationships/image" Target="../media/image161.png"/><Relationship Id="rId2" Type="http://schemas.openxmlformats.org/officeDocument/2006/relationships/notesSlide" Target="../notesSlides/notesSlide62.xml"/><Relationship Id="rId16" Type="http://schemas.openxmlformats.org/officeDocument/2006/relationships/image" Target="../media/image160.png"/><Relationship Id="rId1" Type="http://schemas.openxmlformats.org/officeDocument/2006/relationships/slideLayout" Target="../slideLayouts/slideLayout1.xml"/><Relationship Id="rId6" Type="http://schemas.microsoft.com/office/2007/relationships/hdphoto" Target="../media/hdphoto36.wdp"/><Relationship Id="rId11" Type="http://schemas.openxmlformats.org/officeDocument/2006/relationships/image" Target="../media/image74.png"/><Relationship Id="rId5" Type="http://schemas.openxmlformats.org/officeDocument/2006/relationships/image" Target="../media/image154.png"/><Relationship Id="rId15" Type="http://schemas.openxmlformats.org/officeDocument/2006/relationships/image" Target="../media/image159.png"/><Relationship Id="rId10" Type="http://schemas.microsoft.com/office/2007/relationships/hdphoto" Target="../media/hdphoto38.wdp"/><Relationship Id="rId4" Type="http://schemas.microsoft.com/office/2007/relationships/hdphoto" Target="../media/hdphoto35.wdp"/><Relationship Id="rId9" Type="http://schemas.openxmlformats.org/officeDocument/2006/relationships/image" Target="../media/image156.png"/><Relationship Id="rId14" Type="http://schemas.openxmlformats.org/officeDocument/2006/relationships/image" Target="../media/image158.png"/></Relationships>
</file>

<file path=ppt/slides/_rels/slide6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44.svg"/></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44.svg"/></Relationships>
</file>

<file path=ppt/slides/_rels/slide66.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38.png"/><Relationship Id="rId7" Type="http://schemas.openxmlformats.org/officeDocument/2006/relationships/image" Target="../media/image74.pn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164.svg"/><Relationship Id="rId5" Type="http://schemas.openxmlformats.org/officeDocument/2006/relationships/image" Target="../media/image163.png"/><Relationship Id="rId4" Type="http://schemas.openxmlformats.org/officeDocument/2006/relationships/image" Target="../media/image39.svg"/><Relationship Id="rId9" Type="http://schemas.openxmlformats.org/officeDocument/2006/relationships/image" Target="../media/image165.png"/></Relationships>
</file>

<file path=ppt/slides/_rels/slide6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microsoft.com/office/2007/relationships/hdphoto" Target="../media/hdphoto22.wdp"/></Relationships>
</file>

<file path=ppt/slides/_rels/slide6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microsoft.com/office/2007/relationships/hdphoto" Target="../media/hdphoto22.wdp"/></Relationships>
</file>

<file path=ppt/slides/_rels/slide69.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hyperlink" Target="http://thenounproject.com/" TargetMode="External"/><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hyperlink" Target="https://doi.org/10.1215/00703370-11064017" TargetMode="External"/><Relationship Id="rId5" Type="http://schemas.openxmlformats.org/officeDocument/2006/relationships/hyperlink" Target="https://www.pewtrusts.org/en/research-and-analysis/articles/2018/10/08/use-of-529-plans-rising-along-with-revenue-impact" TargetMode="External"/><Relationship Id="rId4" Type="http://schemas.microsoft.com/office/2007/relationships/hdphoto" Target="../media/hdphoto22.wdp"/></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6.xml"/><Relationship Id="rId16"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microsoft.com/office/2007/relationships/hdphoto" Target="../media/hdphoto39.wdp"/></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43.png"/><Relationship Id="rId7" Type="http://schemas.openxmlformats.org/officeDocument/2006/relationships/image" Target="../media/image60.png"/><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microsoft.com/office/2007/relationships/hdphoto" Target="../media/hdphoto14.wdp"/><Relationship Id="rId5" Type="http://schemas.openxmlformats.org/officeDocument/2006/relationships/image" Target="../media/image64.png"/><Relationship Id="rId10" Type="http://schemas.openxmlformats.org/officeDocument/2006/relationships/image" Target="../media/image168.png"/><Relationship Id="rId4" Type="http://schemas.openxmlformats.org/officeDocument/2006/relationships/image" Target="../media/image44.svg"/><Relationship Id="rId9" Type="http://schemas.openxmlformats.org/officeDocument/2006/relationships/image" Target="../media/image167.png"/></Relationships>
</file>

<file path=ppt/slides/_rels/slide7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2.xml"/><Relationship Id="rId1" Type="http://schemas.openxmlformats.org/officeDocument/2006/relationships/slideLayout" Target="../slideLayouts/slideLayout1.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44.svg"/></Relationships>
</file>

<file path=ppt/slides/_rels/slide74.xml.rels><?xml version="1.0" encoding="UTF-8" standalone="yes"?>
<Relationships xmlns="http://schemas.openxmlformats.org/package/2006/relationships"><Relationship Id="rId8" Type="http://schemas.openxmlformats.org/officeDocument/2006/relationships/image" Target="../media/image173.png"/><Relationship Id="rId13" Type="http://schemas.openxmlformats.org/officeDocument/2006/relationships/image" Target="../media/image176.jpeg"/><Relationship Id="rId3" Type="http://schemas.openxmlformats.org/officeDocument/2006/relationships/image" Target="../media/image43.png"/><Relationship Id="rId7" Type="http://schemas.openxmlformats.org/officeDocument/2006/relationships/image" Target="../media/image172.png"/><Relationship Id="rId12" Type="http://schemas.microsoft.com/office/2007/relationships/hdphoto" Target="../media/hdphoto42.wdp"/><Relationship Id="rId2" Type="http://schemas.openxmlformats.org/officeDocument/2006/relationships/notesSlide" Target="../notesSlides/notesSlide73.xml"/><Relationship Id="rId1" Type="http://schemas.openxmlformats.org/officeDocument/2006/relationships/slideLayout" Target="../slideLayouts/slideLayout1.xml"/><Relationship Id="rId6" Type="http://schemas.microsoft.com/office/2007/relationships/hdphoto" Target="../media/hdphoto40.wdp"/><Relationship Id="rId11" Type="http://schemas.openxmlformats.org/officeDocument/2006/relationships/image" Target="../media/image175.png"/><Relationship Id="rId5" Type="http://schemas.openxmlformats.org/officeDocument/2006/relationships/image" Target="../media/image171.png"/><Relationship Id="rId10" Type="http://schemas.openxmlformats.org/officeDocument/2006/relationships/image" Target="../media/image174.png"/><Relationship Id="rId4" Type="http://schemas.openxmlformats.org/officeDocument/2006/relationships/image" Target="../media/image44.svg"/><Relationship Id="rId9" Type="http://schemas.microsoft.com/office/2007/relationships/hdphoto" Target="../media/hdphoto41.wdp"/></Relationships>
</file>

<file path=ppt/slides/_rels/slide7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4.xml"/><Relationship Id="rId1" Type="http://schemas.openxmlformats.org/officeDocument/2006/relationships/slideLayout" Target="../slideLayouts/slideLayout1.xml"/><Relationship Id="rId5" Type="http://schemas.openxmlformats.org/officeDocument/2006/relationships/image" Target="../media/image178.png"/><Relationship Id="rId4" Type="http://schemas.openxmlformats.org/officeDocument/2006/relationships/image" Target="../media/image177.png"/></Relationships>
</file>

<file path=ppt/slides/_rels/slide7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5.xml"/><Relationship Id="rId1" Type="http://schemas.openxmlformats.org/officeDocument/2006/relationships/slideLayout" Target="../slideLayouts/slideLayout1.xml"/><Relationship Id="rId6" Type="http://schemas.openxmlformats.org/officeDocument/2006/relationships/image" Target="../media/image67.svg"/><Relationship Id="rId5" Type="http://schemas.openxmlformats.org/officeDocument/2006/relationships/image" Target="../media/image65.png"/><Relationship Id="rId4" Type="http://schemas.openxmlformats.org/officeDocument/2006/relationships/image" Target="../media/image44.svg"/></Relationships>
</file>

<file path=ppt/slides/_rels/slide77.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38.png"/><Relationship Id="rId7" Type="http://schemas.openxmlformats.org/officeDocument/2006/relationships/image" Target="../media/image181.png"/><Relationship Id="rId2" Type="http://schemas.openxmlformats.org/officeDocument/2006/relationships/notesSlide" Target="../notesSlides/notesSlide76.xml"/><Relationship Id="rId1" Type="http://schemas.openxmlformats.org/officeDocument/2006/relationships/slideLayout" Target="../slideLayouts/slideLayout1.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39.svg"/></Relationships>
</file>

<file path=ppt/slides/_rels/slide78.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77.xml"/><Relationship Id="rId1" Type="http://schemas.openxmlformats.org/officeDocument/2006/relationships/slideLayout" Target="../slideLayouts/slideLayout1.xml"/><Relationship Id="rId5" Type="http://schemas.openxmlformats.org/officeDocument/2006/relationships/hyperlink" Target="https://twitter.com/WaluigiSoap?ref_src=twsrc%5Egoogle%7Ctwcamp%5Eserp%7Ctwgr%5Eauthor" TargetMode="External"/><Relationship Id="rId4" Type="http://schemas.openxmlformats.org/officeDocument/2006/relationships/image" Target="../media/image86.png"/></Relationships>
</file>

<file path=ppt/slides/_rels/slide79.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84.png"/><Relationship Id="rId7" Type="http://schemas.openxmlformats.org/officeDocument/2006/relationships/image" Target="../media/image186.png"/><Relationship Id="rId2" Type="http://schemas.openxmlformats.org/officeDocument/2006/relationships/notesSlide" Target="../notesSlides/notesSlide78.xml"/><Relationship Id="rId1" Type="http://schemas.openxmlformats.org/officeDocument/2006/relationships/slideLayout" Target="../slideLayouts/slideLayout1.xml"/><Relationship Id="rId6" Type="http://schemas.openxmlformats.org/officeDocument/2006/relationships/image" Target="../media/image39.svg"/><Relationship Id="rId11" Type="http://schemas.openxmlformats.org/officeDocument/2006/relationships/image" Target="../media/image190.png"/><Relationship Id="rId5" Type="http://schemas.openxmlformats.org/officeDocument/2006/relationships/image" Target="../media/image38.png"/><Relationship Id="rId10" Type="http://schemas.openxmlformats.org/officeDocument/2006/relationships/image" Target="../media/image189.png"/><Relationship Id="rId4" Type="http://schemas.openxmlformats.org/officeDocument/2006/relationships/image" Target="../media/image185.png"/><Relationship Id="rId9" Type="http://schemas.openxmlformats.org/officeDocument/2006/relationships/image" Target="../media/image188.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s>
</file>

<file path=ppt/slides/_rels/slide8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microsoft.com/office/2007/relationships/hdphoto" Target="../media/hdphoto22.wdp"/></Relationships>
</file>

<file path=ppt/slides/_rels/slide8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microsoft.com/office/2007/relationships/hdphoto" Target="../media/hdphoto22.wdp"/></Relationships>
</file>

<file path=ppt/slides/_rels/slide82.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hyperlink" Target="http://thenounproject.com/" TargetMode="External"/><Relationship Id="rId2" Type="http://schemas.openxmlformats.org/officeDocument/2006/relationships/notesSlide" Target="../notesSlides/notesSlide81.xml"/><Relationship Id="rId1" Type="http://schemas.openxmlformats.org/officeDocument/2006/relationships/slideLayout" Target="../slideLayouts/slideLayout1.xml"/><Relationship Id="rId6" Type="http://schemas.openxmlformats.org/officeDocument/2006/relationships/hyperlink" Target="https://tcf.org/content/facts/understanding-exclusionary-zoning-impact-concentrated-poverty/?agreed=1" TargetMode="External"/><Relationship Id="rId5" Type="http://schemas.openxmlformats.org/officeDocument/2006/relationships/hyperlink" Target="https://www.demos.org/research/racial-wealth-gap-why-policy-matters" TargetMode="External"/><Relationship Id="rId4" Type="http://schemas.microsoft.com/office/2007/relationships/hdphoto" Target="../media/hdphoto22.wdp"/></Relationships>
</file>

<file path=ppt/slides/_rels/slide83.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microsoft.com/office/2007/relationships/hdphoto" Target="../media/hdphoto43.wdp"/></Relationships>
</file>

<file path=ppt/slides/_rels/slide84.xml.rels><?xml version="1.0" encoding="UTF-8" standalone="yes"?>
<Relationships xmlns="http://schemas.openxmlformats.org/package/2006/relationships"><Relationship Id="rId8" Type="http://schemas.microsoft.com/office/2007/relationships/hdphoto" Target="../media/hdphoto45.wdp"/><Relationship Id="rId13" Type="http://schemas.openxmlformats.org/officeDocument/2006/relationships/image" Target="../media/image198.png"/><Relationship Id="rId3" Type="http://schemas.openxmlformats.org/officeDocument/2006/relationships/image" Target="../media/image163.png"/><Relationship Id="rId7" Type="http://schemas.openxmlformats.org/officeDocument/2006/relationships/image" Target="../media/image193.png"/><Relationship Id="rId12" Type="http://schemas.openxmlformats.org/officeDocument/2006/relationships/image" Target="../media/image197.svg"/><Relationship Id="rId2" Type="http://schemas.openxmlformats.org/officeDocument/2006/relationships/notesSlide" Target="../notesSlides/notesSlide83.xml"/><Relationship Id="rId16" Type="http://schemas.openxmlformats.org/officeDocument/2006/relationships/image" Target="../media/image200.svg"/><Relationship Id="rId1" Type="http://schemas.openxmlformats.org/officeDocument/2006/relationships/slideLayout" Target="../slideLayouts/slideLayout1.xml"/><Relationship Id="rId6" Type="http://schemas.microsoft.com/office/2007/relationships/hdphoto" Target="../media/hdphoto44.wdp"/><Relationship Id="rId11" Type="http://schemas.openxmlformats.org/officeDocument/2006/relationships/image" Target="../media/image196.png"/><Relationship Id="rId5" Type="http://schemas.openxmlformats.org/officeDocument/2006/relationships/image" Target="../media/image192.png"/><Relationship Id="rId15" Type="http://schemas.openxmlformats.org/officeDocument/2006/relationships/image" Target="../media/image199.png"/><Relationship Id="rId10" Type="http://schemas.openxmlformats.org/officeDocument/2006/relationships/image" Target="../media/image195.svg"/><Relationship Id="rId4" Type="http://schemas.openxmlformats.org/officeDocument/2006/relationships/image" Target="../media/image164.svg"/><Relationship Id="rId9" Type="http://schemas.openxmlformats.org/officeDocument/2006/relationships/image" Target="../media/image194.png"/><Relationship Id="rId14" Type="http://schemas.microsoft.com/office/2007/relationships/hdphoto" Target="../media/hdphoto46.wdp"/></Relationships>
</file>

<file path=ppt/slides/_rels/slide85.xml.rels><?xml version="1.0" encoding="UTF-8" standalone="yes"?>
<Relationships xmlns="http://schemas.openxmlformats.org/package/2006/relationships"><Relationship Id="rId8" Type="http://schemas.microsoft.com/office/2007/relationships/hdphoto" Target="../media/hdphoto48.wdp"/><Relationship Id="rId3" Type="http://schemas.openxmlformats.org/officeDocument/2006/relationships/image" Target="../media/image201.png"/><Relationship Id="rId7" Type="http://schemas.openxmlformats.org/officeDocument/2006/relationships/image" Target="../media/image204.png"/><Relationship Id="rId2" Type="http://schemas.openxmlformats.org/officeDocument/2006/relationships/notesSlide" Target="../notesSlides/notesSlide84.xml"/><Relationship Id="rId1" Type="http://schemas.openxmlformats.org/officeDocument/2006/relationships/slideLayout" Target="../slideLayouts/slideLayout1.xml"/><Relationship Id="rId6" Type="http://schemas.microsoft.com/office/2007/relationships/hdphoto" Target="../media/hdphoto47.wdp"/><Relationship Id="rId5" Type="http://schemas.openxmlformats.org/officeDocument/2006/relationships/image" Target="../media/image203.png"/><Relationship Id="rId10" Type="http://schemas.openxmlformats.org/officeDocument/2006/relationships/image" Target="../media/image206.png"/><Relationship Id="rId4" Type="http://schemas.openxmlformats.org/officeDocument/2006/relationships/image" Target="../media/image202.png"/><Relationship Id="rId9" Type="http://schemas.openxmlformats.org/officeDocument/2006/relationships/image" Target="../media/image205.png"/></Relationships>
</file>

<file path=ppt/slides/_rels/slide86.xml.rels><?xml version="1.0" encoding="UTF-8" standalone="yes"?>
<Relationships xmlns="http://schemas.openxmlformats.org/package/2006/relationships"><Relationship Id="rId3" Type="http://schemas.openxmlformats.org/officeDocument/2006/relationships/image" Target="../media/image163.png"/><Relationship Id="rId7" Type="http://schemas.openxmlformats.org/officeDocument/2006/relationships/image" Target="../media/image209.png"/><Relationship Id="rId2" Type="http://schemas.openxmlformats.org/officeDocument/2006/relationships/notesSlide" Target="../notesSlides/notesSlide85.xml"/><Relationship Id="rId1" Type="http://schemas.openxmlformats.org/officeDocument/2006/relationships/slideLayout" Target="../slideLayouts/slideLayout1.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164.svg"/></Relationships>
</file>

<file path=ppt/slides/_rels/slide87.xml.rels><?xml version="1.0" encoding="UTF-8" standalone="yes"?>
<Relationships xmlns="http://schemas.openxmlformats.org/package/2006/relationships"><Relationship Id="rId8" Type="http://schemas.openxmlformats.org/officeDocument/2006/relationships/image" Target="../media/image213.svg"/><Relationship Id="rId3" Type="http://schemas.openxmlformats.org/officeDocument/2006/relationships/image" Target="../media/image163.png"/><Relationship Id="rId7" Type="http://schemas.openxmlformats.org/officeDocument/2006/relationships/image" Target="../media/image212.png"/><Relationship Id="rId2" Type="http://schemas.openxmlformats.org/officeDocument/2006/relationships/notesSlide" Target="../notesSlides/notesSlide86.xml"/><Relationship Id="rId1" Type="http://schemas.openxmlformats.org/officeDocument/2006/relationships/slideLayout" Target="../slideLayouts/slideLayout1.xml"/><Relationship Id="rId6" Type="http://schemas.openxmlformats.org/officeDocument/2006/relationships/image" Target="../media/image211.svg"/><Relationship Id="rId5" Type="http://schemas.openxmlformats.org/officeDocument/2006/relationships/image" Target="../media/image210.png"/><Relationship Id="rId4" Type="http://schemas.openxmlformats.org/officeDocument/2006/relationships/image" Target="../media/image164.svg"/></Relationships>
</file>

<file path=ppt/slides/_rels/slide88.xml.rels><?xml version="1.0" encoding="UTF-8" standalone="yes"?>
<Relationships xmlns="http://schemas.openxmlformats.org/package/2006/relationships"><Relationship Id="rId3" Type="http://schemas.openxmlformats.org/officeDocument/2006/relationships/image" Target="../media/image163.png"/><Relationship Id="rId7" Type="http://schemas.openxmlformats.org/officeDocument/2006/relationships/image" Target="../media/image216.png"/><Relationship Id="rId2" Type="http://schemas.openxmlformats.org/officeDocument/2006/relationships/notesSlide" Target="../notesSlides/notesSlide87.xml"/><Relationship Id="rId1" Type="http://schemas.openxmlformats.org/officeDocument/2006/relationships/slideLayout" Target="../slideLayouts/slideLayout1.xml"/><Relationship Id="rId6" Type="http://schemas.openxmlformats.org/officeDocument/2006/relationships/image" Target="../media/image215.png"/><Relationship Id="rId5" Type="http://schemas.openxmlformats.org/officeDocument/2006/relationships/image" Target="../media/image214.png"/><Relationship Id="rId4" Type="http://schemas.openxmlformats.org/officeDocument/2006/relationships/image" Target="../media/image164.svg"/></Relationships>
</file>

<file path=ppt/slides/_rels/slide8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88.xml"/><Relationship Id="rId1" Type="http://schemas.openxmlformats.org/officeDocument/2006/relationships/slideLayout" Target="../slideLayouts/slideLayout1.xml"/><Relationship Id="rId4" Type="http://schemas.openxmlformats.org/officeDocument/2006/relationships/image" Target="../media/image164.sv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0.png"/><Relationship Id="rId5" Type="http://schemas.microsoft.com/office/2007/relationships/hdphoto" Target="../media/hdphoto3.wdp"/><Relationship Id="rId4" Type="http://schemas.openxmlformats.org/officeDocument/2006/relationships/image" Target="../media/image29.png"/></Relationships>
</file>

<file path=ppt/slides/_rels/slide90.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89.xml"/><Relationship Id="rId1" Type="http://schemas.openxmlformats.org/officeDocument/2006/relationships/slideLayout" Target="../slideLayouts/slideLayout1.xml"/><Relationship Id="rId4" Type="http://schemas.microsoft.com/office/2007/relationships/hdphoto" Target="../media/hdphoto49.wdp"/></Relationships>
</file>

<file path=ppt/slides/_rels/slide91.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90.xml"/><Relationship Id="rId1" Type="http://schemas.openxmlformats.org/officeDocument/2006/relationships/slideLayout" Target="../slideLayouts/slideLayout1.xml"/><Relationship Id="rId4" Type="http://schemas.microsoft.com/office/2007/relationships/hdphoto" Target="../media/hdphoto50.wdp"/></Relationships>
</file>

<file path=ppt/slides/_rels/slide92.xml.rels><?xml version="1.0" encoding="UTF-8" standalone="yes"?>
<Relationships xmlns="http://schemas.openxmlformats.org/package/2006/relationships"><Relationship Id="rId3" Type="http://schemas.openxmlformats.org/officeDocument/2006/relationships/image" Target="../media/image218.png"/><Relationship Id="rId7" Type="http://schemas.openxmlformats.org/officeDocument/2006/relationships/hyperlink" Target="http://thenounproject.org/" TargetMode="External"/><Relationship Id="rId2" Type="http://schemas.openxmlformats.org/officeDocument/2006/relationships/notesSlide" Target="../notesSlides/notesSlide91.xml"/><Relationship Id="rId1" Type="http://schemas.openxmlformats.org/officeDocument/2006/relationships/slideLayout" Target="../slideLayouts/slideLayout1.xml"/><Relationship Id="rId6" Type="http://schemas.openxmlformats.org/officeDocument/2006/relationships/hyperlink" Target="https://nlihc.org/sites/default/files/beyond-housing-stability.pdf" TargetMode="External"/><Relationship Id="rId5" Type="http://schemas.openxmlformats.org/officeDocument/2006/relationships/hyperlink" Target="https://www.census.gov/newsroom/press-releases/2023/income-poverty-health-insurance-coverage.html#:~:text=The%20SPM%20child%20poverty%20rate,people%20out%20of%20SPM%20poverty" TargetMode="External"/><Relationship Id="rId4" Type="http://schemas.microsoft.com/office/2007/relationships/hdphoto" Target="../media/hdphoto50.wdp"/></Relationships>
</file>

<file path=ppt/slides/_rels/slide93.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92.xml"/><Relationship Id="rId1" Type="http://schemas.openxmlformats.org/officeDocument/2006/relationships/slideLayout" Target="../slideLayouts/slideLayout1.xml"/><Relationship Id="rId4" Type="http://schemas.microsoft.com/office/2007/relationships/hdphoto" Target="../media/hdphoto51.wdp"/></Relationships>
</file>

<file path=ppt/slides/_rels/slide94.xml.rels><?xml version="1.0" encoding="UTF-8" standalone="yes"?>
<Relationships xmlns="http://schemas.openxmlformats.org/package/2006/relationships"><Relationship Id="rId8" Type="http://schemas.openxmlformats.org/officeDocument/2006/relationships/image" Target="../media/image225.svg"/><Relationship Id="rId3" Type="http://schemas.openxmlformats.org/officeDocument/2006/relationships/image" Target="../media/image220.png"/><Relationship Id="rId7" Type="http://schemas.openxmlformats.org/officeDocument/2006/relationships/image" Target="../media/image224.png"/><Relationship Id="rId2" Type="http://schemas.openxmlformats.org/officeDocument/2006/relationships/notesSlide" Target="../notesSlides/notesSlide93.xml"/><Relationship Id="rId1" Type="http://schemas.openxmlformats.org/officeDocument/2006/relationships/slideLayout" Target="../slideLayouts/slideLayout1.xml"/><Relationship Id="rId6" Type="http://schemas.openxmlformats.org/officeDocument/2006/relationships/image" Target="../media/image223.svg"/><Relationship Id="rId5" Type="http://schemas.openxmlformats.org/officeDocument/2006/relationships/image" Target="../media/image222.png"/><Relationship Id="rId10" Type="http://schemas.openxmlformats.org/officeDocument/2006/relationships/image" Target="../media/image227.svg"/><Relationship Id="rId4" Type="http://schemas.openxmlformats.org/officeDocument/2006/relationships/image" Target="../media/image221.svg"/><Relationship Id="rId9" Type="http://schemas.openxmlformats.org/officeDocument/2006/relationships/image" Target="../media/image226.png"/></Relationships>
</file>

<file path=ppt/slides/_rels/slide95.xml.rels><?xml version="1.0" encoding="UTF-8" standalone="yes"?>
<Relationships xmlns="http://schemas.openxmlformats.org/package/2006/relationships"><Relationship Id="rId8" Type="http://schemas.openxmlformats.org/officeDocument/2006/relationships/image" Target="../media/image233.svg"/><Relationship Id="rId3" Type="http://schemas.openxmlformats.org/officeDocument/2006/relationships/image" Target="../media/image228.png"/><Relationship Id="rId7" Type="http://schemas.openxmlformats.org/officeDocument/2006/relationships/image" Target="../media/image232.png"/><Relationship Id="rId2" Type="http://schemas.openxmlformats.org/officeDocument/2006/relationships/notesSlide" Target="../notesSlides/notesSlide94.xml"/><Relationship Id="rId1" Type="http://schemas.openxmlformats.org/officeDocument/2006/relationships/slideLayout" Target="../slideLayouts/slideLayout1.xml"/><Relationship Id="rId6" Type="http://schemas.openxmlformats.org/officeDocument/2006/relationships/image" Target="../media/image231.svg"/><Relationship Id="rId5" Type="http://schemas.openxmlformats.org/officeDocument/2006/relationships/image" Target="../media/image230.png"/><Relationship Id="rId10" Type="http://schemas.openxmlformats.org/officeDocument/2006/relationships/image" Target="../media/image235.svg"/><Relationship Id="rId4" Type="http://schemas.openxmlformats.org/officeDocument/2006/relationships/image" Target="../media/image229.svg"/><Relationship Id="rId9" Type="http://schemas.openxmlformats.org/officeDocument/2006/relationships/image" Target="../media/image234.png"/></Relationships>
</file>

<file path=ppt/slides/_rels/slide96.xml.rels><?xml version="1.0" encoding="UTF-8" standalone="yes"?>
<Relationships xmlns="http://schemas.openxmlformats.org/package/2006/relationships"><Relationship Id="rId8" Type="http://schemas.openxmlformats.org/officeDocument/2006/relationships/image" Target="../media/image238.png"/><Relationship Id="rId3" Type="http://schemas.openxmlformats.org/officeDocument/2006/relationships/image" Target="../media/image163.png"/><Relationship Id="rId7" Type="http://schemas.openxmlformats.org/officeDocument/2006/relationships/image" Target="../media/image237.png"/><Relationship Id="rId2" Type="http://schemas.openxmlformats.org/officeDocument/2006/relationships/notesSlide" Target="../notesSlides/notesSlide95.xml"/><Relationship Id="rId1" Type="http://schemas.openxmlformats.org/officeDocument/2006/relationships/slideLayout" Target="../slideLayouts/slideLayout1.xml"/><Relationship Id="rId6" Type="http://schemas.microsoft.com/office/2007/relationships/hdphoto" Target="../media/hdphoto52.wdp"/><Relationship Id="rId5" Type="http://schemas.openxmlformats.org/officeDocument/2006/relationships/image" Target="../media/image236.png"/><Relationship Id="rId4" Type="http://schemas.openxmlformats.org/officeDocument/2006/relationships/image" Target="../media/image164.svg"/><Relationship Id="rId9" Type="http://schemas.microsoft.com/office/2007/relationships/hdphoto" Target="../media/hdphoto53.wdp"/></Relationships>
</file>

<file path=ppt/slides/_rels/slide97.xml.rels><?xml version="1.0" encoding="UTF-8" standalone="yes"?>
<Relationships xmlns="http://schemas.openxmlformats.org/package/2006/relationships"><Relationship Id="rId8" Type="http://schemas.openxmlformats.org/officeDocument/2006/relationships/image" Target="../media/image242.png"/><Relationship Id="rId3" Type="http://schemas.openxmlformats.org/officeDocument/2006/relationships/image" Target="../media/image239.png"/><Relationship Id="rId7" Type="http://schemas.openxmlformats.org/officeDocument/2006/relationships/image" Target="../media/image164.svg"/><Relationship Id="rId2" Type="http://schemas.openxmlformats.org/officeDocument/2006/relationships/notesSlide" Target="../notesSlides/notesSlide96.xml"/><Relationship Id="rId1" Type="http://schemas.openxmlformats.org/officeDocument/2006/relationships/slideLayout" Target="../slideLayouts/slideLayout1.xml"/><Relationship Id="rId6" Type="http://schemas.openxmlformats.org/officeDocument/2006/relationships/image" Target="../media/image163.png"/><Relationship Id="rId5" Type="http://schemas.openxmlformats.org/officeDocument/2006/relationships/image" Target="../media/image241.png"/><Relationship Id="rId4" Type="http://schemas.openxmlformats.org/officeDocument/2006/relationships/image" Target="../media/image240.png"/></Relationships>
</file>

<file path=ppt/slides/_rels/slide98.xml.rels><?xml version="1.0" encoding="UTF-8" standalone="yes"?>
<Relationships xmlns="http://schemas.openxmlformats.org/package/2006/relationships"><Relationship Id="rId8" Type="http://schemas.openxmlformats.org/officeDocument/2006/relationships/image" Target="../media/image246.png"/><Relationship Id="rId3" Type="http://schemas.openxmlformats.org/officeDocument/2006/relationships/image" Target="../media/image243.png"/><Relationship Id="rId7" Type="http://schemas.openxmlformats.org/officeDocument/2006/relationships/image" Target="../media/image245.png"/><Relationship Id="rId2" Type="http://schemas.openxmlformats.org/officeDocument/2006/relationships/notesSlide" Target="../notesSlides/notesSlide97.xml"/><Relationship Id="rId1" Type="http://schemas.openxmlformats.org/officeDocument/2006/relationships/slideLayout" Target="../slideLayouts/slideLayout1.xml"/><Relationship Id="rId6" Type="http://schemas.microsoft.com/office/2007/relationships/hdphoto" Target="../media/hdphoto55.wdp"/><Relationship Id="rId5" Type="http://schemas.openxmlformats.org/officeDocument/2006/relationships/image" Target="../media/image244.png"/><Relationship Id="rId10" Type="http://schemas.openxmlformats.org/officeDocument/2006/relationships/image" Target="../media/image248.png"/><Relationship Id="rId4" Type="http://schemas.microsoft.com/office/2007/relationships/hdphoto" Target="../media/hdphoto54.wdp"/><Relationship Id="rId9" Type="http://schemas.openxmlformats.org/officeDocument/2006/relationships/image" Target="../media/image247.svg"/></Relationships>
</file>

<file path=ppt/slides/_rels/slide99.xml.rels><?xml version="1.0" encoding="UTF-8" standalone="yes"?>
<Relationships xmlns="http://schemas.openxmlformats.org/package/2006/relationships"><Relationship Id="rId8" Type="http://schemas.openxmlformats.org/officeDocument/2006/relationships/image" Target="../media/image164.svg"/><Relationship Id="rId13" Type="http://schemas.microsoft.com/office/2007/relationships/hdphoto" Target="../media/hdphoto56.wdp"/><Relationship Id="rId3" Type="http://schemas.openxmlformats.org/officeDocument/2006/relationships/image" Target="../media/image249.png"/><Relationship Id="rId7" Type="http://schemas.openxmlformats.org/officeDocument/2006/relationships/image" Target="../media/image163.png"/><Relationship Id="rId12" Type="http://schemas.openxmlformats.org/officeDocument/2006/relationships/image" Target="../media/image256.png"/><Relationship Id="rId2" Type="http://schemas.openxmlformats.org/officeDocument/2006/relationships/notesSlide" Target="../notesSlides/notesSlide98.xml"/><Relationship Id="rId1" Type="http://schemas.openxmlformats.org/officeDocument/2006/relationships/slideLayout" Target="../slideLayouts/slideLayout1.xml"/><Relationship Id="rId6" Type="http://schemas.openxmlformats.org/officeDocument/2006/relationships/image" Target="../media/image252.svg"/><Relationship Id="rId11" Type="http://schemas.openxmlformats.org/officeDocument/2006/relationships/image" Target="../media/image255.png"/><Relationship Id="rId5" Type="http://schemas.openxmlformats.org/officeDocument/2006/relationships/image" Target="../media/image251.png"/><Relationship Id="rId10" Type="http://schemas.openxmlformats.org/officeDocument/2006/relationships/image" Target="../media/image254.png"/><Relationship Id="rId4" Type="http://schemas.openxmlformats.org/officeDocument/2006/relationships/image" Target="../media/image250.svg"/><Relationship Id="rId9" Type="http://schemas.openxmlformats.org/officeDocument/2006/relationships/image" Target="../media/image253.png"/><Relationship Id="rId14" Type="http://schemas.microsoft.com/office/2007/relationships/hdphoto" Target="../media/hdphoto57.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C9E82F0-535E-008C-CC1E-860214E4898D}"/>
              </a:ext>
            </a:extLst>
          </p:cNvPr>
          <p:cNvSpPr txBox="1"/>
          <p:nvPr/>
        </p:nvSpPr>
        <p:spPr>
          <a:xfrm>
            <a:off x="-360002" y="5790054"/>
            <a:ext cx="12912000" cy="623248"/>
          </a:xfrm>
          <a:prstGeom prst="rect">
            <a:avLst/>
          </a:prstGeom>
          <a:noFill/>
        </p:spPr>
        <p:txBody>
          <a:bodyPr wrap="square">
            <a:spAutoFit/>
          </a:bodyPr>
          <a:lstStyle/>
          <a:p>
            <a:pPr algn="ctr">
              <a:lnSpc>
                <a:spcPct val="150000"/>
              </a:lnSpc>
            </a:pPr>
            <a:r>
              <a:rPr lang="en-US" sz="1200" dirty="0">
                <a:solidFill>
                  <a:schemeClr val="bg2">
                    <a:lumMod val="75000"/>
                  </a:schemeClr>
                </a:solidFill>
                <a:latin typeface="Avenir Next" panose="020B0503020202020204" pitchFamily="34" charset="0"/>
              </a:rPr>
              <a:t>Based on the book </a:t>
            </a:r>
            <a:r>
              <a:rPr lang="en-US" sz="1200" i="1" dirty="0">
                <a:solidFill>
                  <a:schemeClr val="bg2">
                    <a:lumMod val="75000"/>
                  </a:schemeClr>
                </a:solidFill>
                <a:latin typeface="Avenir Next" panose="020B0503020202020204" pitchFamily="34" charset="0"/>
              </a:rPr>
              <a:t>Poverty, by America </a:t>
            </a:r>
            <a:r>
              <a:rPr lang="en-US" sz="1200" dirty="0">
                <a:solidFill>
                  <a:schemeClr val="bg2">
                    <a:lumMod val="75000"/>
                  </a:schemeClr>
                </a:solidFill>
                <a:latin typeface="Avenir Next" panose="020B0503020202020204" pitchFamily="34" charset="0"/>
              </a:rPr>
              <a:t>by Matthew Desmond (Penguin Random House, 2023).</a:t>
            </a:r>
            <a:br>
              <a:rPr lang="en-US" sz="1200" dirty="0">
                <a:solidFill>
                  <a:schemeClr val="bg2">
                    <a:lumMod val="75000"/>
                  </a:schemeClr>
                </a:solidFill>
                <a:latin typeface="Avenir Next" panose="020B0503020202020204" pitchFamily="34" charset="0"/>
              </a:rPr>
            </a:br>
            <a:r>
              <a:rPr lang="en-US" sz="1200" dirty="0">
                <a:solidFill>
                  <a:schemeClr val="bg2">
                    <a:lumMod val="75000"/>
                  </a:schemeClr>
                </a:solidFill>
                <a:latin typeface="Avenir Next" panose="020B0503020202020204" pitchFamily="34" charset="0"/>
              </a:rPr>
              <a:t>Slides created by Tasneem Yusufali.</a:t>
            </a:r>
            <a:endParaRPr lang="en-US" sz="1200" dirty="0">
              <a:solidFill>
                <a:schemeClr val="bg2">
                  <a:lumMod val="75000"/>
                </a:schemeClr>
              </a:solidFill>
              <a:latin typeface="Hardwick WF" pitchFamily="2" charset="0"/>
            </a:endParaRPr>
          </a:p>
        </p:txBody>
      </p:sp>
      <p:pic>
        <p:nvPicPr>
          <p:cNvPr id="2" name="Picture 1">
            <a:extLst>
              <a:ext uri="{FF2B5EF4-FFF2-40B4-BE49-F238E27FC236}">
                <a16:creationId xmlns:a16="http://schemas.microsoft.com/office/drawing/2014/main" id="{3E7F1C4D-D99A-7461-6986-D90739A3911F}"/>
              </a:ext>
            </a:extLst>
          </p:cNvPr>
          <p:cNvPicPr>
            <a:picLocks noChangeAspect="1"/>
          </p:cNvPicPr>
          <p:nvPr/>
        </p:nvPicPr>
        <p:blipFill>
          <a:blip r:embed="rId3"/>
          <a:stretch>
            <a:fillRect/>
          </a:stretch>
        </p:blipFill>
        <p:spPr>
          <a:xfrm>
            <a:off x="2612030" y="1861344"/>
            <a:ext cx="7294510" cy="2851989"/>
          </a:xfrm>
          <a:prstGeom prst="rect">
            <a:avLst/>
          </a:prstGeom>
        </p:spPr>
      </p:pic>
      <p:sp>
        <p:nvSpPr>
          <p:cNvPr id="8" name="TextBox 7">
            <a:extLst>
              <a:ext uri="{FF2B5EF4-FFF2-40B4-BE49-F238E27FC236}">
                <a16:creationId xmlns:a16="http://schemas.microsoft.com/office/drawing/2014/main" id="{9142CB10-321D-7355-0D36-AC1A9A49FE20}"/>
              </a:ext>
            </a:extLst>
          </p:cNvPr>
          <p:cNvSpPr txBox="1"/>
          <p:nvPr/>
        </p:nvSpPr>
        <p:spPr>
          <a:xfrm>
            <a:off x="1312525" y="444698"/>
            <a:ext cx="10902793" cy="623248"/>
          </a:xfrm>
          <a:prstGeom prst="rect">
            <a:avLst/>
          </a:prstGeom>
          <a:noFill/>
        </p:spPr>
        <p:txBody>
          <a:bodyPr wrap="square" rtlCol="0">
            <a:spAutoFit/>
          </a:bodyPr>
          <a:lstStyle/>
          <a:p>
            <a:pPr>
              <a:lnSpc>
                <a:spcPct val="150000"/>
              </a:lnSpc>
            </a:pPr>
            <a:r>
              <a:rPr lang="en-US" sz="1200" spc="10" dirty="0">
                <a:solidFill>
                  <a:schemeClr val="bg2">
                    <a:lumMod val="75000"/>
                  </a:schemeClr>
                </a:solidFill>
                <a:latin typeface="Avenir Next" panose="020B0503020202020204" pitchFamily="34" charset="0"/>
              </a:rPr>
              <a:t>These slides are optimized for Microsoft PowerPoint; viewing with alternative programs like Keynote will cause significant formatting errors.</a:t>
            </a:r>
          </a:p>
          <a:p>
            <a:pPr>
              <a:lnSpc>
                <a:spcPct val="150000"/>
              </a:lnSpc>
            </a:pPr>
            <a:r>
              <a:rPr lang="en-US" sz="1200" spc="10" dirty="0">
                <a:solidFill>
                  <a:schemeClr val="bg2">
                    <a:lumMod val="75000"/>
                  </a:schemeClr>
                </a:solidFill>
                <a:latin typeface="Avenir Next" panose="020B0503020202020204" pitchFamily="34" charset="0"/>
              </a:rPr>
              <a:t> If you don’t have PowerPoint or encounter issues, we recommend instead using the PDF version available at </a:t>
            </a:r>
            <a:r>
              <a:rPr lang="en-US" sz="1200" b="1" i="1" spc="10" dirty="0">
                <a:solidFill>
                  <a:schemeClr val="bg2">
                    <a:lumMod val="75000"/>
                  </a:schemeClr>
                </a:solidFill>
                <a:latin typeface="Avenir Next" panose="020B0503020202020204" pitchFamily="34" charset="0"/>
              </a:rPr>
              <a:t>endpovertyUSA.org</a:t>
            </a:r>
            <a:r>
              <a:rPr lang="en-US" sz="1200" spc="10" dirty="0">
                <a:solidFill>
                  <a:schemeClr val="bg2">
                    <a:lumMod val="75000"/>
                  </a:schemeClr>
                </a:solidFill>
                <a:latin typeface="Avenir Next" panose="020B0503020202020204" pitchFamily="34" charset="0"/>
              </a:rPr>
              <a:t>.</a:t>
            </a:r>
          </a:p>
        </p:txBody>
      </p:sp>
      <p:pic>
        <p:nvPicPr>
          <p:cNvPr id="9" name="Picture 8">
            <a:extLst>
              <a:ext uri="{FF2B5EF4-FFF2-40B4-BE49-F238E27FC236}">
                <a16:creationId xmlns:a16="http://schemas.microsoft.com/office/drawing/2014/main" id="{3F616442-FDFD-E1B7-9C3A-594EEF11F14A}"/>
              </a:ext>
            </a:extLst>
          </p:cNvPr>
          <p:cNvPicPr>
            <a:picLocks noChangeAspect="1"/>
          </p:cNvPicPr>
          <p:nvPr/>
        </p:nvPicPr>
        <p:blipFill>
          <a:blip r:embed="rId4"/>
          <a:stretch>
            <a:fillRect/>
          </a:stretch>
        </p:blipFill>
        <p:spPr>
          <a:xfrm>
            <a:off x="968352" y="488329"/>
            <a:ext cx="278858" cy="612275"/>
          </a:xfrm>
          <a:prstGeom prst="rect">
            <a:avLst/>
          </a:prstGeom>
        </p:spPr>
      </p:pic>
    </p:spTree>
    <p:extLst>
      <p:ext uri="{BB962C8B-B14F-4D97-AF65-F5344CB8AC3E}">
        <p14:creationId xmlns:p14="http://schemas.microsoft.com/office/powerpoint/2010/main" val="2325637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 name="Rounded Rectangle 19">
            <a:extLst>
              <a:ext uri="{FF2B5EF4-FFF2-40B4-BE49-F238E27FC236}">
                <a16:creationId xmlns:a16="http://schemas.microsoft.com/office/drawing/2014/main" id="{FBF9E864-40F5-0C71-8348-46AFDBB3109D}"/>
              </a:ext>
            </a:extLst>
          </p:cNvPr>
          <p:cNvSpPr/>
          <p:nvPr/>
        </p:nvSpPr>
        <p:spPr>
          <a:xfrm>
            <a:off x="284736" y="778933"/>
            <a:ext cx="11564364" cy="5688541"/>
          </a:xfrm>
          <a:custGeom>
            <a:avLst/>
            <a:gdLst>
              <a:gd name="connsiteX0" fmla="*/ 0 w 11564364"/>
              <a:gd name="connsiteY0" fmla="*/ 0 h 5688541"/>
              <a:gd name="connsiteX1" fmla="*/ 0 w 11564364"/>
              <a:gd name="connsiteY1" fmla="*/ 0 h 5688541"/>
              <a:gd name="connsiteX2" fmla="*/ 11564364 w 11564364"/>
              <a:gd name="connsiteY2" fmla="*/ 0 h 5688541"/>
              <a:gd name="connsiteX3" fmla="*/ 11564364 w 11564364"/>
              <a:gd name="connsiteY3" fmla="*/ 0 h 5688541"/>
              <a:gd name="connsiteX4" fmla="*/ 11564364 w 11564364"/>
              <a:gd name="connsiteY4" fmla="*/ 5688541 h 5688541"/>
              <a:gd name="connsiteX5" fmla="*/ 11564364 w 11564364"/>
              <a:gd name="connsiteY5" fmla="*/ 5688541 h 5688541"/>
              <a:gd name="connsiteX6" fmla="*/ 0 w 11564364"/>
              <a:gd name="connsiteY6" fmla="*/ 5688541 h 5688541"/>
              <a:gd name="connsiteX7" fmla="*/ 0 w 11564364"/>
              <a:gd name="connsiteY7" fmla="*/ 5688541 h 5688541"/>
              <a:gd name="connsiteX8" fmla="*/ 0 w 11564364"/>
              <a:gd name="connsiteY8" fmla="*/ 0 h 568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4364" h="5688541" fill="none" extrusionOk="0">
                <a:moveTo>
                  <a:pt x="0" y="0"/>
                </a:moveTo>
                <a:lnTo>
                  <a:pt x="0" y="0"/>
                </a:lnTo>
                <a:cubicBezTo>
                  <a:pt x="2538820" y="146263"/>
                  <a:pt x="10346333" y="-114835"/>
                  <a:pt x="11564364" y="0"/>
                </a:cubicBezTo>
                <a:lnTo>
                  <a:pt x="11564364" y="0"/>
                </a:lnTo>
                <a:cubicBezTo>
                  <a:pt x="11682628" y="578357"/>
                  <a:pt x="11640784" y="5097815"/>
                  <a:pt x="11564364" y="5688541"/>
                </a:cubicBezTo>
                <a:lnTo>
                  <a:pt x="11564364" y="5688541"/>
                </a:lnTo>
                <a:cubicBezTo>
                  <a:pt x="6965854" y="5629544"/>
                  <a:pt x="3666990" y="5672869"/>
                  <a:pt x="0" y="5688541"/>
                </a:cubicBezTo>
                <a:lnTo>
                  <a:pt x="0" y="5688541"/>
                </a:lnTo>
                <a:cubicBezTo>
                  <a:pt x="-23803" y="3526942"/>
                  <a:pt x="68375" y="1870037"/>
                  <a:pt x="0" y="0"/>
                </a:cubicBezTo>
                <a:close/>
              </a:path>
              <a:path w="11564364" h="5688541" stroke="0" extrusionOk="0">
                <a:moveTo>
                  <a:pt x="0" y="0"/>
                </a:moveTo>
                <a:lnTo>
                  <a:pt x="0" y="0"/>
                </a:lnTo>
                <a:cubicBezTo>
                  <a:pt x="2850538" y="-155391"/>
                  <a:pt x="6233201" y="39760"/>
                  <a:pt x="11564364" y="0"/>
                </a:cubicBezTo>
                <a:lnTo>
                  <a:pt x="11564364" y="0"/>
                </a:lnTo>
                <a:cubicBezTo>
                  <a:pt x="11488788" y="2167354"/>
                  <a:pt x="11554447" y="4295754"/>
                  <a:pt x="11564364" y="5688541"/>
                </a:cubicBezTo>
                <a:lnTo>
                  <a:pt x="11564364" y="5688541"/>
                </a:lnTo>
                <a:cubicBezTo>
                  <a:pt x="8267877" y="5570885"/>
                  <a:pt x="1425643" y="5630759"/>
                  <a:pt x="0" y="5688541"/>
                </a:cubicBezTo>
                <a:lnTo>
                  <a:pt x="0" y="5688541"/>
                </a:lnTo>
                <a:cubicBezTo>
                  <a:pt x="-62214" y="3706687"/>
                  <a:pt x="-36104" y="1337986"/>
                  <a:pt x="0" y="0"/>
                </a:cubicBezTo>
                <a:close/>
              </a:path>
            </a:pathLst>
          </a:custGeom>
          <a:solidFill>
            <a:schemeClr val="tx1"/>
          </a:solidFill>
          <a:ln>
            <a:solidFill>
              <a:srgbClr val="FF7250"/>
            </a:solidFill>
            <a:prstDash val="sysDot"/>
            <a:extLst>
              <a:ext uri="{C807C97D-BFC1-408E-A445-0C87EB9F89A2}">
                <ask:lineSketchStyleProps xmlns:ask="http://schemas.microsoft.com/office/drawing/2018/sketchyshapes" sd="2181918364">
                  <a:prstGeom prst="roundRect">
                    <a:avLst>
                      <a:gd name="adj" fmla="val 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Rounded Rectangle 2">
            <a:extLst>
              <a:ext uri="{FF2B5EF4-FFF2-40B4-BE49-F238E27FC236}">
                <a16:creationId xmlns:a16="http://schemas.microsoft.com/office/drawing/2014/main" id="{219D17E5-94D1-1CAC-E798-97BBC161097E}"/>
              </a:ext>
            </a:extLst>
          </p:cNvPr>
          <p:cNvSpPr/>
          <p:nvPr/>
        </p:nvSpPr>
        <p:spPr>
          <a:xfrm>
            <a:off x="570485" y="282504"/>
            <a:ext cx="11011281"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a:extLst>
              <a:ext uri="{FF2B5EF4-FFF2-40B4-BE49-F238E27FC236}">
                <a16:creationId xmlns:a16="http://schemas.microsoft.com/office/drawing/2014/main" id="{442A31CA-D91B-FAC6-F8FA-09994A4849D0}"/>
              </a:ext>
            </a:extLst>
          </p:cNvPr>
          <p:cNvSpPr/>
          <p:nvPr/>
        </p:nvSpPr>
        <p:spPr>
          <a:xfrm>
            <a:off x="673966" y="348480"/>
            <a:ext cx="10844067"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A6739749-6F23-036D-6AE5-C0266F4FE49D}"/>
              </a:ext>
            </a:extLst>
          </p:cNvPr>
          <p:cNvSpPr txBox="1"/>
          <p:nvPr/>
        </p:nvSpPr>
        <p:spPr>
          <a:xfrm>
            <a:off x="313964" y="437796"/>
            <a:ext cx="11564068" cy="584775"/>
          </a:xfrm>
          <a:prstGeom prst="rect">
            <a:avLst/>
          </a:prstGeom>
          <a:noFill/>
        </p:spPr>
        <p:txBody>
          <a:bodyPr wrap="square" rtlCol="0">
            <a:spAutoFit/>
          </a:bodyPr>
          <a:lstStyle/>
          <a:p>
            <a:pPr algn="ctr"/>
            <a:r>
              <a:rPr lang="en-US" sz="3200" dirty="0">
                <a:solidFill>
                  <a:srgbClr val="E5E9D0"/>
                </a:solidFill>
                <a:latin typeface="Avenir Light" panose="020B0402020203020204" pitchFamily="34" charset="77"/>
              </a:rPr>
              <a:t>Poverty </a:t>
            </a:r>
            <a:r>
              <a:rPr lang="en-US" sz="3200">
                <a:solidFill>
                  <a:srgbClr val="E5E9D0"/>
                </a:solidFill>
                <a:latin typeface="Avenir Light" panose="020B0402020203020204" pitchFamily="34" charset="77"/>
              </a:rPr>
              <a:t>is </a:t>
            </a:r>
            <a:r>
              <a:rPr lang="en-US" sz="3200">
                <a:solidFill>
                  <a:srgbClr val="FF7250"/>
                </a:solidFill>
                <a:latin typeface="Hardwick WF" pitchFamily="2" charset="0"/>
              </a:rPr>
              <a:t>FEELING THREATENED BY YOUR GOVERNMENT</a:t>
            </a:r>
            <a:endParaRPr lang="en-US" sz="3200" dirty="0">
              <a:solidFill>
                <a:srgbClr val="E5E9D0"/>
              </a:solidFill>
              <a:latin typeface="Avenir Light" panose="020B0402020203020204" pitchFamily="34" charset="77"/>
            </a:endParaRPr>
          </a:p>
        </p:txBody>
      </p:sp>
      <p:grpSp>
        <p:nvGrpSpPr>
          <p:cNvPr id="13" name="Group 12">
            <a:extLst>
              <a:ext uri="{FF2B5EF4-FFF2-40B4-BE49-F238E27FC236}">
                <a16:creationId xmlns:a16="http://schemas.microsoft.com/office/drawing/2014/main" id="{15C3480B-D43F-D122-43AB-E9BA5BE97B1B}"/>
              </a:ext>
            </a:extLst>
          </p:cNvPr>
          <p:cNvGrpSpPr/>
          <p:nvPr/>
        </p:nvGrpSpPr>
        <p:grpSpPr>
          <a:xfrm>
            <a:off x="1878256" y="1269555"/>
            <a:ext cx="8819843" cy="911997"/>
            <a:chOff x="1878256" y="1269555"/>
            <a:chExt cx="8819843" cy="911997"/>
          </a:xfrm>
        </p:grpSpPr>
        <p:pic>
          <p:nvPicPr>
            <p:cNvPr id="5" name="Picture 4">
              <a:extLst>
                <a:ext uri="{FF2B5EF4-FFF2-40B4-BE49-F238E27FC236}">
                  <a16:creationId xmlns:a16="http://schemas.microsoft.com/office/drawing/2014/main" id="{7B418D52-197C-C3E4-5F74-B16001640731}"/>
                </a:ext>
              </a:extLst>
            </p:cNvPr>
            <p:cNvPicPr>
              <a:picLocks noChangeAspect="1"/>
            </p:cNvPicPr>
            <p:nvPr/>
          </p:nvPicPr>
          <p:blipFill>
            <a:blip r:embed="rId3"/>
            <a:stretch>
              <a:fillRect/>
            </a:stretch>
          </p:blipFill>
          <p:spPr>
            <a:xfrm rot="3088290">
              <a:off x="9778614" y="1332307"/>
              <a:ext cx="911997" cy="786493"/>
            </a:xfrm>
            <a:prstGeom prst="rect">
              <a:avLst/>
            </a:prstGeom>
          </p:spPr>
        </p:pic>
        <p:sp>
          <p:nvSpPr>
            <p:cNvPr id="14" name="TextBox 13">
              <a:extLst>
                <a:ext uri="{FF2B5EF4-FFF2-40B4-BE49-F238E27FC236}">
                  <a16:creationId xmlns:a16="http://schemas.microsoft.com/office/drawing/2014/main" id="{45352B14-2318-C283-1315-AB7E71571AF5}"/>
                </a:ext>
              </a:extLst>
            </p:cNvPr>
            <p:cNvSpPr txBox="1"/>
            <p:nvPr/>
          </p:nvSpPr>
          <p:spPr>
            <a:xfrm>
              <a:off x="1878256" y="1513301"/>
              <a:ext cx="8819843" cy="647613"/>
            </a:xfrm>
            <a:prstGeom prst="rect">
              <a:avLst/>
            </a:prstGeom>
            <a:noFill/>
          </p:spPr>
          <p:txBody>
            <a:bodyPr wrap="square">
              <a:spAutoFit/>
            </a:bodyPr>
            <a:lstStyle/>
            <a:p>
              <a:pPr>
                <a:lnSpc>
                  <a:spcPts val="2220"/>
                </a:lnSpc>
              </a:pPr>
              <a:r>
                <a:rPr lang="en-US" sz="1600" dirty="0">
                  <a:solidFill>
                    <a:srgbClr val="F7FAE3"/>
                  </a:solidFill>
                  <a:latin typeface="Avenir Next" panose="020B0503020202020204" pitchFamily="34" charset="0"/>
                </a:rPr>
                <a:t>Municipal regulations empower the police to arrest the homeless for being seen in </a:t>
              </a:r>
            </a:p>
            <a:p>
              <a:pPr>
                <a:lnSpc>
                  <a:spcPts val="2220"/>
                </a:lnSpc>
              </a:pPr>
              <a:r>
                <a:rPr lang="en-US" sz="1600" dirty="0">
                  <a:solidFill>
                    <a:srgbClr val="F7FAE3"/>
                  </a:solidFill>
                  <a:latin typeface="Avenir Next" panose="020B0503020202020204" pitchFamily="34" charset="0"/>
                </a:rPr>
                <a:t>public, criminalizing abject poverty.</a:t>
              </a:r>
            </a:p>
          </p:txBody>
        </p:sp>
      </p:grpSp>
      <p:grpSp>
        <p:nvGrpSpPr>
          <p:cNvPr id="15" name="Group 14">
            <a:extLst>
              <a:ext uri="{FF2B5EF4-FFF2-40B4-BE49-F238E27FC236}">
                <a16:creationId xmlns:a16="http://schemas.microsoft.com/office/drawing/2014/main" id="{304B0585-3290-B3E0-EA87-156ED66795F1}"/>
              </a:ext>
            </a:extLst>
          </p:cNvPr>
          <p:cNvGrpSpPr/>
          <p:nvPr/>
        </p:nvGrpSpPr>
        <p:grpSpPr>
          <a:xfrm>
            <a:off x="1878256" y="2444156"/>
            <a:ext cx="8819843" cy="737381"/>
            <a:chOff x="1878256" y="2444156"/>
            <a:chExt cx="8819843" cy="737381"/>
          </a:xfrm>
        </p:grpSpPr>
        <p:sp>
          <p:nvSpPr>
            <p:cNvPr id="21" name="TextBox 20">
              <a:extLst>
                <a:ext uri="{FF2B5EF4-FFF2-40B4-BE49-F238E27FC236}">
                  <a16:creationId xmlns:a16="http://schemas.microsoft.com/office/drawing/2014/main" id="{724B4A0E-F424-7FBD-0501-2AEA9119B8CC}"/>
                </a:ext>
              </a:extLst>
            </p:cNvPr>
            <p:cNvSpPr txBox="1"/>
            <p:nvPr/>
          </p:nvSpPr>
          <p:spPr>
            <a:xfrm>
              <a:off x="2992294" y="2489041"/>
              <a:ext cx="7705805" cy="647613"/>
            </a:xfrm>
            <a:prstGeom prst="rect">
              <a:avLst/>
            </a:prstGeom>
            <a:noFill/>
          </p:spPr>
          <p:txBody>
            <a:bodyPr wrap="square">
              <a:spAutoFit/>
            </a:bodyPr>
            <a:lstStyle/>
            <a:p>
              <a:pPr>
                <a:lnSpc>
                  <a:spcPts val="2220"/>
                </a:lnSpc>
              </a:pPr>
              <a:r>
                <a:rPr lang="en-US" sz="1600" dirty="0">
                  <a:solidFill>
                    <a:srgbClr val="F7FAE3"/>
                  </a:solidFill>
                  <a:latin typeface="Avenir Next" panose="020B0503020202020204" pitchFamily="34" charset="0"/>
                </a:rPr>
                <a:t>The poor disproportionately incur costs from the state for minor offenses </a:t>
              </a:r>
            </a:p>
            <a:p>
              <a:pPr>
                <a:lnSpc>
                  <a:spcPts val="2220"/>
                </a:lnSpc>
              </a:pPr>
              <a:r>
                <a:rPr lang="en-US" sz="1600" dirty="0">
                  <a:solidFill>
                    <a:srgbClr val="F7FAE3"/>
                  </a:solidFill>
                  <a:latin typeface="Avenir Next" panose="020B0503020202020204" pitchFamily="34" charset="0"/>
                </a:rPr>
                <a:t>like turnstile jumping or carrying a joint.</a:t>
              </a:r>
            </a:p>
          </p:txBody>
        </p:sp>
        <p:pic>
          <p:nvPicPr>
            <p:cNvPr id="7" name="Picture 6">
              <a:extLst>
                <a:ext uri="{FF2B5EF4-FFF2-40B4-BE49-F238E27FC236}">
                  <a16:creationId xmlns:a16="http://schemas.microsoft.com/office/drawing/2014/main" id="{EBBBD85D-F5E1-1E00-200D-65CEC71A059A}"/>
                </a:ext>
              </a:extLst>
            </p:cNvPr>
            <p:cNvPicPr>
              <a:picLocks noChangeAspect="1"/>
            </p:cNvPicPr>
            <p:nvPr/>
          </p:nvPicPr>
          <p:blipFill rotWithShape="1">
            <a:blip r:embed="rId4"/>
            <a:srcRect t="3780"/>
            <a:stretch/>
          </p:blipFill>
          <p:spPr>
            <a:xfrm>
              <a:off x="1878256" y="2444156"/>
              <a:ext cx="970370" cy="737381"/>
            </a:xfrm>
            <a:prstGeom prst="rect">
              <a:avLst/>
            </a:prstGeom>
          </p:spPr>
        </p:pic>
      </p:grpSp>
      <p:grpSp>
        <p:nvGrpSpPr>
          <p:cNvPr id="17" name="Group 16">
            <a:extLst>
              <a:ext uri="{FF2B5EF4-FFF2-40B4-BE49-F238E27FC236}">
                <a16:creationId xmlns:a16="http://schemas.microsoft.com/office/drawing/2014/main" id="{8384443C-32FB-A563-4451-66C0286A6431}"/>
              </a:ext>
            </a:extLst>
          </p:cNvPr>
          <p:cNvGrpSpPr/>
          <p:nvPr/>
        </p:nvGrpSpPr>
        <p:grpSpPr>
          <a:xfrm>
            <a:off x="1789484" y="4853573"/>
            <a:ext cx="9794573" cy="1132676"/>
            <a:chOff x="1789484" y="4853573"/>
            <a:chExt cx="9794573" cy="1132676"/>
          </a:xfrm>
        </p:grpSpPr>
        <p:sp>
          <p:nvSpPr>
            <p:cNvPr id="9" name="TextBox 8">
              <a:extLst>
                <a:ext uri="{FF2B5EF4-FFF2-40B4-BE49-F238E27FC236}">
                  <a16:creationId xmlns:a16="http://schemas.microsoft.com/office/drawing/2014/main" id="{C0C9A08C-ECB5-79F7-1642-FF308569AEA6}"/>
                </a:ext>
              </a:extLst>
            </p:cNvPr>
            <p:cNvSpPr txBox="1"/>
            <p:nvPr/>
          </p:nvSpPr>
          <p:spPr>
            <a:xfrm>
              <a:off x="2992293" y="5265022"/>
              <a:ext cx="8591764" cy="663002"/>
            </a:xfrm>
            <a:prstGeom prst="rect">
              <a:avLst/>
            </a:prstGeom>
            <a:noFill/>
          </p:spPr>
          <p:txBody>
            <a:bodyPr wrap="square">
              <a:spAutoFit/>
            </a:bodyPr>
            <a:lstStyle/>
            <a:p>
              <a:pPr>
                <a:lnSpc>
                  <a:spcPts val="2220"/>
                </a:lnSpc>
              </a:pPr>
              <a:r>
                <a:rPr lang="en-US" sz="2000" dirty="0">
                  <a:solidFill>
                    <a:srgbClr val="FF7250"/>
                  </a:solidFill>
                  <a:latin typeface="Hardwick WF" pitchFamily="2" charset="0"/>
                </a:rPr>
                <a:t>1 </a:t>
              </a:r>
              <a:r>
                <a:rPr lang="en-US" sz="1400" dirty="0">
                  <a:solidFill>
                    <a:srgbClr val="FF7250"/>
                  </a:solidFill>
                  <a:latin typeface="Hardwick WF" pitchFamily="2" charset="0"/>
                </a:rPr>
                <a:t>in</a:t>
              </a:r>
              <a:r>
                <a:rPr lang="en-US" sz="2000" dirty="0">
                  <a:solidFill>
                    <a:srgbClr val="FF7250"/>
                  </a:solidFill>
                  <a:latin typeface="Hardwick WF" pitchFamily="2" charset="0"/>
                </a:rPr>
                <a:t> 12 </a:t>
              </a:r>
              <a:r>
                <a:rPr lang="en-US" sz="1600" dirty="0">
                  <a:solidFill>
                    <a:srgbClr val="F7FAE3"/>
                  </a:solidFill>
                  <a:latin typeface="Avenir Next" panose="020B0503020202020204" pitchFamily="34" charset="0"/>
                </a:rPr>
                <a:t>people killed by a gun in the United States is killed by a police officer. </a:t>
              </a:r>
            </a:p>
            <a:p>
              <a:pPr>
                <a:lnSpc>
                  <a:spcPts val="2220"/>
                </a:lnSpc>
              </a:pPr>
              <a:r>
                <a:rPr lang="en-US" sz="2000" dirty="0">
                  <a:solidFill>
                    <a:srgbClr val="FF7250"/>
                  </a:solidFill>
                  <a:latin typeface="Hardwick WF" pitchFamily="2" charset="0"/>
                </a:rPr>
                <a:t>3 </a:t>
              </a:r>
              <a:r>
                <a:rPr lang="en-US" sz="1400" dirty="0">
                  <a:solidFill>
                    <a:srgbClr val="FF7250"/>
                  </a:solidFill>
                  <a:latin typeface="Hardwick WF" pitchFamily="2" charset="0"/>
                </a:rPr>
                <a:t>in</a:t>
              </a:r>
              <a:r>
                <a:rPr lang="en-US" sz="2000" dirty="0">
                  <a:solidFill>
                    <a:srgbClr val="FF7250"/>
                  </a:solidFill>
                  <a:latin typeface="Hardwick WF" pitchFamily="2" charset="0"/>
                </a:rPr>
                <a:t> 4 </a:t>
              </a:r>
              <a:r>
                <a:rPr lang="en-US" sz="1600" dirty="0">
                  <a:solidFill>
                    <a:srgbClr val="F7FAE3"/>
                  </a:solidFill>
                  <a:latin typeface="Avenir Next" panose="020B0503020202020204" pitchFamily="34" charset="0"/>
                </a:rPr>
                <a:t>Black mothers worry that their children will be brutalized by the police.</a:t>
              </a:r>
            </a:p>
          </p:txBody>
        </p:sp>
        <p:pic>
          <p:nvPicPr>
            <p:cNvPr id="10" name="Picture 9">
              <a:extLst>
                <a:ext uri="{FF2B5EF4-FFF2-40B4-BE49-F238E27FC236}">
                  <a16:creationId xmlns:a16="http://schemas.microsoft.com/office/drawing/2014/main" id="{4F03AF28-65F0-E5F1-37F8-14E4EE9FCD2A}"/>
                </a:ext>
              </a:extLst>
            </p:cNvPr>
            <p:cNvPicPr>
              <a:picLocks noChangeAspect="1"/>
            </p:cNvPicPr>
            <p:nvPr/>
          </p:nvPicPr>
          <p:blipFill>
            <a:blip r:embed="rId5"/>
            <a:stretch>
              <a:fillRect/>
            </a:stretch>
          </p:blipFill>
          <p:spPr>
            <a:xfrm>
              <a:off x="1789484" y="4853573"/>
              <a:ext cx="1147914" cy="1132676"/>
            </a:xfrm>
            <a:prstGeom prst="rect">
              <a:avLst/>
            </a:prstGeom>
          </p:spPr>
        </p:pic>
      </p:grpSp>
      <p:pic>
        <p:nvPicPr>
          <p:cNvPr id="12" name="Graphic 11" descr="Warning with solid fill">
            <a:extLst>
              <a:ext uri="{FF2B5EF4-FFF2-40B4-BE49-F238E27FC236}">
                <a16:creationId xmlns:a16="http://schemas.microsoft.com/office/drawing/2014/main" id="{925C53C4-1970-0D1C-B8F5-376E3EB0AB7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25977" y="5370099"/>
            <a:ext cx="274928" cy="274928"/>
          </a:xfrm>
          <a:prstGeom prst="rect">
            <a:avLst/>
          </a:prstGeom>
        </p:spPr>
      </p:pic>
      <p:grpSp>
        <p:nvGrpSpPr>
          <p:cNvPr id="16" name="Group 15">
            <a:extLst>
              <a:ext uri="{FF2B5EF4-FFF2-40B4-BE49-F238E27FC236}">
                <a16:creationId xmlns:a16="http://schemas.microsoft.com/office/drawing/2014/main" id="{0C81139E-F4AF-3C66-0F38-0B9B320E21ED}"/>
              </a:ext>
            </a:extLst>
          </p:cNvPr>
          <p:cNvGrpSpPr/>
          <p:nvPr/>
        </p:nvGrpSpPr>
        <p:grpSpPr>
          <a:xfrm>
            <a:off x="1878255" y="3524978"/>
            <a:ext cx="8435490" cy="1200594"/>
            <a:chOff x="1878255" y="3524978"/>
            <a:chExt cx="8435490" cy="1200594"/>
          </a:xfrm>
        </p:grpSpPr>
        <p:sp>
          <p:nvSpPr>
            <p:cNvPr id="25" name="TextBox 24">
              <a:extLst>
                <a:ext uri="{FF2B5EF4-FFF2-40B4-BE49-F238E27FC236}">
                  <a16:creationId xmlns:a16="http://schemas.microsoft.com/office/drawing/2014/main" id="{C94AC72A-2B5D-DF4F-9D41-A7FD3A010EB4}"/>
                </a:ext>
              </a:extLst>
            </p:cNvPr>
            <p:cNvSpPr txBox="1"/>
            <p:nvPr/>
          </p:nvSpPr>
          <p:spPr>
            <a:xfrm>
              <a:off x="1878255" y="3654766"/>
              <a:ext cx="7916514" cy="1070806"/>
            </a:xfrm>
            <a:prstGeom prst="rect">
              <a:avLst/>
            </a:prstGeom>
            <a:noFill/>
          </p:spPr>
          <p:txBody>
            <a:bodyPr wrap="square">
              <a:spAutoFit/>
            </a:bodyPr>
            <a:lstStyle/>
            <a:p>
              <a:pPr>
                <a:lnSpc>
                  <a:spcPts val="2620"/>
                </a:lnSpc>
              </a:pPr>
              <a:r>
                <a:rPr lang="en-US" sz="1600" dirty="0">
                  <a:solidFill>
                    <a:srgbClr val="F7FAE3"/>
                  </a:solidFill>
                  <a:latin typeface="Avenir Next" panose="020B0503020202020204" pitchFamily="34" charset="0"/>
                </a:rPr>
                <a:t>Minor violations trap the poor in a cycle of escalating sanctions and debt, </a:t>
              </a:r>
            </a:p>
            <a:p>
              <a:pPr>
                <a:lnSpc>
                  <a:spcPts val="2620"/>
                </a:lnSpc>
              </a:pPr>
              <a:r>
                <a:rPr lang="en-US" sz="1600" dirty="0">
                  <a:solidFill>
                    <a:srgbClr val="F7FAE3"/>
                  </a:solidFill>
                  <a:latin typeface="Avenir Next" panose="020B0503020202020204" pitchFamily="34" charset="0"/>
                </a:rPr>
                <a:t>where they may face jail not for crimes, but for missed payments or inability to afford bail—the modern equivalent of a debtors' prison.</a:t>
              </a:r>
              <a:endParaRPr lang="en-US" sz="1600" dirty="0">
                <a:solidFill>
                  <a:srgbClr val="FF7250"/>
                </a:solidFill>
                <a:latin typeface="Hardwick WF" pitchFamily="2" charset="0"/>
              </a:endParaRPr>
            </a:p>
          </p:txBody>
        </p:sp>
        <p:grpSp>
          <p:nvGrpSpPr>
            <p:cNvPr id="11" name="Group 10">
              <a:extLst>
                <a:ext uri="{FF2B5EF4-FFF2-40B4-BE49-F238E27FC236}">
                  <a16:creationId xmlns:a16="http://schemas.microsoft.com/office/drawing/2014/main" id="{A11B9006-6D32-FFFE-6A1B-1A8DE485111D}"/>
                </a:ext>
              </a:extLst>
            </p:cNvPr>
            <p:cNvGrpSpPr/>
            <p:nvPr/>
          </p:nvGrpSpPr>
          <p:grpSpPr>
            <a:xfrm>
              <a:off x="9165831" y="3524978"/>
              <a:ext cx="1147914" cy="1198807"/>
              <a:chOff x="9165831" y="3524978"/>
              <a:chExt cx="1147914" cy="1198807"/>
            </a:xfrm>
          </p:grpSpPr>
          <p:pic>
            <p:nvPicPr>
              <p:cNvPr id="8" name="Picture 7">
                <a:extLst>
                  <a:ext uri="{FF2B5EF4-FFF2-40B4-BE49-F238E27FC236}">
                    <a16:creationId xmlns:a16="http://schemas.microsoft.com/office/drawing/2014/main" id="{E10A9976-B778-6484-5829-DCA5589DF2B0}"/>
                  </a:ext>
                </a:extLst>
              </p:cNvPr>
              <p:cNvPicPr>
                <a:picLocks noChangeAspect="1"/>
              </p:cNvPicPr>
              <p:nvPr/>
            </p:nvPicPr>
            <p:blipFill>
              <a:blip r:embed="rId8"/>
              <a:stretch>
                <a:fillRect/>
              </a:stretch>
            </p:blipFill>
            <p:spPr>
              <a:xfrm flipH="1">
                <a:off x="9165831" y="3524978"/>
                <a:ext cx="1147914" cy="1198807"/>
              </a:xfrm>
              <a:prstGeom prst="rect">
                <a:avLst/>
              </a:prstGeom>
            </p:spPr>
          </p:pic>
          <p:pic>
            <p:nvPicPr>
              <p:cNvPr id="6" name="Picture 5">
                <a:extLst>
                  <a:ext uri="{FF2B5EF4-FFF2-40B4-BE49-F238E27FC236}">
                    <a16:creationId xmlns:a16="http://schemas.microsoft.com/office/drawing/2014/main" id="{C44EE3F2-D6C6-8C10-DF11-AE1A2D1E6207}"/>
                  </a:ext>
                </a:extLst>
              </p:cNvPr>
              <p:cNvPicPr>
                <a:picLocks noChangeAspect="1"/>
              </p:cNvPicPr>
              <p:nvPr/>
            </p:nvPicPr>
            <p:blipFill rotWithShape="1">
              <a:blip r:embed="rId8"/>
              <a:srcRect l="13276" t="61042" r="52745"/>
              <a:stretch/>
            </p:blipFill>
            <p:spPr>
              <a:xfrm>
                <a:off x="9734593" y="4256754"/>
                <a:ext cx="390042" cy="467031"/>
              </a:xfrm>
              <a:prstGeom prst="rect">
                <a:avLst/>
              </a:prstGeom>
            </p:spPr>
          </p:pic>
        </p:grpSp>
      </p:grpSp>
      <p:sp>
        <p:nvSpPr>
          <p:cNvPr id="18" name="TextBox 17">
            <a:extLst>
              <a:ext uri="{FF2B5EF4-FFF2-40B4-BE49-F238E27FC236}">
                <a16:creationId xmlns:a16="http://schemas.microsoft.com/office/drawing/2014/main" id="{E1FA52A4-40A5-5B5A-91C5-1781D8CEDC85}"/>
              </a:ext>
            </a:extLst>
          </p:cNvPr>
          <p:cNvSpPr txBox="1"/>
          <p:nvPr/>
        </p:nvSpPr>
        <p:spPr>
          <a:xfrm>
            <a:off x="4697314" y="2084041"/>
            <a:ext cx="150361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19</a:t>
            </a:r>
          </a:p>
        </p:txBody>
      </p:sp>
      <p:sp>
        <p:nvSpPr>
          <p:cNvPr id="19" name="TextBox 18">
            <a:extLst>
              <a:ext uri="{FF2B5EF4-FFF2-40B4-BE49-F238E27FC236}">
                <a16:creationId xmlns:a16="http://schemas.microsoft.com/office/drawing/2014/main" id="{7B81ED57-4757-7F75-0CDB-2073E4D3D84B}"/>
              </a:ext>
            </a:extLst>
          </p:cNvPr>
          <p:cNvSpPr txBox="1"/>
          <p:nvPr/>
        </p:nvSpPr>
        <p:spPr>
          <a:xfrm>
            <a:off x="6200928" y="3068699"/>
            <a:ext cx="150361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20</a:t>
            </a:r>
          </a:p>
        </p:txBody>
      </p:sp>
      <p:sp>
        <p:nvSpPr>
          <p:cNvPr id="22" name="TextBox 21">
            <a:extLst>
              <a:ext uri="{FF2B5EF4-FFF2-40B4-BE49-F238E27FC236}">
                <a16:creationId xmlns:a16="http://schemas.microsoft.com/office/drawing/2014/main" id="{FEA8B591-3853-9156-EB9F-99C5E24A8E13}"/>
              </a:ext>
            </a:extLst>
          </p:cNvPr>
          <p:cNvSpPr txBox="1"/>
          <p:nvPr/>
        </p:nvSpPr>
        <p:spPr>
          <a:xfrm>
            <a:off x="6531505" y="4651073"/>
            <a:ext cx="150361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20</a:t>
            </a:r>
          </a:p>
        </p:txBody>
      </p:sp>
      <p:sp>
        <p:nvSpPr>
          <p:cNvPr id="23" name="TextBox 22">
            <a:extLst>
              <a:ext uri="{FF2B5EF4-FFF2-40B4-BE49-F238E27FC236}">
                <a16:creationId xmlns:a16="http://schemas.microsoft.com/office/drawing/2014/main" id="{961AFC5B-F656-F84F-00CE-870C0463AFF1}"/>
              </a:ext>
            </a:extLst>
          </p:cNvPr>
          <p:cNvSpPr txBox="1"/>
          <p:nvPr/>
        </p:nvSpPr>
        <p:spPr>
          <a:xfrm>
            <a:off x="9726201" y="5847749"/>
            <a:ext cx="150361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19</a:t>
            </a:r>
          </a:p>
        </p:txBody>
      </p:sp>
      <p:sp>
        <p:nvSpPr>
          <p:cNvPr id="24" name="TextBox 23">
            <a:extLst>
              <a:ext uri="{FF2B5EF4-FFF2-40B4-BE49-F238E27FC236}">
                <a16:creationId xmlns:a16="http://schemas.microsoft.com/office/drawing/2014/main" id="{C57D2DC7-DA1F-CFDB-48C9-C07B68F43947}"/>
              </a:ext>
            </a:extLst>
          </p:cNvPr>
          <p:cNvSpPr txBox="1"/>
          <p:nvPr/>
        </p:nvSpPr>
        <p:spPr>
          <a:xfrm>
            <a:off x="9493572" y="650952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1073282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8FAE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037066F-2A44-9094-DB2C-9BDDF6E2D604}"/>
              </a:ext>
            </a:extLst>
          </p:cNvPr>
          <p:cNvPicPr>
            <a:picLocks noChangeAspect="1"/>
          </p:cNvPicPr>
          <p:nvPr/>
        </p:nvPicPr>
        <p:blipFill>
          <a:blip r:embed="rId3">
            <a:alphaModFix amt="35000"/>
            <a:extLst>
              <a:ext uri="{BEBA8EAE-BF5A-486C-A8C5-ECC9F3942E4B}">
                <a14:imgProps xmlns:a14="http://schemas.microsoft.com/office/drawing/2010/main">
                  <a14:imgLayer r:embed="rId4">
                    <a14:imgEffect>
                      <a14:artisticBlur radius="100"/>
                    </a14:imgEffect>
                  </a14:imgLayer>
                </a14:imgProps>
              </a:ext>
            </a:extLst>
          </a:blip>
          <a:stretch>
            <a:fillRect/>
          </a:stretch>
        </p:blipFill>
        <p:spPr>
          <a:xfrm>
            <a:off x="0" y="-1"/>
            <a:ext cx="12192000" cy="6868731"/>
          </a:xfrm>
          <a:prstGeom prst="rect">
            <a:avLst/>
          </a:prstGeom>
        </p:spPr>
      </p:pic>
      <p:sp>
        <p:nvSpPr>
          <p:cNvPr id="5" name="Rounded Rectangle 4">
            <a:extLst>
              <a:ext uri="{FF2B5EF4-FFF2-40B4-BE49-F238E27FC236}">
                <a16:creationId xmlns:a16="http://schemas.microsoft.com/office/drawing/2014/main" id="{6FE4CB2E-1829-A433-84C2-8F35FD30F836}"/>
              </a:ext>
            </a:extLst>
          </p:cNvPr>
          <p:cNvSpPr/>
          <p:nvPr/>
        </p:nvSpPr>
        <p:spPr>
          <a:xfrm>
            <a:off x="3691584" y="263370"/>
            <a:ext cx="4634269" cy="777039"/>
          </a:xfrm>
          <a:prstGeom prst="roundRect">
            <a:avLst>
              <a:gd name="adj" fmla="val 5399"/>
            </a:avLst>
          </a:prstGeom>
          <a:solidFill>
            <a:srgbClr val="E5EAD6"/>
          </a:solidFill>
          <a:ln w="28575">
            <a:solidFill>
              <a:srgbClr val="DFE3D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CC1B6FA5-6BB3-EE03-521F-B07F753D7404}"/>
              </a:ext>
            </a:extLst>
          </p:cNvPr>
          <p:cNvSpPr txBox="1"/>
          <p:nvPr/>
        </p:nvSpPr>
        <p:spPr>
          <a:xfrm>
            <a:off x="3331582" y="395953"/>
            <a:ext cx="5528832" cy="584775"/>
          </a:xfrm>
          <a:prstGeom prst="rect">
            <a:avLst/>
          </a:prstGeom>
          <a:noFill/>
        </p:spPr>
        <p:txBody>
          <a:bodyPr wrap="square" rtlCol="0">
            <a:spAutoFit/>
          </a:bodyPr>
          <a:lstStyle/>
          <a:p>
            <a:pPr algn="ctr"/>
            <a:r>
              <a:rPr lang="en-US" sz="3200" spc="40">
                <a:solidFill>
                  <a:schemeClr val="tx1">
                    <a:lumMod val="85000"/>
                    <a:lumOff val="15000"/>
                  </a:schemeClr>
                </a:solidFill>
                <a:latin typeface="Hardwick WF" pitchFamily="2" charset="0"/>
              </a:rPr>
              <a:t>REFLECT &amp; DISCUSS</a:t>
            </a:r>
            <a:endParaRPr lang="en-US" sz="3200" spc="40" dirty="0">
              <a:solidFill>
                <a:schemeClr val="tx1">
                  <a:lumMod val="85000"/>
                  <a:lumOff val="15000"/>
                </a:schemeClr>
              </a:solidFill>
              <a:latin typeface="Hardwick WF" pitchFamily="2" charset="0"/>
            </a:endParaRPr>
          </a:p>
        </p:txBody>
      </p:sp>
      <p:sp>
        <p:nvSpPr>
          <p:cNvPr id="15" name="TextBox 14">
            <a:extLst>
              <a:ext uri="{FF2B5EF4-FFF2-40B4-BE49-F238E27FC236}">
                <a16:creationId xmlns:a16="http://schemas.microsoft.com/office/drawing/2014/main" id="{59532058-71BB-2C3B-5230-2BE6364B2E06}"/>
              </a:ext>
            </a:extLst>
          </p:cNvPr>
          <p:cNvSpPr txBox="1"/>
          <p:nvPr/>
        </p:nvSpPr>
        <p:spPr>
          <a:xfrm>
            <a:off x="956270" y="2062924"/>
            <a:ext cx="11180512" cy="834844"/>
          </a:xfrm>
          <a:prstGeom prst="rect">
            <a:avLst/>
          </a:prstGeom>
          <a:noFill/>
        </p:spPr>
        <p:txBody>
          <a:bodyPr wrap="square" rtlCol="0">
            <a:spAutoFit/>
          </a:bodyPr>
          <a:lstStyle/>
          <a:p>
            <a:pPr>
              <a:lnSpc>
                <a:spcPts val="3040"/>
              </a:lnSpc>
            </a:pPr>
            <a:r>
              <a:rPr lang="en-US" dirty="0">
                <a:solidFill>
                  <a:schemeClr val="tx1">
                    <a:lumMod val="85000"/>
                    <a:lumOff val="15000"/>
                  </a:schemeClr>
                </a:solidFill>
                <a:latin typeface="Avenir Next Medium" panose="020B0503020202020204" pitchFamily="34" charset="0"/>
              </a:rPr>
              <a:t>What does empowerment mean to you, and how can society actively work to empower those </a:t>
            </a:r>
          </a:p>
          <a:p>
            <a:pPr>
              <a:lnSpc>
                <a:spcPts val="3040"/>
              </a:lnSpc>
            </a:pPr>
            <a:r>
              <a:rPr lang="en-US" dirty="0">
                <a:solidFill>
                  <a:schemeClr val="tx1">
                    <a:lumMod val="85000"/>
                    <a:lumOff val="15000"/>
                  </a:schemeClr>
                </a:solidFill>
                <a:latin typeface="Avenir Next Medium" panose="020B0503020202020204" pitchFamily="34" charset="0"/>
              </a:rPr>
              <a:t>living in poverty?</a:t>
            </a:r>
            <a:endParaRPr lang="en-US" dirty="0">
              <a:solidFill>
                <a:schemeClr val="tx1">
                  <a:lumMod val="85000"/>
                  <a:lumOff val="15000"/>
                </a:schemeClr>
              </a:solidFill>
              <a:latin typeface="Avenir Next" panose="020B0503020202020204" pitchFamily="34" charset="0"/>
            </a:endParaRPr>
          </a:p>
        </p:txBody>
      </p:sp>
      <p:sp>
        <p:nvSpPr>
          <p:cNvPr id="10" name="TextBox 9">
            <a:extLst>
              <a:ext uri="{FF2B5EF4-FFF2-40B4-BE49-F238E27FC236}">
                <a16:creationId xmlns:a16="http://schemas.microsoft.com/office/drawing/2014/main" id="{71F4B2CD-C3EE-8930-9BD0-8AC533A86912}"/>
              </a:ext>
            </a:extLst>
          </p:cNvPr>
          <p:cNvSpPr txBox="1"/>
          <p:nvPr/>
        </p:nvSpPr>
        <p:spPr>
          <a:xfrm>
            <a:off x="-360001" y="1250416"/>
            <a:ext cx="12912000" cy="430887"/>
          </a:xfrm>
          <a:prstGeom prst="rect">
            <a:avLst/>
          </a:prstGeom>
          <a:noFill/>
        </p:spPr>
        <p:txBody>
          <a:bodyPr wrap="square">
            <a:spAutoFit/>
          </a:bodyPr>
          <a:lstStyle/>
          <a:p>
            <a:pPr algn="ctr"/>
            <a:r>
              <a:rPr lang="en-US" sz="2200" b="1" spc="150" dirty="0">
                <a:solidFill>
                  <a:srgbClr val="5F943D"/>
                </a:solidFill>
                <a:latin typeface="Courier New" panose="02070309020205020404" pitchFamily="49" charset="0"/>
                <a:cs typeface="Courier New" panose="02070309020205020404" pitchFamily="49" charset="0"/>
              </a:rPr>
              <a:t>Chapter 8: </a:t>
            </a:r>
            <a:r>
              <a:rPr lang="en-US" sz="2200" i="1" spc="150" dirty="0">
                <a:solidFill>
                  <a:schemeClr val="tx1">
                    <a:lumMod val="85000"/>
                    <a:lumOff val="15000"/>
                  </a:schemeClr>
                </a:solidFill>
                <a:latin typeface="Avenir Next Medium" panose="020B0503020202020204" pitchFamily="34" charset="0"/>
                <a:cs typeface="Courier New" panose="02070309020205020404" pitchFamily="49" charset="0"/>
              </a:rPr>
              <a:t>Empower the Poor</a:t>
            </a:r>
          </a:p>
        </p:txBody>
      </p:sp>
      <p:sp>
        <p:nvSpPr>
          <p:cNvPr id="2" name="TextBox 1">
            <a:extLst>
              <a:ext uri="{FF2B5EF4-FFF2-40B4-BE49-F238E27FC236}">
                <a16:creationId xmlns:a16="http://schemas.microsoft.com/office/drawing/2014/main" id="{080CEB76-105B-476C-373B-2AC773F5BDE7}"/>
              </a:ext>
            </a:extLst>
          </p:cNvPr>
          <p:cNvSpPr txBox="1"/>
          <p:nvPr/>
        </p:nvSpPr>
        <p:spPr>
          <a:xfrm>
            <a:off x="956270" y="3241823"/>
            <a:ext cx="11180512" cy="1604285"/>
          </a:xfrm>
          <a:prstGeom prst="rect">
            <a:avLst/>
          </a:prstGeom>
          <a:noFill/>
        </p:spPr>
        <p:txBody>
          <a:bodyPr wrap="square" rtlCol="0">
            <a:spAutoFit/>
          </a:bodyPr>
          <a:lstStyle/>
          <a:p>
            <a:pPr>
              <a:lnSpc>
                <a:spcPts val="3040"/>
              </a:lnSpc>
            </a:pPr>
            <a:r>
              <a:rPr lang="en-US" dirty="0">
                <a:solidFill>
                  <a:schemeClr val="tx1">
                    <a:lumMod val="85000"/>
                    <a:lumOff val="15000"/>
                  </a:schemeClr>
                </a:solidFill>
                <a:latin typeface="Avenir Next Medium" panose="020B0503020202020204" pitchFamily="34" charset="0"/>
              </a:rPr>
              <a:t>What is your stance on the regulation of banks and payday loan companies? Have you or </a:t>
            </a:r>
          </a:p>
          <a:p>
            <a:pPr>
              <a:lnSpc>
                <a:spcPts val="3040"/>
              </a:lnSpc>
            </a:pPr>
            <a:r>
              <a:rPr lang="en-US" dirty="0">
                <a:solidFill>
                  <a:schemeClr val="tx1">
                    <a:lumMod val="85000"/>
                    <a:lumOff val="15000"/>
                  </a:schemeClr>
                </a:solidFill>
                <a:latin typeface="Avenir Next Medium" panose="020B0503020202020204" pitchFamily="34" charset="0"/>
              </a:rPr>
              <a:t>someone you know ever relied on such financial services? How might that experience inform your </a:t>
            </a:r>
          </a:p>
          <a:p>
            <a:pPr>
              <a:lnSpc>
                <a:spcPts val="3040"/>
              </a:lnSpc>
            </a:pPr>
            <a:r>
              <a:rPr lang="en-US" dirty="0">
                <a:solidFill>
                  <a:schemeClr val="tx1">
                    <a:lumMod val="85000"/>
                    <a:lumOff val="15000"/>
                  </a:schemeClr>
                </a:solidFill>
                <a:latin typeface="Avenir Next Medium" panose="020B0503020202020204" pitchFamily="34" charset="0"/>
              </a:rPr>
              <a:t>views on the need for reforms? What alternative credit systems can be established to help those in </a:t>
            </a:r>
          </a:p>
          <a:p>
            <a:pPr>
              <a:lnSpc>
                <a:spcPts val="3040"/>
              </a:lnSpc>
            </a:pPr>
            <a:r>
              <a:rPr lang="en-US" dirty="0">
                <a:solidFill>
                  <a:schemeClr val="tx1">
                    <a:lumMod val="85000"/>
                    <a:lumOff val="15000"/>
                  </a:schemeClr>
                </a:solidFill>
                <a:latin typeface="Avenir Next Medium" panose="020B0503020202020204" pitchFamily="34" charset="0"/>
              </a:rPr>
              <a:t>need without plunging them further into debt?</a:t>
            </a:r>
            <a:endParaRPr lang="en-US" dirty="0">
              <a:solidFill>
                <a:schemeClr val="tx1">
                  <a:lumMod val="85000"/>
                  <a:lumOff val="15000"/>
                </a:schemeClr>
              </a:solidFill>
              <a:latin typeface="Avenir Next" panose="020B0503020202020204" pitchFamily="34" charset="0"/>
            </a:endParaRPr>
          </a:p>
        </p:txBody>
      </p:sp>
      <p:sp>
        <p:nvSpPr>
          <p:cNvPr id="3" name="TextBox 2">
            <a:extLst>
              <a:ext uri="{FF2B5EF4-FFF2-40B4-BE49-F238E27FC236}">
                <a16:creationId xmlns:a16="http://schemas.microsoft.com/office/drawing/2014/main" id="{C8BD7249-07BE-6861-EEC3-58B6AA4A0BA4}"/>
              </a:ext>
            </a:extLst>
          </p:cNvPr>
          <p:cNvSpPr txBox="1"/>
          <p:nvPr/>
        </p:nvSpPr>
        <p:spPr>
          <a:xfrm>
            <a:off x="956270" y="5190162"/>
            <a:ext cx="11180512" cy="834844"/>
          </a:xfrm>
          <a:prstGeom prst="rect">
            <a:avLst/>
          </a:prstGeom>
          <a:noFill/>
        </p:spPr>
        <p:txBody>
          <a:bodyPr wrap="square" rtlCol="0">
            <a:spAutoFit/>
          </a:bodyPr>
          <a:lstStyle/>
          <a:p>
            <a:pPr>
              <a:lnSpc>
                <a:spcPts val="3040"/>
              </a:lnSpc>
            </a:pPr>
            <a:r>
              <a:rPr lang="en-US" dirty="0">
                <a:solidFill>
                  <a:schemeClr val="tx1">
                    <a:lumMod val="85000"/>
                    <a:lumOff val="15000"/>
                  </a:schemeClr>
                </a:solidFill>
                <a:latin typeface="Avenir Next Medium" panose="020B0503020202020204" pitchFamily="34" charset="0"/>
              </a:rPr>
              <a:t>Can you think of a time when collective negotiation would have benefited you or someone you </a:t>
            </a:r>
          </a:p>
          <a:p>
            <a:pPr>
              <a:lnSpc>
                <a:spcPts val="3040"/>
              </a:lnSpc>
            </a:pPr>
            <a:r>
              <a:rPr lang="en-US" dirty="0">
                <a:solidFill>
                  <a:schemeClr val="tx1">
                    <a:lumMod val="85000"/>
                    <a:lumOff val="15000"/>
                  </a:schemeClr>
                </a:solidFill>
                <a:latin typeface="Avenir Next Medium" panose="020B0503020202020204" pitchFamily="34" charset="0"/>
              </a:rPr>
              <a:t>know in the workplace? How would sectoral bargaining have potentially changed that situation?</a:t>
            </a:r>
            <a:endParaRPr lang="en-US" dirty="0">
              <a:solidFill>
                <a:schemeClr val="tx1">
                  <a:lumMod val="85000"/>
                  <a:lumOff val="15000"/>
                </a:schemeClr>
              </a:solidFill>
              <a:latin typeface="Avenir Next" panose="020B0503020202020204" pitchFamily="34" charset="0"/>
            </a:endParaRPr>
          </a:p>
        </p:txBody>
      </p:sp>
      <p:sp>
        <p:nvSpPr>
          <p:cNvPr id="4" name="TextBox 3">
            <a:extLst>
              <a:ext uri="{FF2B5EF4-FFF2-40B4-BE49-F238E27FC236}">
                <a16:creationId xmlns:a16="http://schemas.microsoft.com/office/drawing/2014/main" id="{9EDE31A4-90AB-B622-982B-A1E0EAF62D93}"/>
              </a:ext>
            </a:extLst>
          </p:cNvPr>
          <p:cNvSpPr txBox="1"/>
          <p:nvPr/>
        </p:nvSpPr>
        <p:spPr>
          <a:xfrm>
            <a:off x="633574" y="2137834"/>
            <a:ext cx="1140116" cy="369332"/>
          </a:xfrm>
          <a:prstGeom prst="rect">
            <a:avLst/>
          </a:prstGeom>
          <a:noFill/>
        </p:spPr>
        <p:txBody>
          <a:bodyPr wrap="square" rtlCol="0">
            <a:spAutoFit/>
          </a:bodyPr>
          <a:lstStyle/>
          <a:p>
            <a:r>
              <a:rPr lang="en-US" dirty="0">
                <a:solidFill>
                  <a:schemeClr val="accent6">
                    <a:lumMod val="75000"/>
                  </a:schemeClr>
                </a:solidFill>
                <a:latin typeface="Avenir Next Medium" panose="020B0503020202020204" pitchFamily="34" charset="0"/>
              </a:rPr>
              <a:t>1.</a:t>
            </a:r>
          </a:p>
        </p:txBody>
      </p:sp>
      <p:sp>
        <p:nvSpPr>
          <p:cNvPr id="6" name="TextBox 5">
            <a:extLst>
              <a:ext uri="{FF2B5EF4-FFF2-40B4-BE49-F238E27FC236}">
                <a16:creationId xmlns:a16="http://schemas.microsoft.com/office/drawing/2014/main" id="{119D36CD-553C-2BC4-E4B7-786B497B6629}"/>
              </a:ext>
            </a:extLst>
          </p:cNvPr>
          <p:cNvSpPr txBox="1"/>
          <p:nvPr/>
        </p:nvSpPr>
        <p:spPr>
          <a:xfrm>
            <a:off x="623949" y="3327275"/>
            <a:ext cx="1249274" cy="369332"/>
          </a:xfrm>
          <a:prstGeom prst="rect">
            <a:avLst/>
          </a:prstGeom>
          <a:noFill/>
        </p:spPr>
        <p:txBody>
          <a:bodyPr wrap="square" rtlCol="0">
            <a:spAutoFit/>
          </a:bodyPr>
          <a:lstStyle/>
          <a:p>
            <a:r>
              <a:rPr lang="en-US" dirty="0">
                <a:solidFill>
                  <a:schemeClr val="accent6">
                    <a:lumMod val="75000"/>
                  </a:schemeClr>
                </a:solidFill>
                <a:latin typeface="Avenir Next Medium" panose="020B0503020202020204" pitchFamily="34" charset="0"/>
              </a:rPr>
              <a:t>2.</a:t>
            </a:r>
          </a:p>
        </p:txBody>
      </p:sp>
      <p:sp>
        <p:nvSpPr>
          <p:cNvPr id="7" name="TextBox 6">
            <a:extLst>
              <a:ext uri="{FF2B5EF4-FFF2-40B4-BE49-F238E27FC236}">
                <a16:creationId xmlns:a16="http://schemas.microsoft.com/office/drawing/2014/main" id="{6AB6E178-EE5A-636A-E952-3BDF0333A965}"/>
              </a:ext>
            </a:extLst>
          </p:cNvPr>
          <p:cNvSpPr txBox="1"/>
          <p:nvPr/>
        </p:nvSpPr>
        <p:spPr>
          <a:xfrm>
            <a:off x="643200" y="5277109"/>
            <a:ext cx="1249273" cy="369332"/>
          </a:xfrm>
          <a:prstGeom prst="rect">
            <a:avLst/>
          </a:prstGeom>
          <a:noFill/>
        </p:spPr>
        <p:txBody>
          <a:bodyPr wrap="square" rtlCol="0">
            <a:spAutoFit/>
          </a:bodyPr>
          <a:lstStyle/>
          <a:p>
            <a:r>
              <a:rPr lang="en-US" dirty="0">
                <a:solidFill>
                  <a:schemeClr val="accent6">
                    <a:lumMod val="75000"/>
                  </a:schemeClr>
                </a:solidFill>
                <a:latin typeface="Avenir Next Medium" panose="020B0503020202020204" pitchFamily="34" charset="0"/>
              </a:rPr>
              <a:t>3.</a:t>
            </a:r>
          </a:p>
        </p:txBody>
      </p:sp>
      <p:sp>
        <p:nvSpPr>
          <p:cNvPr id="9" name="TextBox 8">
            <a:extLst>
              <a:ext uri="{FF2B5EF4-FFF2-40B4-BE49-F238E27FC236}">
                <a16:creationId xmlns:a16="http://schemas.microsoft.com/office/drawing/2014/main" id="{447AC5DE-0591-D292-5D01-EA4776E59861}"/>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rgbClr val="C8D4C6"/>
                </a:solidFill>
                <a:effectLst/>
                <a:latin typeface="Roboto" panose="02000000000000000000" pitchFamily="2" charset="0"/>
              </a:rPr>
              <a:t>©</a:t>
            </a:r>
            <a:r>
              <a:rPr lang="en-US" sz="1200" b="0" i="1" dirty="0">
                <a:solidFill>
                  <a:srgbClr val="C8D4C6"/>
                </a:solidFill>
                <a:effectLst/>
                <a:latin typeface="Avenir Next Condensed" panose="020B0506020202020204" pitchFamily="34" charset="0"/>
              </a:rPr>
              <a:t> </a:t>
            </a:r>
            <a:r>
              <a:rPr lang="en-US" sz="1200" b="0" dirty="0">
                <a:solidFill>
                  <a:srgbClr val="C8D4C6"/>
                </a:solidFill>
                <a:effectLst/>
                <a:latin typeface="Avenir Next Condensed" panose="020B0506020202020204" pitchFamily="34" charset="0"/>
              </a:rPr>
              <a:t>Matthe</a:t>
            </a:r>
            <a:r>
              <a:rPr lang="en-US" sz="1200" dirty="0">
                <a:solidFill>
                  <a:srgbClr val="C8D4C6"/>
                </a:solidFill>
                <a:latin typeface="Avenir Next Condensed" panose="020B0506020202020204" pitchFamily="34" charset="0"/>
              </a:rPr>
              <a:t>w Desmond, </a:t>
            </a:r>
            <a:r>
              <a:rPr lang="en-US" sz="1200" i="1" dirty="0">
                <a:solidFill>
                  <a:srgbClr val="C8D4C6"/>
                </a:solidFill>
                <a:latin typeface="Avenir Next Condensed" panose="020B0506020202020204" pitchFamily="34" charset="0"/>
              </a:rPr>
              <a:t>Poverty, by America</a:t>
            </a:r>
          </a:p>
        </p:txBody>
      </p:sp>
    </p:spTree>
    <p:extLst>
      <p:ext uri="{BB962C8B-B14F-4D97-AF65-F5344CB8AC3E}">
        <p14:creationId xmlns:p14="http://schemas.microsoft.com/office/powerpoint/2010/main" val="296208052"/>
      </p:ext>
    </p:extLst>
  </p:cSld>
  <p:clrMapOvr>
    <a:masterClrMapping/>
  </p:clrMapOvr>
  <p:transition spd="med">
    <p:fade thruBlk="1"/>
  </p:transition>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8FAE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3FB67F-9929-723E-0586-DBF89F8F59C1}"/>
              </a:ext>
            </a:extLst>
          </p:cNvPr>
          <p:cNvPicPr>
            <a:picLocks noChangeAspect="1"/>
          </p:cNvPicPr>
          <p:nvPr/>
        </p:nvPicPr>
        <p:blipFill>
          <a:blip r:embed="rId3">
            <a:alphaModFix amt="36000"/>
            <a:extLst>
              <a:ext uri="{BEBA8EAE-BF5A-486C-A8C5-ECC9F3942E4B}">
                <a14:imgProps xmlns:a14="http://schemas.microsoft.com/office/drawing/2010/main">
                  <a14:imgLayer r:embed="rId4">
                    <a14:imgEffect>
                      <a14:artisticBlur radius="90"/>
                    </a14:imgEffect>
                  </a14:imgLayer>
                </a14:imgProps>
              </a:ext>
            </a:extLst>
          </a:blip>
          <a:stretch>
            <a:fillRect/>
          </a:stretch>
        </p:blipFill>
        <p:spPr>
          <a:xfrm>
            <a:off x="0" y="-1"/>
            <a:ext cx="12192000" cy="6868731"/>
          </a:xfrm>
          <a:prstGeom prst="rect">
            <a:avLst/>
          </a:prstGeom>
        </p:spPr>
      </p:pic>
      <p:sp>
        <p:nvSpPr>
          <p:cNvPr id="5" name="Rounded Rectangle 4">
            <a:extLst>
              <a:ext uri="{FF2B5EF4-FFF2-40B4-BE49-F238E27FC236}">
                <a16:creationId xmlns:a16="http://schemas.microsoft.com/office/drawing/2014/main" id="{6FE4CB2E-1829-A433-84C2-8F35FD30F836}"/>
              </a:ext>
            </a:extLst>
          </p:cNvPr>
          <p:cNvSpPr/>
          <p:nvPr/>
        </p:nvSpPr>
        <p:spPr>
          <a:xfrm>
            <a:off x="3691584" y="263370"/>
            <a:ext cx="4634269" cy="777039"/>
          </a:xfrm>
          <a:prstGeom prst="roundRect">
            <a:avLst>
              <a:gd name="adj" fmla="val 5399"/>
            </a:avLst>
          </a:prstGeom>
          <a:solidFill>
            <a:srgbClr val="E5EAD6"/>
          </a:solidFill>
          <a:ln w="28575">
            <a:solidFill>
              <a:srgbClr val="DFE3D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CC1B6FA5-6BB3-EE03-521F-B07F753D7404}"/>
              </a:ext>
            </a:extLst>
          </p:cNvPr>
          <p:cNvSpPr txBox="1"/>
          <p:nvPr/>
        </p:nvSpPr>
        <p:spPr>
          <a:xfrm>
            <a:off x="3331582" y="395953"/>
            <a:ext cx="5528832" cy="584775"/>
          </a:xfrm>
          <a:prstGeom prst="rect">
            <a:avLst/>
          </a:prstGeom>
          <a:noFill/>
        </p:spPr>
        <p:txBody>
          <a:bodyPr wrap="square" rtlCol="0">
            <a:spAutoFit/>
          </a:bodyPr>
          <a:lstStyle/>
          <a:p>
            <a:pPr algn="ctr"/>
            <a:r>
              <a:rPr lang="en-US" sz="3200" spc="40">
                <a:solidFill>
                  <a:schemeClr val="tx1">
                    <a:lumMod val="85000"/>
                    <a:lumOff val="15000"/>
                  </a:schemeClr>
                </a:solidFill>
                <a:latin typeface="Hardwick WF" pitchFamily="2" charset="0"/>
              </a:rPr>
              <a:t>REFLECT &amp; DISCUSS</a:t>
            </a:r>
            <a:endParaRPr lang="en-US" sz="3200" spc="40" dirty="0">
              <a:solidFill>
                <a:schemeClr val="tx1">
                  <a:lumMod val="85000"/>
                  <a:lumOff val="15000"/>
                </a:schemeClr>
              </a:solidFill>
              <a:latin typeface="Hardwick WF" pitchFamily="2" charset="0"/>
            </a:endParaRPr>
          </a:p>
        </p:txBody>
      </p:sp>
      <p:sp>
        <p:nvSpPr>
          <p:cNvPr id="15" name="TextBox 14">
            <a:extLst>
              <a:ext uri="{FF2B5EF4-FFF2-40B4-BE49-F238E27FC236}">
                <a16:creationId xmlns:a16="http://schemas.microsoft.com/office/drawing/2014/main" id="{59532058-71BB-2C3B-5230-2BE6364B2E06}"/>
              </a:ext>
            </a:extLst>
          </p:cNvPr>
          <p:cNvSpPr txBox="1"/>
          <p:nvPr/>
        </p:nvSpPr>
        <p:spPr>
          <a:xfrm>
            <a:off x="956271" y="2217718"/>
            <a:ext cx="11180512" cy="834844"/>
          </a:xfrm>
          <a:prstGeom prst="rect">
            <a:avLst/>
          </a:prstGeom>
          <a:noFill/>
        </p:spPr>
        <p:txBody>
          <a:bodyPr wrap="square" rtlCol="0">
            <a:spAutoFit/>
          </a:bodyPr>
          <a:lstStyle/>
          <a:p>
            <a:pPr>
              <a:lnSpc>
                <a:spcPts val="3040"/>
              </a:lnSpc>
            </a:pPr>
            <a:r>
              <a:rPr lang="en-US" dirty="0">
                <a:solidFill>
                  <a:schemeClr val="tx1">
                    <a:lumMod val="85000"/>
                    <a:lumOff val="15000"/>
                  </a:schemeClr>
                </a:solidFill>
                <a:latin typeface="Avenir Next Medium" panose="020B0503020202020204" pitchFamily="34" charset="0"/>
              </a:rPr>
              <a:t>Reflect on your personal boundaries and limits when it comes to paying more for ethically </a:t>
            </a:r>
          </a:p>
          <a:p>
            <a:pPr>
              <a:lnSpc>
                <a:spcPts val="3040"/>
              </a:lnSpc>
            </a:pPr>
            <a:r>
              <a:rPr lang="en-US" dirty="0">
                <a:solidFill>
                  <a:schemeClr val="tx1">
                    <a:lumMod val="85000"/>
                    <a:lumOff val="15000"/>
                  </a:schemeClr>
                </a:solidFill>
                <a:latin typeface="Avenir Next Medium" panose="020B0503020202020204" pitchFamily="34" charset="0"/>
              </a:rPr>
              <a:t>produced goods and services. How do you prioritize your values in your consumption choices?</a:t>
            </a:r>
            <a:endParaRPr lang="en-US" dirty="0">
              <a:solidFill>
                <a:schemeClr val="tx1">
                  <a:lumMod val="85000"/>
                  <a:lumOff val="15000"/>
                </a:schemeClr>
              </a:solidFill>
              <a:latin typeface="Avenir Next" panose="020B0503020202020204" pitchFamily="34" charset="0"/>
            </a:endParaRPr>
          </a:p>
        </p:txBody>
      </p:sp>
      <p:sp>
        <p:nvSpPr>
          <p:cNvPr id="10" name="TextBox 9">
            <a:extLst>
              <a:ext uri="{FF2B5EF4-FFF2-40B4-BE49-F238E27FC236}">
                <a16:creationId xmlns:a16="http://schemas.microsoft.com/office/drawing/2014/main" id="{71F4B2CD-C3EE-8930-9BD0-8AC533A86912}"/>
              </a:ext>
            </a:extLst>
          </p:cNvPr>
          <p:cNvSpPr txBox="1"/>
          <p:nvPr/>
        </p:nvSpPr>
        <p:spPr>
          <a:xfrm>
            <a:off x="-360001" y="1250416"/>
            <a:ext cx="12912000" cy="430887"/>
          </a:xfrm>
          <a:prstGeom prst="rect">
            <a:avLst/>
          </a:prstGeom>
          <a:noFill/>
        </p:spPr>
        <p:txBody>
          <a:bodyPr wrap="square">
            <a:spAutoFit/>
          </a:bodyPr>
          <a:lstStyle/>
          <a:p>
            <a:pPr algn="ctr"/>
            <a:r>
              <a:rPr lang="en-US" sz="2200" b="1" spc="150" dirty="0">
                <a:solidFill>
                  <a:srgbClr val="5F943D"/>
                </a:solidFill>
                <a:latin typeface="Courier New" panose="02070309020205020404" pitchFamily="49" charset="0"/>
                <a:cs typeface="Courier New" panose="02070309020205020404" pitchFamily="49" charset="0"/>
              </a:rPr>
              <a:t>Chapter 8: </a:t>
            </a:r>
            <a:r>
              <a:rPr lang="en-US" sz="2200" i="1" spc="150" dirty="0">
                <a:solidFill>
                  <a:schemeClr val="tx1">
                    <a:lumMod val="85000"/>
                    <a:lumOff val="15000"/>
                  </a:schemeClr>
                </a:solidFill>
                <a:latin typeface="Avenir Next Medium" panose="020B0503020202020204" pitchFamily="34" charset="0"/>
                <a:cs typeface="Courier New" panose="02070309020205020404" pitchFamily="49" charset="0"/>
              </a:rPr>
              <a:t>Empower the Poor</a:t>
            </a:r>
          </a:p>
        </p:txBody>
      </p:sp>
      <p:sp>
        <p:nvSpPr>
          <p:cNvPr id="2" name="TextBox 1">
            <a:extLst>
              <a:ext uri="{FF2B5EF4-FFF2-40B4-BE49-F238E27FC236}">
                <a16:creationId xmlns:a16="http://schemas.microsoft.com/office/drawing/2014/main" id="{080CEB76-105B-476C-373B-2AC773F5BDE7}"/>
              </a:ext>
            </a:extLst>
          </p:cNvPr>
          <p:cNvSpPr txBox="1"/>
          <p:nvPr/>
        </p:nvSpPr>
        <p:spPr>
          <a:xfrm>
            <a:off x="956270" y="3396616"/>
            <a:ext cx="11180512" cy="1219565"/>
          </a:xfrm>
          <a:prstGeom prst="rect">
            <a:avLst/>
          </a:prstGeom>
          <a:noFill/>
        </p:spPr>
        <p:txBody>
          <a:bodyPr wrap="square" rtlCol="0">
            <a:spAutoFit/>
          </a:bodyPr>
          <a:lstStyle/>
          <a:p>
            <a:pPr>
              <a:lnSpc>
                <a:spcPts val="3040"/>
              </a:lnSpc>
            </a:pPr>
            <a:r>
              <a:rPr lang="en-US" dirty="0">
                <a:solidFill>
                  <a:schemeClr val="tx1">
                    <a:lumMod val="85000"/>
                    <a:lumOff val="15000"/>
                  </a:schemeClr>
                </a:solidFill>
                <a:latin typeface="Avenir Next Medium" panose="020B0503020202020204" pitchFamily="34" charset="0"/>
              </a:rPr>
              <a:t>Why do you think the sub-minimum wage for certain workers, like servers, persists in some areas </a:t>
            </a:r>
          </a:p>
          <a:p>
            <a:pPr>
              <a:lnSpc>
                <a:spcPts val="3040"/>
              </a:lnSpc>
            </a:pPr>
            <a:r>
              <a:rPr lang="en-US" dirty="0">
                <a:solidFill>
                  <a:schemeClr val="tx1">
                    <a:lumMod val="85000"/>
                    <a:lumOff val="15000"/>
                  </a:schemeClr>
                </a:solidFill>
                <a:latin typeface="Avenir Next Medium" panose="020B0503020202020204" pitchFamily="34" charset="0"/>
              </a:rPr>
              <a:t>despite criticisms? What do you foresee as potential challenges or benefits to scrapping the sub-minimum wage and increasing the federal minimum wage?</a:t>
            </a:r>
            <a:endParaRPr lang="en-US" dirty="0">
              <a:solidFill>
                <a:schemeClr val="tx1">
                  <a:lumMod val="85000"/>
                  <a:lumOff val="15000"/>
                </a:schemeClr>
              </a:solidFill>
              <a:latin typeface="Avenir Next" panose="020B0503020202020204" pitchFamily="34" charset="0"/>
            </a:endParaRPr>
          </a:p>
        </p:txBody>
      </p:sp>
      <p:sp>
        <p:nvSpPr>
          <p:cNvPr id="3" name="TextBox 2">
            <a:extLst>
              <a:ext uri="{FF2B5EF4-FFF2-40B4-BE49-F238E27FC236}">
                <a16:creationId xmlns:a16="http://schemas.microsoft.com/office/drawing/2014/main" id="{C8BD7249-07BE-6861-EEC3-58B6AA4A0BA4}"/>
              </a:ext>
            </a:extLst>
          </p:cNvPr>
          <p:cNvSpPr txBox="1"/>
          <p:nvPr/>
        </p:nvSpPr>
        <p:spPr>
          <a:xfrm>
            <a:off x="956270" y="4960236"/>
            <a:ext cx="11180512" cy="834844"/>
          </a:xfrm>
          <a:prstGeom prst="rect">
            <a:avLst/>
          </a:prstGeom>
          <a:noFill/>
        </p:spPr>
        <p:txBody>
          <a:bodyPr wrap="square" rtlCol="0">
            <a:spAutoFit/>
          </a:bodyPr>
          <a:lstStyle/>
          <a:p>
            <a:pPr>
              <a:lnSpc>
                <a:spcPts val="3040"/>
              </a:lnSpc>
            </a:pPr>
            <a:r>
              <a:rPr lang="en-US" dirty="0">
                <a:solidFill>
                  <a:schemeClr val="tx1">
                    <a:lumMod val="85000"/>
                    <a:lumOff val="15000"/>
                  </a:schemeClr>
                </a:solidFill>
                <a:latin typeface="Avenir Next Medium" panose="020B0503020202020204" pitchFamily="34" charset="0"/>
              </a:rPr>
              <a:t>How does the "commoning" model challenge traditional concepts of property and housing? What </a:t>
            </a:r>
          </a:p>
          <a:p>
            <a:pPr>
              <a:lnSpc>
                <a:spcPts val="3040"/>
              </a:lnSpc>
            </a:pPr>
            <a:r>
              <a:rPr lang="en-US" dirty="0">
                <a:solidFill>
                  <a:schemeClr val="tx1">
                    <a:lumMod val="85000"/>
                    <a:lumOff val="15000"/>
                  </a:schemeClr>
                </a:solidFill>
                <a:latin typeface="Avenir Next Medium" panose="020B0503020202020204" pitchFamily="34" charset="0"/>
              </a:rPr>
              <a:t>are the potential benefits and drawbacks of such a model based on the examples provided?</a:t>
            </a:r>
            <a:endParaRPr lang="en-US" dirty="0">
              <a:solidFill>
                <a:schemeClr val="tx1">
                  <a:lumMod val="85000"/>
                  <a:lumOff val="15000"/>
                </a:schemeClr>
              </a:solidFill>
              <a:latin typeface="Avenir Next" panose="020B0503020202020204" pitchFamily="34" charset="0"/>
            </a:endParaRPr>
          </a:p>
        </p:txBody>
      </p:sp>
      <p:sp>
        <p:nvSpPr>
          <p:cNvPr id="4" name="TextBox 3">
            <a:extLst>
              <a:ext uri="{FF2B5EF4-FFF2-40B4-BE49-F238E27FC236}">
                <a16:creationId xmlns:a16="http://schemas.microsoft.com/office/drawing/2014/main" id="{DEDAA8ED-A520-62FF-36C8-925219615C98}"/>
              </a:ext>
            </a:extLst>
          </p:cNvPr>
          <p:cNvSpPr txBox="1"/>
          <p:nvPr/>
        </p:nvSpPr>
        <p:spPr>
          <a:xfrm>
            <a:off x="633574" y="2301463"/>
            <a:ext cx="1140116" cy="369332"/>
          </a:xfrm>
          <a:prstGeom prst="rect">
            <a:avLst/>
          </a:prstGeom>
          <a:noFill/>
        </p:spPr>
        <p:txBody>
          <a:bodyPr wrap="square" rtlCol="0">
            <a:spAutoFit/>
          </a:bodyPr>
          <a:lstStyle/>
          <a:p>
            <a:r>
              <a:rPr lang="en-US" dirty="0">
                <a:solidFill>
                  <a:schemeClr val="accent6">
                    <a:lumMod val="75000"/>
                  </a:schemeClr>
                </a:solidFill>
                <a:latin typeface="Avenir Next Medium" panose="020B0503020202020204" pitchFamily="34" charset="0"/>
              </a:rPr>
              <a:t>4.</a:t>
            </a:r>
          </a:p>
        </p:txBody>
      </p:sp>
      <p:sp>
        <p:nvSpPr>
          <p:cNvPr id="6" name="TextBox 5">
            <a:extLst>
              <a:ext uri="{FF2B5EF4-FFF2-40B4-BE49-F238E27FC236}">
                <a16:creationId xmlns:a16="http://schemas.microsoft.com/office/drawing/2014/main" id="{685D448D-BA54-085B-02F4-25EB92FF3053}"/>
              </a:ext>
            </a:extLst>
          </p:cNvPr>
          <p:cNvSpPr txBox="1"/>
          <p:nvPr/>
        </p:nvSpPr>
        <p:spPr>
          <a:xfrm>
            <a:off x="623949" y="3471654"/>
            <a:ext cx="1249274" cy="369332"/>
          </a:xfrm>
          <a:prstGeom prst="rect">
            <a:avLst/>
          </a:prstGeom>
          <a:noFill/>
        </p:spPr>
        <p:txBody>
          <a:bodyPr wrap="square" rtlCol="0">
            <a:spAutoFit/>
          </a:bodyPr>
          <a:lstStyle/>
          <a:p>
            <a:r>
              <a:rPr lang="en-US" dirty="0">
                <a:solidFill>
                  <a:schemeClr val="accent6">
                    <a:lumMod val="75000"/>
                  </a:schemeClr>
                </a:solidFill>
                <a:latin typeface="Avenir Next Medium" panose="020B0503020202020204" pitchFamily="34" charset="0"/>
              </a:rPr>
              <a:t>5.</a:t>
            </a:r>
          </a:p>
        </p:txBody>
      </p:sp>
      <p:sp>
        <p:nvSpPr>
          <p:cNvPr id="7" name="TextBox 6">
            <a:extLst>
              <a:ext uri="{FF2B5EF4-FFF2-40B4-BE49-F238E27FC236}">
                <a16:creationId xmlns:a16="http://schemas.microsoft.com/office/drawing/2014/main" id="{847D6454-13E2-7FF1-01AF-25F0D69B516C}"/>
              </a:ext>
            </a:extLst>
          </p:cNvPr>
          <p:cNvSpPr txBox="1"/>
          <p:nvPr/>
        </p:nvSpPr>
        <p:spPr>
          <a:xfrm>
            <a:off x="643200" y="5036478"/>
            <a:ext cx="1249273" cy="369332"/>
          </a:xfrm>
          <a:prstGeom prst="rect">
            <a:avLst/>
          </a:prstGeom>
          <a:noFill/>
        </p:spPr>
        <p:txBody>
          <a:bodyPr wrap="square" rtlCol="0">
            <a:spAutoFit/>
          </a:bodyPr>
          <a:lstStyle/>
          <a:p>
            <a:r>
              <a:rPr lang="en-US" dirty="0">
                <a:solidFill>
                  <a:schemeClr val="accent6">
                    <a:lumMod val="75000"/>
                  </a:schemeClr>
                </a:solidFill>
                <a:latin typeface="Avenir Next Medium" panose="020B0503020202020204" pitchFamily="34" charset="0"/>
              </a:rPr>
              <a:t>6.</a:t>
            </a:r>
          </a:p>
        </p:txBody>
      </p:sp>
      <p:sp>
        <p:nvSpPr>
          <p:cNvPr id="9" name="TextBox 8">
            <a:extLst>
              <a:ext uri="{FF2B5EF4-FFF2-40B4-BE49-F238E27FC236}">
                <a16:creationId xmlns:a16="http://schemas.microsoft.com/office/drawing/2014/main" id="{3B444CFA-4A0B-17EF-2356-98E1ED1032D9}"/>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rgbClr val="C8D4C6"/>
                </a:solidFill>
                <a:effectLst/>
                <a:latin typeface="Roboto" panose="02000000000000000000" pitchFamily="2" charset="0"/>
              </a:rPr>
              <a:t>©</a:t>
            </a:r>
            <a:r>
              <a:rPr lang="en-US" sz="1200" b="0" i="1" dirty="0">
                <a:solidFill>
                  <a:srgbClr val="C8D4C6"/>
                </a:solidFill>
                <a:effectLst/>
                <a:latin typeface="Avenir Next Condensed" panose="020B0506020202020204" pitchFamily="34" charset="0"/>
              </a:rPr>
              <a:t> </a:t>
            </a:r>
            <a:r>
              <a:rPr lang="en-US" sz="1200" b="0" dirty="0">
                <a:solidFill>
                  <a:srgbClr val="C8D4C6"/>
                </a:solidFill>
                <a:effectLst/>
                <a:latin typeface="Avenir Next Condensed" panose="020B0506020202020204" pitchFamily="34" charset="0"/>
              </a:rPr>
              <a:t>Matthe</a:t>
            </a:r>
            <a:r>
              <a:rPr lang="en-US" sz="1200" dirty="0">
                <a:solidFill>
                  <a:srgbClr val="C8D4C6"/>
                </a:solidFill>
                <a:latin typeface="Avenir Next Condensed" panose="020B0506020202020204" pitchFamily="34" charset="0"/>
              </a:rPr>
              <a:t>w Desmond, </a:t>
            </a:r>
            <a:r>
              <a:rPr lang="en-US" sz="1200" i="1" dirty="0">
                <a:solidFill>
                  <a:srgbClr val="C8D4C6"/>
                </a:solidFill>
                <a:latin typeface="Avenir Next Condensed" panose="020B0506020202020204" pitchFamily="34" charset="0"/>
              </a:rPr>
              <a:t>Poverty, by America</a:t>
            </a:r>
          </a:p>
        </p:txBody>
      </p:sp>
    </p:spTree>
    <p:extLst>
      <p:ext uri="{BB962C8B-B14F-4D97-AF65-F5344CB8AC3E}">
        <p14:creationId xmlns:p14="http://schemas.microsoft.com/office/powerpoint/2010/main" val="2768695955"/>
      </p:ext>
    </p:extLst>
  </p:cSld>
  <p:clrMapOvr>
    <a:masterClrMapping/>
  </p:clrMapOvr>
  <p:transition spd="med">
    <p:fade thruBlk="1"/>
  </p:transition>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8FAE3"/>
        </a:solidFill>
        <a:effectLst/>
      </p:bgPr>
    </p:bg>
    <p:spTree>
      <p:nvGrpSpPr>
        <p:cNvPr id="1" name="">
          <a:extLst>
            <a:ext uri="{FF2B5EF4-FFF2-40B4-BE49-F238E27FC236}">
              <a16:creationId xmlns:a16="http://schemas.microsoft.com/office/drawing/2014/main" id="{CAF745DF-A559-346E-EAB8-398505E5F471}"/>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DCFD695-489E-0AF2-07F0-B9791409F96F}"/>
              </a:ext>
            </a:extLst>
          </p:cNvPr>
          <p:cNvPicPr>
            <a:picLocks noChangeAspect="1"/>
          </p:cNvPicPr>
          <p:nvPr/>
        </p:nvPicPr>
        <p:blipFill>
          <a:blip r:embed="rId3">
            <a:alphaModFix amt="36000"/>
            <a:extLst>
              <a:ext uri="{BEBA8EAE-BF5A-486C-A8C5-ECC9F3942E4B}">
                <a14:imgProps xmlns:a14="http://schemas.microsoft.com/office/drawing/2010/main">
                  <a14:imgLayer r:embed="rId4">
                    <a14:imgEffect>
                      <a14:artisticBlur radius="90"/>
                    </a14:imgEffect>
                  </a14:imgLayer>
                </a14:imgProps>
              </a:ext>
            </a:extLst>
          </a:blip>
          <a:stretch>
            <a:fillRect/>
          </a:stretch>
        </p:blipFill>
        <p:spPr>
          <a:xfrm>
            <a:off x="0" y="-1"/>
            <a:ext cx="12192000" cy="6868731"/>
          </a:xfrm>
          <a:prstGeom prst="rect">
            <a:avLst/>
          </a:prstGeom>
        </p:spPr>
      </p:pic>
      <p:sp>
        <p:nvSpPr>
          <p:cNvPr id="9" name="Rounded Rectangle 8">
            <a:extLst>
              <a:ext uri="{FF2B5EF4-FFF2-40B4-BE49-F238E27FC236}">
                <a16:creationId xmlns:a16="http://schemas.microsoft.com/office/drawing/2014/main" id="{E98F18CF-24D7-47DB-A2A3-72E3BAA98FF8}"/>
              </a:ext>
            </a:extLst>
          </p:cNvPr>
          <p:cNvSpPr/>
          <p:nvPr/>
        </p:nvSpPr>
        <p:spPr>
          <a:xfrm>
            <a:off x="4403188" y="263370"/>
            <a:ext cx="3334043" cy="777039"/>
          </a:xfrm>
          <a:prstGeom prst="roundRect">
            <a:avLst>
              <a:gd name="adj" fmla="val 5399"/>
            </a:avLst>
          </a:prstGeom>
          <a:solidFill>
            <a:srgbClr val="E5EAD6"/>
          </a:solidFill>
          <a:ln w="28575">
            <a:solidFill>
              <a:srgbClr val="DFE3D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1919E1B3-530C-00BC-65D9-FC4BCF0109DF}"/>
              </a:ext>
            </a:extLst>
          </p:cNvPr>
          <p:cNvSpPr txBox="1"/>
          <p:nvPr/>
        </p:nvSpPr>
        <p:spPr>
          <a:xfrm>
            <a:off x="3331582" y="395953"/>
            <a:ext cx="5528832" cy="584775"/>
          </a:xfrm>
          <a:prstGeom prst="rect">
            <a:avLst/>
          </a:prstGeom>
          <a:noFill/>
        </p:spPr>
        <p:txBody>
          <a:bodyPr wrap="square" rtlCol="0">
            <a:spAutoFit/>
          </a:bodyPr>
          <a:lstStyle/>
          <a:p>
            <a:pPr algn="ctr"/>
            <a:r>
              <a:rPr lang="en-US" sz="3200" spc="40">
                <a:solidFill>
                  <a:schemeClr val="tx1">
                    <a:lumMod val="85000"/>
                    <a:lumOff val="15000"/>
                  </a:schemeClr>
                </a:solidFill>
                <a:latin typeface="Hardwick WF" pitchFamily="2" charset="0"/>
              </a:rPr>
              <a:t>REFERENCES</a:t>
            </a:r>
            <a:endParaRPr lang="en-US" sz="3200" spc="40" dirty="0">
              <a:solidFill>
                <a:schemeClr val="tx1">
                  <a:lumMod val="85000"/>
                  <a:lumOff val="15000"/>
                </a:schemeClr>
              </a:solidFill>
              <a:latin typeface="Hardwick WF" pitchFamily="2" charset="0"/>
            </a:endParaRPr>
          </a:p>
        </p:txBody>
      </p:sp>
      <p:sp>
        <p:nvSpPr>
          <p:cNvPr id="12" name="TextBox 11">
            <a:extLst>
              <a:ext uri="{FF2B5EF4-FFF2-40B4-BE49-F238E27FC236}">
                <a16:creationId xmlns:a16="http://schemas.microsoft.com/office/drawing/2014/main" id="{21B3E18C-629F-1644-C805-1B7F3FC13B7F}"/>
              </a:ext>
            </a:extLst>
          </p:cNvPr>
          <p:cNvSpPr txBox="1"/>
          <p:nvPr/>
        </p:nvSpPr>
        <p:spPr>
          <a:xfrm>
            <a:off x="-360001" y="1250416"/>
            <a:ext cx="12912000" cy="430887"/>
          </a:xfrm>
          <a:prstGeom prst="rect">
            <a:avLst/>
          </a:prstGeom>
          <a:noFill/>
        </p:spPr>
        <p:txBody>
          <a:bodyPr wrap="square">
            <a:spAutoFit/>
          </a:bodyPr>
          <a:lstStyle/>
          <a:p>
            <a:pPr algn="ctr"/>
            <a:r>
              <a:rPr lang="en-US" sz="2200" b="1" spc="150" dirty="0">
                <a:solidFill>
                  <a:srgbClr val="5F943D"/>
                </a:solidFill>
                <a:latin typeface="Courier New" panose="02070309020205020404" pitchFamily="49" charset="0"/>
                <a:cs typeface="Courier New" panose="02070309020205020404" pitchFamily="49" charset="0"/>
              </a:rPr>
              <a:t>Chapter 8</a:t>
            </a:r>
            <a:endParaRPr lang="en-US" sz="2200" i="1" spc="150" dirty="0">
              <a:solidFill>
                <a:schemeClr val="tx1">
                  <a:lumMod val="85000"/>
                  <a:lumOff val="15000"/>
                </a:schemeClr>
              </a:solidFill>
              <a:latin typeface="Avenir Next Medium" panose="020B0503020202020204" pitchFamily="34" charset="0"/>
              <a:cs typeface="Courier New" panose="02070309020205020404" pitchFamily="49" charset="0"/>
            </a:endParaRPr>
          </a:p>
        </p:txBody>
      </p:sp>
      <p:sp>
        <p:nvSpPr>
          <p:cNvPr id="14" name="TextBox 13">
            <a:extLst>
              <a:ext uri="{FF2B5EF4-FFF2-40B4-BE49-F238E27FC236}">
                <a16:creationId xmlns:a16="http://schemas.microsoft.com/office/drawing/2014/main" id="{5A574B08-B164-CC1C-F1BF-728B968693C7}"/>
              </a:ext>
            </a:extLst>
          </p:cNvPr>
          <p:cNvSpPr txBox="1"/>
          <p:nvPr/>
        </p:nvSpPr>
        <p:spPr>
          <a:xfrm>
            <a:off x="652224" y="1795497"/>
            <a:ext cx="10696133" cy="4043415"/>
          </a:xfrm>
          <a:prstGeom prst="rect">
            <a:avLst/>
          </a:prstGeom>
          <a:noFill/>
        </p:spPr>
        <p:txBody>
          <a:bodyPr wrap="square" rtlCol="0">
            <a:spAutoFit/>
          </a:bodyPr>
          <a:lstStyle/>
          <a:p>
            <a:pPr marL="342900" indent="-342900">
              <a:lnSpc>
                <a:spcPct val="200000"/>
              </a:lnSpc>
              <a:buFont typeface="+mj-lt"/>
              <a:buAutoNum type="arabicPeriod"/>
            </a:pPr>
            <a:r>
              <a:rPr lang="en-US" sz="1300" dirty="0">
                <a:solidFill>
                  <a:schemeClr val="bg2">
                    <a:lumMod val="25000"/>
                  </a:schemeClr>
                </a:solidFill>
                <a:latin typeface="Avenir Next" panose="020B0503020202020204" pitchFamily="34" charset="0"/>
              </a:rPr>
              <a:t>Bullinger, Lindsey Rose. “The Effect of Minimum Wages on Adolescent Fertility: A Nationwide Analysis.” American Journal of Public Health 107, no. 3 (March 1, 2017): 447–52. </a:t>
            </a:r>
            <a:r>
              <a:rPr lang="en-US" sz="1300" dirty="0">
                <a:solidFill>
                  <a:schemeClr val="bg2">
                    <a:lumMod val="25000"/>
                  </a:schemeClr>
                </a:solidFill>
                <a:latin typeface="Avenir Next" panose="020B0503020202020204" pitchFamily="34" charset="0"/>
                <a:hlinkClick r:id="rId5">
                  <a:extLst>
                    <a:ext uri="{A12FA001-AC4F-418D-AE19-62706E023703}">
                      <ahyp:hlinkClr xmlns:ahyp="http://schemas.microsoft.com/office/drawing/2018/hyperlinkcolor" val="tx"/>
                    </a:ext>
                  </a:extLst>
                </a:hlinkClick>
              </a:rPr>
              <a:t>https://doi.org/10.2105/ajph.2016.303604</a:t>
            </a:r>
            <a:r>
              <a:rPr lang="en-US" sz="1300" dirty="0">
                <a:solidFill>
                  <a:schemeClr val="bg2">
                    <a:lumMod val="25000"/>
                  </a:schemeClr>
                </a:solidFill>
                <a:latin typeface="Avenir Next" panose="020B0503020202020204" pitchFamily="34" charset="0"/>
              </a:rPr>
              <a:t>.</a:t>
            </a:r>
          </a:p>
          <a:p>
            <a:pPr marL="342900" indent="-342900">
              <a:lnSpc>
                <a:spcPct val="200000"/>
              </a:lnSpc>
              <a:buFont typeface="+mj-lt"/>
              <a:buAutoNum type="arabicPeriod"/>
            </a:pPr>
            <a:r>
              <a:rPr lang="en-US" sz="1300" dirty="0">
                <a:solidFill>
                  <a:schemeClr val="bg2">
                    <a:lumMod val="25000"/>
                  </a:schemeClr>
                </a:solidFill>
                <a:latin typeface="Avenir Next" panose="020B0503020202020204" pitchFamily="34" charset="0"/>
              </a:rPr>
              <a:t>Derenoncourt, Ellora, and Claire Montialoux. “Minimum Wages and Racial Inequality*.” The Quarterly Journal of Economics 136, no. 1 (September 14, 2020): 169–228. https://doi.org/10.1093/qje/qjaa031.</a:t>
            </a:r>
          </a:p>
          <a:p>
            <a:pPr marL="342900" indent="-342900">
              <a:lnSpc>
                <a:spcPct val="200000"/>
              </a:lnSpc>
              <a:buFont typeface="+mj-lt"/>
              <a:buAutoNum type="arabicPeriod"/>
            </a:pPr>
            <a:r>
              <a:rPr lang="en-US" sz="1300" dirty="0">
                <a:solidFill>
                  <a:schemeClr val="bg2">
                    <a:lumMod val="25000"/>
                  </a:schemeClr>
                </a:solidFill>
                <a:latin typeface="Avenir Next" panose="020B0503020202020204" pitchFamily="34" charset="0"/>
              </a:rPr>
              <a:t>Tsao, Tsu-Yu, Kevin J. Konty, Gretchen Van Wye, Oxiris Barbot, James L. Hadler, Natalia Linos, and Mary T. Bassett. “Estimating Potential Reductions in Premature Mortality in New York City from Raising the Minimum Wage to $15.” American Journal of Public Health 106, no. 6 (June 1, 2016): 1036–41. </a:t>
            </a:r>
            <a:r>
              <a:rPr lang="en-US" sz="1300" dirty="0">
                <a:solidFill>
                  <a:schemeClr val="bg2">
                    <a:lumMod val="25000"/>
                  </a:schemeClr>
                </a:solidFill>
                <a:latin typeface="Avenir Next" panose="020B0503020202020204" pitchFamily="34" charset="0"/>
                <a:hlinkClick r:id="rId6">
                  <a:extLst>
                    <a:ext uri="{A12FA001-AC4F-418D-AE19-62706E023703}">
                      <ahyp:hlinkClr xmlns:ahyp="http://schemas.microsoft.com/office/drawing/2018/hyperlinkcolor" val="tx"/>
                    </a:ext>
                  </a:extLst>
                </a:hlinkClick>
              </a:rPr>
              <a:t>https://doi.org/10.2105/ajph.2016.303188</a:t>
            </a:r>
            <a:r>
              <a:rPr lang="en-US" sz="1300" dirty="0">
                <a:solidFill>
                  <a:schemeClr val="bg2">
                    <a:lumMod val="25000"/>
                  </a:schemeClr>
                </a:solidFill>
                <a:latin typeface="Avenir Next" panose="020B0503020202020204" pitchFamily="34" charset="0"/>
              </a:rPr>
              <a:t>.</a:t>
            </a:r>
          </a:p>
          <a:p>
            <a:pPr marL="342900" indent="-342900">
              <a:lnSpc>
                <a:spcPct val="200000"/>
              </a:lnSpc>
              <a:buFont typeface="+mj-lt"/>
              <a:buAutoNum type="arabicPeriod"/>
            </a:pPr>
            <a:r>
              <a:rPr lang="en-US" sz="1300" dirty="0">
                <a:solidFill>
                  <a:schemeClr val="bg2">
                    <a:lumMod val="25000"/>
                  </a:schemeClr>
                </a:solidFill>
                <a:latin typeface="Avenir Next" panose="020B0503020202020204" pitchFamily="34" charset="0"/>
              </a:rPr>
              <a:t>Select icons in this chapter are courtesy of </a:t>
            </a:r>
            <a:r>
              <a:rPr lang="en-US" sz="1300" dirty="0">
                <a:solidFill>
                  <a:schemeClr val="bg2">
                    <a:lumMod val="25000"/>
                  </a:schemeClr>
                </a:solidFill>
                <a:latin typeface="Avenir Next" panose="020B0503020202020204" pitchFamily="34" charset="0"/>
                <a:hlinkClick r:id="rId7">
                  <a:extLst>
                    <a:ext uri="{A12FA001-AC4F-418D-AE19-62706E023703}">
                      <ahyp:hlinkClr xmlns:ahyp="http://schemas.microsoft.com/office/drawing/2018/hyperlinkcolor" val="tx"/>
                    </a:ext>
                  </a:extLst>
                </a:hlinkClick>
              </a:rPr>
              <a:t>The Noun Project</a:t>
            </a:r>
            <a:r>
              <a:rPr lang="en-US" sz="1300" dirty="0">
                <a:solidFill>
                  <a:schemeClr val="bg2">
                    <a:lumMod val="25000"/>
                  </a:schemeClr>
                </a:solidFill>
                <a:latin typeface="Avenir Next" panose="020B0503020202020204" pitchFamily="34" charset="0"/>
              </a:rPr>
              <a:t>.</a:t>
            </a:r>
          </a:p>
          <a:p>
            <a:pPr>
              <a:lnSpc>
                <a:spcPct val="200000"/>
              </a:lnSpc>
            </a:pPr>
            <a:endParaRPr lang="en-US" sz="1300" dirty="0">
              <a:solidFill>
                <a:schemeClr val="bg2">
                  <a:lumMod val="25000"/>
                </a:schemeClr>
              </a:solidFill>
              <a:latin typeface="Avenir Next" panose="020B0503020202020204" pitchFamily="34" charset="0"/>
            </a:endParaRPr>
          </a:p>
          <a:p>
            <a:pPr marL="342900" indent="-342900">
              <a:lnSpc>
                <a:spcPct val="200000"/>
              </a:lnSpc>
              <a:buFont typeface="+mj-lt"/>
              <a:buAutoNum type="arabicPeriod"/>
            </a:pPr>
            <a:endParaRPr lang="en-US" sz="1300" dirty="0">
              <a:solidFill>
                <a:schemeClr val="bg2">
                  <a:lumMod val="25000"/>
                </a:schemeClr>
              </a:solidFill>
              <a:latin typeface="Avenir Next" panose="020B0503020202020204" pitchFamily="34" charset="0"/>
            </a:endParaRPr>
          </a:p>
        </p:txBody>
      </p:sp>
      <p:sp>
        <p:nvSpPr>
          <p:cNvPr id="2" name="TextBox 1">
            <a:extLst>
              <a:ext uri="{FF2B5EF4-FFF2-40B4-BE49-F238E27FC236}">
                <a16:creationId xmlns:a16="http://schemas.microsoft.com/office/drawing/2014/main" id="{90841252-3264-5F3D-2699-CEB345033B60}"/>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rgbClr val="C8D4C6"/>
                </a:solidFill>
                <a:effectLst/>
                <a:latin typeface="Roboto" panose="02000000000000000000" pitchFamily="2" charset="0"/>
              </a:rPr>
              <a:t>©</a:t>
            </a:r>
            <a:r>
              <a:rPr lang="en-US" sz="1200" b="0" i="1" dirty="0">
                <a:solidFill>
                  <a:srgbClr val="C8D4C6"/>
                </a:solidFill>
                <a:effectLst/>
                <a:latin typeface="Avenir Next Condensed" panose="020B0506020202020204" pitchFamily="34" charset="0"/>
              </a:rPr>
              <a:t> </a:t>
            </a:r>
            <a:r>
              <a:rPr lang="en-US" sz="1200" b="0" dirty="0">
                <a:solidFill>
                  <a:srgbClr val="C8D4C6"/>
                </a:solidFill>
                <a:effectLst/>
                <a:latin typeface="Avenir Next Condensed" panose="020B0506020202020204" pitchFamily="34" charset="0"/>
              </a:rPr>
              <a:t>Matthe</a:t>
            </a:r>
            <a:r>
              <a:rPr lang="en-US" sz="1200" dirty="0">
                <a:solidFill>
                  <a:srgbClr val="C8D4C6"/>
                </a:solidFill>
                <a:latin typeface="Avenir Next Condensed" panose="020B0506020202020204" pitchFamily="34" charset="0"/>
              </a:rPr>
              <a:t>w Desmond, </a:t>
            </a:r>
            <a:r>
              <a:rPr lang="en-US" sz="1200" i="1" dirty="0">
                <a:solidFill>
                  <a:srgbClr val="C8D4C6"/>
                </a:solidFill>
                <a:latin typeface="Avenir Next Condensed" panose="020B0506020202020204" pitchFamily="34" charset="0"/>
              </a:rPr>
              <a:t>Poverty, by America</a:t>
            </a:r>
          </a:p>
        </p:txBody>
      </p:sp>
    </p:spTree>
    <p:extLst>
      <p:ext uri="{BB962C8B-B14F-4D97-AF65-F5344CB8AC3E}">
        <p14:creationId xmlns:p14="http://schemas.microsoft.com/office/powerpoint/2010/main" val="3725724467"/>
      </p:ext>
    </p:extLst>
  </p:cSld>
  <p:clrMapOvr>
    <a:masterClrMapping/>
  </p:clrMapOvr>
  <p:transition spd="med">
    <p:fade thruBlk="1"/>
  </p:transition>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8FAE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7A3882-06C5-48F3-5476-F91049BB309D}"/>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50"/>
                    </a14:imgEffect>
                  </a14:imgLayer>
                </a14:imgProps>
              </a:ext>
            </a:extLst>
          </a:blip>
          <a:stretch>
            <a:fillRect/>
          </a:stretch>
        </p:blipFill>
        <p:spPr>
          <a:xfrm>
            <a:off x="0" y="-1"/>
            <a:ext cx="12192000" cy="6868731"/>
          </a:xfrm>
          <a:prstGeom prst="rect">
            <a:avLst/>
          </a:prstGeom>
        </p:spPr>
      </p:pic>
      <p:sp>
        <p:nvSpPr>
          <p:cNvPr id="9" name="TextBox 8">
            <a:extLst>
              <a:ext uri="{FF2B5EF4-FFF2-40B4-BE49-F238E27FC236}">
                <a16:creationId xmlns:a16="http://schemas.microsoft.com/office/drawing/2014/main" id="{C126B275-5522-8E5B-3D0B-8BF09B9393D0}"/>
              </a:ext>
            </a:extLst>
          </p:cNvPr>
          <p:cNvSpPr txBox="1"/>
          <p:nvPr/>
        </p:nvSpPr>
        <p:spPr>
          <a:xfrm>
            <a:off x="-90657" y="3328055"/>
            <a:ext cx="12495077" cy="769441"/>
          </a:xfrm>
          <a:prstGeom prst="rect">
            <a:avLst/>
          </a:prstGeom>
          <a:noFill/>
        </p:spPr>
        <p:txBody>
          <a:bodyPr wrap="square" rtlCol="0">
            <a:spAutoFit/>
          </a:bodyPr>
          <a:lstStyle/>
          <a:p>
            <a:pPr algn="ctr"/>
            <a:r>
              <a:rPr lang="en-US" sz="4400" spc="150">
                <a:solidFill>
                  <a:schemeClr val="tx1">
                    <a:lumMod val="85000"/>
                    <a:lumOff val="15000"/>
                  </a:schemeClr>
                </a:solidFill>
                <a:latin typeface="Hardwick WF" pitchFamily="2" charset="0"/>
              </a:rPr>
              <a:t>TEAR DOWN THE WALLS</a:t>
            </a:r>
            <a:endParaRPr lang="en-US" sz="4400" spc="150" dirty="0">
              <a:solidFill>
                <a:schemeClr val="tx1">
                  <a:lumMod val="85000"/>
                  <a:lumOff val="15000"/>
                </a:schemeClr>
              </a:solidFill>
              <a:latin typeface="Hardwick WF" pitchFamily="2" charset="0"/>
            </a:endParaRPr>
          </a:p>
        </p:txBody>
      </p:sp>
      <p:sp>
        <p:nvSpPr>
          <p:cNvPr id="10" name="TextBox 9">
            <a:extLst>
              <a:ext uri="{FF2B5EF4-FFF2-40B4-BE49-F238E27FC236}">
                <a16:creationId xmlns:a16="http://schemas.microsoft.com/office/drawing/2014/main" id="{F081554B-C052-4EE7-5EC5-515472747814}"/>
              </a:ext>
            </a:extLst>
          </p:cNvPr>
          <p:cNvSpPr txBox="1"/>
          <p:nvPr/>
        </p:nvSpPr>
        <p:spPr>
          <a:xfrm>
            <a:off x="2729388" y="2497347"/>
            <a:ext cx="6854987" cy="646331"/>
          </a:xfrm>
          <a:prstGeom prst="rect">
            <a:avLst/>
          </a:prstGeom>
          <a:noFill/>
        </p:spPr>
        <p:txBody>
          <a:bodyPr wrap="square">
            <a:spAutoFit/>
          </a:bodyPr>
          <a:lstStyle/>
          <a:p>
            <a:pPr algn="ctr"/>
            <a:r>
              <a:rPr lang="en-US" sz="3600" b="1" spc="150" dirty="0">
                <a:solidFill>
                  <a:schemeClr val="accent6">
                    <a:lumMod val="75000"/>
                  </a:schemeClr>
                </a:solidFill>
                <a:latin typeface="Courier New" panose="02070309020205020404" pitchFamily="49" charset="0"/>
                <a:cs typeface="Courier New" panose="02070309020205020404" pitchFamily="49" charset="0"/>
              </a:rPr>
              <a:t>Chapter 9: </a:t>
            </a:r>
          </a:p>
        </p:txBody>
      </p:sp>
      <p:sp>
        <p:nvSpPr>
          <p:cNvPr id="3" name="TextBox 2">
            <a:extLst>
              <a:ext uri="{FF2B5EF4-FFF2-40B4-BE49-F238E27FC236}">
                <a16:creationId xmlns:a16="http://schemas.microsoft.com/office/drawing/2014/main" id="{729A764C-DF12-1E67-D067-7B1A73CF8FA9}"/>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rgbClr val="C8D4C6"/>
                </a:solidFill>
                <a:effectLst/>
                <a:latin typeface="Roboto" panose="02000000000000000000" pitchFamily="2" charset="0"/>
              </a:rPr>
              <a:t>©</a:t>
            </a:r>
            <a:r>
              <a:rPr lang="en-US" sz="1200" b="0" i="1" dirty="0">
                <a:solidFill>
                  <a:srgbClr val="C8D4C6"/>
                </a:solidFill>
                <a:effectLst/>
                <a:latin typeface="Avenir Next Condensed" panose="020B0506020202020204" pitchFamily="34" charset="0"/>
              </a:rPr>
              <a:t> </a:t>
            </a:r>
            <a:r>
              <a:rPr lang="en-US" sz="1200" b="0" dirty="0">
                <a:solidFill>
                  <a:srgbClr val="C8D4C6"/>
                </a:solidFill>
                <a:effectLst/>
                <a:latin typeface="Avenir Next Condensed" panose="020B0506020202020204" pitchFamily="34" charset="0"/>
              </a:rPr>
              <a:t>Matthe</a:t>
            </a:r>
            <a:r>
              <a:rPr lang="en-US" sz="1200" dirty="0">
                <a:solidFill>
                  <a:srgbClr val="C8D4C6"/>
                </a:solidFill>
                <a:latin typeface="Avenir Next Condensed" panose="020B0506020202020204" pitchFamily="34" charset="0"/>
              </a:rPr>
              <a:t>w Desmond, </a:t>
            </a:r>
            <a:r>
              <a:rPr lang="en-US" sz="1200" i="1" dirty="0">
                <a:solidFill>
                  <a:srgbClr val="C8D4C6"/>
                </a:solidFill>
                <a:latin typeface="Avenir Next Condensed" panose="020B0506020202020204" pitchFamily="34" charset="0"/>
              </a:rPr>
              <a:t>Poverty, by America</a:t>
            </a:r>
          </a:p>
        </p:txBody>
      </p:sp>
    </p:spTree>
    <p:extLst>
      <p:ext uri="{BB962C8B-B14F-4D97-AF65-F5344CB8AC3E}">
        <p14:creationId xmlns:p14="http://schemas.microsoft.com/office/powerpoint/2010/main" val="2415320471"/>
      </p:ext>
    </p:extLst>
  </p:cSld>
  <p:clrMapOvr>
    <a:masterClrMapping/>
  </p:clrMapOvr>
  <p:transition spd="med">
    <p:fade thruBlk="1"/>
  </p:transition>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7F9E3"/>
        </a:solid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6B99A86A-3ABC-21D2-BEB6-B0369FE07958}"/>
              </a:ext>
            </a:extLst>
          </p:cNvPr>
          <p:cNvPicPr>
            <a:picLocks noChangeAspect="1"/>
          </p:cNvPicPr>
          <p:nvPr/>
        </p:nvPicPr>
        <p:blipFill>
          <a:blip r:embed="rId3"/>
          <a:stretch>
            <a:fillRect/>
          </a:stretch>
        </p:blipFill>
        <p:spPr>
          <a:xfrm rot="18898477">
            <a:off x="7031160" y="5250190"/>
            <a:ext cx="758042" cy="758042"/>
          </a:xfrm>
          <a:prstGeom prst="rect">
            <a:avLst/>
          </a:prstGeom>
        </p:spPr>
      </p:pic>
      <p:sp>
        <p:nvSpPr>
          <p:cNvPr id="10" name="Rounded Rectangle 9">
            <a:extLst>
              <a:ext uri="{FF2B5EF4-FFF2-40B4-BE49-F238E27FC236}">
                <a16:creationId xmlns:a16="http://schemas.microsoft.com/office/drawing/2014/main" id="{08249CA0-537D-1122-26C0-75CBB3E4074C}"/>
              </a:ext>
            </a:extLst>
          </p:cNvPr>
          <p:cNvSpPr/>
          <p:nvPr/>
        </p:nvSpPr>
        <p:spPr>
          <a:xfrm>
            <a:off x="3038622" y="263370"/>
            <a:ext cx="6161649" cy="733111"/>
          </a:xfrm>
          <a:prstGeom prst="roundRect">
            <a:avLst>
              <a:gd name="adj" fmla="val 5399"/>
            </a:avLst>
          </a:prstGeom>
          <a:solidFill>
            <a:srgbClr val="E5EAD6"/>
          </a:solidFill>
          <a:ln w="28575">
            <a:solidFill>
              <a:srgbClr val="DFE3D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162D2F81-45EC-4F42-1EDD-0D69E1EE28DA}"/>
              </a:ext>
            </a:extLst>
          </p:cNvPr>
          <p:cNvSpPr txBox="1"/>
          <p:nvPr/>
        </p:nvSpPr>
        <p:spPr>
          <a:xfrm>
            <a:off x="2848040" y="365673"/>
            <a:ext cx="6495921" cy="584775"/>
          </a:xfrm>
          <a:prstGeom prst="rect">
            <a:avLst/>
          </a:prstGeom>
          <a:noFill/>
        </p:spPr>
        <p:txBody>
          <a:bodyPr wrap="square" rtlCol="0">
            <a:spAutoFit/>
          </a:bodyPr>
          <a:lstStyle/>
          <a:p>
            <a:pPr algn="ctr"/>
            <a:r>
              <a:rPr lang="en-US" sz="3200" spc="40">
                <a:solidFill>
                  <a:schemeClr val="tx1">
                    <a:lumMod val="85000"/>
                    <a:lumOff val="15000"/>
                  </a:schemeClr>
                </a:solidFill>
                <a:latin typeface="Hardwick WF" pitchFamily="2" charset="0"/>
              </a:rPr>
              <a:t>END EXCLUSIONARY ZONING</a:t>
            </a:r>
            <a:endParaRPr lang="en-US" sz="3200" spc="40" dirty="0">
              <a:solidFill>
                <a:schemeClr val="tx1">
                  <a:lumMod val="85000"/>
                  <a:lumOff val="15000"/>
                </a:schemeClr>
              </a:solidFill>
              <a:latin typeface="Hardwick WF" pitchFamily="2" charset="0"/>
            </a:endParaRPr>
          </a:p>
        </p:txBody>
      </p:sp>
      <p:sp>
        <p:nvSpPr>
          <p:cNvPr id="4" name="Rounded Rectangle 3">
            <a:extLst>
              <a:ext uri="{FF2B5EF4-FFF2-40B4-BE49-F238E27FC236}">
                <a16:creationId xmlns:a16="http://schemas.microsoft.com/office/drawing/2014/main" id="{BD698C70-17CD-26D5-8EC0-F30702427D31}"/>
              </a:ext>
            </a:extLst>
          </p:cNvPr>
          <p:cNvSpPr/>
          <p:nvPr/>
        </p:nvSpPr>
        <p:spPr>
          <a:xfrm>
            <a:off x="1269851" y="1264481"/>
            <a:ext cx="9652298" cy="1079708"/>
          </a:xfrm>
          <a:prstGeom prst="roundRect">
            <a:avLst>
              <a:gd name="adj" fmla="val 10953"/>
            </a:avLst>
          </a:prstGeom>
          <a:noFill/>
          <a:ln w="57150" cmpd="sng">
            <a:solidFill>
              <a:srgbClr val="807C7C"/>
            </a:solidFill>
            <a:prstDash val="sysDot"/>
            <a:extLst>
              <a:ext uri="{C807C97D-BFC1-408E-A445-0C87EB9F89A2}">
                <ask:lineSketchStyleProps xmlns:ask="http://schemas.microsoft.com/office/drawing/2018/sketchyshapes" sd="1219033472">
                  <a:custGeom>
                    <a:avLst/>
                    <a:gdLst>
                      <a:gd name="connsiteX0" fmla="*/ 0 w 4944315"/>
                      <a:gd name="connsiteY0" fmla="*/ 0 h 1207149"/>
                      <a:gd name="connsiteX1" fmla="*/ 0 w 4944315"/>
                      <a:gd name="connsiteY1" fmla="*/ 0 h 1207149"/>
                      <a:gd name="connsiteX2" fmla="*/ 4944315 w 4944315"/>
                      <a:gd name="connsiteY2" fmla="*/ 0 h 1207149"/>
                      <a:gd name="connsiteX3" fmla="*/ 4944315 w 4944315"/>
                      <a:gd name="connsiteY3" fmla="*/ 0 h 1207149"/>
                      <a:gd name="connsiteX4" fmla="*/ 4944315 w 4944315"/>
                      <a:gd name="connsiteY4" fmla="*/ 1207149 h 1207149"/>
                      <a:gd name="connsiteX5" fmla="*/ 4944315 w 4944315"/>
                      <a:gd name="connsiteY5" fmla="*/ 1207149 h 1207149"/>
                      <a:gd name="connsiteX6" fmla="*/ 0 w 4944315"/>
                      <a:gd name="connsiteY6" fmla="*/ 1207149 h 1207149"/>
                      <a:gd name="connsiteX7" fmla="*/ 0 w 4944315"/>
                      <a:gd name="connsiteY7" fmla="*/ 1207149 h 1207149"/>
                      <a:gd name="connsiteX8" fmla="*/ 0 w 4944315"/>
                      <a:gd name="connsiteY8" fmla="*/ 0 h 120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4315" h="1207149" fill="none" extrusionOk="0">
                        <a:moveTo>
                          <a:pt x="0" y="0"/>
                        </a:moveTo>
                        <a:lnTo>
                          <a:pt x="0" y="0"/>
                        </a:lnTo>
                        <a:cubicBezTo>
                          <a:pt x="557245" y="-49533"/>
                          <a:pt x="2597248" y="-14809"/>
                          <a:pt x="4944315" y="0"/>
                        </a:cubicBezTo>
                        <a:lnTo>
                          <a:pt x="4944315" y="0"/>
                        </a:lnTo>
                        <a:cubicBezTo>
                          <a:pt x="5046399" y="351275"/>
                          <a:pt x="5027310" y="840744"/>
                          <a:pt x="4944315" y="1207149"/>
                        </a:cubicBezTo>
                        <a:lnTo>
                          <a:pt x="4944315" y="1207149"/>
                        </a:lnTo>
                        <a:cubicBezTo>
                          <a:pt x="4157106" y="1158918"/>
                          <a:pt x="1659160" y="1291604"/>
                          <a:pt x="0" y="1207149"/>
                        </a:cubicBezTo>
                        <a:lnTo>
                          <a:pt x="0" y="1207149"/>
                        </a:lnTo>
                        <a:cubicBezTo>
                          <a:pt x="-79153" y="1045544"/>
                          <a:pt x="-53725" y="464649"/>
                          <a:pt x="0" y="0"/>
                        </a:cubicBezTo>
                        <a:close/>
                      </a:path>
                      <a:path w="4944315" h="1207149" stroke="0" extrusionOk="0">
                        <a:moveTo>
                          <a:pt x="0" y="0"/>
                        </a:moveTo>
                        <a:lnTo>
                          <a:pt x="0" y="0"/>
                        </a:lnTo>
                        <a:cubicBezTo>
                          <a:pt x="751759" y="118645"/>
                          <a:pt x="3979276" y="116012"/>
                          <a:pt x="4944315" y="0"/>
                        </a:cubicBezTo>
                        <a:lnTo>
                          <a:pt x="4944315" y="0"/>
                        </a:lnTo>
                        <a:cubicBezTo>
                          <a:pt x="5026645" y="155128"/>
                          <a:pt x="4981840" y="1067061"/>
                          <a:pt x="4944315" y="1207149"/>
                        </a:cubicBezTo>
                        <a:lnTo>
                          <a:pt x="4944315" y="1207149"/>
                        </a:lnTo>
                        <a:cubicBezTo>
                          <a:pt x="3985025" y="1341749"/>
                          <a:pt x="1291269" y="1049953"/>
                          <a:pt x="0" y="1207149"/>
                        </a:cubicBezTo>
                        <a:lnTo>
                          <a:pt x="0" y="1207149"/>
                        </a:lnTo>
                        <a:cubicBezTo>
                          <a:pt x="-65885" y="947997"/>
                          <a:pt x="20823" y="542399"/>
                          <a:pt x="0" y="0"/>
                        </a:cubicBezTo>
                        <a:close/>
                      </a:path>
                    </a:pathLst>
                  </a:custGeom>
                  <ask:type>
                    <ask:lineSketchNone/>
                  </ask:type>
                </ask:lineSketchStyleProps>
              </a:ext>
            </a:extLst>
          </a:ln>
          <a:effectLst/>
          <a:scene3d>
            <a:camera prst="obliqueTopLeft"/>
            <a:lightRig rig="threePt" dir="t"/>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3E7DC353-FC4D-DC12-A1BA-143C5EDA2D09}"/>
              </a:ext>
            </a:extLst>
          </p:cNvPr>
          <p:cNvGrpSpPr/>
          <p:nvPr/>
        </p:nvGrpSpPr>
        <p:grpSpPr>
          <a:xfrm>
            <a:off x="660220" y="1098784"/>
            <a:ext cx="1055774" cy="821233"/>
            <a:chOff x="1582004" y="1010530"/>
            <a:chExt cx="1073549" cy="902015"/>
          </a:xfrm>
        </p:grpSpPr>
        <p:sp>
          <p:nvSpPr>
            <p:cNvPr id="9" name="Rounded Rectangle 8">
              <a:extLst>
                <a:ext uri="{FF2B5EF4-FFF2-40B4-BE49-F238E27FC236}">
                  <a16:creationId xmlns:a16="http://schemas.microsoft.com/office/drawing/2014/main" id="{3096760F-DA4D-7B40-5494-2137E8D8B7A7}"/>
                </a:ext>
              </a:extLst>
            </p:cNvPr>
            <p:cNvSpPr/>
            <p:nvPr/>
          </p:nvSpPr>
          <p:spPr>
            <a:xfrm>
              <a:off x="1582004" y="1010530"/>
              <a:ext cx="1073549" cy="902015"/>
            </a:xfrm>
            <a:prstGeom prst="roundRect">
              <a:avLst>
                <a:gd name="adj" fmla="val 0"/>
              </a:avLst>
            </a:prstGeom>
            <a:solidFill>
              <a:srgbClr val="EBEFD7"/>
            </a:solidFill>
            <a:ln w="28575" cmpd="tri">
              <a:noFill/>
              <a:prstDash val="solid"/>
              <a:extLst>
                <a:ext uri="{C807C97D-BFC1-408E-A445-0C87EB9F89A2}">
                  <ask:lineSketchStyleProps xmlns:ask="http://schemas.microsoft.com/office/drawing/2018/sketchyshapes" sd="1219033472">
                    <a:custGeom>
                      <a:avLst/>
                      <a:gdLst>
                        <a:gd name="connsiteX0" fmla="*/ 0 w 4944315"/>
                        <a:gd name="connsiteY0" fmla="*/ 0 h 1207149"/>
                        <a:gd name="connsiteX1" fmla="*/ 0 w 4944315"/>
                        <a:gd name="connsiteY1" fmla="*/ 0 h 1207149"/>
                        <a:gd name="connsiteX2" fmla="*/ 4944315 w 4944315"/>
                        <a:gd name="connsiteY2" fmla="*/ 0 h 1207149"/>
                        <a:gd name="connsiteX3" fmla="*/ 4944315 w 4944315"/>
                        <a:gd name="connsiteY3" fmla="*/ 0 h 1207149"/>
                        <a:gd name="connsiteX4" fmla="*/ 4944315 w 4944315"/>
                        <a:gd name="connsiteY4" fmla="*/ 1207149 h 1207149"/>
                        <a:gd name="connsiteX5" fmla="*/ 4944315 w 4944315"/>
                        <a:gd name="connsiteY5" fmla="*/ 1207149 h 1207149"/>
                        <a:gd name="connsiteX6" fmla="*/ 0 w 4944315"/>
                        <a:gd name="connsiteY6" fmla="*/ 1207149 h 1207149"/>
                        <a:gd name="connsiteX7" fmla="*/ 0 w 4944315"/>
                        <a:gd name="connsiteY7" fmla="*/ 1207149 h 1207149"/>
                        <a:gd name="connsiteX8" fmla="*/ 0 w 4944315"/>
                        <a:gd name="connsiteY8" fmla="*/ 0 h 120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4315" h="1207149" fill="none" extrusionOk="0">
                          <a:moveTo>
                            <a:pt x="0" y="0"/>
                          </a:moveTo>
                          <a:lnTo>
                            <a:pt x="0" y="0"/>
                          </a:lnTo>
                          <a:cubicBezTo>
                            <a:pt x="557245" y="-49533"/>
                            <a:pt x="2597248" y="-14809"/>
                            <a:pt x="4944315" y="0"/>
                          </a:cubicBezTo>
                          <a:lnTo>
                            <a:pt x="4944315" y="0"/>
                          </a:lnTo>
                          <a:cubicBezTo>
                            <a:pt x="5046399" y="351275"/>
                            <a:pt x="5027310" y="840744"/>
                            <a:pt x="4944315" y="1207149"/>
                          </a:cubicBezTo>
                          <a:lnTo>
                            <a:pt x="4944315" y="1207149"/>
                          </a:lnTo>
                          <a:cubicBezTo>
                            <a:pt x="4157106" y="1158918"/>
                            <a:pt x="1659160" y="1291604"/>
                            <a:pt x="0" y="1207149"/>
                          </a:cubicBezTo>
                          <a:lnTo>
                            <a:pt x="0" y="1207149"/>
                          </a:lnTo>
                          <a:cubicBezTo>
                            <a:pt x="-79153" y="1045544"/>
                            <a:pt x="-53725" y="464649"/>
                            <a:pt x="0" y="0"/>
                          </a:cubicBezTo>
                          <a:close/>
                        </a:path>
                        <a:path w="4944315" h="1207149" stroke="0" extrusionOk="0">
                          <a:moveTo>
                            <a:pt x="0" y="0"/>
                          </a:moveTo>
                          <a:lnTo>
                            <a:pt x="0" y="0"/>
                          </a:lnTo>
                          <a:cubicBezTo>
                            <a:pt x="751759" y="118645"/>
                            <a:pt x="3979276" y="116012"/>
                            <a:pt x="4944315" y="0"/>
                          </a:cubicBezTo>
                          <a:lnTo>
                            <a:pt x="4944315" y="0"/>
                          </a:lnTo>
                          <a:cubicBezTo>
                            <a:pt x="5026645" y="155128"/>
                            <a:pt x="4981840" y="1067061"/>
                            <a:pt x="4944315" y="1207149"/>
                          </a:cubicBezTo>
                          <a:lnTo>
                            <a:pt x="4944315" y="1207149"/>
                          </a:lnTo>
                          <a:cubicBezTo>
                            <a:pt x="3985025" y="1341749"/>
                            <a:pt x="1291269" y="1049953"/>
                            <a:pt x="0" y="1207149"/>
                          </a:cubicBezTo>
                          <a:lnTo>
                            <a:pt x="0" y="1207149"/>
                          </a:lnTo>
                          <a:cubicBezTo>
                            <a:pt x="-65885" y="947997"/>
                            <a:pt x="20823" y="542399"/>
                            <a:pt x="0" y="0"/>
                          </a:cubicBezTo>
                          <a:close/>
                        </a:path>
                      </a:pathLst>
                    </a:custGeom>
                    <ask:type>
                      <ask:lineSketchNone/>
                    </ask:type>
                  </ask:lineSketchStyleProps>
                </a:ext>
              </a:extLst>
            </a:ln>
            <a:effectLst/>
            <a:scene3d>
              <a:camera prst="obliqueTopLeft"/>
              <a:lightRig rig="threePt" dir="t"/>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21">
              <a:extLst>
                <a:ext uri="{FF2B5EF4-FFF2-40B4-BE49-F238E27FC236}">
                  <a16:creationId xmlns:a16="http://schemas.microsoft.com/office/drawing/2014/main" id="{095C07EE-8505-C518-F35E-636BD602F80C}"/>
                </a:ext>
              </a:extLst>
            </p:cNvPr>
            <p:cNvSpPr/>
            <p:nvPr/>
          </p:nvSpPr>
          <p:spPr>
            <a:xfrm>
              <a:off x="2070693" y="1010530"/>
              <a:ext cx="325792" cy="646372"/>
            </a:xfrm>
            <a:custGeom>
              <a:avLst/>
              <a:gdLst>
                <a:gd name="connsiteX0" fmla="*/ 325793 w 325792"/>
                <a:gd name="connsiteY0" fmla="*/ 646373 h 646372"/>
                <a:gd name="connsiteX1" fmla="*/ 325793 w 325792"/>
                <a:gd name="connsiteY1" fmla="*/ 320580 h 646372"/>
                <a:gd name="connsiteX2" fmla="*/ 139928 w 325792"/>
                <a:gd name="connsiteY2" fmla="*/ 320580 h 646372"/>
                <a:gd name="connsiteX3" fmla="*/ 325793 w 325792"/>
                <a:gd name="connsiteY3" fmla="*/ 139765 h 646372"/>
                <a:gd name="connsiteX4" fmla="*/ 325793 w 325792"/>
                <a:gd name="connsiteY4" fmla="*/ 0 h 646372"/>
                <a:gd name="connsiteX5" fmla="*/ 0 w 325792"/>
                <a:gd name="connsiteY5" fmla="*/ 320580 h 646372"/>
                <a:gd name="connsiteX6" fmla="*/ 0 w 325792"/>
                <a:gd name="connsiteY6" fmla="*/ 320580 h 646372"/>
                <a:gd name="connsiteX7" fmla="*/ 0 w 325792"/>
                <a:gd name="connsiteY7" fmla="*/ 646373 h 64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792" h="646372">
                  <a:moveTo>
                    <a:pt x="325793" y="646373"/>
                  </a:moveTo>
                  <a:lnTo>
                    <a:pt x="325793" y="320580"/>
                  </a:lnTo>
                  <a:lnTo>
                    <a:pt x="139928" y="320580"/>
                  </a:lnTo>
                  <a:cubicBezTo>
                    <a:pt x="142749" y="219944"/>
                    <a:pt x="225118" y="139814"/>
                    <a:pt x="325793" y="139765"/>
                  </a:cubicBezTo>
                  <a:lnTo>
                    <a:pt x="325793" y="0"/>
                  </a:lnTo>
                  <a:cubicBezTo>
                    <a:pt x="147879" y="-23"/>
                    <a:pt x="2847" y="142689"/>
                    <a:pt x="0" y="320580"/>
                  </a:cubicBezTo>
                  <a:lnTo>
                    <a:pt x="0" y="320580"/>
                  </a:lnTo>
                  <a:lnTo>
                    <a:pt x="0" y="646373"/>
                  </a:lnTo>
                  <a:close/>
                </a:path>
              </a:pathLst>
            </a:custGeom>
            <a:solidFill>
              <a:srgbClr val="548235"/>
            </a:solidFill>
            <a:ln w="16272"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17EAB6A7-84B9-483A-FB8D-57B88FC7C13F}"/>
                </a:ext>
              </a:extLst>
            </p:cNvPr>
            <p:cNvSpPr/>
            <p:nvPr/>
          </p:nvSpPr>
          <p:spPr>
            <a:xfrm>
              <a:off x="1582004" y="1010530"/>
              <a:ext cx="325792" cy="646372"/>
            </a:xfrm>
            <a:custGeom>
              <a:avLst/>
              <a:gdLst>
                <a:gd name="connsiteX0" fmla="*/ 325793 w 325792"/>
                <a:gd name="connsiteY0" fmla="*/ 646373 h 646372"/>
                <a:gd name="connsiteX1" fmla="*/ 325793 w 325792"/>
                <a:gd name="connsiteY1" fmla="*/ 320580 h 646372"/>
                <a:gd name="connsiteX2" fmla="*/ 139928 w 325792"/>
                <a:gd name="connsiteY2" fmla="*/ 320580 h 646372"/>
                <a:gd name="connsiteX3" fmla="*/ 325793 w 325792"/>
                <a:gd name="connsiteY3" fmla="*/ 139765 h 646372"/>
                <a:gd name="connsiteX4" fmla="*/ 325793 w 325792"/>
                <a:gd name="connsiteY4" fmla="*/ 0 h 646372"/>
                <a:gd name="connsiteX5" fmla="*/ 0 w 325792"/>
                <a:gd name="connsiteY5" fmla="*/ 320580 h 646372"/>
                <a:gd name="connsiteX6" fmla="*/ 0 w 325792"/>
                <a:gd name="connsiteY6" fmla="*/ 320580 h 646372"/>
                <a:gd name="connsiteX7" fmla="*/ 0 w 325792"/>
                <a:gd name="connsiteY7" fmla="*/ 646373 h 64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792" h="646372">
                  <a:moveTo>
                    <a:pt x="325793" y="646373"/>
                  </a:moveTo>
                  <a:lnTo>
                    <a:pt x="325793" y="320580"/>
                  </a:lnTo>
                  <a:lnTo>
                    <a:pt x="139928" y="320580"/>
                  </a:lnTo>
                  <a:cubicBezTo>
                    <a:pt x="142749" y="219944"/>
                    <a:pt x="225118" y="139814"/>
                    <a:pt x="325793" y="139765"/>
                  </a:cubicBezTo>
                  <a:lnTo>
                    <a:pt x="325793" y="0"/>
                  </a:lnTo>
                  <a:cubicBezTo>
                    <a:pt x="147879" y="-23"/>
                    <a:pt x="2847" y="142689"/>
                    <a:pt x="0" y="320580"/>
                  </a:cubicBezTo>
                  <a:lnTo>
                    <a:pt x="0" y="320580"/>
                  </a:lnTo>
                  <a:lnTo>
                    <a:pt x="0" y="646373"/>
                  </a:lnTo>
                  <a:close/>
                </a:path>
              </a:pathLst>
            </a:custGeom>
            <a:solidFill>
              <a:schemeClr val="accent6">
                <a:lumMod val="75000"/>
              </a:schemeClr>
            </a:solidFill>
            <a:ln w="16272" cap="flat">
              <a:noFill/>
              <a:prstDash val="solid"/>
              <a:miter/>
            </a:ln>
          </p:spPr>
          <p:txBody>
            <a:bodyPr rtlCol="0" anchor="ctr"/>
            <a:lstStyle/>
            <a:p>
              <a:endParaRPr lang="en-US" dirty="0"/>
            </a:p>
          </p:txBody>
        </p:sp>
      </p:grpSp>
      <p:sp>
        <p:nvSpPr>
          <p:cNvPr id="27" name="TextBox 26">
            <a:extLst>
              <a:ext uri="{FF2B5EF4-FFF2-40B4-BE49-F238E27FC236}">
                <a16:creationId xmlns:a16="http://schemas.microsoft.com/office/drawing/2014/main" id="{485E4EE1-0315-B878-B7CE-E0115832510B}"/>
              </a:ext>
            </a:extLst>
          </p:cNvPr>
          <p:cNvSpPr txBox="1"/>
          <p:nvPr/>
        </p:nvSpPr>
        <p:spPr>
          <a:xfrm>
            <a:off x="1702629" y="1435168"/>
            <a:ext cx="9823140" cy="700192"/>
          </a:xfrm>
          <a:prstGeom prst="rect">
            <a:avLst/>
          </a:prstGeom>
          <a:noFill/>
        </p:spPr>
        <p:txBody>
          <a:bodyPr wrap="square" rtlCol="0">
            <a:spAutoFit/>
          </a:bodyPr>
          <a:lstStyle/>
          <a:p>
            <a:pPr>
              <a:lnSpc>
                <a:spcPts val="2360"/>
              </a:lnSpc>
            </a:pPr>
            <a:r>
              <a:rPr lang="en-US" dirty="0">
                <a:solidFill>
                  <a:schemeClr val="tx1">
                    <a:lumMod val="85000"/>
                    <a:lumOff val="15000"/>
                  </a:schemeClr>
                </a:solidFill>
                <a:latin typeface="Courier New" panose="02070309020205020404" pitchFamily="49" charset="0"/>
                <a:cs typeface="Courier New" panose="02070309020205020404" pitchFamily="49" charset="0"/>
              </a:rPr>
              <a:t>While exclusionary zoning makes it illegal to develop affordable housing, inclusionary zoning makes it illegal not to.</a:t>
            </a:r>
          </a:p>
        </p:txBody>
      </p:sp>
      <p:sp>
        <p:nvSpPr>
          <p:cNvPr id="18" name="Rounded Rectangle 17">
            <a:extLst>
              <a:ext uri="{FF2B5EF4-FFF2-40B4-BE49-F238E27FC236}">
                <a16:creationId xmlns:a16="http://schemas.microsoft.com/office/drawing/2014/main" id="{AA427A96-ABF7-6B87-0146-61255A06899F}"/>
              </a:ext>
            </a:extLst>
          </p:cNvPr>
          <p:cNvSpPr/>
          <p:nvPr/>
        </p:nvSpPr>
        <p:spPr>
          <a:xfrm>
            <a:off x="732093" y="2661904"/>
            <a:ext cx="4352624" cy="3703815"/>
          </a:xfrm>
          <a:prstGeom prst="roundRect">
            <a:avLst>
              <a:gd name="adj" fmla="val 3676"/>
            </a:avLst>
          </a:prstGeom>
          <a:solidFill>
            <a:srgbClr val="E5EAD6"/>
          </a:solidFill>
          <a:ln w="28575" cmpd="sng">
            <a:solidFill>
              <a:srgbClr val="DFE3D0"/>
            </a:solidFill>
          </a:ln>
          <a:effectLst>
            <a:outerShdw blurRad="50800" dist="38100" dir="2700000" sx="96034" sy="96034" algn="tl"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7FCDECD6-3BD4-5440-8D97-EA02BC1BA61F}"/>
              </a:ext>
            </a:extLst>
          </p:cNvPr>
          <p:cNvSpPr txBox="1"/>
          <p:nvPr/>
        </p:nvSpPr>
        <p:spPr>
          <a:xfrm>
            <a:off x="959268" y="2886806"/>
            <a:ext cx="4719117" cy="692497"/>
          </a:xfrm>
          <a:prstGeom prst="rect">
            <a:avLst/>
          </a:prstGeom>
          <a:noFill/>
        </p:spPr>
        <p:txBody>
          <a:bodyPr wrap="square">
            <a:spAutoFit/>
          </a:bodyPr>
          <a:lstStyle/>
          <a:p>
            <a:pPr>
              <a:lnSpc>
                <a:spcPts val="2420"/>
              </a:lnSpc>
            </a:pPr>
            <a:r>
              <a:rPr lang="en-US" sz="1600" b="1" spc="40" dirty="0">
                <a:solidFill>
                  <a:schemeClr val="tx1">
                    <a:lumMod val="85000"/>
                    <a:lumOff val="15000"/>
                  </a:schemeClr>
                </a:solidFill>
                <a:latin typeface="Avenir Next" panose="020B0503020202020204" pitchFamily="34" charset="0"/>
              </a:rPr>
              <a:t>Tax relief </a:t>
            </a:r>
            <a:r>
              <a:rPr lang="en-US" sz="1600" spc="40" dirty="0">
                <a:solidFill>
                  <a:schemeClr val="tx1">
                    <a:lumMod val="85000"/>
                    <a:lumOff val="15000"/>
                  </a:schemeClr>
                </a:solidFill>
                <a:latin typeface="Avenir Next" panose="020B0503020202020204" pitchFamily="34" charset="0"/>
              </a:rPr>
              <a:t>for developers that include affordable housing in their blueprints</a:t>
            </a:r>
          </a:p>
        </p:txBody>
      </p:sp>
      <p:sp>
        <p:nvSpPr>
          <p:cNvPr id="13" name="TextBox 12">
            <a:extLst>
              <a:ext uri="{FF2B5EF4-FFF2-40B4-BE49-F238E27FC236}">
                <a16:creationId xmlns:a16="http://schemas.microsoft.com/office/drawing/2014/main" id="{9464AE91-4078-0061-53FE-D7A38212E335}"/>
              </a:ext>
            </a:extLst>
          </p:cNvPr>
          <p:cNvSpPr txBox="1"/>
          <p:nvPr/>
        </p:nvSpPr>
        <p:spPr>
          <a:xfrm>
            <a:off x="959267" y="3664968"/>
            <a:ext cx="4388250" cy="1000274"/>
          </a:xfrm>
          <a:prstGeom prst="rect">
            <a:avLst/>
          </a:prstGeom>
          <a:noFill/>
        </p:spPr>
        <p:txBody>
          <a:bodyPr wrap="square">
            <a:spAutoFit/>
          </a:bodyPr>
          <a:lstStyle/>
          <a:p>
            <a:pPr>
              <a:lnSpc>
                <a:spcPts val="2420"/>
              </a:lnSpc>
            </a:pPr>
            <a:r>
              <a:rPr lang="en-US" sz="1600" b="1" spc="40" dirty="0">
                <a:solidFill>
                  <a:schemeClr val="tx1">
                    <a:lumMod val="85000"/>
                    <a:lumOff val="15000"/>
                  </a:schemeClr>
                </a:solidFill>
                <a:latin typeface="Avenir Next" panose="020B0503020202020204" pitchFamily="34" charset="0"/>
              </a:rPr>
              <a:t>Density bonuses</a:t>
            </a:r>
            <a:r>
              <a:rPr lang="en-US" sz="1600" spc="40" dirty="0">
                <a:solidFill>
                  <a:schemeClr val="tx1">
                    <a:lumMod val="85000"/>
                    <a:lumOff val="15000"/>
                  </a:schemeClr>
                </a:solidFill>
                <a:latin typeface="Avenir Next" panose="020B0503020202020204" pitchFamily="34" charset="0"/>
              </a:rPr>
              <a:t>: Permit extra development volume in exchange </a:t>
            </a:r>
          </a:p>
          <a:p>
            <a:pPr>
              <a:lnSpc>
                <a:spcPts val="2420"/>
              </a:lnSpc>
            </a:pPr>
            <a:r>
              <a:rPr lang="en-US" sz="1600" spc="40" dirty="0">
                <a:solidFill>
                  <a:schemeClr val="tx1">
                    <a:lumMod val="85000"/>
                    <a:lumOff val="15000"/>
                  </a:schemeClr>
                </a:solidFill>
                <a:latin typeface="Avenir Next" panose="020B0503020202020204" pitchFamily="34" charset="0"/>
              </a:rPr>
              <a:t>for affordable unit allocation.</a:t>
            </a:r>
          </a:p>
        </p:txBody>
      </p:sp>
      <p:pic>
        <p:nvPicPr>
          <p:cNvPr id="15" name="Picture 14">
            <a:extLst>
              <a:ext uri="{FF2B5EF4-FFF2-40B4-BE49-F238E27FC236}">
                <a16:creationId xmlns:a16="http://schemas.microsoft.com/office/drawing/2014/main" id="{758AF069-2ADB-2827-AC36-C4D20DC103FA}"/>
              </a:ext>
            </a:extLst>
          </p:cNvPr>
          <p:cNvPicPr>
            <a:picLocks noChangeAspect="1"/>
          </p:cNvPicPr>
          <p:nvPr/>
        </p:nvPicPr>
        <p:blipFill>
          <a:blip r:embed="rId4"/>
          <a:stretch>
            <a:fillRect/>
          </a:stretch>
        </p:blipFill>
        <p:spPr>
          <a:xfrm rot="1841908">
            <a:off x="3874520" y="4073583"/>
            <a:ext cx="1166302" cy="2698499"/>
          </a:xfrm>
          <a:prstGeom prst="rect">
            <a:avLst/>
          </a:prstGeom>
        </p:spPr>
      </p:pic>
      <p:sp>
        <p:nvSpPr>
          <p:cNvPr id="19" name="Rounded Rectangle 18">
            <a:extLst>
              <a:ext uri="{FF2B5EF4-FFF2-40B4-BE49-F238E27FC236}">
                <a16:creationId xmlns:a16="http://schemas.microsoft.com/office/drawing/2014/main" id="{C319D157-2D1D-155C-49A0-5F1DD9E461B7}"/>
              </a:ext>
            </a:extLst>
          </p:cNvPr>
          <p:cNvSpPr/>
          <p:nvPr/>
        </p:nvSpPr>
        <p:spPr>
          <a:xfrm>
            <a:off x="5693599" y="2655540"/>
            <a:ext cx="4352624" cy="1079708"/>
          </a:xfrm>
          <a:prstGeom prst="roundRect">
            <a:avLst>
              <a:gd name="adj" fmla="val 6813"/>
            </a:avLst>
          </a:prstGeom>
          <a:solidFill>
            <a:srgbClr val="E5EAD6"/>
          </a:solidFill>
          <a:ln w="28575" cmpd="sng">
            <a:solidFill>
              <a:srgbClr val="DFE3D0"/>
            </a:solidFill>
          </a:ln>
          <a:effectLst>
            <a:outerShdw blurRad="50800" dist="38100" dir="2700000" sx="96034" sy="96034" algn="tl"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9EF3FBED-51C4-0F5B-E744-4CF1F079BB32}"/>
              </a:ext>
            </a:extLst>
          </p:cNvPr>
          <p:cNvSpPr txBox="1"/>
          <p:nvPr/>
        </p:nvSpPr>
        <p:spPr>
          <a:xfrm>
            <a:off x="5920774" y="2880441"/>
            <a:ext cx="4719117" cy="692497"/>
          </a:xfrm>
          <a:prstGeom prst="rect">
            <a:avLst/>
          </a:prstGeom>
          <a:noFill/>
        </p:spPr>
        <p:txBody>
          <a:bodyPr wrap="square">
            <a:spAutoFit/>
          </a:bodyPr>
          <a:lstStyle/>
          <a:p>
            <a:pPr>
              <a:lnSpc>
                <a:spcPts val="2420"/>
              </a:lnSpc>
            </a:pPr>
            <a:r>
              <a:rPr lang="en-US" sz="1600" b="1" spc="40" dirty="0">
                <a:solidFill>
                  <a:schemeClr val="tx1">
                    <a:lumMod val="85000"/>
                    <a:lumOff val="15000"/>
                  </a:schemeClr>
                </a:solidFill>
                <a:latin typeface="Avenir Next" panose="020B0503020202020204" pitchFamily="34" charset="0"/>
              </a:rPr>
              <a:t>Cut off </a:t>
            </a:r>
            <a:r>
              <a:rPr lang="en-US" sz="1600" spc="40" dirty="0">
                <a:solidFill>
                  <a:schemeClr val="tx1">
                    <a:lumMod val="85000"/>
                    <a:lumOff val="15000"/>
                  </a:schemeClr>
                </a:solidFill>
                <a:latin typeface="Avenir Next" panose="020B0503020202020204" pitchFamily="34" charset="0"/>
              </a:rPr>
              <a:t>federal funding to jurisdictions </a:t>
            </a:r>
          </a:p>
          <a:p>
            <a:pPr>
              <a:lnSpc>
                <a:spcPts val="2420"/>
              </a:lnSpc>
            </a:pPr>
            <a:r>
              <a:rPr lang="en-US" sz="1600" spc="40" dirty="0">
                <a:solidFill>
                  <a:schemeClr val="tx1">
                    <a:lumMod val="85000"/>
                    <a:lumOff val="15000"/>
                  </a:schemeClr>
                </a:solidFill>
                <a:latin typeface="Avenir Next" panose="020B0503020202020204" pitchFamily="34" charset="0"/>
              </a:rPr>
              <a:t>with exclusionary zoning. </a:t>
            </a:r>
          </a:p>
        </p:txBody>
      </p:sp>
      <p:sp>
        <p:nvSpPr>
          <p:cNvPr id="24" name="TextBox 23">
            <a:extLst>
              <a:ext uri="{FF2B5EF4-FFF2-40B4-BE49-F238E27FC236}">
                <a16:creationId xmlns:a16="http://schemas.microsoft.com/office/drawing/2014/main" id="{A140091A-918A-40FE-AB9F-3A91B02E5853}"/>
              </a:ext>
            </a:extLst>
          </p:cNvPr>
          <p:cNvSpPr txBox="1"/>
          <p:nvPr/>
        </p:nvSpPr>
        <p:spPr>
          <a:xfrm>
            <a:off x="959269" y="4775050"/>
            <a:ext cx="3846383" cy="1308050"/>
          </a:xfrm>
          <a:prstGeom prst="rect">
            <a:avLst/>
          </a:prstGeom>
          <a:noFill/>
        </p:spPr>
        <p:txBody>
          <a:bodyPr wrap="square">
            <a:spAutoFit/>
          </a:bodyPr>
          <a:lstStyle/>
          <a:p>
            <a:pPr>
              <a:lnSpc>
                <a:spcPts val="2420"/>
              </a:lnSpc>
            </a:pPr>
            <a:r>
              <a:rPr lang="en-US" sz="1600" b="1" spc="40" dirty="0">
                <a:solidFill>
                  <a:schemeClr val="tx1">
                    <a:lumMod val="85000"/>
                    <a:lumOff val="15000"/>
                  </a:schemeClr>
                </a:solidFill>
                <a:latin typeface="Avenir Next" panose="020B0503020202020204" pitchFamily="34" charset="0"/>
              </a:rPr>
              <a:t>Lower property taxes</a:t>
            </a:r>
            <a:r>
              <a:rPr lang="en-US" sz="1600" spc="40" dirty="0">
                <a:solidFill>
                  <a:schemeClr val="tx1">
                    <a:lumMod val="85000"/>
                    <a:lumOff val="15000"/>
                  </a:schemeClr>
                </a:solidFill>
                <a:latin typeface="Avenir Next" panose="020B0503020202020204" pitchFamily="34" charset="0"/>
              </a:rPr>
              <a:t> and </a:t>
            </a:r>
          </a:p>
          <a:p>
            <a:pPr>
              <a:lnSpc>
                <a:spcPts val="2420"/>
              </a:lnSpc>
            </a:pPr>
            <a:r>
              <a:rPr lang="en-US" sz="1600" b="1" spc="40" dirty="0">
                <a:solidFill>
                  <a:schemeClr val="tx1">
                    <a:lumMod val="85000"/>
                    <a:lumOff val="15000"/>
                  </a:schemeClr>
                </a:solidFill>
                <a:latin typeface="Avenir Next" panose="020B0503020202020204" pitchFamily="34" charset="0"/>
              </a:rPr>
              <a:t>fund public services </a:t>
            </a:r>
            <a:r>
              <a:rPr lang="en-US" sz="1600" spc="40" dirty="0">
                <a:solidFill>
                  <a:schemeClr val="tx1">
                    <a:lumMod val="85000"/>
                    <a:lumOff val="15000"/>
                  </a:schemeClr>
                </a:solidFill>
                <a:latin typeface="Avenir Next" panose="020B0503020202020204" pitchFamily="34" charset="0"/>
              </a:rPr>
              <a:t>in </a:t>
            </a:r>
          </a:p>
          <a:p>
            <a:pPr>
              <a:lnSpc>
                <a:spcPts val="2420"/>
              </a:lnSpc>
            </a:pPr>
            <a:r>
              <a:rPr lang="en-US" sz="1600" spc="40" dirty="0">
                <a:solidFill>
                  <a:schemeClr val="tx1">
                    <a:lumMod val="85000"/>
                    <a:lumOff val="15000"/>
                  </a:schemeClr>
                </a:solidFill>
                <a:latin typeface="Avenir Next" panose="020B0503020202020204" pitchFamily="34" charset="0"/>
              </a:rPr>
              <a:t>communities that welcome </a:t>
            </a:r>
          </a:p>
          <a:p>
            <a:pPr>
              <a:lnSpc>
                <a:spcPts val="2420"/>
              </a:lnSpc>
            </a:pPr>
            <a:r>
              <a:rPr lang="en-US" sz="1600" spc="40" dirty="0">
                <a:solidFill>
                  <a:schemeClr val="tx1">
                    <a:lumMod val="85000"/>
                    <a:lumOff val="15000"/>
                  </a:schemeClr>
                </a:solidFill>
                <a:latin typeface="Avenir Next" panose="020B0503020202020204" pitchFamily="34" charset="0"/>
              </a:rPr>
              <a:t>low-income families.</a:t>
            </a:r>
          </a:p>
        </p:txBody>
      </p:sp>
      <p:pic>
        <p:nvPicPr>
          <p:cNvPr id="25" name="Picture 24">
            <a:extLst>
              <a:ext uri="{FF2B5EF4-FFF2-40B4-BE49-F238E27FC236}">
                <a16:creationId xmlns:a16="http://schemas.microsoft.com/office/drawing/2014/main" id="{A83CFD08-7ECC-8BB0-EC65-7EA333206B9A}"/>
              </a:ext>
            </a:extLst>
          </p:cNvPr>
          <p:cNvPicPr>
            <a:picLocks noChangeAspect="1"/>
          </p:cNvPicPr>
          <p:nvPr/>
        </p:nvPicPr>
        <p:blipFill>
          <a:blip r:embed="rId5"/>
          <a:stretch>
            <a:fillRect/>
          </a:stretch>
        </p:blipFill>
        <p:spPr>
          <a:xfrm rot="1405784">
            <a:off x="8213625" y="2240014"/>
            <a:ext cx="2390568" cy="2413665"/>
          </a:xfrm>
          <a:prstGeom prst="rect">
            <a:avLst/>
          </a:prstGeom>
        </p:spPr>
      </p:pic>
      <p:sp>
        <p:nvSpPr>
          <p:cNvPr id="36" name="Freeform 35">
            <a:extLst>
              <a:ext uri="{FF2B5EF4-FFF2-40B4-BE49-F238E27FC236}">
                <a16:creationId xmlns:a16="http://schemas.microsoft.com/office/drawing/2014/main" id="{DA2D9D39-4425-8873-2328-95B7B6EF0815}"/>
              </a:ext>
            </a:extLst>
          </p:cNvPr>
          <p:cNvSpPr/>
          <p:nvPr/>
        </p:nvSpPr>
        <p:spPr>
          <a:xfrm>
            <a:off x="6393801" y="4014844"/>
            <a:ext cx="1461119" cy="1003584"/>
          </a:xfrm>
          <a:custGeom>
            <a:avLst/>
            <a:gdLst>
              <a:gd name="connsiteX0" fmla="*/ 1083734 w 1083734"/>
              <a:gd name="connsiteY0" fmla="*/ 1016000 h 1016000"/>
              <a:gd name="connsiteX1" fmla="*/ 0 w 1083734"/>
              <a:gd name="connsiteY1" fmla="*/ 0 h 1016000"/>
              <a:gd name="connsiteX0" fmla="*/ 1083734 w 1083734"/>
              <a:gd name="connsiteY0" fmla="*/ 1016000 h 1016000"/>
              <a:gd name="connsiteX1" fmla="*/ 0 w 1083734"/>
              <a:gd name="connsiteY1" fmla="*/ 0 h 1016000"/>
              <a:gd name="connsiteX0" fmla="*/ 1083734 w 1083734"/>
              <a:gd name="connsiteY0" fmla="*/ 1016000 h 1016304"/>
              <a:gd name="connsiteX1" fmla="*/ 0 w 1083734"/>
              <a:gd name="connsiteY1" fmla="*/ 0 h 1016304"/>
              <a:gd name="connsiteX0" fmla="*/ 1083734 w 1083734"/>
              <a:gd name="connsiteY0" fmla="*/ 1016000 h 1016577"/>
              <a:gd name="connsiteX1" fmla="*/ 0 w 1083734"/>
              <a:gd name="connsiteY1" fmla="*/ 0 h 1016577"/>
            </a:gdLst>
            <a:ahLst/>
            <a:cxnLst>
              <a:cxn ang="0">
                <a:pos x="connsiteX0" y="connsiteY0"/>
              </a:cxn>
              <a:cxn ang="0">
                <a:pos x="connsiteX1" y="connsiteY1"/>
              </a:cxn>
            </a:cxnLst>
            <a:rect l="l" t="t" r="r" b="b"/>
            <a:pathLst>
              <a:path w="1083734" h="1016577">
                <a:moveTo>
                  <a:pt x="1083734" y="1016000"/>
                </a:moveTo>
                <a:cubicBezTo>
                  <a:pt x="637823" y="1032933"/>
                  <a:pt x="90312" y="677334"/>
                  <a:pt x="0" y="0"/>
                </a:cubicBezTo>
              </a:path>
            </a:pathLst>
          </a:custGeom>
          <a:noFill/>
          <a:ln w="38100">
            <a:gradFill>
              <a:gsLst>
                <a:gs pos="0">
                  <a:schemeClr val="bg2">
                    <a:lumMod val="25000"/>
                  </a:schemeClr>
                </a:gs>
                <a:gs pos="94000">
                  <a:srgbClr val="F7FAE3"/>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riangle 36">
            <a:extLst>
              <a:ext uri="{FF2B5EF4-FFF2-40B4-BE49-F238E27FC236}">
                <a16:creationId xmlns:a16="http://schemas.microsoft.com/office/drawing/2014/main" id="{EC4D9743-65B3-047A-8DBA-BF1C99B97A10}"/>
              </a:ext>
            </a:extLst>
          </p:cNvPr>
          <p:cNvSpPr/>
          <p:nvPr/>
        </p:nvSpPr>
        <p:spPr>
          <a:xfrm>
            <a:off x="6288983" y="3863348"/>
            <a:ext cx="234390" cy="183251"/>
          </a:xfrm>
          <a:prstGeom prst="triangle">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8998878F-A771-102C-65B8-5AAB7318E8DF}"/>
              </a:ext>
            </a:extLst>
          </p:cNvPr>
          <p:cNvSpPr txBox="1"/>
          <p:nvPr/>
        </p:nvSpPr>
        <p:spPr>
          <a:xfrm>
            <a:off x="10877480" y="6054158"/>
            <a:ext cx="1531362" cy="276999"/>
          </a:xfrm>
          <a:prstGeom prst="rect">
            <a:avLst/>
          </a:prstGeom>
          <a:noFill/>
        </p:spPr>
        <p:txBody>
          <a:bodyPr wrap="square" rtlCol="0">
            <a:spAutoFit/>
          </a:bodyPr>
          <a:lstStyle/>
          <a:p>
            <a:r>
              <a:rPr lang="en-US" sz="1200" i="1" dirty="0">
                <a:solidFill>
                  <a:srgbClr val="C1C4B1"/>
                </a:solidFill>
                <a:latin typeface="Avenir Next Condensed" panose="020B0506020202020204" pitchFamily="34" charset="0"/>
              </a:rPr>
              <a:t>Page 168</a:t>
            </a:r>
          </a:p>
        </p:txBody>
      </p:sp>
      <p:sp>
        <p:nvSpPr>
          <p:cNvPr id="3" name="TextBox 2">
            <a:extLst>
              <a:ext uri="{FF2B5EF4-FFF2-40B4-BE49-F238E27FC236}">
                <a16:creationId xmlns:a16="http://schemas.microsoft.com/office/drawing/2014/main" id="{2E9AF743-9AB1-1B47-FA9B-4F25320CB4C7}"/>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rgbClr val="C8D4C6"/>
                </a:solidFill>
                <a:effectLst/>
                <a:latin typeface="Roboto" panose="02000000000000000000" pitchFamily="2" charset="0"/>
              </a:rPr>
              <a:t>©</a:t>
            </a:r>
            <a:r>
              <a:rPr lang="en-US" sz="1200" b="0" i="1" dirty="0">
                <a:solidFill>
                  <a:srgbClr val="C8D4C6"/>
                </a:solidFill>
                <a:effectLst/>
                <a:latin typeface="Avenir Next Condensed" panose="020B0506020202020204" pitchFamily="34" charset="0"/>
              </a:rPr>
              <a:t> </a:t>
            </a:r>
            <a:r>
              <a:rPr lang="en-US" sz="1200" b="0" dirty="0">
                <a:solidFill>
                  <a:srgbClr val="C8D4C6"/>
                </a:solidFill>
                <a:effectLst/>
                <a:latin typeface="Avenir Next Condensed" panose="020B0506020202020204" pitchFamily="34" charset="0"/>
              </a:rPr>
              <a:t>Matthe</a:t>
            </a:r>
            <a:r>
              <a:rPr lang="en-US" sz="1200" dirty="0">
                <a:solidFill>
                  <a:srgbClr val="C8D4C6"/>
                </a:solidFill>
                <a:latin typeface="Avenir Next Condensed" panose="020B0506020202020204" pitchFamily="34" charset="0"/>
              </a:rPr>
              <a:t>w Desmond, </a:t>
            </a:r>
            <a:r>
              <a:rPr lang="en-US" sz="1200" i="1" dirty="0">
                <a:solidFill>
                  <a:srgbClr val="C8D4C6"/>
                </a:solidFill>
                <a:latin typeface="Avenir Next Condensed" panose="020B0506020202020204" pitchFamily="34" charset="0"/>
              </a:rPr>
              <a:t>Poverty, by America</a:t>
            </a:r>
          </a:p>
        </p:txBody>
      </p:sp>
      <p:sp>
        <p:nvSpPr>
          <p:cNvPr id="28" name="TextBox 27">
            <a:extLst>
              <a:ext uri="{FF2B5EF4-FFF2-40B4-BE49-F238E27FC236}">
                <a16:creationId xmlns:a16="http://schemas.microsoft.com/office/drawing/2014/main" id="{4FA73531-1EFE-79A1-D407-E8268D46481D}"/>
              </a:ext>
            </a:extLst>
          </p:cNvPr>
          <p:cNvSpPr txBox="1"/>
          <p:nvPr/>
        </p:nvSpPr>
        <p:spPr>
          <a:xfrm>
            <a:off x="6965357" y="4649927"/>
            <a:ext cx="4619134" cy="1404231"/>
          </a:xfrm>
          <a:prstGeom prst="rect">
            <a:avLst/>
          </a:prstGeom>
          <a:noFill/>
        </p:spPr>
        <p:txBody>
          <a:bodyPr wrap="square">
            <a:spAutoFit/>
          </a:bodyPr>
          <a:lstStyle/>
          <a:p>
            <a:pPr algn="r">
              <a:lnSpc>
                <a:spcPts val="2620"/>
              </a:lnSpc>
            </a:pPr>
            <a:r>
              <a:rPr lang="en-US" sz="1600" i="1" spc="40" dirty="0">
                <a:solidFill>
                  <a:schemeClr val="tx1">
                    <a:lumMod val="85000"/>
                    <a:lumOff val="15000"/>
                  </a:schemeClr>
                </a:solidFill>
                <a:latin typeface="Avenir Next" panose="020B0503020202020204" pitchFamily="34" charset="0"/>
              </a:rPr>
              <a:t>This idea came from Republican Senator George Romney as the 1970 </a:t>
            </a:r>
          </a:p>
          <a:p>
            <a:pPr algn="r">
              <a:lnSpc>
                <a:spcPts val="2620"/>
              </a:lnSpc>
            </a:pPr>
            <a:r>
              <a:rPr lang="en-US" sz="1600" i="1" spc="40" dirty="0">
                <a:solidFill>
                  <a:schemeClr val="tx1">
                    <a:lumMod val="85000"/>
                    <a:lumOff val="15000"/>
                  </a:schemeClr>
                </a:solidFill>
                <a:latin typeface="Avenir Next" panose="020B0503020202020204" pitchFamily="34" charset="0"/>
              </a:rPr>
              <a:t>Department of Housing and Urban Development Secretary under Nixon.</a:t>
            </a:r>
          </a:p>
        </p:txBody>
      </p:sp>
    </p:spTree>
    <p:extLst>
      <p:ext uri="{BB962C8B-B14F-4D97-AF65-F5344CB8AC3E}">
        <p14:creationId xmlns:p14="http://schemas.microsoft.com/office/powerpoint/2010/main" val="844254048"/>
      </p:ext>
    </p:extLst>
  </p:cSld>
  <p:clrMapOvr>
    <a:masterClrMapping/>
  </p:clrMapOvr>
  <p:transition spd="med">
    <p:fade thruBlk="1"/>
  </p:transition>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7F9E3"/>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4E0BB4F-54EE-63B5-BF6E-FC57E7C6BF0A}"/>
              </a:ext>
            </a:extLst>
          </p:cNvPr>
          <p:cNvGrpSpPr/>
          <p:nvPr/>
        </p:nvGrpSpPr>
        <p:grpSpPr>
          <a:xfrm>
            <a:off x="3528439" y="1598570"/>
            <a:ext cx="5455521" cy="5259430"/>
            <a:chOff x="3528439" y="1627939"/>
            <a:chExt cx="5455521" cy="5259430"/>
          </a:xfrm>
        </p:grpSpPr>
        <p:pic>
          <p:nvPicPr>
            <p:cNvPr id="2" name="Picture 1">
              <a:extLst>
                <a:ext uri="{FF2B5EF4-FFF2-40B4-BE49-F238E27FC236}">
                  <a16:creationId xmlns:a16="http://schemas.microsoft.com/office/drawing/2014/main" id="{7976DEF2-C27A-E166-516E-C2C69488C018}"/>
                </a:ext>
              </a:extLst>
            </p:cNvPr>
            <p:cNvPicPr>
              <a:picLocks noChangeAspect="1"/>
            </p:cNvPicPr>
            <p:nvPr/>
          </p:nvPicPr>
          <p:blipFill>
            <a:blip r:embed="rId3"/>
            <a:stretch>
              <a:fillRect/>
            </a:stretch>
          </p:blipFill>
          <p:spPr>
            <a:xfrm>
              <a:off x="5136624" y="2101421"/>
              <a:ext cx="525000" cy="1074230"/>
            </a:xfrm>
            <a:prstGeom prst="rect">
              <a:avLst/>
            </a:prstGeom>
          </p:spPr>
        </p:pic>
        <p:pic>
          <p:nvPicPr>
            <p:cNvPr id="37" name="Picture 36">
              <a:extLst>
                <a:ext uri="{FF2B5EF4-FFF2-40B4-BE49-F238E27FC236}">
                  <a16:creationId xmlns:a16="http://schemas.microsoft.com/office/drawing/2014/main" id="{FDBBB607-D847-2ACD-8F35-9CC6A2ABB20A}"/>
                </a:ext>
              </a:extLst>
            </p:cNvPr>
            <p:cNvPicPr>
              <a:picLocks noChangeAspect="1"/>
            </p:cNvPicPr>
            <p:nvPr/>
          </p:nvPicPr>
          <p:blipFill>
            <a:blip r:embed="rId4"/>
            <a:stretch>
              <a:fillRect/>
            </a:stretch>
          </p:blipFill>
          <p:spPr>
            <a:xfrm>
              <a:off x="5868742" y="2032298"/>
              <a:ext cx="675357" cy="1383879"/>
            </a:xfrm>
            <a:prstGeom prst="rect">
              <a:avLst/>
            </a:prstGeom>
          </p:spPr>
        </p:pic>
        <p:pic>
          <p:nvPicPr>
            <p:cNvPr id="36" name="Picture 35">
              <a:extLst>
                <a:ext uri="{FF2B5EF4-FFF2-40B4-BE49-F238E27FC236}">
                  <a16:creationId xmlns:a16="http://schemas.microsoft.com/office/drawing/2014/main" id="{C626A618-5DE5-47DA-3760-1C4C955E9163}"/>
                </a:ext>
              </a:extLst>
            </p:cNvPr>
            <p:cNvPicPr>
              <a:picLocks noChangeAspect="1"/>
            </p:cNvPicPr>
            <p:nvPr/>
          </p:nvPicPr>
          <p:blipFill>
            <a:blip r:embed="rId5"/>
            <a:stretch>
              <a:fillRect/>
            </a:stretch>
          </p:blipFill>
          <p:spPr>
            <a:xfrm>
              <a:off x="5610381" y="1816017"/>
              <a:ext cx="487540" cy="1199029"/>
            </a:xfrm>
            <a:prstGeom prst="rect">
              <a:avLst/>
            </a:prstGeom>
          </p:spPr>
        </p:pic>
        <p:pic>
          <p:nvPicPr>
            <p:cNvPr id="33" name="Picture 32">
              <a:extLst>
                <a:ext uri="{FF2B5EF4-FFF2-40B4-BE49-F238E27FC236}">
                  <a16:creationId xmlns:a16="http://schemas.microsoft.com/office/drawing/2014/main" id="{25C13D3C-54FF-8EE2-1D9A-F13A398773A0}"/>
                </a:ext>
              </a:extLst>
            </p:cNvPr>
            <p:cNvPicPr>
              <a:picLocks noChangeAspect="1"/>
            </p:cNvPicPr>
            <p:nvPr/>
          </p:nvPicPr>
          <p:blipFill>
            <a:blip r:embed="rId6">
              <a:extLst>
                <a:ext uri="{BEBA8EAE-BF5A-486C-A8C5-ECC9F3942E4B}">
                  <a14:imgProps xmlns:a14="http://schemas.microsoft.com/office/drawing/2010/main">
                    <a14:imgLayer r:embed="rId7">
                      <a14:imgEffect>
                        <a14:saturation sat="70000"/>
                      </a14:imgEffect>
                    </a14:imgLayer>
                  </a14:imgProps>
                </a:ext>
              </a:extLst>
            </a:blip>
            <a:stretch>
              <a:fillRect/>
            </a:stretch>
          </p:blipFill>
          <p:spPr>
            <a:xfrm>
              <a:off x="6202347" y="2630366"/>
              <a:ext cx="727232" cy="1163572"/>
            </a:xfrm>
            <a:prstGeom prst="rect">
              <a:avLst/>
            </a:prstGeom>
          </p:spPr>
        </p:pic>
        <p:pic>
          <p:nvPicPr>
            <p:cNvPr id="28" name="Picture 27">
              <a:extLst>
                <a:ext uri="{FF2B5EF4-FFF2-40B4-BE49-F238E27FC236}">
                  <a16:creationId xmlns:a16="http://schemas.microsoft.com/office/drawing/2014/main" id="{84431ED6-21CF-A35E-5C13-EE5A7633271E}"/>
                </a:ext>
              </a:extLst>
            </p:cNvPr>
            <p:cNvPicPr>
              <a:picLocks noChangeAspect="1"/>
            </p:cNvPicPr>
            <p:nvPr/>
          </p:nvPicPr>
          <p:blipFill>
            <a:blip r:embed="rId8">
              <a:duotone>
                <a:schemeClr val="accent1">
                  <a:shade val="45000"/>
                  <a:satMod val="135000"/>
                </a:schemeClr>
                <a:prstClr val="white"/>
              </a:duotone>
              <a:extLst>
                <a:ext uri="{BEBA8EAE-BF5A-486C-A8C5-ECC9F3942E4B}">
                  <a14:imgProps xmlns:a14="http://schemas.microsoft.com/office/drawing/2010/main">
                    <a14:imgLayer r:embed="rId9">
                      <a14:imgEffect>
                        <a14:colorTemperature colorTemp="6104"/>
                      </a14:imgEffect>
                      <a14:imgEffect>
                        <a14:saturation sat="72000"/>
                      </a14:imgEffect>
                    </a14:imgLayer>
                  </a14:imgProps>
                </a:ext>
              </a:extLst>
            </a:blip>
            <a:stretch>
              <a:fillRect/>
            </a:stretch>
          </p:blipFill>
          <p:spPr>
            <a:xfrm>
              <a:off x="4831907" y="2903296"/>
              <a:ext cx="1556949" cy="819446"/>
            </a:xfrm>
            <a:prstGeom prst="rect">
              <a:avLst/>
            </a:prstGeom>
          </p:spPr>
        </p:pic>
        <p:pic>
          <p:nvPicPr>
            <p:cNvPr id="29" name="Picture 28">
              <a:extLst>
                <a:ext uri="{FF2B5EF4-FFF2-40B4-BE49-F238E27FC236}">
                  <a16:creationId xmlns:a16="http://schemas.microsoft.com/office/drawing/2014/main" id="{DAC6ADD3-8AC3-6D9A-AEAC-F34748234A8B}"/>
                </a:ext>
              </a:extLst>
            </p:cNvPr>
            <p:cNvPicPr>
              <a:picLocks noChangeAspect="1"/>
            </p:cNvPicPr>
            <p:nvPr/>
          </p:nvPicPr>
          <p:blipFill>
            <a:blip r:embed="rId10"/>
            <a:stretch>
              <a:fillRect/>
            </a:stretch>
          </p:blipFill>
          <p:spPr>
            <a:xfrm>
              <a:off x="5091199" y="3315448"/>
              <a:ext cx="709781" cy="2470036"/>
            </a:xfrm>
            <a:prstGeom prst="rect">
              <a:avLst/>
            </a:prstGeom>
          </p:spPr>
        </p:pic>
        <p:pic>
          <p:nvPicPr>
            <p:cNvPr id="23" name="Picture 22">
              <a:extLst>
                <a:ext uri="{FF2B5EF4-FFF2-40B4-BE49-F238E27FC236}">
                  <a16:creationId xmlns:a16="http://schemas.microsoft.com/office/drawing/2014/main" id="{1E5E33C9-473D-71E8-63EE-02ABE35B39CA}"/>
                </a:ext>
              </a:extLst>
            </p:cNvPr>
            <p:cNvPicPr>
              <a:picLocks noChangeAspect="1"/>
            </p:cNvPicPr>
            <p:nvPr/>
          </p:nvPicPr>
          <p:blipFill>
            <a:blip r:embed="rId11"/>
            <a:stretch>
              <a:fillRect/>
            </a:stretch>
          </p:blipFill>
          <p:spPr>
            <a:xfrm>
              <a:off x="5770655" y="3187842"/>
              <a:ext cx="1204811" cy="1548834"/>
            </a:xfrm>
            <a:prstGeom prst="rect">
              <a:avLst/>
            </a:prstGeom>
          </p:spPr>
        </p:pic>
        <p:pic>
          <p:nvPicPr>
            <p:cNvPr id="21" name="Picture 20">
              <a:extLst>
                <a:ext uri="{FF2B5EF4-FFF2-40B4-BE49-F238E27FC236}">
                  <a16:creationId xmlns:a16="http://schemas.microsoft.com/office/drawing/2014/main" id="{2E0590AF-671F-8607-5218-88B87410DB98}"/>
                </a:ext>
              </a:extLst>
            </p:cNvPr>
            <p:cNvPicPr>
              <a:picLocks noChangeAspect="1"/>
            </p:cNvPicPr>
            <p:nvPr/>
          </p:nvPicPr>
          <p:blipFill>
            <a:blip r:embed="rId12"/>
            <a:stretch>
              <a:fillRect/>
            </a:stretch>
          </p:blipFill>
          <p:spPr>
            <a:xfrm>
              <a:off x="5480139" y="4517996"/>
              <a:ext cx="1204811" cy="994923"/>
            </a:xfrm>
            <a:prstGeom prst="rect">
              <a:avLst/>
            </a:prstGeom>
          </p:spPr>
        </p:pic>
        <p:pic>
          <p:nvPicPr>
            <p:cNvPr id="24" name="Picture 23">
              <a:extLst>
                <a:ext uri="{FF2B5EF4-FFF2-40B4-BE49-F238E27FC236}">
                  <a16:creationId xmlns:a16="http://schemas.microsoft.com/office/drawing/2014/main" id="{5E4CBA6D-ED7F-A6FE-86E3-26735A572984}"/>
                </a:ext>
              </a:extLst>
            </p:cNvPr>
            <p:cNvPicPr>
              <a:picLocks noChangeAspect="1"/>
            </p:cNvPicPr>
            <p:nvPr/>
          </p:nvPicPr>
          <p:blipFill>
            <a:blip r:embed="rId13"/>
            <a:stretch>
              <a:fillRect/>
            </a:stretch>
          </p:blipFill>
          <p:spPr>
            <a:xfrm>
              <a:off x="4596169" y="4450609"/>
              <a:ext cx="836211" cy="1651162"/>
            </a:xfrm>
            <a:prstGeom prst="rect">
              <a:avLst/>
            </a:prstGeom>
          </p:spPr>
        </p:pic>
        <p:pic>
          <p:nvPicPr>
            <p:cNvPr id="31" name="Picture 30">
              <a:extLst>
                <a:ext uri="{FF2B5EF4-FFF2-40B4-BE49-F238E27FC236}">
                  <a16:creationId xmlns:a16="http://schemas.microsoft.com/office/drawing/2014/main" id="{88E7B3BE-3F50-C8C1-29C0-1726BA992FAC}"/>
                </a:ext>
              </a:extLst>
            </p:cNvPr>
            <p:cNvPicPr>
              <a:picLocks noChangeAspect="1"/>
            </p:cNvPicPr>
            <p:nvPr/>
          </p:nvPicPr>
          <p:blipFill>
            <a:blip r:embed="rId14"/>
            <a:stretch>
              <a:fillRect/>
            </a:stretch>
          </p:blipFill>
          <p:spPr>
            <a:xfrm>
              <a:off x="5366135" y="5189630"/>
              <a:ext cx="938195" cy="1464274"/>
            </a:xfrm>
            <a:prstGeom prst="rect">
              <a:avLst/>
            </a:prstGeom>
          </p:spPr>
        </p:pic>
        <p:pic>
          <p:nvPicPr>
            <p:cNvPr id="5" name="Picture 4">
              <a:extLst>
                <a:ext uri="{FF2B5EF4-FFF2-40B4-BE49-F238E27FC236}">
                  <a16:creationId xmlns:a16="http://schemas.microsoft.com/office/drawing/2014/main" id="{8B7153CA-A517-6941-EA11-46AC245D001F}"/>
                </a:ext>
              </a:extLst>
            </p:cNvPr>
            <p:cNvPicPr>
              <a:picLocks noChangeAspect="1"/>
            </p:cNvPicPr>
            <p:nvPr/>
          </p:nvPicPr>
          <p:blipFill rotWithShape="1">
            <a:blip r:embed="rId15"/>
            <a:srcRect l="10123" b="8122"/>
            <a:stretch/>
          </p:blipFill>
          <p:spPr>
            <a:xfrm>
              <a:off x="3775348" y="1817207"/>
              <a:ext cx="4718200" cy="5070162"/>
            </a:xfrm>
            <a:prstGeom prst="rect">
              <a:avLst/>
            </a:prstGeom>
            <a:effectLst>
              <a:outerShdw blurRad="65443" dist="50800" dir="5400000" algn="ctr" rotWithShape="0">
                <a:srgbClr val="000000">
                  <a:alpha val="19499"/>
                </a:srgbClr>
              </a:outerShdw>
            </a:effectLst>
          </p:spPr>
        </p:pic>
        <p:sp>
          <p:nvSpPr>
            <p:cNvPr id="6" name="Frame 5">
              <a:extLst>
                <a:ext uri="{FF2B5EF4-FFF2-40B4-BE49-F238E27FC236}">
                  <a16:creationId xmlns:a16="http://schemas.microsoft.com/office/drawing/2014/main" id="{D56CBF38-7F69-990D-1F0E-F702A5E05178}"/>
                </a:ext>
              </a:extLst>
            </p:cNvPr>
            <p:cNvSpPr/>
            <p:nvPr/>
          </p:nvSpPr>
          <p:spPr>
            <a:xfrm>
              <a:off x="3528439" y="1627939"/>
              <a:ext cx="5455521" cy="5259429"/>
            </a:xfrm>
            <a:custGeom>
              <a:avLst/>
              <a:gdLst>
                <a:gd name="connsiteX0" fmla="*/ 0 w 5885411"/>
                <a:gd name="connsiteY0" fmla="*/ 0 h 5259429"/>
                <a:gd name="connsiteX1" fmla="*/ 5885411 w 5885411"/>
                <a:gd name="connsiteY1" fmla="*/ 0 h 5259429"/>
                <a:gd name="connsiteX2" fmla="*/ 5885411 w 5885411"/>
                <a:gd name="connsiteY2" fmla="*/ 5259429 h 5259429"/>
                <a:gd name="connsiteX3" fmla="*/ 0 w 5885411"/>
                <a:gd name="connsiteY3" fmla="*/ 5259429 h 5259429"/>
                <a:gd name="connsiteX4" fmla="*/ 0 w 5885411"/>
                <a:gd name="connsiteY4" fmla="*/ 0 h 5259429"/>
                <a:gd name="connsiteX5" fmla="*/ 657429 w 5885411"/>
                <a:gd name="connsiteY5" fmla="*/ 657429 h 5259429"/>
                <a:gd name="connsiteX6" fmla="*/ 657429 w 5885411"/>
                <a:gd name="connsiteY6" fmla="*/ 4602000 h 5259429"/>
                <a:gd name="connsiteX7" fmla="*/ 5227982 w 5885411"/>
                <a:gd name="connsiteY7" fmla="*/ 4602000 h 5259429"/>
                <a:gd name="connsiteX8" fmla="*/ 5227982 w 5885411"/>
                <a:gd name="connsiteY8" fmla="*/ 657429 h 5259429"/>
                <a:gd name="connsiteX9" fmla="*/ 657429 w 5885411"/>
                <a:gd name="connsiteY9" fmla="*/ 657429 h 5259429"/>
                <a:gd name="connsiteX0" fmla="*/ 0 w 5885411"/>
                <a:gd name="connsiteY0" fmla="*/ 0 h 5259429"/>
                <a:gd name="connsiteX1" fmla="*/ 5885411 w 5885411"/>
                <a:gd name="connsiteY1" fmla="*/ 0 h 5259429"/>
                <a:gd name="connsiteX2" fmla="*/ 5885411 w 5885411"/>
                <a:gd name="connsiteY2" fmla="*/ 5259429 h 5259429"/>
                <a:gd name="connsiteX3" fmla="*/ 0 w 5885411"/>
                <a:gd name="connsiteY3" fmla="*/ 5259429 h 5259429"/>
                <a:gd name="connsiteX4" fmla="*/ 0 w 5885411"/>
                <a:gd name="connsiteY4" fmla="*/ 0 h 5259429"/>
                <a:gd name="connsiteX5" fmla="*/ 657429 w 5885411"/>
                <a:gd name="connsiteY5" fmla="*/ 657429 h 5259429"/>
                <a:gd name="connsiteX6" fmla="*/ 657429 w 5885411"/>
                <a:gd name="connsiteY6" fmla="*/ 4818131 h 5259429"/>
                <a:gd name="connsiteX7" fmla="*/ 5227982 w 5885411"/>
                <a:gd name="connsiteY7" fmla="*/ 4602000 h 5259429"/>
                <a:gd name="connsiteX8" fmla="*/ 5227982 w 5885411"/>
                <a:gd name="connsiteY8" fmla="*/ 657429 h 5259429"/>
                <a:gd name="connsiteX9" fmla="*/ 657429 w 5885411"/>
                <a:gd name="connsiteY9" fmla="*/ 657429 h 5259429"/>
                <a:gd name="connsiteX0" fmla="*/ 0 w 5885411"/>
                <a:gd name="connsiteY0" fmla="*/ 0 h 5259429"/>
                <a:gd name="connsiteX1" fmla="*/ 5885411 w 5885411"/>
                <a:gd name="connsiteY1" fmla="*/ 0 h 5259429"/>
                <a:gd name="connsiteX2" fmla="*/ 5885411 w 5885411"/>
                <a:gd name="connsiteY2" fmla="*/ 5259429 h 5259429"/>
                <a:gd name="connsiteX3" fmla="*/ 0 w 5885411"/>
                <a:gd name="connsiteY3" fmla="*/ 5259429 h 5259429"/>
                <a:gd name="connsiteX4" fmla="*/ 0 w 5885411"/>
                <a:gd name="connsiteY4" fmla="*/ 0 h 5259429"/>
                <a:gd name="connsiteX5" fmla="*/ 657429 w 5885411"/>
                <a:gd name="connsiteY5" fmla="*/ 657429 h 5259429"/>
                <a:gd name="connsiteX6" fmla="*/ 657429 w 5885411"/>
                <a:gd name="connsiteY6" fmla="*/ 4818131 h 5259429"/>
                <a:gd name="connsiteX7" fmla="*/ 5227982 w 5885411"/>
                <a:gd name="connsiteY7" fmla="*/ 4884633 h 5259429"/>
                <a:gd name="connsiteX8" fmla="*/ 5227982 w 5885411"/>
                <a:gd name="connsiteY8" fmla="*/ 657429 h 5259429"/>
                <a:gd name="connsiteX9" fmla="*/ 657429 w 5885411"/>
                <a:gd name="connsiteY9" fmla="*/ 657429 h 5259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85411" h="5259429">
                  <a:moveTo>
                    <a:pt x="0" y="0"/>
                  </a:moveTo>
                  <a:lnTo>
                    <a:pt x="5885411" y="0"/>
                  </a:lnTo>
                  <a:lnTo>
                    <a:pt x="5885411" y="5259429"/>
                  </a:lnTo>
                  <a:lnTo>
                    <a:pt x="0" y="5259429"/>
                  </a:lnTo>
                  <a:lnTo>
                    <a:pt x="0" y="0"/>
                  </a:lnTo>
                  <a:close/>
                  <a:moveTo>
                    <a:pt x="657429" y="657429"/>
                  </a:moveTo>
                  <a:lnTo>
                    <a:pt x="657429" y="4818131"/>
                  </a:lnTo>
                  <a:lnTo>
                    <a:pt x="5227982" y="4884633"/>
                  </a:lnTo>
                  <a:lnTo>
                    <a:pt x="5227982" y="657429"/>
                  </a:lnTo>
                  <a:lnTo>
                    <a:pt x="657429" y="657429"/>
                  </a:lnTo>
                  <a:close/>
                </a:path>
              </a:pathLst>
            </a:custGeom>
            <a:solidFill>
              <a:srgbClr val="F7FA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10" name="Rounded Rectangle 9">
            <a:extLst>
              <a:ext uri="{FF2B5EF4-FFF2-40B4-BE49-F238E27FC236}">
                <a16:creationId xmlns:a16="http://schemas.microsoft.com/office/drawing/2014/main" id="{08249CA0-537D-1122-26C0-75CBB3E4074C}"/>
              </a:ext>
            </a:extLst>
          </p:cNvPr>
          <p:cNvSpPr/>
          <p:nvPr/>
        </p:nvSpPr>
        <p:spPr>
          <a:xfrm>
            <a:off x="3038622" y="263370"/>
            <a:ext cx="6161649" cy="733111"/>
          </a:xfrm>
          <a:prstGeom prst="roundRect">
            <a:avLst>
              <a:gd name="adj" fmla="val 5399"/>
            </a:avLst>
          </a:prstGeom>
          <a:solidFill>
            <a:srgbClr val="E5EAD6"/>
          </a:solidFill>
          <a:ln w="28575">
            <a:solidFill>
              <a:srgbClr val="DFE3D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162D2F81-45EC-4F42-1EDD-0D69E1EE28DA}"/>
              </a:ext>
            </a:extLst>
          </p:cNvPr>
          <p:cNvSpPr txBox="1"/>
          <p:nvPr/>
        </p:nvSpPr>
        <p:spPr>
          <a:xfrm>
            <a:off x="2848040" y="365673"/>
            <a:ext cx="6495921" cy="584775"/>
          </a:xfrm>
          <a:prstGeom prst="rect">
            <a:avLst/>
          </a:prstGeom>
          <a:noFill/>
        </p:spPr>
        <p:txBody>
          <a:bodyPr wrap="square" rtlCol="0">
            <a:spAutoFit/>
          </a:bodyPr>
          <a:lstStyle/>
          <a:p>
            <a:pPr algn="ctr"/>
            <a:r>
              <a:rPr lang="en-US" sz="3200" spc="40">
                <a:solidFill>
                  <a:schemeClr val="tx1">
                    <a:lumMod val="85000"/>
                    <a:lumOff val="15000"/>
                  </a:schemeClr>
                </a:solidFill>
                <a:latin typeface="Hardwick WF" pitchFamily="2" charset="0"/>
              </a:rPr>
              <a:t>END EXCLUSIONARY ZONING</a:t>
            </a:r>
            <a:endParaRPr lang="en-US" sz="3200" spc="40" dirty="0">
              <a:solidFill>
                <a:schemeClr val="tx1">
                  <a:lumMod val="85000"/>
                  <a:lumOff val="15000"/>
                </a:schemeClr>
              </a:solidFill>
              <a:latin typeface="Hardwick WF" pitchFamily="2" charset="0"/>
            </a:endParaRPr>
          </a:p>
        </p:txBody>
      </p:sp>
      <p:grpSp>
        <p:nvGrpSpPr>
          <p:cNvPr id="11" name="Group 10">
            <a:extLst>
              <a:ext uri="{FF2B5EF4-FFF2-40B4-BE49-F238E27FC236}">
                <a16:creationId xmlns:a16="http://schemas.microsoft.com/office/drawing/2014/main" id="{8986C2BF-8984-462F-7002-9A595DCF68C2}"/>
              </a:ext>
            </a:extLst>
          </p:cNvPr>
          <p:cNvGrpSpPr/>
          <p:nvPr/>
        </p:nvGrpSpPr>
        <p:grpSpPr>
          <a:xfrm>
            <a:off x="1646936" y="994259"/>
            <a:ext cx="8847146" cy="784043"/>
            <a:chOff x="1305731" y="996479"/>
            <a:chExt cx="9572476" cy="785318"/>
          </a:xfrm>
        </p:grpSpPr>
        <p:sp>
          <p:nvSpPr>
            <p:cNvPr id="12" name="Octagon 11">
              <a:extLst>
                <a:ext uri="{FF2B5EF4-FFF2-40B4-BE49-F238E27FC236}">
                  <a16:creationId xmlns:a16="http://schemas.microsoft.com/office/drawing/2014/main" id="{BC2F69BE-C35D-76F4-32FB-06A037074D22}"/>
                </a:ext>
              </a:extLst>
            </p:cNvPr>
            <p:cNvSpPr/>
            <p:nvPr/>
          </p:nvSpPr>
          <p:spPr>
            <a:xfrm>
              <a:off x="1305731" y="996479"/>
              <a:ext cx="9572476" cy="785318"/>
            </a:xfrm>
            <a:prstGeom prst="octagon">
              <a:avLst/>
            </a:prstGeom>
            <a:solidFill>
              <a:srgbClr val="9DC485"/>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ctagon 12">
              <a:extLst>
                <a:ext uri="{FF2B5EF4-FFF2-40B4-BE49-F238E27FC236}">
                  <a16:creationId xmlns:a16="http://schemas.microsoft.com/office/drawing/2014/main" id="{910A5534-32A2-73C4-7DB8-669167957C8B}"/>
                </a:ext>
              </a:extLst>
            </p:cNvPr>
            <p:cNvSpPr/>
            <p:nvPr/>
          </p:nvSpPr>
          <p:spPr>
            <a:xfrm>
              <a:off x="1418469" y="1083956"/>
              <a:ext cx="9390303" cy="606617"/>
            </a:xfrm>
            <a:prstGeom prst="octagon">
              <a:avLst/>
            </a:prstGeom>
            <a:solidFill>
              <a:schemeClr val="accent6">
                <a:lumMod val="60000"/>
                <a:lumOff val="40000"/>
              </a:schemeClr>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BBED318C-F344-B5CE-A520-CD756DA1C6BF}"/>
              </a:ext>
            </a:extLst>
          </p:cNvPr>
          <p:cNvGrpSpPr/>
          <p:nvPr/>
        </p:nvGrpSpPr>
        <p:grpSpPr>
          <a:xfrm>
            <a:off x="2043154" y="948226"/>
            <a:ext cx="971973" cy="868161"/>
            <a:chOff x="1349090" y="1014346"/>
            <a:chExt cx="886592" cy="785318"/>
          </a:xfrm>
        </p:grpSpPr>
        <p:pic>
          <p:nvPicPr>
            <p:cNvPr id="17" name="Graphic 16" descr="Key with solid fill">
              <a:extLst>
                <a:ext uri="{FF2B5EF4-FFF2-40B4-BE49-F238E27FC236}">
                  <a16:creationId xmlns:a16="http://schemas.microsoft.com/office/drawing/2014/main" id="{230BC105-2FA6-B85A-A34F-C4E42007B23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349090" y="1014346"/>
              <a:ext cx="886592" cy="785318"/>
            </a:xfrm>
            <a:prstGeom prst="rect">
              <a:avLst/>
            </a:prstGeom>
          </p:spPr>
        </p:pic>
        <p:sp>
          <p:nvSpPr>
            <p:cNvPr id="18" name="Snip Same Side Corner Rectangle 17">
              <a:extLst>
                <a:ext uri="{FF2B5EF4-FFF2-40B4-BE49-F238E27FC236}">
                  <a16:creationId xmlns:a16="http://schemas.microsoft.com/office/drawing/2014/main" id="{35457B1C-AD34-3E4C-4E0B-35E23CBB9E12}"/>
                </a:ext>
              </a:extLst>
            </p:cNvPr>
            <p:cNvSpPr/>
            <p:nvPr/>
          </p:nvSpPr>
          <p:spPr>
            <a:xfrm rot="16200000">
              <a:off x="1387043" y="1208950"/>
              <a:ext cx="372568" cy="414796"/>
            </a:xfrm>
            <a:prstGeom prst="snip2SameRect">
              <a:avLst>
                <a:gd name="adj1" fmla="val 21679"/>
                <a:gd name="adj2" fmla="val 3659"/>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ed Rectangle 18">
              <a:extLst>
                <a:ext uri="{FF2B5EF4-FFF2-40B4-BE49-F238E27FC236}">
                  <a16:creationId xmlns:a16="http://schemas.microsoft.com/office/drawing/2014/main" id="{15F5D5EE-64B7-1048-70FA-1C3532D812DB}"/>
                </a:ext>
              </a:extLst>
            </p:cNvPr>
            <p:cNvSpPr/>
            <p:nvPr/>
          </p:nvSpPr>
          <p:spPr>
            <a:xfrm>
              <a:off x="1486180" y="1370395"/>
              <a:ext cx="66096" cy="93457"/>
            </a:xfrm>
            <a:prstGeom prst="round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TextBox 19">
            <a:extLst>
              <a:ext uri="{FF2B5EF4-FFF2-40B4-BE49-F238E27FC236}">
                <a16:creationId xmlns:a16="http://schemas.microsoft.com/office/drawing/2014/main" id="{95E76934-E4BE-9302-42E0-95D766F7C9FC}"/>
              </a:ext>
            </a:extLst>
          </p:cNvPr>
          <p:cNvSpPr txBox="1"/>
          <p:nvPr/>
        </p:nvSpPr>
        <p:spPr>
          <a:xfrm>
            <a:off x="3099835" y="1197398"/>
            <a:ext cx="7913562" cy="700192"/>
          </a:xfrm>
          <a:prstGeom prst="rect">
            <a:avLst/>
          </a:prstGeom>
          <a:noFill/>
        </p:spPr>
        <p:txBody>
          <a:bodyPr wrap="square" rtlCol="0">
            <a:spAutoFit/>
          </a:bodyPr>
          <a:lstStyle/>
          <a:p>
            <a:pPr>
              <a:lnSpc>
                <a:spcPts val="2420"/>
              </a:lnSpc>
            </a:pPr>
            <a:r>
              <a:rPr lang="en-US" dirty="0">
                <a:solidFill>
                  <a:srgbClr val="2E481D"/>
                </a:solidFill>
                <a:latin typeface="Avenir Next Medium" panose="020B0503020202020204" pitchFamily="34" charset="0"/>
              </a:rPr>
              <a:t>New Jersey is leading the way by mandating inclusionary housing.</a:t>
            </a:r>
          </a:p>
          <a:p>
            <a:pPr>
              <a:lnSpc>
                <a:spcPts val="2420"/>
              </a:lnSpc>
            </a:pPr>
            <a:endParaRPr lang="en-US" dirty="0">
              <a:solidFill>
                <a:srgbClr val="2E481D"/>
              </a:solidFill>
              <a:latin typeface="Avenir Next Medium" panose="020B0503020202020204" pitchFamily="34" charset="0"/>
            </a:endParaRPr>
          </a:p>
        </p:txBody>
      </p:sp>
      <p:sp>
        <p:nvSpPr>
          <p:cNvPr id="8" name="TextBox 7">
            <a:extLst>
              <a:ext uri="{FF2B5EF4-FFF2-40B4-BE49-F238E27FC236}">
                <a16:creationId xmlns:a16="http://schemas.microsoft.com/office/drawing/2014/main" id="{928D63BD-975A-165F-201D-6BECB38430C8}"/>
              </a:ext>
            </a:extLst>
          </p:cNvPr>
          <p:cNvSpPr txBox="1"/>
          <p:nvPr/>
        </p:nvSpPr>
        <p:spPr>
          <a:xfrm>
            <a:off x="1602985" y="2298762"/>
            <a:ext cx="3170902" cy="929742"/>
          </a:xfrm>
          <a:prstGeom prst="rect">
            <a:avLst/>
          </a:prstGeom>
          <a:noFill/>
        </p:spPr>
        <p:txBody>
          <a:bodyPr wrap="square">
            <a:spAutoFit/>
          </a:bodyPr>
          <a:lstStyle/>
          <a:p>
            <a:pPr>
              <a:lnSpc>
                <a:spcPts val="2220"/>
              </a:lnSpc>
            </a:pPr>
            <a:r>
              <a:rPr lang="en-US" sz="1600" spc="40" dirty="0">
                <a:solidFill>
                  <a:schemeClr val="tx1">
                    <a:lumMod val="85000"/>
                    <a:lumOff val="15000"/>
                  </a:schemeClr>
                </a:solidFill>
                <a:latin typeface="Avenir Next" panose="020B0503020202020204" pitchFamily="34" charset="0"/>
              </a:rPr>
              <a:t>The NJ Supreme Court </a:t>
            </a:r>
          </a:p>
          <a:p>
            <a:pPr>
              <a:lnSpc>
                <a:spcPts val="2220"/>
              </a:lnSpc>
            </a:pPr>
            <a:r>
              <a:rPr lang="en-US" sz="1600" spc="40" dirty="0">
                <a:solidFill>
                  <a:schemeClr val="tx1">
                    <a:lumMod val="85000"/>
                    <a:lumOff val="15000"/>
                  </a:schemeClr>
                </a:solidFill>
                <a:latin typeface="Avenir Next" panose="020B0503020202020204" pitchFamily="34" charset="0"/>
              </a:rPr>
              <a:t>has prohibited </a:t>
            </a:r>
          </a:p>
          <a:p>
            <a:pPr>
              <a:lnSpc>
                <a:spcPts val="2220"/>
              </a:lnSpc>
            </a:pPr>
            <a:r>
              <a:rPr lang="en-US" sz="1600" spc="40" dirty="0">
                <a:solidFill>
                  <a:schemeClr val="tx1">
                    <a:lumMod val="85000"/>
                    <a:lumOff val="15000"/>
                  </a:schemeClr>
                </a:solidFill>
                <a:latin typeface="Avenir Next" panose="020B0503020202020204" pitchFamily="34" charset="0"/>
              </a:rPr>
              <a:t>exclusionary zoning.</a:t>
            </a:r>
          </a:p>
        </p:txBody>
      </p:sp>
      <p:sp>
        <p:nvSpPr>
          <p:cNvPr id="16" name="TextBox 15">
            <a:extLst>
              <a:ext uri="{FF2B5EF4-FFF2-40B4-BE49-F238E27FC236}">
                <a16:creationId xmlns:a16="http://schemas.microsoft.com/office/drawing/2014/main" id="{EF2BB5F4-056D-EC5C-CC04-929532FF98A1}"/>
              </a:ext>
            </a:extLst>
          </p:cNvPr>
          <p:cNvSpPr txBox="1"/>
          <p:nvPr/>
        </p:nvSpPr>
        <p:spPr>
          <a:xfrm>
            <a:off x="1627783" y="3703162"/>
            <a:ext cx="3319786" cy="1211870"/>
          </a:xfrm>
          <a:prstGeom prst="rect">
            <a:avLst/>
          </a:prstGeom>
          <a:noFill/>
        </p:spPr>
        <p:txBody>
          <a:bodyPr wrap="square">
            <a:spAutoFit/>
          </a:bodyPr>
          <a:lstStyle/>
          <a:p>
            <a:pPr>
              <a:lnSpc>
                <a:spcPts val="2220"/>
              </a:lnSpc>
            </a:pPr>
            <a:r>
              <a:rPr lang="en-US" sz="1600" spc="40" dirty="0">
                <a:solidFill>
                  <a:schemeClr val="tx1">
                    <a:lumMod val="85000"/>
                    <a:lumOff val="15000"/>
                  </a:schemeClr>
                </a:solidFill>
                <a:latin typeface="Avenir Next" panose="020B0503020202020204" pitchFamily="34" charset="0"/>
              </a:rPr>
              <a:t>All municipalities are </a:t>
            </a:r>
          </a:p>
          <a:p>
            <a:pPr>
              <a:lnSpc>
                <a:spcPts val="2220"/>
              </a:lnSpc>
            </a:pPr>
            <a:r>
              <a:rPr lang="en-US" sz="1600" spc="40" dirty="0">
                <a:solidFill>
                  <a:schemeClr val="tx1">
                    <a:lumMod val="85000"/>
                    <a:lumOff val="15000"/>
                  </a:schemeClr>
                </a:solidFill>
                <a:latin typeface="Avenir Next" panose="020B0503020202020204" pitchFamily="34" charset="0"/>
              </a:rPr>
              <a:t>required to provide their </a:t>
            </a:r>
          </a:p>
          <a:p>
            <a:pPr>
              <a:lnSpc>
                <a:spcPts val="2220"/>
              </a:lnSpc>
            </a:pPr>
            <a:r>
              <a:rPr lang="en-US" sz="1600" spc="40" dirty="0">
                <a:solidFill>
                  <a:schemeClr val="tx1">
                    <a:lumMod val="85000"/>
                    <a:lumOff val="15000"/>
                  </a:schemeClr>
                </a:solidFill>
                <a:latin typeface="Avenir Next" panose="020B0503020202020204" pitchFamily="34" charset="0"/>
              </a:rPr>
              <a:t>“fair share” of affordable housing.</a:t>
            </a:r>
          </a:p>
        </p:txBody>
      </p:sp>
      <p:pic>
        <p:nvPicPr>
          <p:cNvPr id="25" name="Picture 24">
            <a:extLst>
              <a:ext uri="{FF2B5EF4-FFF2-40B4-BE49-F238E27FC236}">
                <a16:creationId xmlns:a16="http://schemas.microsoft.com/office/drawing/2014/main" id="{335014EE-93F9-1E4F-CDAB-CED13725AA17}"/>
              </a:ext>
            </a:extLst>
          </p:cNvPr>
          <p:cNvPicPr>
            <a:picLocks noChangeAspect="1"/>
          </p:cNvPicPr>
          <p:nvPr/>
        </p:nvPicPr>
        <p:blipFill>
          <a:blip r:embed="rId18"/>
          <a:stretch>
            <a:fillRect/>
          </a:stretch>
        </p:blipFill>
        <p:spPr>
          <a:xfrm>
            <a:off x="677579" y="3822765"/>
            <a:ext cx="781068" cy="800993"/>
          </a:xfrm>
          <a:prstGeom prst="rect">
            <a:avLst/>
          </a:prstGeom>
        </p:spPr>
      </p:pic>
      <p:pic>
        <p:nvPicPr>
          <p:cNvPr id="39" name="Picture 38">
            <a:extLst>
              <a:ext uri="{FF2B5EF4-FFF2-40B4-BE49-F238E27FC236}">
                <a16:creationId xmlns:a16="http://schemas.microsoft.com/office/drawing/2014/main" id="{382DFF84-214B-0631-88F1-49009CD43633}"/>
              </a:ext>
            </a:extLst>
          </p:cNvPr>
          <p:cNvPicPr>
            <a:picLocks noChangeAspect="1"/>
          </p:cNvPicPr>
          <p:nvPr/>
        </p:nvPicPr>
        <p:blipFill>
          <a:blip r:embed="rId19"/>
          <a:stretch>
            <a:fillRect/>
          </a:stretch>
        </p:blipFill>
        <p:spPr>
          <a:xfrm>
            <a:off x="677579" y="5462757"/>
            <a:ext cx="781068" cy="841870"/>
          </a:xfrm>
          <a:prstGeom prst="rect">
            <a:avLst/>
          </a:prstGeom>
        </p:spPr>
      </p:pic>
      <p:sp>
        <p:nvSpPr>
          <p:cNvPr id="40" name="TextBox 39">
            <a:extLst>
              <a:ext uri="{FF2B5EF4-FFF2-40B4-BE49-F238E27FC236}">
                <a16:creationId xmlns:a16="http://schemas.microsoft.com/office/drawing/2014/main" id="{E5425870-C671-5E71-71FB-899E367D7593}"/>
              </a:ext>
            </a:extLst>
          </p:cNvPr>
          <p:cNvSpPr txBox="1"/>
          <p:nvPr/>
        </p:nvSpPr>
        <p:spPr>
          <a:xfrm>
            <a:off x="1622889" y="5388227"/>
            <a:ext cx="3434070" cy="929742"/>
          </a:xfrm>
          <a:prstGeom prst="rect">
            <a:avLst/>
          </a:prstGeom>
          <a:noFill/>
        </p:spPr>
        <p:txBody>
          <a:bodyPr wrap="square">
            <a:spAutoFit/>
          </a:bodyPr>
          <a:lstStyle/>
          <a:p>
            <a:pPr>
              <a:lnSpc>
                <a:spcPts val="2220"/>
              </a:lnSpc>
            </a:pPr>
            <a:r>
              <a:rPr lang="en-US" sz="1600" spc="40" dirty="0">
                <a:solidFill>
                  <a:schemeClr val="tx1">
                    <a:lumMod val="85000"/>
                    <a:lumOff val="15000"/>
                  </a:schemeClr>
                </a:solidFill>
                <a:latin typeface="Avenir Next" panose="020B0503020202020204" pitchFamily="34" charset="0"/>
              </a:rPr>
              <a:t>If they fail to do so, the </a:t>
            </a:r>
          </a:p>
          <a:p>
            <a:pPr>
              <a:lnSpc>
                <a:spcPts val="2220"/>
              </a:lnSpc>
            </a:pPr>
            <a:r>
              <a:rPr lang="en-US" sz="1600" spc="40" dirty="0">
                <a:solidFill>
                  <a:schemeClr val="tx1">
                    <a:lumMod val="85000"/>
                    <a:lumOff val="15000"/>
                  </a:schemeClr>
                </a:solidFill>
                <a:latin typeface="Avenir Next" panose="020B0503020202020204" pitchFamily="34" charset="0"/>
              </a:rPr>
              <a:t>courts can make them by redrawing zoning lines.</a:t>
            </a:r>
          </a:p>
        </p:txBody>
      </p:sp>
      <p:pic>
        <p:nvPicPr>
          <p:cNvPr id="41" name="Picture 40">
            <a:extLst>
              <a:ext uri="{FF2B5EF4-FFF2-40B4-BE49-F238E27FC236}">
                <a16:creationId xmlns:a16="http://schemas.microsoft.com/office/drawing/2014/main" id="{1DC32EB0-95F9-5327-3A23-6D9C69035F7D}"/>
              </a:ext>
            </a:extLst>
          </p:cNvPr>
          <p:cNvPicPr>
            <a:picLocks noChangeAspect="1"/>
          </p:cNvPicPr>
          <p:nvPr/>
        </p:nvPicPr>
        <p:blipFill>
          <a:blip r:embed="rId20"/>
          <a:stretch>
            <a:fillRect/>
          </a:stretch>
        </p:blipFill>
        <p:spPr>
          <a:xfrm flipH="1">
            <a:off x="442969" y="2298762"/>
            <a:ext cx="1084618" cy="856570"/>
          </a:xfrm>
          <a:prstGeom prst="rect">
            <a:avLst/>
          </a:prstGeom>
        </p:spPr>
      </p:pic>
      <p:pic>
        <p:nvPicPr>
          <p:cNvPr id="42" name="Picture 41">
            <a:extLst>
              <a:ext uri="{FF2B5EF4-FFF2-40B4-BE49-F238E27FC236}">
                <a16:creationId xmlns:a16="http://schemas.microsoft.com/office/drawing/2014/main" id="{19D5CBA6-CD80-B48E-FFEB-8F80C137E39C}"/>
              </a:ext>
            </a:extLst>
          </p:cNvPr>
          <p:cNvPicPr>
            <a:picLocks noChangeAspect="1"/>
          </p:cNvPicPr>
          <p:nvPr/>
        </p:nvPicPr>
        <p:blipFill>
          <a:blip r:embed="rId21"/>
          <a:stretch>
            <a:fillRect/>
          </a:stretch>
        </p:blipFill>
        <p:spPr>
          <a:xfrm>
            <a:off x="10708802" y="2379649"/>
            <a:ext cx="982876" cy="831664"/>
          </a:xfrm>
          <a:prstGeom prst="rect">
            <a:avLst/>
          </a:prstGeom>
        </p:spPr>
      </p:pic>
      <p:sp>
        <p:nvSpPr>
          <p:cNvPr id="43" name="TextBox 42">
            <a:extLst>
              <a:ext uri="{FF2B5EF4-FFF2-40B4-BE49-F238E27FC236}">
                <a16:creationId xmlns:a16="http://schemas.microsoft.com/office/drawing/2014/main" id="{F3936497-3AE0-B796-A377-31402C16DF77}"/>
              </a:ext>
            </a:extLst>
          </p:cNvPr>
          <p:cNvSpPr txBox="1"/>
          <p:nvPr/>
        </p:nvSpPr>
        <p:spPr>
          <a:xfrm>
            <a:off x="6462582" y="2330610"/>
            <a:ext cx="4134232" cy="929742"/>
          </a:xfrm>
          <a:prstGeom prst="rect">
            <a:avLst/>
          </a:prstGeom>
          <a:noFill/>
        </p:spPr>
        <p:txBody>
          <a:bodyPr wrap="square">
            <a:spAutoFit/>
          </a:bodyPr>
          <a:lstStyle/>
          <a:p>
            <a:pPr algn="r">
              <a:lnSpc>
                <a:spcPts val="2220"/>
              </a:lnSpc>
            </a:pPr>
            <a:r>
              <a:rPr lang="en-US" sz="1600" spc="40" dirty="0">
                <a:solidFill>
                  <a:schemeClr val="tx1">
                    <a:lumMod val="85000"/>
                    <a:lumOff val="15000"/>
                  </a:schemeClr>
                </a:solidFill>
                <a:latin typeface="Avenir Next" panose="020B0503020202020204" pitchFamily="34" charset="0"/>
              </a:rPr>
              <a:t>340 towns have broken ground </a:t>
            </a:r>
          </a:p>
          <a:p>
            <a:pPr algn="r">
              <a:lnSpc>
                <a:spcPts val="2220"/>
              </a:lnSpc>
            </a:pPr>
            <a:r>
              <a:rPr lang="en-US" sz="1600" spc="40" dirty="0">
                <a:solidFill>
                  <a:schemeClr val="tx1">
                    <a:lumMod val="85000"/>
                    <a:lumOff val="15000"/>
                  </a:schemeClr>
                </a:solidFill>
                <a:latin typeface="Avenir Next" panose="020B0503020202020204" pitchFamily="34" charset="0"/>
              </a:rPr>
              <a:t>on thousands of affordable </a:t>
            </a:r>
          </a:p>
          <a:p>
            <a:pPr algn="r">
              <a:lnSpc>
                <a:spcPts val="2220"/>
              </a:lnSpc>
            </a:pPr>
            <a:r>
              <a:rPr lang="en-US" sz="1600" spc="40" dirty="0">
                <a:solidFill>
                  <a:schemeClr val="tx1">
                    <a:lumMod val="85000"/>
                    <a:lumOff val="15000"/>
                  </a:schemeClr>
                </a:solidFill>
                <a:latin typeface="Avenir Next" panose="020B0503020202020204" pitchFamily="34" charset="0"/>
              </a:rPr>
              <a:t>housing developments.</a:t>
            </a:r>
          </a:p>
        </p:txBody>
      </p:sp>
      <p:pic>
        <p:nvPicPr>
          <p:cNvPr id="44" name="Picture 43">
            <a:extLst>
              <a:ext uri="{FF2B5EF4-FFF2-40B4-BE49-F238E27FC236}">
                <a16:creationId xmlns:a16="http://schemas.microsoft.com/office/drawing/2014/main" id="{F5791EF3-A912-F8C8-940B-D1DB1067338E}"/>
              </a:ext>
            </a:extLst>
          </p:cNvPr>
          <p:cNvPicPr>
            <a:picLocks noChangeAspect="1"/>
          </p:cNvPicPr>
          <p:nvPr/>
        </p:nvPicPr>
        <p:blipFill>
          <a:blip r:embed="rId22"/>
          <a:stretch>
            <a:fillRect/>
          </a:stretch>
        </p:blipFill>
        <p:spPr>
          <a:xfrm>
            <a:off x="10669587" y="3764569"/>
            <a:ext cx="1061307" cy="1047156"/>
          </a:xfrm>
          <a:prstGeom prst="rect">
            <a:avLst/>
          </a:prstGeom>
        </p:spPr>
      </p:pic>
      <p:sp>
        <p:nvSpPr>
          <p:cNvPr id="45" name="TextBox 44">
            <a:extLst>
              <a:ext uri="{FF2B5EF4-FFF2-40B4-BE49-F238E27FC236}">
                <a16:creationId xmlns:a16="http://schemas.microsoft.com/office/drawing/2014/main" id="{9BFB2363-F3E8-D4EE-7BBA-6A2AA8C968DA}"/>
              </a:ext>
            </a:extLst>
          </p:cNvPr>
          <p:cNvSpPr txBox="1"/>
          <p:nvPr/>
        </p:nvSpPr>
        <p:spPr>
          <a:xfrm>
            <a:off x="7002880" y="3693373"/>
            <a:ext cx="3600133" cy="1211870"/>
          </a:xfrm>
          <a:prstGeom prst="rect">
            <a:avLst/>
          </a:prstGeom>
          <a:noFill/>
        </p:spPr>
        <p:txBody>
          <a:bodyPr wrap="square">
            <a:spAutoFit/>
          </a:bodyPr>
          <a:lstStyle/>
          <a:p>
            <a:pPr algn="r">
              <a:lnSpc>
                <a:spcPts val="2220"/>
              </a:lnSpc>
            </a:pPr>
            <a:r>
              <a:rPr lang="en-US" sz="1600" spc="40" dirty="0">
                <a:solidFill>
                  <a:schemeClr val="tx1">
                    <a:lumMod val="85000"/>
                    <a:lumOff val="15000"/>
                  </a:schemeClr>
                </a:solidFill>
                <a:latin typeface="Avenir Next" panose="020B0503020202020204" pitchFamily="34" charset="0"/>
              </a:rPr>
              <a:t>Developers bid eagerly on </a:t>
            </a:r>
          </a:p>
          <a:p>
            <a:pPr algn="r">
              <a:lnSpc>
                <a:spcPts val="2220"/>
              </a:lnSpc>
            </a:pPr>
            <a:r>
              <a:rPr lang="en-US" sz="1600" spc="40" dirty="0">
                <a:solidFill>
                  <a:schemeClr val="tx1">
                    <a:lumMod val="85000"/>
                    <a:lumOff val="15000"/>
                  </a:schemeClr>
                </a:solidFill>
                <a:latin typeface="Avenir Next" panose="020B0503020202020204" pitchFamily="34" charset="0"/>
              </a:rPr>
              <a:t>more profitable multifamily complexes, requiring no </a:t>
            </a:r>
          </a:p>
          <a:p>
            <a:pPr algn="r">
              <a:lnSpc>
                <a:spcPts val="2220"/>
              </a:lnSpc>
            </a:pPr>
            <a:r>
              <a:rPr lang="en-US" sz="1600" spc="40" dirty="0">
                <a:solidFill>
                  <a:schemeClr val="tx1">
                    <a:lumMod val="85000"/>
                    <a:lumOff val="15000"/>
                  </a:schemeClr>
                </a:solidFill>
                <a:latin typeface="Avenir Next" panose="020B0503020202020204" pitchFamily="34" charset="0"/>
              </a:rPr>
              <a:t>state or federal funding.</a:t>
            </a:r>
          </a:p>
        </p:txBody>
      </p:sp>
      <p:pic>
        <p:nvPicPr>
          <p:cNvPr id="46" name="Picture 45">
            <a:extLst>
              <a:ext uri="{FF2B5EF4-FFF2-40B4-BE49-F238E27FC236}">
                <a16:creationId xmlns:a16="http://schemas.microsoft.com/office/drawing/2014/main" id="{1EAF4684-819E-DDCF-CFFE-6F503957AF57}"/>
              </a:ext>
            </a:extLst>
          </p:cNvPr>
          <p:cNvPicPr>
            <a:picLocks noChangeAspect="1"/>
          </p:cNvPicPr>
          <p:nvPr/>
        </p:nvPicPr>
        <p:blipFill>
          <a:blip r:embed="rId23"/>
          <a:stretch>
            <a:fillRect/>
          </a:stretch>
        </p:blipFill>
        <p:spPr>
          <a:xfrm>
            <a:off x="10669587" y="5332105"/>
            <a:ext cx="1236158" cy="972522"/>
          </a:xfrm>
          <a:prstGeom prst="rect">
            <a:avLst/>
          </a:prstGeom>
        </p:spPr>
      </p:pic>
      <p:sp>
        <p:nvSpPr>
          <p:cNvPr id="47" name="TextBox 46">
            <a:extLst>
              <a:ext uri="{FF2B5EF4-FFF2-40B4-BE49-F238E27FC236}">
                <a16:creationId xmlns:a16="http://schemas.microsoft.com/office/drawing/2014/main" id="{3173076C-97BF-7586-79C5-942ECCE7DE3F}"/>
              </a:ext>
            </a:extLst>
          </p:cNvPr>
          <p:cNvSpPr txBox="1"/>
          <p:nvPr/>
        </p:nvSpPr>
        <p:spPr>
          <a:xfrm>
            <a:off x="6671766" y="5388227"/>
            <a:ext cx="3862589" cy="929742"/>
          </a:xfrm>
          <a:prstGeom prst="rect">
            <a:avLst/>
          </a:prstGeom>
          <a:noFill/>
        </p:spPr>
        <p:txBody>
          <a:bodyPr wrap="square">
            <a:spAutoFit/>
          </a:bodyPr>
          <a:lstStyle/>
          <a:p>
            <a:pPr algn="r">
              <a:lnSpc>
                <a:spcPts val="2220"/>
              </a:lnSpc>
            </a:pPr>
            <a:r>
              <a:rPr lang="en-US" sz="1600" spc="40" dirty="0">
                <a:solidFill>
                  <a:schemeClr val="tx1">
                    <a:lumMod val="85000"/>
                    <a:lumOff val="15000"/>
                  </a:schemeClr>
                </a:solidFill>
                <a:latin typeface="Avenir Next" panose="020B0503020202020204" pitchFamily="34" charset="0"/>
              </a:rPr>
              <a:t>NJ property values remain </a:t>
            </a:r>
          </a:p>
          <a:p>
            <a:pPr algn="r">
              <a:lnSpc>
                <a:spcPts val="2220"/>
              </a:lnSpc>
            </a:pPr>
            <a:r>
              <a:rPr lang="en-US" sz="1600" spc="40" dirty="0">
                <a:solidFill>
                  <a:schemeClr val="tx1">
                    <a:lumMod val="85000"/>
                    <a:lumOff val="15000"/>
                  </a:schemeClr>
                </a:solidFill>
                <a:latin typeface="Avenir Next" panose="020B0503020202020204" pitchFamily="34" charset="0"/>
              </a:rPr>
              <a:t>among the highest in the </a:t>
            </a:r>
          </a:p>
          <a:p>
            <a:pPr algn="r">
              <a:lnSpc>
                <a:spcPts val="2220"/>
              </a:lnSpc>
            </a:pPr>
            <a:r>
              <a:rPr lang="en-US" sz="1600" spc="40" dirty="0">
                <a:solidFill>
                  <a:schemeClr val="tx1">
                    <a:lumMod val="85000"/>
                    <a:lumOff val="15000"/>
                  </a:schemeClr>
                </a:solidFill>
                <a:latin typeface="Avenir Next" panose="020B0503020202020204" pitchFamily="34" charset="0"/>
              </a:rPr>
              <a:t>nation and schools rank first.</a:t>
            </a:r>
          </a:p>
        </p:txBody>
      </p:sp>
      <p:sp>
        <p:nvSpPr>
          <p:cNvPr id="4" name="TextBox 3">
            <a:extLst>
              <a:ext uri="{FF2B5EF4-FFF2-40B4-BE49-F238E27FC236}">
                <a16:creationId xmlns:a16="http://schemas.microsoft.com/office/drawing/2014/main" id="{A7FE8E4D-FCC2-A5B6-FD44-AD402285DA1B}"/>
              </a:ext>
            </a:extLst>
          </p:cNvPr>
          <p:cNvSpPr txBox="1"/>
          <p:nvPr/>
        </p:nvSpPr>
        <p:spPr>
          <a:xfrm>
            <a:off x="11355788" y="6486035"/>
            <a:ext cx="1556212" cy="276999"/>
          </a:xfrm>
          <a:prstGeom prst="rect">
            <a:avLst/>
          </a:prstGeom>
          <a:noFill/>
        </p:spPr>
        <p:txBody>
          <a:bodyPr wrap="square" rtlCol="0">
            <a:spAutoFit/>
          </a:bodyPr>
          <a:lstStyle/>
          <a:p>
            <a:r>
              <a:rPr lang="en-US" sz="1200" i="1" dirty="0">
                <a:solidFill>
                  <a:srgbClr val="C1C4B1"/>
                </a:solidFill>
                <a:latin typeface="Avenir Next Condensed" panose="020B0506020202020204" pitchFamily="34" charset="0"/>
              </a:rPr>
              <a:t>Page 166</a:t>
            </a:r>
          </a:p>
        </p:txBody>
      </p:sp>
      <p:sp>
        <p:nvSpPr>
          <p:cNvPr id="7" name="TextBox 6">
            <a:extLst>
              <a:ext uri="{FF2B5EF4-FFF2-40B4-BE49-F238E27FC236}">
                <a16:creationId xmlns:a16="http://schemas.microsoft.com/office/drawing/2014/main" id="{0DD7EC82-C768-0175-EE4C-7323FDBF54DE}"/>
              </a:ext>
            </a:extLst>
          </p:cNvPr>
          <p:cNvSpPr txBox="1"/>
          <p:nvPr/>
        </p:nvSpPr>
        <p:spPr>
          <a:xfrm>
            <a:off x="23251" y="6562812"/>
            <a:ext cx="3213106" cy="276999"/>
          </a:xfrm>
          <a:prstGeom prst="rect">
            <a:avLst/>
          </a:prstGeom>
          <a:noFill/>
        </p:spPr>
        <p:txBody>
          <a:bodyPr wrap="square" rtlCol="0">
            <a:spAutoFit/>
          </a:bodyPr>
          <a:lstStyle/>
          <a:p>
            <a:r>
              <a:rPr lang="en-US" sz="1200" b="0" i="0" dirty="0">
                <a:solidFill>
                  <a:srgbClr val="C8D4C6"/>
                </a:solidFill>
                <a:effectLst/>
                <a:latin typeface="Roboto" panose="02000000000000000000" pitchFamily="2" charset="0"/>
              </a:rPr>
              <a:t>©</a:t>
            </a:r>
            <a:r>
              <a:rPr lang="en-US" sz="1200" b="0" i="1" dirty="0">
                <a:solidFill>
                  <a:srgbClr val="C8D4C6"/>
                </a:solidFill>
                <a:effectLst/>
                <a:latin typeface="Avenir Next Condensed" panose="020B0506020202020204" pitchFamily="34" charset="0"/>
              </a:rPr>
              <a:t> </a:t>
            </a:r>
            <a:r>
              <a:rPr lang="en-US" sz="1200" b="0" dirty="0">
                <a:solidFill>
                  <a:srgbClr val="C8D4C6"/>
                </a:solidFill>
                <a:effectLst/>
                <a:latin typeface="Avenir Next Condensed" panose="020B0506020202020204" pitchFamily="34" charset="0"/>
              </a:rPr>
              <a:t>Matthe</a:t>
            </a:r>
            <a:r>
              <a:rPr lang="en-US" sz="1200" dirty="0">
                <a:solidFill>
                  <a:srgbClr val="C8D4C6"/>
                </a:solidFill>
                <a:latin typeface="Avenir Next Condensed" panose="020B0506020202020204" pitchFamily="34" charset="0"/>
              </a:rPr>
              <a:t>w Desmond, </a:t>
            </a:r>
            <a:r>
              <a:rPr lang="en-US" sz="1200" i="1" dirty="0">
                <a:solidFill>
                  <a:srgbClr val="C8D4C6"/>
                </a:solidFill>
                <a:latin typeface="Avenir Next Condensed" panose="020B0506020202020204" pitchFamily="34" charset="0"/>
              </a:rPr>
              <a:t>Poverty, by America</a:t>
            </a:r>
          </a:p>
        </p:txBody>
      </p:sp>
    </p:spTree>
    <p:extLst>
      <p:ext uri="{BB962C8B-B14F-4D97-AF65-F5344CB8AC3E}">
        <p14:creationId xmlns:p14="http://schemas.microsoft.com/office/powerpoint/2010/main" val="1755753596"/>
      </p:ext>
    </p:extLst>
  </p:cSld>
  <p:clrMapOvr>
    <a:masterClrMapping/>
  </p:clrMapOvr>
  <p:transition spd="med">
    <p:fade thruBlk="1"/>
  </p:transition>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7F9E3"/>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3CEBB23-385A-98A0-FE69-4EC24C16ACFD}"/>
              </a:ext>
            </a:extLst>
          </p:cNvPr>
          <p:cNvPicPr>
            <a:picLocks noChangeAspect="1"/>
          </p:cNvPicPr>
          <p:nvPr/>
        </p:nvPicPr>
        <p:blipFill rotWithShape="1">
          <a:blip r:embed="rId3"/>
          <a:srcRect t="739"/>
          <a:stretch/>
        </p:blipFill>
        <p:spPr>
          <a:xfrm>
            <a:off x="-21368" y="-10801"/>
            <a:ext cx="5578162" cy="6879602"/>
          </a:xfrm>
          <a:prstGeom prst="rect">
            <a:avLst/>
          </a:prstGeom>
        </p:spPr>
      </p:pic>
      <p:sp>
        <p:nvSpPr>
          <p:cNvPr id="17" name="Rounded Rectangle 16">
            <a:extLst>
              <a:ext uri="{FF2B5EF4-FFF2-40B4-BE49-F238E27FC236}">
                <a16:creationId xmlns:a16="http://schemas.microsoft.com/office/drawing/2014/main" id="{68350653-44DE-015A-9E09-2293820217E2}"/>
              </a:ext>
            </a:extLst>
          </p:cNvPr>
          <p:cNvSpPr/>
          <p:nvPr/>
        </p:nvSpPr>
        <p:spPr>
          <a:xfrm>
            <a:off x="2788167" y="263370"/>
            <a:ext cx="2790907" cy="733111"/>
          </a:xfrm>
          <a:prstGeom prst="roundRect">
            <a:avLst>
              <a:gd name="adj" fmla="val 5399"/>
            </a:avLst>
          </a:prstGeom>
          <a:solidFill>
            <a:srgbClr val="E5EAD6"/>
          </a:solidFill>
          <a:ln w="28575">
            <a:solidFill>
              <a:srgbClr val="DFE3D0"/>
            </a:solidFill>
          </a:ln>
          <a:effectLst>
            <a:outerShdw blurRad="131389" dist="38100" dir="8100000" algn="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a:extLst>
              <a:ext uri="{FF2B5EF4-FFF2-40B4-BE49-F238E27FC236}">
                <a16:creationId xmlns:a16="http://schemas.microsoft.com/office/drawing/2014/main" id="{08249CA0-537D-1122-26C0-75CBB3E4074C}"/>
              </a:ext>
            </a:extLst>
          </p:cNvPr>
          <p:cNvSpPr/>
          <p:nvPr/>
        </p:nvSpPr>
        <p:spPr>
          <a:xfrm>
            <a:off x="2788169" y="263370"/>
            <a:ext cx="6525882" cy="733111"/>
          </a:xfrm>
          <a:prstGeom prst="roundRect">
            <a:avLst>
              <a:gd name="adj" fmla="val 5399"/>
            </a:avLst>
          </a:prstGeom>
          <a:solidFill>
            <a:srgbClr val="E5EAD6"/>
          </a:solidFill>
          <a:ln w="28575">
            <a:solidFill>
              <a:srgbClr val="DFE3D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EF8ABEE9-E16B-68E5-ECF9-EF243A084B66}"/>
              </a:ext>
            </a:extLst>
          </p:cNvPr>
          <p:cNvGrpSpPr/>
          <p:nvPr/>
        </p:nvGrpSpPr>
        <p:grpSpPr>
          <a:xfrm>
            <a:off x="1901517" y="996481"/>
            <a:ext cx="8180998" cy="785318"/>
            <a:chOff x="762252" y="1215284"/>
            <a:chExt cx="10543324" cy="785318"/>
          </a:xfrm>
        </p:grpSpPr>
        <p:sp>
          <p:nvSpPr>
            <p:cNvPr id="7" name="Octagon 6">
              <a:extLst>
                <a:ext uri="{FF2B5EF4-FFF2-40B4-BE49-F238E27FC236}">
                  <a16:creationId xmlns:a16="http://schemas.microsoft.com/office/drawing/2014/main" id="{8BA1B8CF-E716-B9FD-6C93-542F70C08020}"/>
                </a:ext>
              </a:extLst>
            </p:cNvPr>
            <p:cNvSpPr/>
            <p:nvPr/>
          </p:nvSpPr>
          <p:spPr>
            <a:xfrm>
              <a:off x="762252" y="1215284"/>
              <a:ext cx="10543324" cy="785318"/>
            </a:xfrm>
            <a:prstGeom prst="octagon">
              <a:avLst/>
            </a:prstGeom>
            <a:solidFill>
              <a:srgbClr val="9DC485"/>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ctagon 7">
              <a:extLst>
                <a:ext uri="{FF2B5EF4-FFF2-40B4-BE49-F238E27FC236}">
                  <a16:creationId xmlns:a16="http://schemas.microsoft.com/office/drawing/2014/main" id="{6B95C2E0-F0F0-C71B-3BF8-B1B941E72E2E}"/>
                </a:ext>
              </a:extLst>
            </p:cNvPr>
            <p:cNvSpPr/>
            <p:nvPr/>
          </p:nvSpPr>
          <p:spPr>
            <a:xfrm>
              <a:off x="886424" y="1302761"/>
              <a:ext cx="10342675" cy="606617"/>
            </a:xfrm>
            <a:prstGeom prst="octagon">
              <a:avLst/>
            </a:prstGeom>
            <a:solidFill>
              <a:schemeClr val="accent6">
                <a:lumMod val="60000"/>
                <a:lumOff val="40000"/>
              </a:schemeClr>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descr="Key with solid fill">
              <a:extLst>
                <a:ext uri="{FF2B5EF4-FFF2-40B4-BE49-F238E27FC236}">
                  <a16:creationId xmlns:a16="http://schemas.microsoft.com/office/drawing/2014/main" id="{8C55836E-8B4D-EEDE-0DD8-DB37FE6C77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2914" y="1215284"/>
              <a:ext cx="1053488" cy="785318"/>
            </a:xfrm>
            <a:prstGeom prst="rect">
              <a:avLst/>
            </a:prstGeom>
          </p:spPr>
        </p:pic>
        <p:sp>
          <p:nvSpPr>
            <p:cNvPr id="11" name="Snip Same Side Corner Rectangle 10">
              <a:extLst>
                <a:ext uri="{FF2B5EF4-FFF2-40B4-BE49-F238E27FC236}">
                  <a16:creationId xmlns:a16="http://schemas.microsoft.com/office/drawing/2014/main" id="{D7E7474F-24AD-EE6A-9D6E-B9577782D64B}"/>
                </a:ext>
              </a:extLst>
            </p:cNvPr>
            <p:cNvSpPr/>
            <p:nvPr/>
          </p:nvSpPr>
          <p:spPr>
            <a:xfrm rot="16200000">
              <a:off x="1153610" y="1388854"/>
              <a:ext cx="372568" cy="456865"/>
            </a:xfrm>
            <a:prstGeom prst="snip2SameRect">
              <a:avLst>
                <a:gd name="adj1" fmla="val 21679"/>
                <a:gd name="adj2" fmla="val 3659"/>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a:extLst>
                <a:ext uri="{FF2B5EF4-FFF2-40B4-BE49-F238E27FC236}">
                  <a16:creationId xmlns:a16="http://schemas.microsoft.com/office/drawing/2014/main" id="{FF80B2C0-09F3-5A09-A240-0BEC931E16B5}"/>
                </a:ext>
              </a:extLst>
            </p:cNvPr>
            <p:cNvSpPr/>
            <p:nvPr/>
          </p:nvSpPr>
          <p:spPr>
            <a:xfrm>
              <a:off x="1243909" y="1571333"/>
              <a:ext cx="72799" cy="93457"/>
            </a:xfrm>
            <a:prstGeom prst="round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CC48C258-A14C-1442-F099-F60290392757}"/>
              </a:ext>
            </a:extLst>
          </p:cNvPr>
          <p:cNvSpPr txBox="1"/>
          <p:nvPr/>
        </p:nvSpPr>
        <p:spPr>
          <a:xfrm>
            <a:off x="3055053" y="1210576"/>
            <a:ext cx="7716983" cy="400110"/>
          </a:xfrm>
          <a:prstGeom prst="rect">
            <a:avLst/>
          </a:prstGeom>
          <a:noFill/>
        </p:spPr>
        <p:txBody>
          <a:bodyPr wrap="square" rtlCol="0">
            <a:spAutoFit/>
          </a:bodyPr>
          <a:lstStyle/>
          <a:p>
            <a:r>
              <a:rPr lang="en-US" sz="2000" dirty="0">
                <a:solidFill>
                  <a:srgbClr val="2E481D"/>
                </a:solidFill>
                <a:latin typeface="Avenir Medium" panose="02000503020000020003" pitchFamily="2" charset="0"/>
              </a:rPr>
              <a:t>Opposing segregation is essential to poverty abolitionism.</a:t>
            </a:r>
          </a:p>
        </p:txBody>
      </p:sp>
      <p:sp>
        <p:nvSpPr>
          <p:cNvPr id="21" name="Rounded Rectangle 20">
            <a:extLst>
              <a:ext uri="{FF2B5EF4-FFF2-40B4-BE49-F238E27FC236}">
                <a16:creationId xmlns:a16="http://schemas.microsoft.com/office/drawing/2014/main" id="{FC17891A-267F-8B84-AC89-8C3E714FA56C}"/>
              </a:ext>
            </a:extLst>
          </p:cNvPr>
          <p:cNvSpPr/>
          <p:nvPr/>
        </p:nvSpPr>
        <p:spPr>
          <a:xfrm>
            <a:off x="6084914" y="2108484"/>
            <a:ext cx="5591235" cy="1361660"/>
          </a:xfrm>
          <a:prstGeom prst="roundRect">
            <a:avLst>
              <a:gd name="adj" fmla="val 17409"/>
            </a:avLst>
          </a:prstGeom>
          <a:solidFill>
            <a:srgbClr val="E5EAD6"/>
          </a:solidFill>
          <a:ln w="28575" cmpd="sng">
            <a:solidFill>
              <a:srgbClr val="DFE3D0"/>
            </a:solidFill>
          </a:ln>
          <a:effectLst>
            <a:outerShdw blurRad="50800" dist="38100" dir="2700000" sx="96034" sy="96034" algn="tl"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616838EA-D340-33FC-9839-3111F140D9EE}"/>
              </a:ext>
            </a:extLst>
          </p:cNvPr>
          <p:cNvSpPr txBox="1"/>
          <p:nvPr/>
        </p:nvSpPr>
        <p:spPr>
          <a:xfrm>
            <a:off x="6482920" y="2278143"/>
            <a:ext cx="5685596" cy="1000274"/>
          </a:xfrm>
          <a:prstGeom prst="rect">
            <a:avLst/>
          </a:prstGeom>
          <a:noFill/>
        </p:spPr>
        <p:txBody>
          <a:bodyPr wrap="square">
            <a:spAutoFit/>
          </a:bodyPr>
          <a:lstStyle/>
          <a:p>
            <a:pPr>
              <a:lnSpc>
                <a:spcPts val="2420"/>
              </a:lnSpc>
            </a:pPr>
            <a:r>
              <a:rPr lang="en-US" sz="1600" spc="40" dirty="0">
                <a:solidFill>
                  <a:schemeClr val="tx1">
                    <a:lumMod val="85000"/>
                    <a:lumOff val="15000"/>
                  </a:schemeClr>
                </a:solidFill>
                <a:latin typeface="Avenir Next" panose="020B0503020202020204" pitchFamily="34" charset="0"/>
              </a:rPr>
              <a:t>The voices of young people eager to embrace </a:t>
            </a:r>
          </a:p>
          <a:p>
            <a:pPr>
              <a:lnSpc>
                <a:spcPts val="2420"/>
              </a:lnSpc>
            </a:pPr>
            <a:r>
              <a:rPr lang="en-US" sz="1600" spc="40" dirty="0">
                <a:solidFill>
                  <a:schemeClr val="tx1">
                    <a:lumMod val="85000"/>
                    <a:lumOff val="15000"/>
                  </a:schemeClr>
                </a:solidFill>
                <a:latin typeface="Avenir Next" panose="020B0503020202020204" pitchFamily="34" charset="0"/>
              </a:rPr>
              <a:t>diversity in their schools and support affordable </a:t>
            </a:r>
          </a:p>
          <a:p>
            <a:pPr>
              <a:lnSpc>
                <a:spcPts val="2420"/>
              </a:lnSpc>
            </a:pPr>
            <a:r>
              <a:rPr lang="en-US" sz="1600" spc="40" dirty="0">
                <a:solidFill>
                  <a:schemeClr val="tx1">
                    <a:lumMod val="85000"/>
                    <a:lumOff val="15000"/>
                  </a:schemeClr>
                </a:solidFill>
                <a:latin typeface="Avenir Next" panose="020B0503020202020204" pitchFamily="34" charset="0"/>
              </a:rPr>
              <a:t>housing are vital in zoning meetings.</a:t>
            </a:r>
          </a:p>
        </p:txBody>
      </p:sp>
      <p:sp>
        <p:nvSpPr>
          <p:cNvPr id="2" name="TextBox 1">
            <a:extLst>
              <a:ext uri="{FF2B5EF4-FFF2-40B4-BE49-F238E27FC236}">
                <a16:creationId xmlns:a16="http://schemas.microsoft.com/office/drawing/2014/main" id="{82EB644C-D5A4-C717-E8CB-78BF3F06AEA0}"/>
              </a:ext>
            </a:extLst>
          </p:cNvPr>
          <p:cNvSpPr txBox="1"/>
          <p:nvPr/>
        </p:nvSpPr>
        <p:spPr>
          <a:xfrm>
            <a:off x="2517947" y="363458"/>
            <a:ext cx="7156102" cy="584775"/>
          </a:xfrm>
          <a:prstGeom prst="rect">
            <a:avLst/>
          </a:prstGeom>
          <a:noFill/>
        </p:spPr>
        <p:txBody>
          <a:bodyPr wrap="square" rtlCol="0">
            <a:spAutoFit/>
          </a:bodyPr>
          <a:lstStyle/>
          <a:p>
            <a:pPr algn="ctr"/>
            <a:r>
              <a:rPr lang="en-US" sz="3200" spc="40">
                <a:solidFill>
                  <a:schemeClr val="tx1">
                    <a:lumMod val="85000"/>
                    <a:lumOff val="15000"/>
                  </a:schemeClr>
                </a:solidFill>
                <a:latin typeface="Hardwick WF" pitchFamily="2" charset="0"/>
              </a:rPr>
              <a:t>SPEAK UP AT PUBLIC FORUMS</a:t>
            </a:r>
            <a:endParaRPr lang="en-US" sz="3200" spc="40" dirty="0">
              <a:solidFill>
                <a:schemeClr val="tx1">
                  <a:lumMod val="85000"/>
                  <a:lumOff val="15000"/>
                </a:schemeClr>
              </a:solidFill>
              <a:latin typeface="Hardwick WF" pitchFamily="2" charset="0"/>
            </a:endParaRPr>
          </a:p>
        </p:txBody>
      </p:sp>
      <p:pic>
        <p:nvPicPr>
          <p:cNvPr id="5" name="Picture 4">
            <a:extLst>
              <a:ext uri="{FF2B5EF4-FFF2-40B4-BE49-F238E27FC236}">
                <a16:creationId xmlns:a16="http://schemas.microsoft.com/office/drawing/2014/main" id="{F718DC72-3D63-9E85-ECDD-6FB9CC788AC7}"/>
              </a:ext>
            </a:extLst>
          </p:cNvPr>
          <p:cNvPicPr>
            <a:picLocks noChangeAspect="1"/>
          </p:cNvPicPr>
          <p:nvPr/>
        </p:nvPicPr>
        <p:blipFill>
          <a:blip r:embed="rId6"/>
          <a:stretch>
            <a:fillRect/>
          </a:stretch>
        </p:blipFill>
        <p:spPr>
          <a:xfrm>
            <a:off x="6555102" y="3139410"/>
            <a:ext cx="4965595" cy="3502779"/>
          </a:xfrm>
          <a:prstGeom prst="rect">
            <a:avLst/>
          </a:prstGeom>
        </p:spPr>
      </p:pic>
      <p:sp>
        <p:nvSpPr>
          <p:cNvPr id="16" name="TextBox 15">
            <a:extLst>
              <a:ext uri="{FF2B5EF4-FFF2-40B4-BE49-F238E27FC236}">
                <a16:creationId xmlns:a16="http://schemas.microsoft.com/office/drawing/2014/main" id="{3D65CE99-D21C-B3EF-345B-7D6F96B34BCD}"/>
              </a:ext>
            </a:extLst>
          </p:cNvPr>
          <p:cNvSpPr txBox="1"/>
          <p:nvPr/>
        </p:nvSpPr>
        <p:spPr>
          <a:xfrm>
            <a:off x="10136646" y="6633381"/>
            <a:ext cx="3213106" cy="246221"/>
          </a:xfrm>
          <a:prstGeom prst="rect">
            <a:avLst/>
          </a:prstGeom>
          <a:noFill/>
        </p:spPr>
        <p:txBody>
          <a:bodyPr wrap="square" rtlCol="0">
            <a:spAutoFit/>
          </a:bodyPr>
          <a:lstStyle/>
          <a:p>
            <a:r>
              <a:rPr lang="en-US" sz="1000" b="0" i="0" dirty="0">
                <a:solidFill>
                  <a:srgbClr val="C8D4C6"/>
                </a:solidFill>
                <a:effectLst/>
                <a:latin typeface="Roboto" panose="02000000000000000000" pitchFamily="2" charset="0"/>
              </a:rPr>
              <a:t>©</a:t>
            </a:r>
            <a:r>
              <a:rPr lang="en-US" sz="1000" b="0" i="1" dirty="0">
                <a:solidFill>
                  <a:srgbClr val="C8D4C6"/>
                </a:solidFill>
                <a:effectLst/>
                <a:latin typeface="Avenir Next Condensed" panose="020B0506020202020204" pitchFamily="34" charset="0"/>
              </a:rPr>
              <a:t> </a:t>
            </a:r>
            <a:r>
              <a:rPr lang="en-US" sz="1000" b="0" dirty="0">
                <a:solidFill>
                  <a:srgbClr val="C8D4C6"/>
                </a:solidFill>
                <a:effectLst/>
                <a:latin typeface="Avenir Next Condensed" panose="020B0506020202020204" pitchFamily="34" charset="0"/>
              </a:rPr>
              <a:t>Matthe</a:t>
            </a:r>
            <a:r>
              <a:rPr lang="en-US" sz="1000" dirty="0">
                <a:solidFill>
                  <a:srgbClr val="C8D4C6"/>
                </a:solidFill>
                <a:latin typeface="Avenir Next Condensed" panose="020B0506020202020204" pitchFamily="34" charset="0"/>
              </a:rPr>
              <a:t>w Desmond, </a:t>
            </a:r>
            <a:r>
              <a:rPr lang="en-US" sz="1000" i="1" dirty="0">
                <a:solidFill>
                  <a:srgbClr val="C8D4C6"/>
                </a:solidFill>
                <a:latin typeface="Avenir Next Condensed" panose="020B0506020202020204" pitchFamily="34" charset="0"/>
              </a:rPr>
              <a:t>Poverty, by America</a:t>
            </a:r>
          </a:p>
        </p:txBody>
      </p:sp>
    </p:spTree>
    <p:extLst>
      <p:ext uri="{BB962C8B-B14F-4D97-AF65-F5344CB8AC3E}">
        <p14:creationId xmlns:p14="http://schemas.microsoft.com/office/powerpoint/2010/main" val="4069345591"/>
      </p:ext>
    </p:extLst>
  </p:cSld>
  <p:clrMapOvr>
    <a:masterClrMapping/>
  </p:clrMapOvr>
  <p:transition spd="med">
    <p:fade thruBlk="1"/>
  </p:transition>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7F9E3"/>
        </a:solidFill>
        <a:effectLst/>
      </p:bgPr>
    </p:bg>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08249CA0-537D-1122-26C0-75CBB3E4074C}"/>
              </a:ext>
            </a:extLst>
          </p:cNvPr>
          <p:cNvSpPr/>
          <p:nvPr/>
        </p:nvSpPr>
        <p:spPr>
          <a:xfrm>
            <a:off x="849086" y="263370"/>
            <a:ext cx="10531928" cy="733111"/>
          </a:xfrm>
          <a:prstGeom prst="roundRect">
            <a:avLst>
              <a:gd name="adj" fmla="val 5399"/>
            </a:avLst>
          </a:prstGeom>
          <a:solidFill>
            <a:srgbClr val="E5EAD6"/>
          </a:solidFill>
          <a:ln w="28575">
            <a:solidFill>
              <a:srgbClr val="DFE3D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162D2F81-45EC-4F42-1EDD-0D69E1EE28DA}"/>
              </a:ext>
            </a:extLst>
          </p:cNvPr>
          <p:cNvSpPr txBox="1"/>
          <p:nvPr/>
        </p:nvSpPr>
        <p:spPr>
          <a:xfrm>
            <a:off x="682219" y="368815"/>
            <a:ext cx="10827558" cy="584775"/>
          </a:xfrm>
          <a:prstGeom prst="rect">
            <a:avLst/>
          </a:prstGeom>
          <a:noFill/>
        </p:spPr>
        <p:txBody>
          <a:bodyPr wrap="square" rtlCol="0">
            <a:spAutoFit/>
          </a:bodyPr>
          <a:lstStyle/>
          <a:p>
            <a:pPr algn="ctr"/>
            <a:r>
              <a:rPr lang="en-US" sz="3200" spc="40">
                <a:solidFill>
                  <a:schemeClr val="tx1">
                    <a:lumMod val="85000"/>
                    <a:lumOff val="15000"/>
                  </a:schemeClr>
                </a:solidFill>
                <a:latin typeface="Hardwick WF" pitchFamily="2" charset="0"/>
              </a:rPr>
              <a:t>THE IMPACT OF INCLUSIVE EDUCATION AND HOUSING</a:t>
            </a:r>
            <a:endParaRPr lang="en-US" sz="3200" spc="40" dirty="0">
              <a:solidFill>
                <a:schemeClr val="tx1">
                  <a:lumMod val="85000"/>
                  <a:lumOff val="15000"/>
                </a:schemeClr>
              </a:solidFill>
              <a:latin typeface="Hardwick WF" pitchFamily="2" charset="0"/>
            </a:endParaRPr>
          </a:p>
        </p:txBody>
      </p:sp>
      <p:grpSp>
        <p:nvGrpSpPr>
          <p:cNvPr id="3" name="Group 2">
            <a:extLst>
              <a:ext uri="{FF2B5EF4-FFF2-40B4-BE49-F238E27FC236}">
                <a16:creationId xmlns:a16="http://schemas.microsoft.com/office/drawing/2014/main" id="{B645D4DD-DDFB-56EA-F09D-1350EDBD4136}"/>
              </a:ext>
            </a:extLst>
          </p:cNvPr>
          <p:cNvGrpSpPr/>
          <p:nvPr/>
        </p:nvGrpSpPr>
        <p:grpSpPr>
          <a:xfrm>
            <a:off x="810986" y="996481"/>
            <a:ext cx="10630942" cy="784043"/>
            <a:chOff x="1305731" y="996479"/>
            <a:chExt cx="9572476" cy="785318"/>
          </a:xfrm>
        </p:grpSpPr>
        <p:sp>
          <p:nvSpPr>
            <p:cNvPr id="4" name="Octagon 3">
              <a:extLst>
                <a:ext uri="{FF2B5EF4-FFF2-40B4-BE49-F238E27FC236}">
                  <a16:creationId xmlns:a16="http://schemas.microsoft.com/office/drawing/2014/main" id="{F0504C8F-FD7F-982F-6D6C-34D2B997AEB1}"/>
                </a:ext>
              </a:extLst>
            </p:cNvPr>
            <p:cNvSpPr/>
            <p:nvPr/>
          </p:nvSpPr>
          <p:spPr>
            <a:xfrm>
              <a:off x="1305731" y="996479"/>
              <a:ext cx="9572476" cy="785318"/>
            </a:xfrm>
            <a:prstGeom prst="octagon">
              <a:avLst/>
            </a:prstGeom>
            <a:solidFill>
              <a:srgbClr val="9DC485"/>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ctagon 4">
              <a:extLst>
                <a:ext uri="{FF2B5EF4-FFF2-40B4-BE49-F238E27FC236}">
                  <a16:creationId xmlns:a16="http://schemas.microsoft.com/office/drawing/2014/main" id="{F28DD2DD-322B-7AE6-DEC2-1D9CE57CB8BC}"/>
                </a:ext>
              </a:extLst>
            </p:cNvPr>
            <p:cNvSpPr/>
            <p:nvPr/>
          </p:nvSpPr>
          <p:spPr>
            <a:xfrm>
              <a:off x="1418469" y="1083956"/>
              <a:ext cx="9390303" cy="606617"/>
            </a:xfrm>
            <a:prstGeom prst="octagon">
              <a:avLst/>
            </a:prstGeom>
            <a:solidFill>
              <a:schemeClr val="accent6">
                <a:lumMod val="60000"/>
                <a:lumOff val="40000"/>
              </a:schemeClr>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AAC28D66-1B09-6547-2013-C2B151DBC38E}"/>
              </a:ext>
            </a:extLst>
          </p:cNvPr>
          <p:cNvGrpSpPr/>
          <p:nvPr/>
        </p:nvGrpSpPr>
        <p:grpSpPr>
          <a:xfrm>
            <a:off x="1256273" y="950008"/>
            <a:ext cx="971973" cy="868161"/>
            <a:chOff x="1349090" y="1014346"/>
            <a:chExt cx="886592" cy="785318"/>
          </a:xfrm>
        </p:grpSpPr>
        <p:pic>
          <p:nvPicPr>
            <p:cNvPr id="16" name="Graphic 15" descr="Key with solid fill">
              <a:extLst>
                <a:ext uri="{FF2B5EF4-FFF2-40B4-BE49-F238E27FC236}">
                  <a16:creationId xmlns:a16="http://schemas.microsoft.com/office/drawing/2014/main" id="{06B2D668-ED34-271F-CF2B-571AC5EE39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49090" y="1014346"/>
              <a:ext cx="886592" cy="785318"/>
            </a:xfrm>
            <a:prstGeom prst="rect">
              <a:avLst/>
            </a:prstGeom>
          </p:spPr>
        </p:pic>
        <p:sp>
          <p:nvSpPr>
            <p:cNvPr id="17" name="Snip Same Side Corner Rectangle 16">
              <a:extLst>
                <a:ext uri="{FF2B5EF4-FFF2-40B4-BE49-F238E27FC236}">
                  <a16:creationId xmlns:a16="http://schemas.microsoft.com/office/drawing/2014/main" id="{B4775E9A-C0AD-6ACE-20AB-18331D54300B}"/>
                </a:ext>
              </a:extLst>
            </p:cNvPr>
            <p:cNvSpPr/>
            <p:nvPr/>
          </p:nvSpPr>
          <p:spPr>
            <a:xfrm rot="16200000">
              <a:off x="1387043" y="1208950"/>
              <a:ext cx="372568" cy="414796"/>
            </a:xfrm>
            <a:prstGeom prst="snip2SameRect">
              <a:avLst>
                <a:gd name="adj1" fmla="val 21679"/>
                <a:gd name="adj2" fmla="val 3659"/>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a:extLst>
                <a:ext uri="{FF2B5EF4-FFF2-40B4-BE49-F238E27FC236}">
                  <a16:creationId xmlns:a16="http://schemas.microsoft.com/office/drawing/2014/main" id="{CA52FDB8-00BA-D632-85EB-7154D9B3EFA5}"/>
                </a:ext>
              </a:extLst>
            </p:cNvPr>
            <p:cNvSpPr/>
            <p:nvPr/>
          </p:nvSpPr>
          <p:spPr>
            <a:xfrm>
              <a:off x="1486180" y="1370395"/>
              <a:ext cx="66096" cy="93457"/>
            </a:xfrm>
            <a:prstGeom prst="round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a:extLst>
              <a:ext uri="{FF2B5EF4-FFF2-40B4-BE49-F238E27FC236}">
                <a16:creationId xmlns:a16="http://schemas.microsoft.com/office/drawing/2014/main" id="{49537574-F736-CA06-DEC0-0CB3642FFCDC}"/>
              </a:ext>
            </a:extLst>
          </p:cNvPr>
          <p:cNvSpPr txBox="1"/>
          <p:nvPr/>
        </p:nvSpPr>
        <p:spPr>
          <a:xfrm>
            <a:off x="2228245" y="1199701"/>
            <a:ext cx="9784718" cy="392415"/>
          </a:xfrm>
          <a:prstGeom prst="rect">
            <a:avLst/>
          </a:prstGeom>
          <a:noFill/>
        </p:spPr>
        <p:txBody>
          <a:bodyPr wrap="square" rtlCol="0">
            <a:spAutoFit/>
          </a:bodyPr>
          <a:lstStyle/>
          <a:p>
            <a:pPr>
              <a:lnSpc>
                <a:spcPts val="2420"/>
              </a:lnSpc>
            </a:pPr>
            <a:r>
              <a:rPr lang="en-US" dirty="0">
                <a:solidFill>
                  <a:srgbClr val="2E481D"/>
                </a:solidFill>
                <a:latin typeface="Avenir Next Medium" panose="020B0503020202020204" pitchFamily="34" charset="0"/>
              </a:rPr>
              <a:t>By deconcentrating poverty in schools and communities, integration blunts its sting. </a:t>
            </a:r>
          </a:p>
        </p:txBody>
      </p:sp>
      <p:sp>
        <p:nvSpPr>
          <p:cNvPr id="20" name="Rounded Rectangle 19">
            <a:extLst>
              <a:ext uri="{FF2B5EF4-FFF2-40B4-BE49-F238E27FC236}">
                <a16:creationId xmlns:a16="http://schemas.microsoft.com/office/drawing/2014/main" id="{02ADEE56-2FE9-5098-50E1-EFC1BABAF736}"/>
              </a:ext>
            </a:extLst>
          </p:cNvPr>
          <p:cNvSpPr/>
          <p:nvPr/>
        </p:nvSpPr>
        <p:spPr>
          <a:xfrm>
            <a:off x="430307" y="2118242"/>
            <a:ext cx="4501578" cy="1921708"/>
          </a:xfrm>
          <a:prstGeom prst="roundRect">
            <a:avLst>
              <a:gd name="adj" fmla="val 613"/>
            </a:avLst>
          </a:prstGeom>
          <a:solidFill>
            <a:srgbClr val="E5EAD6"/>
          </a:solidFill>
          <a:ln w="28575" cmpd="sng">
            <a:solidFill>
              <a:srgbClr val="DFE3D0"/>
            </a:solidFill>
          </a:ln>
          <a:effectLst>
            <a:outerShdw blurRad="50800" dist="38100" dir="2700000" sx="96034" sy="96034" algn="tl"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20">
            <a:extLst>
              <a:ext uri="{FF2B5EF4-FFF2-40B4-BE49-F238E27FC236}">
                <a16:creationId xmlns:a16="http://schemas.microsoft.com/office/drawing/2014/main" id="{F62C7100-E2AD-9CAE-CA3E-0F2685288E7C}"/>
              </a:ext>
            </a:extLst>
          </p:cNvPr>
          <p:cNvSpPr/>
          <p:nvPr/>
        </p:nvSpPr>
        <p:spPr>
          <a:xfrm>
            <a:off x="810986" y="4373541"/>
            <a:ext cx="4646526" cy="2113056"/>
          </a:xfrm>
          <a:prstGeom prst="roundRect">
            <a:avLst>
              <a:gd name="adj" fmla="val 613"/>
            </a:avLst>
          </a:prstGeom>
          <a:solidFill>
            <a:srgbClr val="E5EAD6"/>
          </a:solidFill>
          <a:ln w="28575" cmpd="sng">
            <a:solidFill>
              <a:srgbClr val="DFE3D0"/>
            </a:solidFill>
          </a:ln>
          <a:effectLst>
            <a:outerShdw blurRad="50800" dist="38100" dir="2700000" sx="96034" sy="96034" algn="tl"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a:extLst>
              <a:ext uri="{FF2B5EF4-FFF2-40B4-BE49-F238E27FC236}">
                <a16:creationId xmlns:a16="http://schemas.microsoft.com/office/drawing/2014/main" id="{25F46489-7528-90E7-3BD5-5136A75B6EBC}"/>
              </a:ext>
            </a:extLst>
          </p:cNvPr>
          <p:cNvSpPr/>
          <p:nvPr/>
        </p:nvSpPr>
        <p:spPr>
          <a:xfrm>
            <a:off x="5845040" y="4373541"/>
            <a:ext cx="5596888" cy="2113056"/>
          </a:xfrm>
          <a:prstGeom prst="roundRect">
            <a:avLst>
              <a:gd name="adj" fmla="val 613"/>
            </a:avLst>
          </a:prstGeom>
          <a:solidFill>
            <a:srgbClr val="E5EAD6"/>
          </a:solidFill>
          <a:ln w="28575" cmpd="sng">
            <a:solidFill>
              <a:srgbClr val="DFE3D0"/>
            </a:solidFill>
          </a:ln>
          <a:effectLst>
            <a:outerShdw blurRad="50800" dist="38100" dir="2700000" sx="96034" sy="96034" algn="tl"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15B2F4ED-C047-3955-E7C4-479AD06BB2AA}"/>
              </a:ext>
            </a:extLst>
          </p:cNvPr>
          <p:cNvSpPr txBox="1"/>
          <p:nvPr/>
        </p:nvSpPr>
        <p:spPr>
          <a:xfrm>
            <a:off x="819686" y="5492493"/>
            <a:ext cx="4624253" cy="830997"/>
          </a:xfrm>
          <a:prstGeom prst="rect">
            <a:avLst/>
          </a:prstGeom>
          <a:noFill/>
        </p:spPr>
        <p:txBody>
          <a:bodyPr wrap="square">
            <a:spAutoFit/>
          </a:bodyPr>
          <a:lstStyle/>
          <a:p>
            <a:pPr algn="ctr"/>
            <a:r>
              <a:rPr lang="en-US" sz="1600" spc="40" dirty="0">
                <a:solidFill>
                  <a:schemeClr val="tx1">
                    <a:lumMod val="85000"/>
                    <a:lumOff val="15000"/>
                  </a:schemeClr>
                </a:solidFill>
                <a:latin typeface="Avenir Next" panose="020B0503020202020204" pitchFamily="34" charset="0"/>
              </a:rPr>
              <a:t>Areas with higher rates of upward </a:t>
            </a:r>
          </a:p>
          <a:p>
            <a:pPr algn="ctr"/>
            <a:r>
              <a:rPr lang="en-US" sz="1600" spc="40" dirty="0">
                <a:solidFill>
                  <a:schemeClr val="tx1">
                    <a:lumMod val="85000"/>
                    <a:lumOff val="15000"/>
                  </a:schemeClr>
                </a:solidFill>
                <a:latin typeface="Avenir Next" panose="020B0503020202020204" pitchFamily="34" charset="0"/>
              </a:rPr>
              <a:t>mobility tend to have less segregation </a:t>
            </a:r>
          </a:p>
          <a:p>
            <a:pPr algn="ctr"/>
            <a:r>
              <a:rPr lang="en-US" sz="1600" spc="40" dirty="0">
                <a:solidFill>
                  <a:schemeClr val="tx1">
                    <a:lumMod val="85000"/>
                    <a:lumOff val="15000"/>
                  </a:schemeClr>
                </a:solidFill>
                <a:latin typeface="Avenir Next" panose="020B0503020202020204" pitchFamily="34" charset="0"/>
              </a:rPr>
              <a:t>by income and race.</a:t>
            </a:r>
            <a:endParaRPr lang="en-US" sz="2000" spc="40" dirty="0">
              <a:solidFill>
                <a:schemeClr val="accent6">
                  <a:lumMod val="75000"/>
                </a:schemeClr>
              </a:solidFill>
              <a:latin typeface="Hardwick WF" pitchFamily="2" charset="0"/>
            </a:endParaRPr>
          </a:p>
        </p:txBody>
      </p:sp>
      <p:sp>
        <p:nvSpPr>
          <p:cNvPr id="34" name="Rounded Rectangle 33">
            <a:extLst>
              <a:ext uri="{FF2B5EF4-FFF2-40B4-BE49-F238E27FC236}">
                <a16:creationId xmlns:a16="http://schemas.microsoft.com/office/drawing/2014/main" id="{A96344FA-A706-923F-F7AD-0F56966AE2CC}"/>
              </a:ext>
            </a:extLst>
          </p:cNvPr>
          <p:cNvSpPr/>
          <p:nvPr/>
        </p:nvSpPr>
        <p:spPr>
          <a:xfrm>
            <a:off x="5318061" y="2118242"/>
            <a:ext cx="6261616" cy="1921708"/>
          </a:xfrm>
          <a:prstGeom prst="roundRect">
            <a:avLst>
              <a:gd name="adj" fmla="val 613"/>
            </a:avLst>
          </a:prstGeom>
          <a:solidFill>
            <a:srgbClr val="E5EAD6"/>
          </a:solidFill>
          <a:ln w="28575" cmpd="sng">
            <a:solidFill>
              <a:srgbClr val="DFE3D0"/>
            </a:solidFill>
          </a:ln>
          <a:effectLst>
            <a:outerShdw blurRad="50800" dist="38100" dir="2700000" sx="96034" sy="96034" algn="tl"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38">
            <a:extLst>
              <a:ext uri="{FF2B5EF4-FFF2-40B4-BE49-F238E27FC236}">
                <a16:creationId xmlns:a16="http://schemas.microsoft.com/office/drawing/2014/main" id="{90E67F66-E553-099E-5C6B-A9020CB7F175}"/>
              </a:ext>
            </a:extLst>
          </p:cNvPr>
          <p:cNvPicPr>
            <a:picLocks noChangeAspect="1"/>
          </p:cNvPicPr>
          <p:nvPr/>
        </p:nvPicPr>
        <p:blipFill>
          <a:blip r:embed="rId5"/>
          <a:stretch>
            <a:fillRect/>
          </a:stretch>
        </p:blipFill>
        <p:spPr>
          <a:xfrm>
            <a:off x="5707880" y="2398877"/>
            <a:ext cx="5481975" cy="713846"/>
          </a:xfrm>
          <a:prstGeom prst="roundRect">
            <a:avLst>
              <a:gd name="adj" fmla="val 8106"/>
            </a:avLst>
          </a:prstGeom>
          <a:ln>
            <a:solidFill>
              <a:schemeClr val="bg2">
                <a:lumMod val="90000"/>
              </a:schemeClr>
            </a:solidFill>
          </a:ln>
          <a:effectLst>
            <a:outerShdw blurRad="76200" dir="18900000" sy="23000" kx="-1200000" algn="bl" rotWithShape="0">
              <a:prstClr val="black">
                <a:alpha val="20000"/>
              </a:prstClr>
            </a:outerShdw>
          </a:effectLst>
        </p:spPr>
      </p:pic>
      <p:pic>
        <p:nvPicPr>
          <p:cNvPr id="41" name="Picture 40">
            <a:extLst>
              <a:ext uri="{FF2B5EF4-FFF2-40B4-BE49-F238E27FC236}">
                <a16:creationId xmlns:a16="http://schemas.microsoft.com/office/drawing/2014/main" id="{062E01B1-9603-2AA6-5B22-A7A5A2CF14EB}"/>
              </a:ext>
            </a:extLst>
          </p:cNvPr>
          <p:cNvPicPr>
            <a:picLocks noChangeAspect="1"/>
          </p:cNvPicPr>
          <p:nvPr/>
        </p:nvPicPr>
        <p:blipFill>
          <a:blip r:embed="rId6"/>
          <a:stretch>
            <a:fillRect/>
          </a:stretch>
        </p:blipFill>
        <p:spPr>
          <a:xfrm>
            <a:off x="1042221" y="2375514"/>
            <a:ext cx="3230736" cy="593400"/>
          </a:xfrm>
          <a:prstGeom prst="roundRect">
            <a:avLst>
              <a:gd name="adj" fmla="val 7272"/>
            </a:avLst>
          </a:prstGeom>
          <a:ln>
            <a:solidFill>
              <a:schemeClr val="bg2">
                <a:lumMod val="90000"/>
              </a:schemeClr>
            </a:solidFill>
          </a:ln>
          <a:effectLst>
            <a:outerShdw blurRad="76200" dir="18900000" sy="23000" kx="-1200000" algn="bl" rotWithShape="0">
              <a:prstClr val="black">
                <a:alpha val="20000"/>
              </a:prstClr>
            </a:outerShdw>
          </a:effectLst>
        </p:spPr>
      </p:pic>
      <p:pic>
        <p:nvPicPr>
          <p:cNvPr id="44" name="Picture 43">
            <a:extLst>
              <a:ext uri="{FF2B5EF4-FFF2-40B4-BE49-F238E27FC236}">
                <a16:creationId xmlns:a16="http://schemas.microsoft.com/office/drawing/2014/main" id="{4B6BFF86-C5F5-35B2-185A-D2A7DD026018}"/>
              </a:ext>
            </a:extLst>
          </p:cNvPr>
          <p:cNvPicPr>
            <a:picLocks noChangeAspect="1"/>
          </p:cNvPicPr>
          <p:nvPr/>
        </p:nvPicPr>
        <p:blipFill>
          <a:blip r:embed="rId7"/>
          <a:stretch>
            <a:fillRect/>
          </a:stretch>
        </p:blipFill>
        <p:spPr>
          <a:xfrm>
            <a:off x="6290480" y="4688287"/>
            <a:ext cx="4626170" cy="586500"/>
          </a:xfrm>
          <a:prstGeom prst="roundRect">
            <a:avLst/>
          </a:prstGeom>
          <a:ln>
            <a:solidFill>
              <a:schemeClr val="bg2">
                <a:lumMod val="90000"/>
              </a:schemeClr>
            </a:solidFill>
          </a:ln>
          <a:effectLst>
            <a:outerShdw blurRad="76200" dir="18900000" sy="23000" kx="-1200000" algn="bl" rotWithShape="0">
              <a:prstClr val="black">
                <a:alpha val="20000"/>
              </a:prstClr>
            </a:outerShdw>
          </a:effectLst>
        </p:spPr>
      </p:pic>
      <p:pic>
        <p:nvPicPr>
          <p:cNvPr id="45" name="Picture 44">
            <a:extLst>
              <a:ext uri="{FF2B5EF4-FFF2-40B4-BE49-F238E27FC236}">
                <a16:creationId xmlns:a16="http://schemas.microsoft.com/office/drawing/2014/main" id="{8CDF1A7B-A958-EC76-E8FD-B767967F89D5}"/>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4700"/>
                    </a14:imgEffect>
                    <a14:imgEffect>
                      <a14:saturation sat="0"/>
                    </a14:imgEffect>
                  </a14:imgLayer>
                </a14:imgProps>
              </a:ext>
            </a:extLst>
          </a:blip>
          <a:stretch>
            <a:fillRect/>
          </a:stretch>
        </p:blipFill>
        <p:spPr>
          <a:xfrm>
            <a:off x="1288389" y="4653781"/>
            <a:ext cx="3686848" cy="719385"/>
          </a:xfrm>
          <a:prstGeom prst="roundRect">
            <a:avLst>
              <a:gd name="adj" fmla="val 9759"/>
            </a:avLst>
          </a:prstGeom>
          <a:ln>
            <a:solidFill>
              <a:schemeClr val="bg2">
                <a:lumMod val="90000"/>
              </a:schemeClr>
            </a:solidFill>
          </a:ln>
          <a:effectLst>
            <a:outerShdw blurRad="76200" dir="18900000" sy="23000" kx="-1200000" algn="bl" rotWithShape="0">
              <a:prstClr val="black">
                <a:alpha val="20000"/>
              </a:prstClr>
            </a:outerShdw>
          </a:effectLst>
        </p:spPr>
      </p:pic>
      <p:sp>
        <p:nvSpPr>
          <p:cNvPr id="46" name="TextBox 45">
            <a:extLst>
              <a:ext uri="{FF2B5EF4-FFF2-40B4-BE49-F238E27FC236}">
                <a16:creationId xmlns:a16="http://schemas.microsoft.com/office/drawing/2014/main" id="{B22D9EC9-B032-C82D-D719-539562B869CD}"/>
              </a:ext>
            </a:extLst>
          </p:cNvPr>
          <p:cNvSpPr txBox="1"/>
          <p:nvPr/>
        </p:nvSpPr>
        <p:spPr>
          <a:xfrm>
            <a:off x="394322" y="3070312"/>
            <a:ext cx="4573544" cy="830997"/>
          </a:xfrm>
          <a:prstGeom prst="rect">
            <a:avLst/>
          </a:prstGeom>
          <a:noFill/>
        </p:spPr>
        <p:txBody>
          <a:bodyPr wrap="square">
            <a:spAutoFit/>
          </a:bodyPr>
          <a:lstStyle/>
          <a:p>
            <a:pPr algn="ctr"/>
            <a:r>
              <a:rPr lang="en-US" sz="1600" spc="40" dirty="0">
                <a:solidFill>
                  <a:schemeClr val="tx1">
                    <a:lumMod val="85000"/>
                    <a:lumOff val="15000"/>
                  </a:schemeClr>
                </a:solidFill>
                <a:latin typeface="Avenir Next" panose="020B0503020202020204" pitchFamily="34" charset="0"/>
              </a:rPr>
              <a:t>Long-term studies since the 1960s </a:t>
            </a:r>
          </a:p>
          <a:p>
            <a:pPr algn="ctr"/>
            <a:r>
              <a:rPr lang="en-US" sz="1600" spc="40" dirty="0">
                <a:solidFill>
                  <a:schemeClr val="tx1">
                    <a:lumMod val="85000"/>
                    <a:lumOff val="15000"/>
                  </a:schemeClr>
                </a:solidFill>
                <a:latin typeface="Avenir Next" panose="020B0503020202020204" pitchFamily="34" charset="0"/>
              </a:rPr>
              <a:t>show well-funded, integrated schools </a:t>
            </a:r>
          </a:p>
          <a:p>
            <a:pPr algn="ctr"/>
            <a:r>
              <a:rPr lang="en-US" sz="1600" spc="40" dirty="0">
                <a:solidFill>
                  <a:schemeClr val="tx1">
                    <a:lumMod val="85000"/>
                    <a:lumOff val="15000"/>
                  </a:schemeClr>
                </a:solidFill>
                <a:latin typeface="Avenir Next" panose="020B0503020202020204" pitchFamily="34" charset="0"/>
              </a:rPr>
              <a:t>boost student success.</a:t>
            </a:r>
          </a:p>
        </p:txBody>
      </p:sp>
      <p:sp>
        <p:nvSpPr>
          <p:cNvPr id="47" name="TextBox 46">
            <a:extLst>
              <a:ext uri="{FF2B5EF4-FFF2-40B4-BE49-F238E27FC236}">
                <a16:creationId xmlns:a16="http://schemas.microsoft.com/office/drawing/2014/main" id="{48CF1EDE-124C-C583-68C2-19A5A69F5329}"/>
              </a:ext>
            </a:extLst>
          </p:cNvPr>
          <p:cNvSpPr txBox="1"/>
          <p:nvPr/>
        </p:nvSpPr>
        <p:spPr>
          <a:xfrm>
            <a:off x="5126069" y="2977859"/>
            <a:ext cx="6645592" cy="830997"/>
          </a:xfrm>
          <a:prstGeom prst="rect">
            <a:avLst/>
          </a:prstGeom>
          <a:noFill/>
        </p:spPr>
        <p:txBody>
          <a:bodyPr wrap="square">
            <a:spAutoFit/>
          </a:bodyPr>
          <a:lstStyle/>
          <a:p>
            <a:pPr algn="ctr"/>
            <a:endParaRPr lang="en-US" sz="1600" spc="40" dirty="0">
              <a:solidFill>
                <a:schemeClr val="tx1">
                  <a:lumMod val="85000"/>
                  <a:lumOff val="15000"/>
                </a:schemeClr>
              </a:solidFill>
              <a:latin typeface="Avenir Next" panose="020B0503020202020204" pitchFamily="34" charset="0"/>
            </a:endParaRPr>
          </a:p>
          <a:p>
            <a:pPr algn="ctr"/>
            <a:r>
              <a:rPr lang="en-US" sz="1600" spc="40" dirty="0">
                <a:solidFill>
                  <a:schemeClr val="tx1">
                    <a:lumMod val="85000"/>
                    <a:lumOff val="15000"/>
                  </a:schemeClr>
                </a:solidFill>
                <a:latin typeface="Avenir Next" panose="020B0503020202020204" pitchFamily="34" charset="0"/>
              </a:rPr>
              <a:t>Students from poor families at low-poverty schools </a:t>
            </a:r>
          </a:p>
          <a:p>
            <a:pPr algn="ctr"/>
            <a:r>
              <a:rPr lang="en-US" sz="1600" spc="40" dirty="0">
                <a:solidFill>
                  <a:schemeClr val="tx1">
                    <a:lumMod val="85000"/>
                    <a:lumOff val="15000"/>
                  </a:schemeClr>
                </a:solidFill>
                <a:latin typeface="Avenir Next" panose="020B0503020202020204" pitchFamily="34" charset="0"/>
              </a:rPr>
              <a:t>outperformed peers at well-funded high-poverty schools.</a:t>
            </a:r>
          </a:p>
        </p:txBody>
      </p:sp>
      <p:sp>
        <p:nvSpPr>
          <p:cNvPr id="48" name="TextBox 47">
            <a:extLst>
              <a:ext uri="{FF2B5EF4-FFF2-40B4-BE49-F238E27FC236}">
                <a16:creationId xmlns:a16="http://schemas.microsoft.com/office/drawing/2014/main" id="{92EC2D51-774F-4519-CC25-6D6524560041}"/>
              </a:ext>
            </a:extLst>
          </p:cNvPr>
          <p:cNvSpPr txBox="1"/>
          <p:nvPr/>
        </p:nvSpPr>
        <p:spPr>
          <a:xfrm>
            <a:off x="5858627" y="5393191"/>
            <a:ext cx="5656586" cy="830997"/>
          </a:xfrm>
          <a:prstGeom prst="rect">
            <a:avLst/>
          </a:prstGeom>
          <a:noFill/>
        </p:spPr>
        <p:txBody>
          <a:bodyPr wrap="square">
            <a:spAutoFit/>
          </a:bodyPr>
          <a:lstStyle/>
          <a:p>
            <a:pPr algn="ctr"/>
            <a:r>
              <a:rPr lang="en-US" sz="1600" spc="40" dirty="0">
                <a:solidFill>
                  <a:schemeClr val="tx1">
                    <a:lumMod val="85000"/>
                    <a:lumOff val="15000"/>
                  </a:schemeClr>
                </a:solidFill>
                <a:latin typeface="Avenir Next" panose="020B0503020202020204" pitchFamily="34" charset="0"/>
              </a:rPr>
              <a:t>Low-income students who relocate to less disadvantaged neighborhoods earn more, have </a:t>
            </a:r>
          </a:p>
          <a:p>
            <a:pPr algn="ctr"/>
            <a:r>
              <a:rPr lang="en-US" sz="1600" spc="40" dirty="0">
                <a:solidFill>
                  <a:schemeClr val="tx1">
                    <a:lumMod val="85000"/>
                    <a:lumOff val="15000"/>
                  </a:schemeClr>
                </a:solidFill>
                <a:latin typeface="Avenir Next" panose="020B0503020202020204" pitchFamily="34" charset="0"/>
              </a:rPr>
              <a:t>lower dropout rates, and fewer arrests.</a:t>
            </a:r>
          </a:p>
        </p:txBody>
      </p:sp>
      <p:sp>
        <p:nvSpPr>
          <p:cNvPr id="8" name="TextBox 7">
            <a:extLst>
              <a:ext uri="{FF2B5EF4-FFF2-40B4-BE49-F238E27FC236}">
                <a16:creationId xmlns:a16="http://schemas.microsoft.com/office/drawing/2014/main" id="{6132C435-29B8-B249-85FA-8F97C75A4884}"/>
              </a:ext>
            </a:extLst>
          </p:cNvPr>
          <p:cNvSpPr txBox="1"/>
          <p:nvPr/>
        </p:nvSpPr>
        <p:spPr>
          <a:xfrm>
            <a:off x="11441927" y="6543189"/>
            <a:ext cx="1562206" cy="276999"/>
          </a:xfrm>
          <a:prstGeom prst="rect">
            <a:avLst/>
          </a:prstGeom>
          <a:noFill/>
        </p:spPr>
        <p:txBody>
          <a:bodyPr wrap="square" rtlCol="0">
            <a:spAutoFit/>
          </a:bodyPr>
          <a:lstStyle/>
          <a:p>
            <a:r>
              <a:rPr lang="en-US" sz="1200" i="1" dirty="0">
                <a:solidFill>
                  <a:srgbClr val="C1C4B1"/>
                </a:solidFill>
                <a:latin typeface="Avenir Next Condensed" panose="020B0506020202020204" pitchFamily="34" charset="0"/>
              </a:rPr>
              <a:t>Refs. 1-4</a:t>
            </a:r>
          </a:p>
        </p:txBody>
      </p:sp>
      <p:sp>
        <p:nvSpPr>
          <p:cNvPr id="2" name="TextBox 1">
            <a:extLst>
              <a:ext uri="{FF2B5EF4-FFF2-40B4-BE49-F238E27FC236}">
                <a16:creationId xmlns:a16="http://schemas.microsoft.com/office/drawing/2014/main" id="{B0C4487D-D8A5-559B-9ADF-FA3E911AA33F}"/>
              </a:ext>
            </a:extLst>
          </p:cNvPr>
          <p:cNvSpPr txBox="1"/>
          <p:nvPr/>
        </p:nvSpPr>
        <p:spPr>
          <a:xfrm>
            <a:off x="-1" y="6581001"/>
            <a:ext cx="3213106" cy="276999"/>
          </a:xfrm>
          <a:prstGeom prst="rect">
            <a:avLst/>
          </a:prstGeom>
          <a:noFill/>
        </p:spPr>
        <p:txBody>
          <a:bodyPr wrap="square" rtlCol="0">
            <a:spAutoFit/>
          </a:bodyPr>
          <a:lstStyle/>
          <a:p>
            <a:r>
              <a:rPr lang="en-US" sz="1200" b="0" i="0" dirty="0">
                <a:solidFill>
                  <a:srgbClr val="C8D4C6"/>
                </a:solidFill>
                <a:effectLst/>
                <a:latin typeface="Roboto" panose="02000000000000000000" pitchFamily="2" charset="0"/>
              </a:rPr>
              <a:t>©</a:t>
            </a:r>
            <a:r>
              <a:rPr lang="en-US" sz="1200" b="0" i="1" dirty="0">
                <a:solidFill>
                  <a:srgbClr val="C8D4C6"/>
                </a:solidFill>
                <a:effectLst/>
                <a:latin typeface="Avenir Next Condensed" panose="020B0506020202020204" pitchFamily="34" charset="0"/>
              </a:rPr>
              <a:t> </a:t>
            </a:r>
            <a:r>
              <a:rPr lang="en-US" sz="1200" b="0" dirty="0">
                <a:solidFill>
                  <a:srgbClr val="C8D4C6"/>
                </a:solidFill>
                <a:effectLst/>
                <a:latin typeface="Avenir Next Condensed" panose="020B0506020202020204" pitchFamily="34" charset="0"/>
              </a:rPr>
              <a:t>Matthe</a:t>
            </a:r>
            <a:r>
              <a:rPr lang="en-US" sz="1200" dirty="0">
                <a:solidFill>
                  <a:srgbClr val="C8D4C6"/>
                </a:solidFill>
                <a:latin typeface="Avenir Next Condensed" panose="020B0506020202020204" pitchFamily="34" charset="0"/>
              </a:rPr>
              <a:t>w Desmond, </a:t>
            </a:r>
            <a:r>
              <a:rPr lang="en-US" sz="1200" i="1" dirty="0">
                <a:solidFill>
                  <a:srgbClr val="C8D4C6"/>
                </a:solidFill>
                <a:latin typeface="Avenir Next Condensed" panose="020B0506020202020204" pitchFamily="34" charset="0"/>
              </a:rPr>
              <a:t>Poverty, by America</a:t>
            </a:r>
          </a:p>
        </p:txBody>
      </p:sp>
    </p:spTree>
    <p:extLst>
      <p:ext uri="{BB962C8B-B14F-4D97-AF65-F5344CB8AC3E}">
        <p14:creationId xmlns:p14="http://schemas.microsoft.com/office/powerpoint/2010/main" val="1639522527"/>
      </p:ext>
    </p:extLst>
  </p:cSld>
  <p:clrMapOvr>
    <a:masterClrMapping/>
  </p:clrMapOvr>
  <p:transition spd="med">
    <p:fade thruBlk="1"/>
  </p:transition>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7F9E3"/>
        </a:solidFill>
        <a:effectLst/>
      </p:bgPr>
    </p:bg>
    <p:spTree>
      <p:nvGrpSpPr>
        <p:cNvPr id="1" name=""/>
        <p:cNvGrpSpPr/>
        <p:nvPr/>
      </p:nvGrpSpPr>
      <p:grpSpPr>
        <a:xfrm>
          <a:off x="0" y="0"/>
          <a:ext cx="0" cy="0"/>
          <a:chOff x="0" y="0"/>
          <a:chExt cx="0" cy="0"/>
        </a:xfrm>
      </p:grpSpPr>
      <p:cxnSp>
        <p:nvCxnSpPr>
          <p:cNvPr id="43" name="Straight Connector 42">
            <a:extLst>
              <a:ext uri="{FF2B5EF4-FFF2-40B4-BE49-F238E27FC236}">
                <a16:creationId xmlns:a16="http://schemas.microsoft.com/office/drawing/2014/main" id="{6F8FC28B-4E5E-3194-FE50-D9B4133513C0}"/>
              </a:ext>
            </a:extLst>
          </p:cNvPr>
          <p:cNvCxnSpPr>
            <a:cxnSpLocks/>
          </p:cNvCxnSpPr>
          <p:nvPr/>
        </p:nvCxnSpPr>
        <p:spPr>
          <a:xfrm>
            <a:off x="10000292" y="2828094"/>
            <a:ext cx="48598" cy="3203716"/>
          </a:xfrm>
          <a:prstGeom prst="line">
            <a:avLst/>
          </a:prstGeom>
          <a:ln w="28575">
            <a:solidFill>
              <a:srgbClr val="FF7957"/>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F632893-2998-83AF-FD44-8D47176AD2AF}"/>
              </a:ext>
            </a:extLst>
          </p:cNvPr>
          <p:cNvCxnSpPr>
            <a:cxnSpLocks/>
          </p:cNvCxnSpPr>
          <p:nvPr/>
        </p:nvCxnSpPr>
        <p:spPr>
          <a:xfrm flipH="1">
            <a:off x="6525056" y="2820142"/>
            <a:ext cx="1" cy="1869083"/>
          </a:xfrm>
          <a:prstGeom prst="line">
            <a:avLst/>
          </a:prstGeom>
          <a:ln w="28575">
            <a:solidFill>
              <a:srgbClr val="FF7957"/>
            </a:solidFill>
            <a:prstDash val="sysDot"/>
          </a:ln>
        </p:spPr>
        <p:style>
          <a:lnRef idx="1">
            <a:schemeClr val="accent1"/>
          </a:lnRef>
          <a:fillRef idx="0">
            <a:schemeClr val="accent1"/>
          </a:fillRef>
          <a:effectRef idx="0">
            <a:schemeClr val="accent1"/>
          </a:effectRef>
          <a:fontRef idx="minor">
            <a:schemeClr val="tx1"/>
          </a:fontRef>
        </p:style>
      </p:cxnSp>
      <p:pic>
        <p:nvPicPr>
          <p:cNvPr id="29" name="Picture 28" descr="A black scroll with brown edges&#10;&#10;Description automatically generated">
            <a:extLst>
              <a:ext uri="{FF2B5EF4-FFF2-40B4-BE49-F238E27FC236}">
                <a16:creationId xmlns:a16="http://schemas.microsoft.com/office/drawing/2014/main" id="{0F50D872-36C2-4F0A-1BF9-E6904269997B}"/>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328383" y="535319"/>
            <a:ext cx="6233102" cy="6450246"/>
          </a:xfrm>
          <a:prstGeom prst="rect">
            <a:avLst/>
          </a:prstGeom>
          <a:effectLst>
            <a:outerShdw blurRad="158472" dist="50800" dir="5223992" sx="101000" sy="101000" algn="ctr" rotWithShape="0">
              <a:srgbClr val="000000">
                <a:alpha val="41037"/>
              </a:srgbClr>
            </a:outerShdw>
          </a:effectLst>
        </p:spPr>
      </p:pic>
      <p:sp>
        <p:nvSpPr>
          <p:cNvPr id="10" name="Rounded Rectangle 9">
            <a:extLst>
              <a:ext uri="{FF2B5EF4-FFF2-40B4-BE49-F238E27FC236}">
                <a16:creationId xmlns:a16="http://schemas.microsoft.com/office/drawing/2014/main" id="{08249CA0-537D-1122-26C0-75CBB3E4074C}"/>
              </a:ext>
            </a:extLst>
          </p:cNvPr>
          <p:cNvSpPr/>
          <p:nvPr/>
        </p:nvSpPr>
        <p:spPr>
          <a:xfrm>
            <a:off x="1652954" y="263370"/>
            <a:ext cx="8751779" cy="733111"/>
          </a:xfrm>
          <a:prstGeom prst="roundRect">
            <a:avLst>
              <a:gd name="adj" fmla="val 5399"/>
            </a:avLst>
          </a:prstGeom>
          <a:solidFill>
            <a:srgbClr val="E5EAD6"/>
          </a:solidFill>
          <a:ln w="28575">
            <a:solidFill>
              <a:srgbClr val="DFE3D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162D2F81-45EC-4F42-1EDD-0D69E1EE28DA}"/>
              </a:ext>
            </a:extLst>
          </p:cNvPr>
          <p:cNvSpPr txBox="1"/>
          <p:nvPr/>
        </p:nvSpPr>
        <p:spPr>
          <a:xfrm>
            <a:off x="682219" y="368815"/>
            <a:ext cx="10827558" cy="584775"/>
          </a:xfrm>
          <a:prstGeom prst="rect">
            <a:avLst/>
          </a:prstGeom>
          <a:noFill/>
        </p:spPr>
        <p:txBody>
          <a:bodyPr wrap="square" rtlCol="0">
            <a:spAutoFit/>
          </a:bodyPr>
          <a:lstStyle/>
          <a:p>
            <a:pPr algn="ctr"/>
            <a:r>
              <a:rPr lang="en-US" sz="3200" spc="40">
                <a:solidFill>
                  <a:schemeClr val="tx1">
                    <a:lumMod val="85000"/>
                    <a:lumOff val="15000"/>
                  </a:schemeClr>
                </a:solidFill>
                <a:latin typeface="Hardwick WF" pitchFamily="2" charset="0"/>
              </a:rPr>
              <a:t>RECOGNIZE SCARCITY DIVERSION TACTICS</a:t>
            </a:r>
            <a:endParaRPr lang="en-US" sz="3200" spc="40" dirty="0">
              <a:solidFill>
                <a:schemeClr val="tx1">
                  <a:lumMod val="85000"/>
                  <a:lumOff val="15000"/>
                </a:schemeClr>
              </a:solidFill>
              <a:latin typeface="Hardwick WF" pitchFamily="2" charset="0"/>
            </a:endParaRPr>
          </a:p>
        </p:txBody>
      </p:sp>
      <p:grpSp>
        <p:nvGrpSpPr>
          <p:cNvPr id="6" name="Group 5">
            <a:extLst>
              <a:ext uri="{FF2B5EF4-FFF2-40B4-BE49-F238E27FC236}">
                <a16:creationId xmlns:a16="http://schemas.microsoft.com/office/drawing/2014/main" id="{EF8ABEE9-E16B-68E5-ECF9-EF243A084B66}"/>
              </a:ext>
            </a:extLst>
          </p:cNvPr>
          <p:cNvGrpSpPr/>
          <p:nvPr/>
        </p:nvGrpSpPr>
        <p:grpSpPr>
          <a:xfrm>
            <a:off x="2191077" y="996481"/>
            <a:ext cx="7809846" cy="785318"/>
            <a:chOff x="762252" y="1215284"/>
            <a:chExt cx="10543324" cy="785318"/>
          </a:xfrm>
        </p:grpSpPr>
        <p:sp>
          <p:nvSpPr>
            <p:cNvPr id="7" name="Octagon 6">
              <a:extLst>
                <a:ext uri="{FF2B5EF4-FFF2-40B4-BE49-F238E27FC236}">
                  <a16:creationId xmlns:a16="http://schemas.microsoft.com/office/drawing/2014/main" id="{8BA1B8CF-E716-B9FD-6C93-542F70C08020}"/>
                </a:ext>
              </a:extLst>
            </p:cNvPr>
            <p:cNvSpPr/>
            <p:nvPr/>
          </p:nvSpPr>
          <p:spPr>
            <a:xfrm>
              <a:off x="762252" y="1215284"/>
              <a:ext cx="10543324" cy="785318"/>
            </a:xfrm>
            <a:prstGeom prst="octagon">
              <a:avLst/>
            </a:prstGeom>
            <a:solidFill>
              <a:srgbClr val="9DC485"/>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ctagon 7">
              <a:extLst>
                <a:ext uri="{FF2B5EF4-FFF2-40B4-BE49-F238E27FC236}">
                  <a16:creationId xmlns:a16="http://schemas.microsoft.com/office/drawing/2014/main" id="{6B95C2E0-F0F0-C71B-3BF8-B1B941E72E2E}"/>
                </a:ext>
              </a:extLst>
            </p:cNvPr>
            <p:cNvSpPr/>
            <p:nvPr/>
          </p:nvSpPr>
          <p:spPr>
            <a:xfrm>
              <a:off x="886424" y="1302761"/>
              <a:ext cx="10342675" cy="606617"/>
            </a:xfrm>
            <a:prstGeom prst="octagon">
              <a:avLst/>
            </a:prstGeom>
            <a:solidFill>
              <a:schemeClr val="accent6">
                <a:lumMod val="60000"/>
                <a:lumOff val="40000"/>
              </a:schemeClr>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descr="Key with solid fill">
              <a:extLst>
                <a:ext uri="{FF2B5EF4-FFF2-40B4-BE49-F238E27FC236}">
                  <a16:creationId xmlns:a16="http://schemas.microsoft.com/office/drawing/2014/main" id="{8C55836E-8B4D-EEDE-0DD8-DB37FE6C77C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2914" y="1215284"/>
              <a:ext cx="1053488" cy="785318"/>
            </a:xfrm>
            <a:prstGeom prst="rect">
              <a:avLst/>
            </a:prstGeom>
          </p:spPr>
        </p:pic>
        <p:sp>
          <p:nvSpPr>
            <p:cNvPr id="11" name="Snip Same Side Corner Rectangle 10">
              <a:extLst>
                <a:ext uri="{FF2B5EF4-FFF2-40B4-BE49-F238E27FC236}">
                  <a16:creationId xmlns:a16="http://schemas.microsoft.com/office/drawing/2014/main" id="{D7E7474F-24AD-EE6A-9D6E-B9577782D64B}"/>
                </a:ext>
              </a:extLst>
            </p:cNvPr>
            <p:cNvSpPr/>
            <p:nvPr/>
          </p:nvSpPr>
          <p:spPr>
            <a:xfrm rot="16200000">
              <a:off x="1153610" y="1388854"/>
              <a:ext cx="372568" cy="456865"/>
            </a:xfrm>
            <a:prstGeom prst="snip2SameRect">
              <a:avLst>
                <a:gd name="adj1" fmla="val 21679"/>
                <a:gd name="adj2" fmla="val 3659"/>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a:extLst>
                <a:ext uri="{FF2B5EF4-FFF2-40B4-BE49-F238E27FC236}">
                  <a16:creationId xmlns:a16="http://schemas.microsoft.com/office/drawing/2014/main" id="{FF80B2C0-09F3-5A09-A240-0BEC931E16B5}"/>
                </a:ext>
              </a:extLst>
            </p:cNvPr>
            <p:cNvSpPr/>
            <p:nvPr/>
          </p:nvSpPr>
          <p:spPr>
            <a:xfrm>
              <a:off x="1243909" y="1571333"/>
              <a:ext cx="72799" cy="93457"/>
            </a:xfrm>
            <a:prstGeom prst="round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CC48C258-A14C-1442-F099-F60290392757}"/>
              </a:ext>
            </a:extLst>
          </p:cNvPr>
          <p:cNvSpPr txBox="1"/>
          <p:nvPr/>
        </p:nvSpPr>
        <p:spPr>
          <a:xfrm>
            <a:off x="3407751" y="1210576"/>
            <a:ext cx="7716983" cy="400110"/>
          </a:xfrm>
          <a:prstGeom prst="rect">
            <a:avLst/>
          </a:prstGeom>
          <a:noFill/>
        </p:spPr>
        <p:txBody>
          <a:bodyPr wrap="square" rtlCol="0">
            <a:spAutoFit/>
          </a:bodyPr>
          <a:lstStyle/>
          <a:p>
            <a:r>
              <a:rPr lang="en-US" sz="2000" dirty="0">
                <a:solidFill>
                  <a:srgbClr val="2E481D"/>
                </a:solidFill>
                <a:latin typeface="Avenir Medium" panose="02000503020000020003" pitchFamily="2" charset="0"/>
              </a:rPr>
              <a:t>Manufactured scarcity empowers and justifies racism.</a:t>
            </a:r>
          </a:p>
        </p:txBody>
      </p:sp>
      <p:pic>
        <p:nvPicPr>
          <p:cNvPr id="3" name="Picture 2">
            <a:extLst>
              <a:ext uri="{FF2B5EF4-FFF2-40B4-BE49-F238E27FC236}">
                <a16:creationId xmlns:a16="http://schemas.microsoft.com/office/drawing/2014/main" id="{D526949A-F9F0-0281-1F36-7DCF5894AF57}"/>
              </a:ext>
            </a:extLst>
          </p:cNvPr>
          <p:cNvPicPr>
            <a:picLocks noChangeAspect="1"/>
          </p:cNvPicPr>
          <p:nvPr/>
        </p:nvPicPr>
        <p:blipFill>
          <a:blip r:embed="rId7"/>
          <a:stretch>
            <a:fillRect/>
          </a:stretch>
        </p:blipFill>
        <p:spPr>
          <a:xfrm>
            <a:off x="5306386" y="3052402"/>
            <a:ext cx="2461866" cy="504922"/>
          </a:xfrm>
          <a:prstGeom prst="roundRect">
            <a:avLst>
              <a:gd name="adj" fmla="val 8050"/>
            </a:avLst>
          </a:prstGeom>
          <a:ln>
            <a:solidFill>
              <a:srgbClr val="DBDBDB"/>
            </a:solidFill>
          </a:ln>
          <a:effectLst>
            <a:outerShdw blurRad="76200" dir="18900000" sy="23000" kx="-1200000" algn="bl" rotWithShape="0">
              <a:prstClr val="black">
                <a:alpha val="20000"/>
              </a:prstClr>
            </a:outerShdw>
          </a:effectLst>
        </p:spPr>
      </p:pic>
      <p:pic>
        <p:nvPicPr>
          <p:cNvPr id="23" name="Picture 22">
            <a:extLst>
              <a:ext uri="{FF2B5EF4-FFF2-40B4-BE49-F238E27FC236}">
                <a16:creationId xmlns:a16="http://schemas.microsoft.com/office/drawing/2014/main" id="{A6772444-022A-0491-A7ED-2EA1F892B04F}"/>
              </a:ext>
            </a:extLst>
          </p:cNvPr>
          <p:cNvPicPr>
            <a:picLocks noChangeAspect="1"/>
          </p:cNvPicPr>
          <p:nvPr/>
        </p:nvPicPr>
        <p:blipFill>
          <a:blip r:embed="rId8"/>
          <a:stretch>
            <a:fillRect/>
          </a:stretch>
        </p:blipFill>
        <p:spPr>
          <a:xfrm>
            <a:off x="5177616" y="3748528"/>
            <a:ext cx="2719406" cy="491272"/>
          </a:xfrm>
          <a:prstGeom prst="roundRect">
            <a:avLst>
              <a:gd name="adj" fmla="val 4217"/>
            </a:avLst>
          </a:prstGeom>
          <a:ln>
            <a:solidFill>
              <a:srgbClr val="DBDBDB"/>
            </a:solidFill>
          </a:ln>
          <a:effectLst>
            <a:outerShdw blurRad="76200" dir="18900000" sy="23000" kx="-1200000" algn="bl" rotWithShape="0">
              <a:prstClr val="black">
                <a:alpha val="20000"/>
              </a:prstClr>
            </a:outerShdw>
          </a:effectLst>
        </p:spPr>
      </p:pic>
      <p:pic>
        <p:nvPicPr>
          <p:cNvPr id="24" name="Picture 23">
            <a:extLst>
              <a:ext uri="{FF2B5EF4-FFF2-40B4-BE49-F238E27FC236}">
                <a16:creationId xmlns:a16="http://schemas.microsoft.com/office/drawing/2014/main" id="{0A124409-4C05-7A58-3F79-6DBEE0EC1A55}"/>
              </a:ext>
            </a:extLst>
          </p:cNvPr>
          <p:cNvPicPr>
            <a:picLocks noChangeAspect="1"/>
          </p:cNvPicPr>
          <p:nvPr/>
        </p:nvPicPr>
        <p:blipFill>
          <a:blip r:embed="rId9"/>
          <a:stretch>
            <a:fillRect/>
          </a:stretch>
        </p:blipFill>
        <p:spPr>
          <a:xfrm>
            <a:off x="5634892" y="4431004"/>
            <a:ext cx="1804855" cy="532347"/>
          </a:xfrm>
          <a:prstGeom prst="roundRect">
            <a:avLst>
              <a:gd name="adj" fmla="val 7829"/>
            </a:avLst>
          </a:prstGeom>
          <a:ln>
            <a:solidFill>
              <a:srgbClr val="DBDBDB"/>
            </a:solidFill>
          </a:ln>
          <a:effectLst>
            <a:outerShdw blurRad="76200" dir="18900000" sy="23000" kx="-1200000" algn="bl" rotWithShape="0">
              <a:prstClr val="black">
                <a:alpha val="20000"/>
              </a:prstClr>
            </a:outerShdw>
          </a:effectLst>
        </p:spPr>
      </p:pic>
      <p:pic>
        <p:nvPicPr>
          <p:cNvPr id="26" name="Picture 25">
            <a:extLst>
              <a:ext uri="{FF2B5EF4-FFF2-40B4-BE49-F238E27FC236}">
                <a16:creationId xmlns:a16="http://schemas.microsoft.com/office/drawing/2014/main" id="{29E51D95-C0B7-F319-7987-75F1B7256032}"/>
              </a:ext>
            </a:extLst>
          </p:cNvPr>
          <p:cNvPicPr>
            <a:picLocks noChangeAspect="1"/>
          </p:cNvPicPr>
          <p:nvPr/>
        </p:nvPicPr>
        <p:blipFill rotWithShape="1">
          <a:blip r:embed="rId10"/>
          <a:srcRect t="4410" b="-1"/>
          <a:stretch/>
        </p:blipFill>
        <p:spPr>
          <a:xfrm>
            <a:off x="8607302" y="3033935"/>
            <a:ext cx="2842176" cy="525710"/>
          </a:xfrm>
          <a:prstGeom prst="roundRect">
            <a:avLst>
              <a:gd name="adj" fmla="val 4321"/>
            </a:avLst>
          </a:prstGeom>
          <a:ln>
            <a:solidFill>
              <a:srgbClr val="DBDBDB"/>
            </a:solidFill>
          </a:ln>
          <a:effectLst>
            <a:outerShdw blurRad="76200" dir="18900000" sy="23000" kx="-1200000" algn="bl" rotWithShape="0">
              <a:prstClr val="black">
                <a:alpha val="20000"/>
              </a:prstClr>
            </a:outerShdw>
          </a:effectLst>
        </p:spPr>
      </p:pic>
      <p:pic>
        <p:nvPicPr>
          <p:cNvPr id="27" name="Picture 26">
            <a:extLst>
              <a:ext uri="{FF2B5EF4-FFF2-40B4-BE49-F238E27FC236}">
                <a16:creationId xmlns:a16="http://schemas.microsoft.com/office/drawing/2014/main" id="{70F94A26-4C04-B194-64FE-3913BA0F27AD}"/>
              </a:ext>
            </a:extLst>
          </p:cNvPr>
          <p:cNvPicPr>
            <a:picLocks noChangeAspect="1"/>
          </p:cNvPicPr>
          <p:nvPr/>
        </p:nvPicPr>
        <p:blipFill>
          <a:blip r:embed="rId11"/>
          <a:stretch>
            <a:fillRect/>
          </a:stretch>
        </p:blipFill>
        <p:spPr>
          <a:xfrm>
            <a:off x="8503501" y="3761248"/>
            <a:ext cx="3049779" cy="312581"/>
          </a:xfrm>
          <a:prstGeom prst="roundRect">
            <a:avLst>
              <a:gd name="adj" fmla="val 9486"/>
            </a:avLst>
          </a:prstGeom>
          <a:ln>
            <a:solidFill>
              <a:srgbClr val="DBDBDB"/>
            </a:solidFill>
          </a:ln>
          <a:effectLst>
            <a:outerShdw blurRad="76200" dir="18900000" sy="23000" kx="-1200000" algn="bl" rotWithShape="0">
              <a:prstClr val="black">
                <a:alpha val="20000"/>
              </a:prstClr>
            </a:outerShdw>
          </a:effectLst>
        </p:spPr>
      </p:pic>
      <p:pic>
        <p:nvPicPr>
          <p:cNvPr id="28" name="Picture 27">
            <a:extLst>
              <a:ext uri="{FF2B5EF4-FFF2-40B4-BE49-F238E27FC236}">
                <a16:creationId xmlns:a16="http://schemas.microsoft.com/office/drawing/2014/main" id="{7BD79E59-A76A-6150-7ACD-2C668B8A5193}"/>
              </a:ext>
            </a:extLst>
          </p:cNvPr>
          <p:cNvPicPr>
            <a:picLocks noChangeAspect="1"/>
          </p:cNvPicPr>
          <p:nvPr/>
        </p:nvPicPr>
        <p:blipFill>
          <a:blip r:embed="rId12"/>
          <a:stretch>
            <a:fillRect/>
          </a:stretch>
        </p:blipFill>
        <p:spPr>
          <a:xfrm>
            <a:off x="8809500" y="4275432"/>
            <a:ext cx="2437780" cy="550362"/>
          </a:xfrm>
          <a:prstGeom prst="roundRect">
            <a:avLst>
              <a:gd name="adj" fmla="val 4874"/>
            </a:avLst>
          </a:prstGeom>
          <a:ln>
            <a:solidFill>
              <a:srgbClr val="DBDBDB"/>
            </a:solidFill>
          </a:ln>
          <a:effectLst>
            <a:outerShdw blurRad="76200" dir="18900000" sy="23000" kx="-1200000" algn="bl" rotWithShape="0">
              <a:prstClr val="black">
                <a:alpha val="20000"/>
              </a:prstClr>
            </a:outerShdw>
          </a:effectLst>
        </p:spPr>
      </p:pic>
      <p:pic>
        <p:nvPicPr>
          <p:cNvPr id="34" name="Picture 33">
            <a:extLst>
              <a:ext uri="{FF2B5EF4-FFF2-40B4-BE49-F238E27FC236}">
                <a16:creationId xmlns:a16="http://schemas.microsoft.com/office/drawing/2014/main" id="{5FE1FA85-F02B-80C3-CAEE-AD16FFFFB8AC}"/>
              </a:ext>
            </a:extLst>
          </p:cNvPr>
          <p:cNvPicPr>
            <a:picLocks noChangeAspect="1"/>
          </p:cNvPicPr>
          <p:nvPr/>
        </p:nvPicPr>
        <p:blipFill>
          <a:blip r:embed="rId13"/>
          <a:stretch>
            <a:fillRect/>
          </a:stretch>
        </p:blipFill>
        <p:spPr>
          <a:xfrm>
            <a:off x="8850711" y="5027397"/>
            <a:ext cx="2355358" cy="535593"/>
          </a:xfrm>
          <a:prstGeom prst="roundRect">
            <a:avLst>
              <a:gd name="adj" fmla="val 11603"/>
            </a:avLst>
          </a:prstGeom>
          <a:ln>
            <a:solidFill>
              <a:srgbClr val="DBDBDB"/>
            </a:solidFill>
          </a:ln>
          <a:effectLst>
            <a:outerShdw blurRad="76200" dir="18900000" sy="23000" kx="-1200000" algn="bl" rotWithShape="0">
              <a:prstClr val="black">
                <a:alpha val="20000"/>
              </a:prstClr>
            </a:outerShdw>
          </a:effectLst>
        </p:spPr>
      </p:pic>
      <p:sp>
        <p:nvSpPr>
          <p:cNvPr id="47" name="Rounded Rectangle 46">
            <a:extLst>
              <a:ext uri="{FF2B5EF4-FFF2-40B4-BE49-F238E27FC236}">
                <a16:creationId xmlns:a16="http://schemas.microsoft.com/office/drawing/2014/main" id="{A1793927-A3DC-4095-5CA0-F4341AECE119}"/>
              </a:ext>
            </a:extLst>
          </p:cNvPr>
          <p:cNvSpPr/>
          <p:nvPr/>
        </p:nvSpPr>
        <p:spPr>
          <a:xfrm>
            <a:off x="5797143" y="2267084"/>
            <a:ext cx="1472474" cy="561010"/>
          </a:xfrm>
          <a:prstGeom prst="roundRect">
            <a:avLst>
              <a:gd name="adj" fmla="val 12834"/>
            </a:avLst>
          </a:prstGeom>
          <a:solidFill>
            <a:srgbClr val="E5EBD7"/>
          </a:solidFill>
          <a:ln w="28575">
            <a:solidFill>
              <a:srgbClr val="FF795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a:extLst>
              <a:ext uri="{FF2B5EF4-FFF2-40B4-BE49-F238E27FC236}">
                <a16:creationId xmlns:a16="http://schemas.microsoft.com/office/drawing/2014/main" id="{A0134D81-7FA9-4068-C581-9DC43198EF31}"/>
              </a:ext>
            </a:extLst>
          </p:cNvPr>
          <p:cNvPicPr>
            <a:picLocks noChangeAspect="1"/>
          </p:cNvPicPr>
          <p:nvPr/>
        </p:nvPicPr>
        <p:blipFill>
          <a:blip r:embed="rId14"/>
          <a:stretch>
            <a:fillRect/>
          </a:stretch>
        </p:blipFill>
        <p:spPr>
          <a:xfrm>
            <a:off x="8809500" y="5764592"/>
            <a:ext cx="2437780" cy="534436"/>
          </a:xfrm>
          <a:prstGeom prst="roundRect">
            <a:avLst>
              <a:gd name="adj" fmla="val 11592"/>
            </a:avLst>
          </a:prstGeom>
          <a:ln>
            <a:solidFill>
              <a:srgbClr val="DBDBDB"/>
            </a:solidFill>
          </a:ln>
          <a:effectLst>
            <a:outerShdw blurRad="76200" dir="18900000" sy="23000" kx="-1200000" algn="bl" rotWithShape="0">
              <a:prstClr val="black">
                <a:alpha val="20000"/>
              </a:prstClr>
            </a:outerShdw>
          </a:effectLst>
        </p:spPr>
      </p:pic>
      <p:sp>
        <p:nvSpPr>
          <p:cNvPr id="37" name="TextBox 36">
            <a:extLst>
              <a:ext uri="{FF2B5EF4-FFF2-40B4-BE49-F238E27FC236}">
                <a16:creationId xmlns:a16="http://schemas.microsoft.com/office/drawing/2014/main" id="{BB8FB2BD-CD39-B333-9893-528D610995C6}"/>
              </a:ext>
            </a:extLst>
          </p:cNvPr>
          <p:cNvSpPr txBox="1"/>
          <p:nvPr/>
        </p:nvSpPr>
        <p:spPr>
          <a:xfrm>
            <a:off x="5166108" y="2304874"/>
            <a:ext cx="2741750" cy="523220"/>
          </a:xfrm>
          <a:prstGeom prst="rect">
            <a:avLst/>
          </a:prstGeom>
          <a:noFill/>
        </p:spPr>
        <p:txBody>
          <a:bodyPr wrap="square" rtlCol="0">
            <a:spAutoFit/>
          </a:bodyPr>
          <a:lstStyle/>
          <a:p>
            <a:pPr algn="ctr"/>
            <a:r>
              <a:rPr lang="en-US" sz="2800" spc="40">
                <a:solidFill>
                  <a:schemeClr val="tx1">
                    <a:lumMod val="85000"/>
                    <a:lumOff val="15000"/>
                  </a:schemeClr>
                </a:solidFill>
                <a:latin typeface="Hardwick WF" pitchFamily="2" charset="0"/>
              </a:rPr>
              <a:t>HOARD</a:t>
            </a:r>
            <a:endParaRPr lang="en-US" sz="2800" spc="40" dirty="0">
              <a:solidFill>
                <a:schemeClr val="tx1">
                  <a:lumMod val="85000"/>
                  <a:lumOff val="15000"/>
                </a:schemeClr>
              </a:solidFill>
              <a:latin typeface="Hardwick WF" pitchFamily="2" charset="0"/>
            </a:endParaRPr>
          </a:p>
        </p:txBody>
      </p:sp>
      <p:sp>
        <p:nvSpPr>
          <p:cNvPr id="48" name="Rounded Rectangle 47">
            <a:extLst>
              <a:ext uri="{FF2B5EF4-FFF2-40B4-BE49-F238E27FC236}">
                <a16:creationId xmlns:a16="http://schemas.microsoft.com/office/drawing/2014/main" id="{1643B3AE-3DA0-6C77-817F-C259FBA4C991}"/>
              </a:ext>
            </a:extLst>
          </p:cNvPr>
          <p:cNvSpPr/>
          <p:nvPr/>
        </p:nvSpPr>
        <p:spPr>
          <a:xfrm>
            <a:off x="9355265" y="2278473"/>
            <a:ext cx="1233230" cy="561010"/>
          </a:xfrm>
          <a:prstGeom prst="roundRect">
            <a:avLst>
              <a:gd name="adj" fmla="val 12834"/>
            </a:avLst>
          </a:prstGeom>
          <a:solidFill>
            <a:srgbClr val="E5EBD7"/>
          </a:solidFill>
          <a:ln w="28575">
            <a:solidFill>
              <a:srgbClr val="FF795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3BC012F1-B8BF-7375-A0DE-A96723445948}"/>
              </a:ext>
            </a:extLst>
          </p:cNvPr>
          <p:cNvSpPr txBox="1"/>
          <p:nvPr/>
        </p:nvSpPr>
        <p:spPr>
          <a:xfrm>
            <a:off x="8608915" y="2314602"/>
            <a:ext cx="2741750" cy="523220"/>
          </a:xfrm>
          <a:prstGeom prst="rect">
            <a:avLst/>
          </a:prstGeom>
          <a:noFill/>
        </p:spPr>
        <p:txBody>
          <a:bodyPr wrap="square" rtlCol="0">
            <a:spAutoFit/>
          </a:bodyPr>
          <a:lstStyle/>
          <a:p>
            <a:pPr algn="ctr"/>
            <a:r>
              <a:rPr lang="en-US" sz="2800" spc="40" dirty="0">
                <a:solidFill>
                  <a:schemeClr val="tx1">
                    <a:lumMod val="85000"/>
                    <a:lumOff val="15000"/>
                  </a:schemeClr>
                </a:solidFill>
                <a:latin typeface="Hardwick WF" pitchFamily="2" charset="0"/>
              </a:rPr>
              <a:t>DENY</a:t>
            </a:r>
          </a:p>
        </p:txBody>
      </p:sp>
      <p:sp>
        <p:nvSpPr>
          <p:cNvPr id="4" name="TextBox 3">
            <a:extLst>
              <a:ext uri="{FF2B5EF4-FFF2-40B4-BE49-F238E27FC236}">
                <a16:creationId xmlns:a16="http://schemas.microsoft.com/office/drawing/2014/main" id="{2C4DB915-C3A2-E0BD-FDBD-9B7980B4D1FD}"/>
              </a:ext>
            </a:extLst>
          </p:cNvPr>
          <p:cNvSpPr txBox="1"/>
          <p:nvPr/>
        </p:nvSpPr>
        <p:spPr>
          <a:xfrm>
            <a:off x="198835" y="1584768"/>
            <a:ext cx="1563386" cy="276999"/>
          </a:xfrm>
          <a:prstGeom prst="rect">
            <a:avLst/>
          </a:prstGeom>
          <a:noFill/>
        </p:spPr>
        <p:txBody>
          <a:bodyPr wrap="square" rtlCol="0">
            <a:spAutoFit/>
          </a:bodyPr>
          <a:lstStyle/>
          <a:p>
            <a:r>
              <a:rPr lang="en-US" sz="1200" i="1" dirty="0">
                <a:solidFill>
                  <a:srgbClr val="C1C4B1"/>
                </a:solidFill>
                <a:latin typeface="Avenir Next Condensed" panose="020B0506020202020204" pitchFamily="34" charset="0"/>
              </a:rPr>
              <a:t>Page 174</a:t>
            </a:r>
          </a:p>
        </p:txBody>
      </p:sp>
      <p:sp>
        <p:nvSpPr>
          <p:cNvPr id="5" name="TextBox 4">
            <a:extLst>
              <a:ext uri="{FF2B5EF4-FFF2-40B4-BE49-F238E27FC236}">
                <a16:creationId xmlns:a16="http://schemas.microsoft.com/office/drawing/2014/main" id="{6E2599B8-1C77-DCEA-DB86-83F5DFFE0BEE}"/>
              </a:ext>
            </a:extLst>
          </p:cNvPr>
          <p:cNvSpPr txBox="1"/>
          <p:nvPr/>
        </p:nvSpPr>
        <p:spPr>
          <a:xfrm>
            <a:off x="11414919" y="6454487"/>
            <a:ext cx="1549542" cy="276999"/>
          </a:xfrm>
          <a:prstGeom prst="rect">
            <a:avLst/>
          </a:prstGeom>
          <a:noFill/>
        </p:spPr>
        <p:txBody>
          <a:bodyPr wrap="square" rtlCol="0">
            <a:spAutoFit/>
          </a:bodyPr>
          <a:lstStyle/>
          <a:p>
            <a:r>
              <a:rPr lang="en-US" sz="1200" i="1" dirty="0">
                <a:solidFill>
                  <a:srgbClr val="C1C4B1"/>
                </a:solidFill>
                <a:latin typeface="Avenir Next Condensed" panose="020B0506020202020204" pitchFamily="34" charset="0"/>
              </a:rPr>
              <a:t>Refs. 5-12</a:t>
            </a:r>
          </a:p>
        </p:txBody>
      </p:sp>
      <p:pic>
        <p:nvPicPr>
          <p:cNvPr id="15" name="Picture 14">
            <a:extLst>
              <a:ext uri="{FF2B5EF4-FFF2-40B4-BE49-F238E27FC236}">
                <a16:creationId xmlns:a16="http://schemas.microsoft.com/office/drawing/2014/main" id="{30CB7863-28D5-733F-B617-B7A68CD8717D}"/>
              </a:ext>
            </a:extLst>
          </p:cNvPr>
          <p:cNvPicPr>
            <a:picLocks noChangeAspect="1"/>
          </p:cNvPicPr>
          <p:nvPr/>
        </p:nvPicPr>
        <p:blipFill>
          <a:blip r:embed="rId15"/>
          <a:stretch>
            <a:fillRect/>
          </a:stretch>
        </p:blipFill>
        <p:spPr>
          <a:xfrm>
            <a:off x="1116577" y="1998868"/>
            <a:ext cx="3312643" cy="3720353"/>
          </a:xfrm>
          <a:prstGeom prst="rect">
            <a:avLst/>
          </a:prstGeom>
        </p:spPr>
      </p:pic>
      <p:sp>
        <p:nvSpPr>
          <p:cNvPr id="2" name="TextBox 1">
            <a:extLst>
              <a:ext uri="{FF2B5EF4-FFF2-40B4-BE49-F238E27FC236}">
                <a16:creationId xmlns:a16="http://schemas.microsoft.com/office/drawing/2014/main" id="{9F32B400-8CF9-2395-2D33-8A9BA06DA820}"/>
              </a:ext>
            </a:extLst>
          </p:cNvPr>
          <p:cNvSpPr txBox="1"/>
          <p:nvPr/>
        </p:nvSpPr>
        <p:spPr>
          <a:xfrm>
            <a:off x="-43356" y="6615679"/>
            <a:ext cx="3213106" cy="276999"/>
          </a:xfrm>
          <a:prstGeom prst="rect">
            <a:avLst/>
          </a:prstGeom>
          <a:noFill/>
        </p:spPr>
        <p:txBody>
          <a:bodyPr wrap="square" rtlCol="0">
            <a:spAutoFit/>
          </a:bodyPr>
          <a:lstStyle/>
          <a:p>
            <a:r>
              <a:rPr lang="en-US" sz="1200" b="0" i="0" dirty="0">
                <a:solidFill>
                  <a:srgbClr val="C8D4C6"/>
                </a:solidFill>
                <a:effectLst/>
                <a:latin typeface="Roboto" panose="02000000000000000000" pitchFamily="2" charset="0"/>
              </a:rPr>
              <a:t>©</a:t>
            </a:r>
            <a:r>
              <a:rPr lang="en-US" sz="1200" b="0" i="1" dirty="0">
                <a:solidFill>
                  <a:srgbClr val="C8D4C6"/>
                </a:solidFill>
                <a:effectLst/>
                <a:latin typeface="Avenir Next Condensed" panose="020B0506020202020204" pitchFamily="34" charset="0"/>
              </a:rPr>
              <a:t> </a:t>
            </a:r>
            <a:r>
              <a:rPr lang="en-US" sz="1200" b="0" dirty="0">
                <a:solidFill>
                  <a:srgbClr val="C8D4C6"/>
                </a:solidFill>
                <a:effectLst/>
                <a:latin typeface="Avenir Next Condensed" panose="020B0506020202020204" pitchFamily="34" charset="0"/>
              </a:rPr>
              <a:t>Matthe</a:t>
            </a:r>
            <a:r>
              <a:rPr lang="en-US" sz="1200" dirty="0">
                <a:solidFill>
                  <a:srgbClr val="C8D4C6"/>
                </a:solidFill>
                <a:latin typeface="Avenir Next Condensed" panose="020B0506020202020204" pitchFamily="34" charset="0"/>
              </a:rPr>
              <a:t>w Desmond, </a:t>
            </a:r>
            <a:r>
              <a:rPr lang="en-US" sz="1200" i="1" dirty="0">
                <a:solidFill>
                  <a:srgbClr val="C8D4C6"/>
                </a:solidFill>
                <a:latin typeface="Avenir Next Condensed" panose="020B0506020202020204" pitchFamily="34" charset="0"/>
              </a:rPr>
              <a:t>Poverty, by America</a:t>
            </a:r>
          </a:p>
        </p:txBody>
      </p:sp>
    </p:spTree>
    <p:extLst>
      <p:ext uri="{BB962C8B-B14F-4D97-AF65-F5344CB8AC3E}">
        <p14:creationId xmlns:p14="http://schemas.microsoft.com/office/powerpoint/2010/main" val="1728071606"/>
      </p:ext>
    </p:extLst>
  </p:cSld>
  <p:clrMapOvr>
    <a:masterClrMapping/>
  </p:clrMapOvr>
  <p:transition spd="med">
    <p:fade thruBlk="1"/>
  </p:transition>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8FAE3"/>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4A035DD-1AE6-AA76-DC20-900F01FA81D3}"/>
              </a:ext>
            </a:extLst>
          </p:cNvPr>
          <p:cNvPicPr>
            <a:picLocks noChangeAspect="1"/>
          </p:cNvPicPr>
          <p:nvPr/>
        </p:nvPicPr>
        <p:blipFill>
          <a:blip r:embed="rId3">
            <a:alphaModFix amt="46000"/>
            <a:extLst>
              <a:ext uri="{BEBA8EAE-BF5A-486C-A8C5-ECC9F3942E4B}">
                <a14:imgProps xmlns:a14="http://schemas.microsoft.com/office/drawing/2010/main">
                  <a14:imgLayer r:embed="rId4">
                    <a14:imgEffect>
                      <a14:artisticBlur radius="83"/>
                    </a14:imgEffect>
                    <a14:imgEffect>
                      <a14:brightnessContrast bright="1000"/>
                    </a14:imgEffect>
                  </a14:imgLayer>
                </a14:imgProps>
              </a:ext>
            </a:extLst>
          </a:blip>
          <a:stretch>
            <a:fillRect/>
          </a:stretch>
        </p:blipFill>
        <p:spPr>
          <a:xfrm>
            <a:off x="0" y="0"/>
            <a:ext cx="12244450" cy="6868731"/>
          </a:xfrm>
          <a:prstGeom prst="rect">
            <a:avLst/>
          </a:prstGeom>
        </p:spPr>
      </p:pic>
      <p:sp>
        <p:nvSpPr>
          <p:cNvPr id="5" name="Rounded Rectangle 4">
            <a:extLst>
              <a:ext uri="{FF2B5EF4-FFF2-40B4-BE49-F238E27FC236}">
                <a16:creationId xmlns:a16="http://schemas.microsoft.com/office/drawing/2014/main" id="{6FE4CB2E-1829-A433-84C2-8F35FD30F836}"/>
              </a:ext>
            </a:extLst>
          </p:cNvPr>
          <p:cNvSpPr/>
          <p:nvPr/>
        </p:nvSpPr>
        <p:spPr>
          <a:xfrm>
            <a:off x="3691584" y="263370"/>
            <a:ext cx="4634269" cy="777039"/>
          </a:xfrm>
          <a:prstGeom prst="roundRect">
            <a:avLst>
              <a:gd name="adj" fmla="val 5399"/>
            </a:avLst>
          </a:prstGeom>
          <a:solidFill>
            <a:srgbClr val="E5EAD6"/>
          </a:solidFill>
          <a:ln w="28575">
            <a:solidFill>
              <a:srgbClr val="DFE3D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CC1B6FA5-6BB3-EE03-521F-B07F753D7404}"/>
              </a:ext>
            </a:extLst>
          </p:cNvPr>
          <p:cNvSpPr txBox="1"/>
          <p:nvPr/>
        </p:nvSpPr>
        <p:spPr>
          <a:xfrm>
            <a:off x="3331582" y="395953"/>
            <a:ext cx="5528832" cy="584775"/>
          </a:xfrm>
          <a:prstGeom prst="rect">
            <a:avLst/>
          </a:prstGeom>
          <a:noFill/>
        </p:spPr>
        <p:txBody>
          <a:bodyPr wrap="square" rtlCol="0">
            <a:spAutoFit/>
          </a:bodyPr>
          <a:lstStyle/>
          <a:p>
            <a:pPr algn="ctr"/>
            <a:r>
              <a:rPr lang="en-US" sz="3200" spc="40">
                <a:solidFill>
                  <a:schemeClr val="tx1">
                    <a:lumMod val="85000"/>
                    <a:lumOff val="15000"/>
                  </a:schemeClr>
                </a:solidFill>
                <a:latin typeface="Hardwick WF" pitchFamily="2" charset="0"/>
              </a:rPr>
              <a:t>REFLECT &amp; DISCUSS</a:t>
            </a:r>
            <a:endParaRPr lang="en-US" sz="3200" spc="40" dirty="0">
              <a:solidFill>
                <a:schemeClr val="tx1">
                  <a:lumMod val="85000"/>
                  <a:lumOff val="15000"/>
                </a:schemeClr>
              </a:solidFill>
              <a:latin typeface="Hardwick WF" pitchFamily="2" charset="0"/>
            </a:endParaRPr>
          </a:p>
        </p:txBody>
      </p:sp>
      <p:sp>
        <p:nvSpPr>
          <p:cNvPr id="10" name="TextBox 9">
            <a:extLst>
              <a:ext uri="{FF2B5EF4-FFF2-40B4-BE49-F238E27FC236}">
                <a16:creationId xmlns:a16="http://schemas.microsoft.com/office/drawing/2014/main" id="{71F4B2CD-C3EE-8930-9BD0-8AC533A86912}"/>
              </a:ext>
            </a:extLst>
          </p:cNvPr>
          <p:cNvSpPr txBox="1"/>
          <p:nvPr/>
        </p:nvSpPr>
        <p:spPr>
          <a:xfrm>
            <a:off x="-360001" y="1250416"/>
            <a:ext cx="12912000" cy="430887"/>
          </a:xfrm>
          <a:prstGeom prst="rect">
            <a:avLst/>
          </a:prstGeom>
          <a:noFill/>
        </p:spPr>
        <p:txBody>
          <a:bodyPr wrap="square">
            <a:spAutoFit/>
          </a:bodyPr>
          <a:lstStyle/>
          <a:p>
            <a:pPr algn="ctr"/>
            <a:r>
              <a:rPr lang="en-US" sz="2200" b="1" spc="150" dirty="0">
                <a:solidFill>
                  <a:srgbClr val="5F943D"/>
                </a:solidFill>
                <a:latin typeface="Courier New" panose="02070309020205020404" pitchFamily="49" charset="0"/>
                <a:cs typeface="Courier New" panose="02070309020205020404" pitchFamily="49" charset="0"/>
              </a:rPr>
              <a:t>Chapter 9: </a:t>
            </a:r>
            <a:r>
              <a:rPr lang="en-US" sz="2200" i="1" spc="150" dirty="0">
                <a:solidFill>
                  <a:schemeClr val="tx1">
                    <a:lumMod val="85000"/>
                    <a:lumOff val="15000"/>
                  </a:schemeClr>
                </a:solidFill>
                <a:latin typeface="Avenir Next Medium" panose="020B0503020202020204" pitchFamily="34" charset="0"/>
                <a:cs typeface="Courier New" panose="02070309020205020404" pitchFamily="49" charset="0"/>
              </a:rPr>
              <a:t>Tear Down the Walls</a:t>
            </a:r>
          </a:p>
        </p:txBody>
      </p:sp>
      <p:sp>
        <p:nvSpPr>
          <p:cNvPr id="2" name="TextBox 1">
            <a:extLst>
              <a:ext uri="{FF2B5EF4-FFF2-40B4-BE49-F238E27FC236}">
                <a16:creationId xmlns:a16="http://schemas.microsoft.com/office/drawing/2014/main" id="{A3D6026B-4965-105C-F23E-1D79E407A2F4}"/>
              </a:ext>
            </a:extLst>
          </p:cNvPr>
          <p:cNvSpPr txBox="1"/>
          <p:nvPr/>
        </p:nvSpPr>
        <p:spPr>
          <a:xfrm>
            <a:off x="956268" y="2193934"/>
            <a:ext cx="11180512" cy="834844"/>
          </a:xfrm>
          <a:prstGeom prst="rect">
            <a:avLst/>
          </a:prstGeom>
          <a:noFill/>
        </p:spPr>
        <p:txBody>
          <a:bodyPr wrap="square" rtlCol="0">
            <a:spAutoFit/>
          </a:bodyPr>
          <a:lstStyle/>
          <a:p>
            <a:pPr>
              <a:lnSpc>
                <a:spcPts val="3040"/>
              </a:lnSpc>
            </a:pPr>
            <a:r>
              <a:rPr lang="en-US" dirty="0">
                <a:solidFill>
                  <a:schemeClr val="tx1">
                    <a:lumMod val="85000"/>
                    <a:lumOff val="15000"/>
                  </a:schemeClr>
                </a:solidFill>
                <a:latin typeface="Avenir Next Medium" panose="020B0503020202020204" pitchFamily="34" charset="0"/>
              </a:rPr>
              <a:t>Think about the neighborhood you grew up in. How economically and racially diverse was it, and </a:t>
            </a:r>
          </a:p>
          <a:p>
            <a:pPr>
              <a:lnSpc>
                <a:spcPts val="3040"/>
              </a:lnSpc>
            </a:pPr>
            <a:r>
              <a:rPr lang="en-US" dirty="0">
                <a:solidFill>
                  <a:schemeClr val="tx1">
                    <a:lumMod val="85000"/>
                    <a:lumOff val="15000"/>
                  </a:schemeClr>
                </a:solidFill>
                <a:latin typeface="Avenir Next Medium" panose="020B0503020202020204" pitchFamily="34" charset="0"/>
              </a:rPr>
              <a:t>how might that have influenced your early perceptions of poverty and affluence?</a:t>
            </a:r>
          </a:p>
        </p:txBody>
      </p:sp>
      <p:sp>
        <p:nvSpPr>
          <p:cNvPr id="3" name="TextBox 2">
            <a:extLst>
              <a:ext uri="{FF2B5EF4-FFF2-40B4-BE49-F238E27FC236}">
                <a16:creationId xmlns:a16="http://schemas.microsoft.com/office/drawing/2014/main" id="{91D75A35-FA05-BFEB-F249-F80DE1E6A5E9}"/>
              </a:ext>
            </a:extLst>
          </p:cNvPr>
          <p:cNvSpPr txBox="1"/>
          <p:nvPr/>
        </p:nvSpPr>
        <p:spPr>
          <a:xfrm>
            <a:off x="956269" y="3429000"/>
            <a:ext cx="11180512" cy="834844"/>
          </a:xfrm>
          <a:prstGeom prst="rect">
            <a:avLst/>
          </a:prstGeom>
          <a:noFill/>
        </p:spPr>
        <p:txBody>
          <a:bodyPr wrap="square" rtlCol="0">
            <a:spAutoFit/>
          </a:bodyPr>
          <a:lstStyle/>
          <a:p>
            <a:pPr>
              <a:lnSpc>
                <a:spcPts val="3040"/>
              </a:lnSpc>
            </a:pPr>
            <a:r>
              <a:rPr lang="en-US" dirty="0">
                <a:solidFill>
                  <a:schemeClr val="tx1">
                    <a:lumMod val="85000"/>
                    <a:lumOff val="15000"/>
                  </a:schemeClr>
                </a:solidFill>
                <a:latin typeface="Avenir Next Medium" panose="020B0503020202020204" pitchFamily="34" charset="0"/>
              </a:rPr>
              <a:t>Given the evidence about the benefits of moving poor families to better neighborhoods, how </a:t>
            </a:r>
          </a:p>
          <a:p>
            <a:pPr>
              <a:lnSpc>
                <a:spcPts val="3040"/>
              </a:lnSpc>
            </a:pPr>
            <a:r>
              <a:rPr lang="en-US" dirty="0">
                <a:solidFill>
                  <a:schemeClr val="tx1">
                    <a:lumMod val="85000"/>
                    <a:lumOff val="15000"/>
                  </a:schemeClr>
                </a:solidFill>
                <a:latin typeface="Avenir Next Medium" panose="020B0503020202020204" pitchFamily="34" charset="0"/>
              </a:rPr>
              <a:t>might the simple act of relocation address systemic issues of poverty?</a:t>
            </a:r>
            <a:endParaRPr lang="en-US" dirty="0">
              <a:solidFill>
                <a:schemeClr val="tx1">
                  <a:lumMod val="85000"/>
                  <a:lumOff val="15000"/>
                </a:schemeClr>
              </a:solidFill>
              <a:latin typeface="Avenir Next" panose="020B0503020202020204" pitchFamily="34" charset="0"/>
            </a:endParaRPr>
          </a:p>
        </p:txBody>
      </p:sp>
      <p:sp>
        <p:nvSpPr>
          <p:cNvPr id="4" name="TextBox 3">
            <a:extLst>
              <a:ext uri="{FF2B5EF4-FFF2-40B4-BE49-F238E27FC236}">
                <a16:creationId xmlns:a16="http://schemas.microsoft.com/office/drawing/2014/main" id="{7ACBBCBF-76B0-1D83-89CB-F852F9BDF5A3}"/>
              </a:ext>
            </a:extLst>
          </p:cNvPr>
          <p:cNvSpPr txBox="1"/>
          <p:nvPr/>
        </p:nvSpPr>
        <p:spPr>
          <a:xfrm>
            <a:off x="956268" y="4664066"/>
            <a:ext cx="11180512" cy="1219565"/>
          </a:xfrm>
          <a:prstGeom prst="rect">
            <a:avLst/>
          </a:prstGeom>
          <a:noFill/>
        </p:spPr>
        <p:txBody>
          <a:bodyPr wrap="square" rtlCol="0">
            <a:spAutoFit/>
          </a:bodyPr>
          <a:lstStyle/>
          <a:p>
            <a:pPr>
              <a:lnSpc>
                <a:spcPts val="3040"/>
              </a:lnSpc>
            </a:pPr>
            <a:r>
              <a:rPr lang="en-US" i="1" dirty="0">
                <a:solidFill>
                  <a:schemeClr val="tx1">
                    <a:lumMod val="85000"/>
                    <a:lumOff val="15000"/>
                  </a:schemeClr>
                </a:solidFill>
                <a:latin typeface="Avenir Next Medium" panose="020B0503020202020204" pitchFamily="34" charset="0"/>
              </a:rPr>
              <a:t>Poverty, by America </a:t>
            </a:r>
            <a:r>
              <a:rPr lang="en-US" dirty="0">
                <a:solidFill>
                  <a:schemeClr val="tx1">
                    <a:lumMod val="85000"/>
                    <a:lumOff val="15000"/>
                  </a:schemeClr>
                </a:solidFill>
                <a:latin typeface="Avenir Next Medium" panose="020B0503020202020204" pitchFamily="34" charset="0"/>
              </a:rPr>
              <a:t>argues that affluent families may need to make sacrifices to end segregation. </a:t>
            </a:r>
          </a:p>
          <a:p>
            <a:pPr>
              <a:lnSpc>
                <a:spcPts val="3040"/>
              </a:lnSpc>
            </a:pPr>
            <a:r>
              <a:rPr lang="en-US" dirty="0">
                <a:solidFill>
                  <a:schemeClr val="tx1">
                    <a:lumMod val="85000"/>
                    <a:lumOff val="15000"/>
                  </a:schemeClr>
                </a:solidFill>
                <a:latin typeface="Avenir Next Medium" panose="020B0503020202020204" pitchFamily="34" charset="0"/>
              </a:rPr>
              <a:t>What might these sacrifices look like, and how can we cultivate a more collective sense of </a:t>
            </a:r>
          </a:p>
          <a:p>
            <a:pPr>
              <a:lnSpc>
                <a:spcPts val="3040"/>
              </a:lnSpc>
            </a:pPr>
            <a:r>
              <a:rPr lang="en-US" dirty="0">
                <a:solidFill>
                  <a:schemeClr val="tx1">
                    <a:lumMod val="85000"/>
                    <a:lumOff val="15000"/>
                  </a:schemeClr>
                </a:solidFill>
                <a:latin typeface="Avenir Next Medium" panose="020B0503020202020204" pitchFamily="34" charset="0"/>
              </a:rPr>
              <a:t>responsibility?</a:t>
            </a:r>
            <a:endParaRPr lang="en-US" dirty="0">
              <a:solidFill>
                <a:schemeClr val="tx1">
                  <a:lumMod val="85000"/>
                  <a:lumOff val="15000"/>
                </a:schemeClr>
              </a:solidFill>
              <a:latin typeface="Avenir Next" panose="020B0503020202020204" pitchFamily="34" charset="0"/>
            </a:endParaRPr>
          </a:p>
        </p:txBody>
      </p:sp>
      <p:sp>
        <p:nvSpPr>
          <p:cNvPr id="6" name="TextBox 5">
            <a:extLst>
              <a:ext uri="{FF2B5EF4-FFF2-40B4-BE49-F238E27FC236}">
                <a16:creationId xmlns:a16="http://schemas.microsoft.com/office/drawing/2014/main" id="{42C56405-88C0-8585-563E-1EC82BDD5E9E}"/>
              </a:ext>
            </a:extLst>
          </p:cNvPr>
          <p:cNvSpPr txBox="1"/>
          <p:nvPr/>
        </p:nvSpPr>
        <p:spPr>
          <a:xfrm>
            <a:off x="633574" y="2272588"/>
            <a:ext cx="1140116" cy="369332"/>
          </a:xfrm>
          <a:prstGeom prst="rect">
            <a:avLst/>
          </a:prstGeom>
          <a:noFill/>
        </p:spPr>
        <p:txBody>
          <a:bodyPr wrap="square" rtlCol="0">
            <a:spAutoFit/>
          </a:bodyPr>
          <a:lstStyle/>
          <a:p>
            <a:r>
              <a:rPr lang="en-US" dirty="0">
                <a:solidFill>
                  <a:schemeClr val="accent6">
                    <a:lumMod val="75000"/>
                  </a:schemeClr>
                </a:solidFill>
                <a:latin typeface="Avenir Next Medium" panose="020B0503020202020204" pitchFamily="34" charset="0"/>
              </a:rPr>
              <a:t>1.</a:t>
            </a:r>
          </a:p>
        </p:txBody>
      </p:sp>
      <p:sp>
        <p:nvSpPr>
          <p:cNvPr id="7" name="TextBox 6">
            <a:extLst>
              <a:ext uri="{FF2B5EF4-FFF2-40B4-BE49-F238E27FC236}">
                <a16:creationId xmlns:a16="http://schemas.microsoft.com/office/drawing/2014/main" id="{5DEFD733-6864-C526-5846-C8A91F267503}"/>
              </a:ext>
            </a:extLst>
          </p:cNvPr>
          <p:cNvSpPr txBox="1"/>
          <p:nvPr/>
        </p:nvSpPr>
        <p:spPr>
          <a:xfrm>
            <a:off x="623949" y="3519779"/>
            <a:ext cx="1249274" cy="369332"/>
          </a:xfrm>
          <a:prstGeom prst="rect">
            <a:avLst/>
          </a:prstGeom>
          <a:noFill/>
        </p:spPr>
        <p:txBody>
          <a:bodyPr wrap="square" rtlCol="0">
            <a:spAutoFit/>
          </a:bodyPr>
          <a:lstStyle/>
          <a:p>
            <a:r>
              <a:rPr lang="en-US" dirty="0">
                <a:solidFill>
                  <a:schemeClr val="accent6">
                    <a:lumMod val="75000"/>
                  </a:schemeClr>
                </a:solidFill>
                <a:latin typeface="Avenir Next Medium" panose="020B0503020202020204" pitchFamily="34" charset="0"/>
              </a:rPr>
              <a:t>2.</a:t>
            </a:r>
          </a:p>
        </p:txBody>
      </p:sp>
      <p:sp>
        <p:nvSpPr>
          <p:cNvPr id="8" name="TextBox 7">
            <a:extLst>
              <a:ext uri="{FF2B5EF4-FFF2-40B4-BE49-F238E27FC236}">
                <a16:creationId xmlns:a16="http://schemas.microsoft.com/office/drawing/2014/main" id="{4AF3773D-84E2-1133-B509-A6F94EBEA87A}"/>
              </a:ext>
            </a:extLst>
          </p:cNvPr>
          <p:cNvSpPr txBox="1"/>
          <p:nvPr/>
        </p:nvSpPr>
        <p:spPr>
          <a:xfrm>
            <a:off x="643200" y="4738096"/>
            <a:ext cx="1249273" cy="369332"/>
          </a:xfrm>
          <a:prstGeom prst="rect">
            <a:avLst/>
          </a:prstGeom>
          <a:noFill/>
        </p:spPr>
        <p:txBody>
          <a:bodyPr wrap="square" rtlCol="0">
            <a:spAutoFit/>
          </a:bodyPr>
          <a:lstStyle/>
          <a:p>
            <a:r>
              <a:rPr lang="en-US" dirty="0">
                <a:solidFill>
                  <a:schemeClr val="accent6">
                    <a:lumMod val="75000"/>
                  </a:schemeClr>
                </a:solidFill>
                <a:latin typeface="Avenir Next Medium" panose="020B0503020202020204" pitchFamily="34" charset="0"/>
              </a:rPr>
              <a:t>3.</a:t>
            </a:r>
          </a:p>
        </p:txBody>
      </p:sp>
      <p:sp>
        <p:nvSpPr>
          <p:cNvPr id="9" name="TextBox 8">
            <a:extLst>
              <a:ext uri="{FF2B5EF4-FFF2-40B4-BE49-F238E27FC236}">
                <a16:creationId xmlns:a16="http://schemas.microsoft.com/office/drawing/2014/main" id="{06F95BA1-5EE2-7D8C-3410-925335009979}"/>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rgbClr val="C8D4C6"/>
                </a:solidFill>
                <a:effectLst/>
                <a:latin typeface="Roboto" panose="02000000000000000000" pitchFamily="2" charset="0"/>
              </a:rPr>
              <a:t>©</a:t>
            </a:r>
            <a:r>
              <a:rPr lang="en-US" sz="1200" b="0" i="1" dirty="0">
                <a:solidFill>
                  <a:srgbClr val="C8D4C6"/>
                </a:solidFill>
                <a:effectLst/>
                <a:latin typeface="Avenir Next Condensed" panose="020B0506020202020204" pitchFamily="34" charset="0"/>
              </a:rPr>
              <a:t> </a:t>
            </a:r>
            <a:r>
              <a:rPr lang="en-US" sz="1200" b="0" dirty="0">
                <a:solidFill>
                  <a:srgbClr val="C8D4C6"/>
                </a:solidFill>
                <a:effectLst/>
                <a:latin typeface="Avenir Next Condensed" panose="020B0506020202020204" pitchFamily="34" charset="0"/>
              </a:rPr>
              <a:t>Matthe</a:t>
            </a:r>
            <a:r>
              <a:rPr lang="en-US" sz="1200" dirty="0">
                <a:solidFill>
                  <a:srgbClr val="C8D4C6"/>
                </a:solidFill>
                <a:latin typeface="Avenir Next Condensed" panose="020B0506020202020204" pitchFamily="34" charset="0"/>
              </a:rPr>
              <a:t>w Desmond, </a:t>
            </a:r>
            <a:r>
              <a:rPr lang="en-US" sz="1200" i="1" dirty="0">
                <a:solidFill>
                  <a:srgbClr val="C8D4C6"/>
                </a:solidFill>
                <a:latin typeface="Avenir Next Condensed" panose="020B0506020202020204" pitchFamily="34" charset="0"/>
              </a:rPr>
              <a:t>Poverty, by America</a:t>
            </a:r>
          </a:p>
        </p:txBody>
      </p:sp>
    </p:spTree>
    <p:extLst>
      <p:ext uri="{BB962C8B-B14F-4D97-AF65-F5344CB8AC3E}">
        <p14:creationId xmlns:p14="http://schemas.microsoft.com/office/powerpoint/2010/main" val="2255921127"/>
      </p:ext>
    </p:extLst>
  </p:cSld>
  <p:clrMapOvr>
    <a:masterClrMapping/>
  </p:clrMapOvr>
  <p:transition spd="med">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 name="Rounded Rectangle 19">
            <a:extLst>
              <a:ext uri="{FF2B5EF4-FFF2-40B4-BE49-F238E27FC236}">
                <a16:creationId xmlns:a16="http://schemas.microsoft.com/office/drawing/2014/main" id="{FBF9E864-40F5-0C71-8348-46AFDBB3109D}"/>
              </a:ext>
            </a:extLst>
          </p:cNvPr>
          <p:cNvSpPr/>
          <p:nvPr/>
        </p:nvSpPr>
        <p:spPr>
          <a:xfrm>
            <a:off x="284736" y="778933"/>
            <a:ext cx="11564364" cy="5688541"/>
          </a:xfrm>
          <a:custGeom>
            <a:avLst/>
            <a:gdLst>
              <a:gd name="connsiteX0" fmla="*/ 0 w 11564364"/>
              <a:gd name="connsiteY0" fmla="*/ 0 h 5688541"/>
              <a:gd name="connsiteX1" fmla="*/ 0 w 11564364"/>
              <a:gd name="connsiteY1" fmla="*/ 0 h 5688541"/>
              <a:gd name="connsiteX2" fmla="*/ 11564364 w 11564364"/>
              <a:gd name="connsiteY2" fmla="*/ 0 h 5688541"/>
              <a:gd name="connsiteX3" fmla="*/ 11564364 w 11564364"/>
              <a:gd name="connsiteY3" fmla="*/ 0 h 5688541"/>
              <a:gd name="connsiteX4" fmla="*/ 11564364 w 11564364"/>
              <a:gd name="connsiteY4" fmla="*/ 5688541 h 5688541"/>
              <a:gd name="connsiteX5" fmla="*/ 11564364 w 11564364"/>
              <a:gd name="connsiteY5" fmla="*/ 5688541 h 5688541"/>
              <a:gd name="connsiteX6" fmla="*/ 0 w 11564364"/>
              <a:gd name="connsiteY6" fmla="*/ 5688541 h 5688541"/>
              <a:gd name="connsiteX7" fmla="*/ 0 w 11564364"/>
              <a:gd name="connsiteY7" fmla="*/ 5688541 h 5688541"/>
              <a:gd name="connsiteX8" fmla="*/ 0 w 11564364"/>
              <a:gd name="connsiteY8" fmla="*/ 0 h 568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4364" h="5688541" extrusionOk="0">
                <a:moveTo>
                  <a:pt x="0" y="0"/>
                </a:moveTo>
                <a:lnTo>
                  <a:pt x="0" y="0"/>
                </a:lnTo>
                <a:cubicBezTo>
                  <a:pt x="2850538" y="-155391"/>
                  <a:pt x="6233201" y="39760"/>
                  <a:pt x="11564364" y="0"/>
                </a:cubicBezTo>
                <a:lnTo>
                  <a:pt x="11564364" y="0"/>
                </a:lnTo>
                <a:cubicBezTo>
                  <a:pt x="11488788" y="2167354"/>
                  <a:pt x="11554447" y="4295754"/>
                  <a:pt x="11564364" y="5688541"/>
                </a:cubicBezTo>
                <a:lnTo>
                  <a:pt x="11564364" y="5688541"/>
                </a:lnTo>
                <a:cubicBezTo>
                  <a:pt x="8267877" y="5570885"/>
                  <a:pt x="1425643" y="5630759"/>
                  <a:pt x="0" y="5688541"/>
                </a:cubicBezTo>
                <a:lnTo>
                  <a:pt x="0" y="5688541"/>
                </a:lnTo>
                <a:cubicBezTo>
                  <a:pt x="-62214" y="3706687"/>
                  <a:pt x="-36104" y="1337986"/>
                  <a:pt x="0" y="0"/>
                </a:cubicBezTo>
                <a:close/>
              </a:path>
            </a:pathLst>
          </a:custGeom>
          <a:noFill/>
          <a:ln>
            <a:solidFill>
              <a:srgbClr val="FF7250"/>
            </a:solidFill>
            <a:prstDash val="sysDot"/>
            <a:extLst>
              <a:ext uri="{C807C97D-BFC1-408E-A445-0C87EB9F89A2}">
                <ask:lineSketchStyleProps xmlns:ask="http://schemas.microsoft.com/office/drawing/2018/sketchyshapes" sd="2181918364">
                  <a:prstGeom prst="roundRect">
                    <a:avLst>
                      <a:gd name="adj" fmla="val 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Rounded Rectangle 2">
            <a:extLst>
              <a:ext uri="{FF2B5EF4-FFF2-40B4-BE49-F238E27FC236}">
                <a16:creationId xmlns:a16="http://schemas.microsoft.com/office/drawing/2014/main" id="{219D17E5-94D1-1CAC-E798-97BBC161097E}"/>
              </a:ext>
            </a:extLst>
          </p:cNvPr>
          <p:cNvSpPr/>
          <p:nvPr/>
        </p:nvSpPr>
        <p:spPr>
          <a:xfrm>
            <a:off x="570485" y="282504"/>
            <a:ext cx="11011281"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a:extLst>
              <a:ext uri="{FF2B5EF4-FFF2-40B4-BE49-F238E27FC236}">
                <a16:creationId xmlns:a16="http://schemas.microsoft.com/office/drawing/2014/main" id="{442A31CA-D91B-FAC6-F8FA-09994A4849D0}"/>
              </a:ext>
            </a:extLst>
          </p:cNvPr>
          <p:cNvSpPr/>
          <p:nvPr/>
        </p:nvSpPr>
        <p:spPr>
          <a:xfrm>
            <a:off x="673966" y="348480"/>
            <a:ext cx="10844067"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A6739749-6F23-036D-6AE5-C0266F4FE49D}"/>
              </a:ext>
            </a:extLst>
          </p:cNvPr>
          <p:cNvSpPr txBox="1"/>
          <p:nvPr/>
        </p:nvSpPr>
        <p:spPr>
          <a:xfrm>
            <a:off x="313965" y="437796"/>
            <a:ext cx="11627801" cy="584775"/>
          </a:xfrm>
          <a:prstGeom prst="rect">
            <a:avLst/>
          </a:prstGeom>
          <a:noFill/>
        </p:spPr>
        <p:txBody>
          <a:bodyPr wrap="square" rtlCol="0">
            <a:spAutoFit/>
          </a:bodyPr>
          <a:lstStyle/>
          <a:p>
            <a:pPr algn="ctr"/>
            <a:r>
              <a:rPr lang="en-US" sz="3200" dirty="0">
                <a:solidFill>
                  <a:srgbClr val="E5E9D0"/>
                </a:solidFill>
                <a:latin typeface="Avenir Light" panose="020B0402020203020204" pitchFamily="34" charset="77"/>
              </a:rPr>
              <a:t>Poverty </a:t>
            </a:r>
            <a:r>
              <a:rPr lang="en-US" sz="3200">
                <a:solidFill>
                  <a:srgbClr val="E5E9D0"/>
                </a:solidFill>
                <a:latin typeface="Avenir Light" panose="020B0402020203020204" pitchFamily="34" charset="77"/>
              </a:rPr>
              <a:t>is </a:t>
            </a:r>
            <a:r>
              <a:rPr lang="en-US" sz="3200">
                <a:solidFill>
                  <a:srgbClr val="FF7250"/>
                </a:solidFill>
                <a:latin typeface="Hardwick WF" pitchFamily="2" charset="0"/>
              </a:rPr>
              <a:t>DIMINISHED LIFE AND PERSONHOOD</a:t>
            </a:r>
            <a:endParaRPr lang="en-US" sz="3200" dirty="0">
              <a:solidFill>
                <a:srgbClr val="E5E9D0"/>
              </a:solidFill>
              <a:latin typeface="Avenir Light" panose="020B0402020203020204" pitchFamily="34" charset="77"/>
            </a:endParaRPr>
          </a:p>
        </p:txBody>
      </p:sp>
      <p:grpSp>
        <p:nvGrpSpPr>
          <p:cNvPr id="5" name="Group 4">
            <a:extLst>
              <a:ext uri="{FF2B5EF4-FFF2-40B4-BE49-F238E27FC236}">
                <a16:creationId xmlns:a16="http://schemas.microsoft.com/office/drawing/2014/main" id="{0FEFA7A4-E127-118D-6704-F47852A91A02}"/>
              </a:ext>
            </a:extLst>
          </p:cNvPr>
          <p:cNvGrpSpPr/>
          <p:nvPr/>
        </p:nvGrpSpPr>
        <p:grpSpPr>
          <a:xfrm>
            <a:off x="284736" y="885574"/>
            <a:ext cx="11316625" cy="1782242"/>
            <a:chOff x="284736" y="885574"/>
            <a:chExt cx="11316625" cy="1782242"/>
          </a:xfrm>
        </p:grpSpPr>
        <p:sp>
          <p:nvSpPr>
            <p:cNvPr id="6" name="Rounded Rectangle 5">
              <a:extLst>
                <a:ext uri="{FF2B5EF4-FFF2-40B4-BE49-F238E27FC236}">
                  <a16:creationId xmlns:a16="http://schemas.microsoft.com/office/drawing/2014/main" id="{52959133-0812-582E-671A-704B57987B88}"/>
                </a:ext>
              </a:extLst>
            </p:cNvPr>
            <p:cNvSpPr/>
            <p:nvPr/>
          </p:nvSpPr>
          <p:spPr>
            <a:xfrm>
              <a:off x="1043185" y="1476084"/>
              <a:ext cx="10125559" cy="1120622"/>
            </a:xfrm>
            <a:prstGeom prst="roundRect">
              <a:avLst>
                <a:gd name="adj" fmla="val 0"/>
              </a:avLst>
            </a:prstGeom>
            <a:solidFill>
              <a:schemeClr val="tx1"/>
            </a:solidFill>
            <a:ln w="28575" cmpd="sng">
              <a:solidFill>
                <a:srgbClr val="807C7C"/>
              </a:solidFill>
              <a:prstDash val="sysDot"/>
              <a:extLst>
                <a:ext uri="{C807C97D-BFC1-408E-A445-0C87EB9F89A2}">
                  <ask:lineSketchStyleProps xmlns:ask="http://schemas.microsoft.com/office/drawing/2018/sketchyshapes" sd="1219033472">
                    <a:custGeom>
                      <a:avLst/>
                      <a:gdLst>
                        <a:gd name="connsiteX0" fmla="*/ 0 w 4944315"/>
                        <a:gd name="connsiteY0" fmla="*/ 0 h 1207149"/>
                        <a:gd name="connsiteX1" fmla="*/ 0 w 4944315"/>
                        <a:gd name="connsiteY1" fmla="*/ 0 h 1207149"/>
                        <a:gd name="connsiteX2" fmla="*/ 4944315 w 4944315"/>
                        <a:gd name="connsiteY2" fmla="*/ 0 h 1207149"/>
                        <a:gd name="connsiteX3" fmla="*/ 4944315 w 4944315"/>
                        <a:gd name="connsiteY3" fmla="*/ 0 h 1207149"/>
                        <a:gd name="connsiteX4" fmla="*/ 4944315 w 4944315"/>
                        <a:gd name="connsiteY4" fmla="*/ 1207149 h 1207149"/>
                        <a:gd name="connsiteX5" fmla="*/ 4944315 w 4944315"/>
                        <a:gd name="connsiteY5" fmla="*/ 1207149 h 1207149"/>
                        <a:gd name="connsiteX6" fmla="*/ 0 w 4944315"/>
                        <a:gd name="connsiteY6" fmla="*/ 1207149 h 1207149"/>
                        <a:gd name="connsiteX7" fmla="*/ 0 w 4944315"/>
                        <a:gd name="connsiteY7" fmla="*/ 1207149 h 1207149"/>
                        <a:gd name="connsiteX8" fmla="*/ 0 w 4944315"/>
                        <a:gd name="connsiteY8" fmla="*/ 0 h 120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4315" h="1207149" fill="none" extrusionOk="0">
                          <a:moveTo>
                            <a:pt x="0" y="0"/>
                          </a:moveTo>
                          <a:lnTo>
                            <a:pt x="0" y="0"/>
                          </a:lnTo>
                          <a:cubicBezTo>
                            <a:pt x="557245" y="-49533"/>
                            <a:pt x="2597248" y="-14809"/>
                            <a:pt x="4944315" y="0"/>
                          </a:cubicBezTo>
                          <a:lnTo>
                            <a:pt x="4944315" y="0"/>
                          </a:lnTo>
                          <a:cubicBezTo>
                            <a:pt x="5046399" y="351275"/>
                            <a:pt x="5027310" y="840744"/>
                            <a:pt x="4944315" y="1207149"/>
                          </a:cubicBezTo>
                          <a:lnTo>
                            <a:pt x="4944315" y="1207149"/>
                          </a:lnTo>
                          <a:cubicBezTo>
                            <a:pt x="4157106" y="1158918"/>
                            <a:pt x="1659160" y="1291604"/>
                            <a:pt x="0" y="1207149"/>
                          </a:cubicBezTo>
                          <a:lnTo>
                            <a:pt x="0" y="1207149"/>
                          </a:lnTo>
                          <a:cubicBezTo>
                            <a:pt x="-79153" y="1045544"/>
                            <a:pt x="-53725" y="464649"/>
                            <a:pt x="0" y="0"/>
                          </a:cubicBezTo>
                          <a:close/>
                        </a:path>
                        <a:path w="4944315" h="1207149" stroke="0" extrusionOk="0">
                          <a:moveTo>
                            <a:pt x="0" y="0"/>
                          </a:moveTo>
                          <a:lnTo>
                            <a:pt x="0" y="0"/>
                          </a:lnTo>
                          <a:cubicBezTo>
                            <a:pt x="751759" y="118645"/>
                            <a:pt x="3979276" y="116012"/>
                            <a:pt x="4944315" y="0"/>
                          </a:cubicBezTo>
                          <a:lnTo>
                            <a:pt x="4944315" y="0"/>
                          </a:lnTo>
                          <a:cubicBezTo>
                            <a:pt x="5026645" y="155128"/>
                            <a:pt x="4981840" y="1067061"/>
                            <a:pt x="4944315" y="1207149"/>
                          </a:cubicBezTo>
                          <a:lnTo>
                            <a:pt x="4944315" y="1207149"/>
                          </a:lnTo>
                          <a:cubicBezTo>
                            <a:pt x="3985025" y="1341749"/>
                            <a:pt x="1291269" y="1049953"/>
                            <a:pt x="0" y="1207149"/>
                          </a:cubicBezTo>
                          <a:lnTo>
                            <a:pt x="0" y="1207149"/>
                          </a:lnTo>
                          <a:cubicBezTo>
                            <a:pt x="-65885" y="947997"/>
                            <a:pt x="20823" y="542399"/>
                            <a:pt x="0" y="0"/>
                          </a:cubicBezTo>
                          <a:close/>
                        </a:path>
                      </a:pathLst>
                    </a:custGeom>
                    <ask:type>
                      <ask:lineSketchNone/>
                    </ask:type>
                  </ask:lineSketchStyleProps>
                </a:ext>
              </a:extLst>
            </a:ln>
            <a:effectLst>
              <a:outerShdw blurRad="474909" dist="38100" dir="5400000" sx="117117" sy="117117" algn="t" rotWithShape="0">
                <a:prstClr val="black">
                  <a:alpha val="67000"/>
                </a:prstClr>
              </a:outerShdw>
            </a:effectLst>
            <a:scene3d>
              <a:camera prst="obliqueTopLeft"/>
              <a:lightRig rig="threePt" dir="t"/>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a:extLst>
                <a:ext uri="{FF2B5EF4-FFF2-40B4-BE49-F238E27FC236}">
                  <a16:creationId xmlns:a16="http://schemas.microsoft.com/office/drawing/2014/main" id="{8577B1B9-490C-AC2D-5892-533F6093DD09}"/>
                </a:ext>
              </a:extLst>
            </p:cNvPr>
            <p:cNvSpPr/>
            <p:nvPr/>
          </p:nvSpPr>
          <p:spPr>
            <a:xfrm>
              <a:off x="610234" y="1147567"/>
              <a:ext cx="989155" cy="993410"/>
            </a:xfrm>
            <a:prstGeom prst="roundRect">
              <a:avLst>
                <a:gd name="adj" fmla="val 0"/>
              </a:avLst>
            </a:prstGeom>
            <a:solidFill>
              <a:schemeClr val="tx1"/>
            </a:solidFill>
            <a:ln w="28575" cmpd="tri">
              <a:noFill/>
              <a:prstDash val="solid"/>
              <a:extLst>
                <a:ext uri="{C807C97D-BFC1-408E-A445-0C87EB9F89A2}">
                  <ask:lineSketchStyleProps xmlns:ask="http://schemas.microsoft.com/office/drawing/2018/sketchyshapes" sd="1219033472">
                    <a:custGeom>
                      <a:avLst/>
                      <a:gdLst>
                        <a:gd name="connsiteX0" fmla="*/ 0 w 4944315"/>
                        <a:gd name="connsiteY0" fmla="*/ 0 h 1207149"/>
                        <a:gd name="connsiteX1" fmla="*/ 0 w 4944315"/>
                        <a:gd name="connsiteY1" fmla="*/ 0 h 1207149"/>
                        <a:gd name="connsiteX2" fmla="*/ 4944315 w 4944315"/>
                        <a:gd name="connsiteY2" fmla="*/ 0 h 1207149"/>
                        <a:gd name="connsiteX3" fmla="*/ 4944315 w 4944315"/>
                        <a:gd name="connsiteY3" fmla="*/ 0 h 1207149"/>
                        <a:gd name="connsiteX4" fmla="*/ 4944315 w 4944315"/>
                        <a:gd name="connsiteY4" fmla="*/ 1207149 h 1207149"/>
                        <a:gd name="connsiteX5" fmla="*/ 4944315 w 4944315"/>
                        <a:gd name="connsiteY5" fmla="*/ 1207149 h 1207149"/>
                        <a:gd name="connsiteX6" fmla="*/ 0 w 4944315"/>
                        <a:gd name="connsiteY6" fmla="*/ 1207149 h 1207149"/>
                        <a:gd name="connsiteX7" fmla="*/ 0 w 4944315"/>
                        <a:gd name="connsiteY7" fmla="*/ 1207149 h 1207149"/>
                        <a:gd name="connsiteX8" fmla="*/ 0 w 4944315"/>
                        <a:gd name="connsiteY8" fmla="*/ 0 h 120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4315" h="1207149" fill="none" extrusionOk="0">
                          <a:moveTo>
                            <a:pt x="0" y="0"/>
                          </a:moveTo>
                          <a:lnTo>
                            <a:pt x="0" y="0"/>
                          </a:lnTo>
                          <a:cubicBezTo>
                            <a:pt x="557245" y="-49533"/>
                            <a:pt x="2597248" y="-14809"/>
                            <a:pt x="4944315" y="0"/>
                          </a:cubicBezTo>
                          <a:lnTo>
                            <a:pt x="4944315" y="0"/>
                          </a:lnTo>
                          <a:cubicBezTo>
                            <a:pt x="5046399" y="351275"/>
                            <a:pt x="5027310" y="840744"/>
                            <a:pt x="4944315" y="1207149"/>
                          </a:cubicBezTo>
                          <a:lnTo>
                            <a:pt x="4944315" y="1207149"/>
                          </a:lnTo>
                          <a:cubicBezTo>
                            <a:pt x="4157106" y="1158918"/>
                            <a:pt x="1659160" y="1291604"/>
                            <a:pt x="0" y="1207149"/>
                          </a:cubicBezTo>
                          <a:lnTo>
                            <a:pt x="0" y="1207149"/>
                          </a:lnTo>
                          <a:cubicBezTo>
                            <a:pt x="-79153" y="1045544"/>
                            <a:pt x="-53725" y="464649"/>
                            <a:pt x="0" y="0"/>
                          </a:cubicBezTo>
                          <a:close/>
                        </a:path>
                        <a:path w="4944315" h="1207149" stroke="0" extrusionOk="0">
                          <a:moveTo>
                            <a:pt x="0" y="0"/>
                          </a:moveTo>
                          <a:lnTo>
                            <a:pt x="0" y="0"/>
                          </a:lnTo>
                          <a:cubicBezTo>
                            <a:pt x="751759" y="118645"/>
                            <a:pt x="3979276" y="116012"/>
                            <a:pt x="4944315" y="0"/>
                          </a:cubicBezTo>
                          <a:lnTo>
                            <a:pt x="4944315" y="0"/>
                          </a:lnTo>
                          <a:cubicBezTo>
                            <a:pt x="5026645" y="155128"/>
                            <a:pt x="4981840" y="1067061"/>
                            <a:pt x="4944315" y="1207149"/>
                          </a:cubicBezTo>
                          <a:lnTo>
                            <a:pt x="4944315" y="1207149"/>
                          </a:lnTo>
                          <a:cubicBezTo>
                            <a:pt x="3985025" y="1341749"/>
                            <a:pt x="1291269" y="1049953"/>
                            <a:pt x="0" y="1207149"/>
                          </a:cubicBezTo>
                          <a:lnTo>
                            <a:pt x="0" y="1207149"/>
                          </a:lnTo>
                          <a:cubicBezTo>
                            <a:pt x="-65885" y="947997"/>
                            <a:pt x="20823" y="542399"/>
                            <a:pt x="0" y="0"/>
                          </a:cubicBezTo>
                          <a:close/>
                        </a:path>
                      </a:pathLst>
                    </a:custGeom>
                    <ask:type>
                      <ask:lineSketchNone/>
                    </ask:type>
                  </ask:lineSketchStyleProps>
                </a:ext>
              </a:extLst>
            </a:ln>
            <a:effectLst>
              <a:outerShdw blurRad="474909" dist="38100" dir="5400000" sx="117117" sy="117117" algn="t" rotWithShape="0">
                <a:prstClr val="black">
                  <a:alpha val="67000"/>
                </a:prstClr>
              </a:outerShdw>
            </a:effectLst>
            <a:scene3d>
              <a:camera prst="obliqueTopLeft"/>
              <a:lightRig rig="threePt" dir="t"/>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descr="Open quotation mark with solid fill">
              <a:extLst>
                <a:ext uri="{FF2B5EF4-FFF2-40B4-BE49-F238E27FC236}">
                  <a16:creationId xmlns:a16="http://schemas.microsoft.com/office/drawing/2014/main" id="{D4ACC308-3950-B192-726F-60316EA693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736" y="885574"/>
              <a:ext cx="1418033" cy="1418033"/>
            </a:xfrm>
            <a:prstGeom prst="rect">
              <a:avLst/>
            </a:prstGeom>
          </p:spPr>
        </p:pic>
        <p:sp>
          <p:nvSpPr>
            <p:cNvPr id="9" name="TextBox 8">
              <a:extLst>
                <a:ext uri="{FF2B5EF4-FFF2-40B4-BE49-F238E27FC236}">
                  <a16:creationId xmlns:a16="http://schemas.microsoft.com/office/drawing/2014/main" id="{3128D1AF-6D28-03F0-C2EA-99E3E58AA6D2}"/>
                </a:ext>
              </a:extLst>
            </p:cNvPr>
            <p:cNvSpPr txBox="1"/>
            <p:nvPr/>
          </p:nvSpPr>
          <p:spPr>
            <a:xfrm>
              <a:off x="1502978" y="1607910"/>
              <a:ext cx="10098383" cy="1059906"/>
            </a:xfrm>
            <a:prstGeom prst="rect">
              <a:avLst/>
            </a:prstGeom>
            <a:noFill/>
          </p:spPr>
          <p:txBody>
            <a:bodyPr wrap="square" rtlCol="0">
              <a:spAutoFit/>
            </a:bodyPr>
            <a:lstStyle/>
            <a:p>
              <a:pPr>
                <a:lnSpc>
                  <a:spcPts val="1880"/>
                </a:lnSpc>
              </a:pPr>
              <a:r>
                <a:rPr lang="en-US" sz="1400" dirty="0">
                  <a:solidFill>
                    <a:schemeClr val="bg1"/>
                  </a:solidFill>
                  <a:latin typeface="Courier New" panose="02070309020205020404" pitchFamily="49" charset="0"/>
                  <a:cs typeface="Courier New" panose="02070309020205020404" pitchFamily="49" charset="0"/>
                </a:rPr>
                <a:t>Poverty changes how you think and prevents you from realizing your full potential. </a:t>
              </a:r>
            </a:p>
            <a:p>
              <a:pPr>
                <a:lnSpc>
                  <a:spcPts val="1880"/>
                </a:lnSpc>
              </a:pPr>
              <a:r>
                <a:rPr lang="en-US" sz="1400" dirty="0">
                  <a:solidFill>
                    <a:schemeClr val="bg1"/>
                  </a:solidFill>
                  <a:latin typeface="Courier New" panose="02070309020205020404" pitchFamily="49" charset="0"/>
                  <a:cs typeface="Courier New" panose="02070309020205020404" pitchFamily="49" charset="0"/>
                </a:rPr>
                <a:t>It shrinks the mental energy you can dedicate to decisions, forcing you to focus on the latest stressor—an overdue gas bill, a lost job—at the expense of everything else.</a:t>
              </a:r>
            </a:p>
            <a:p>
              <a:pPr>
                <a:lnSpc>
                  <a:spcPts val="1880"/>
                </a:lnSpc>
              </a:pPr>
              <a:endParaRPr lang="en-US" sz="1400" dirty="0">
                <a:solidFill>
                  <a:schemeClr val="bg1"/>
                </a:solidFill>
                <a:latin typeface="Courier New" panose="02070309020205020404" pitchFamily="49" charset="0"/>
                <a:cs typeface="Courier New" panose="02070309020205020404" pitchFamily="49" charset="0"/>
              </a:endParaRPr>
            </a:p>
          </p:txBody>
        </p:sp>
      </p:grpSp>
      <p:grpSp>
        <p:nvGrpSpPr>
          <p:cNvPr id="16" name="Group 15">
            <a:extLst>
              <a:ext uri="{FF2B5EF4-FFF2-40B4-BE49-F238E27FC236}">
                <a16:creationId xmlns:a16="http://schemas.microsoft.com/office/drawing/2014/main" id="{82474DC8-96B2-5FB7-3F10-60214985BB4D}"/>
              </a:ext>
            </a:extLst>
          </p:cNvPr>
          <p:cNvGrpSpPr/>
          <p:nvPr/>
        </p:nvGrpSpPr>
        <p:grpSpPr>
          <a:xfrm>
            <a:off x="374927" y="3016683"/>
            <a:ext cx="5456682" cy="3206594"/>
            <a:chOff x="374927" y="3016683"/>
            <a:chExt cx="5456682" cy="3206594"/>
          </a:xfrm>
        </p:grpSpPr>
        <p:pic>
          <p:nvPicPr>
            <p:cNvPr id="1026" name="Picture 2" descr="Generated by DALL·E">
              <a:extLst>
                <a:ext uri="{FF2B5EF4-FFF2-40B4-BE49-F238E27FC236}">
                  <a16:creationId xmlns:a16="http://schemas.microsoft.com/office/drawing/2014/main" id="{EB4C5353-531C-1B3B-75BB-8031252523BD}"/>
                </a:ext>
              </a:extLst>
            </p:cNvPr>
            <p:cNvPicPr>
              <a:picLocks noChangeAspect="1" noChangeArrowheads="1"/>
            </p:cNvPicPr>
            <p:nvPr/>
          </p:nvPicPr>
          <p:blipFill rotWithShape="1">
            <a:blip r:embed="rId5">
              <a:duotone>
                <a:prstClr val="black"/>
                <a:srgbClr val="FF7250">
                  <a:tint val="45000"/>
                  <a:satMod val="400000"/>
                </a:srgbClr>
              </a:duotone>
              <a:extLst>
                <a:ext uri="{BEBA8EAE-BF5A-486C-A8C5-ECC9F3942E4B}">
                  <a14:imgProps xmlns:a14="http://schemas.microsoft.com/office/drawing/2010/main">
                    <a14:imgLayer r:embed="rId6">
                      <a14:imgEffect>
                        <a14:backgroundRemoval t="23145" b="77832" l="23633" r="78711">
                          <a14:foregroundMark x1="70996" y1="76660" x2="76338" y2="74902"/>
                          <a14:foregroundMark x1="54492" y1="28223" x2="54199" y2="41016"/>
                          <a14:foregroundMark x1="36816" y1="36719" x2="37305" y2="52930"/>
                          <a14:foregroundMark x1="23730" y1="71094" x2="23730" y2="74609"/>
                          <a14:foregroundMark x1="28711" y1="77637" x2="33203" y2="77832"/>
                          <a14:backgroundMark x1="77148" y1="74902" x2="77148" y2="74902"/>
                          <a14:backgroundMark x1="77344" y1="74121" x2="78125" y2="73145"/>
                          <a14:backgroundMark x1="78125" y1="73926" x2="79102" y2="75293"/>
                        </a14:backgroundRemoval>
                      </a14:imgEffect>
                      <a14:imgEffect>
                        <a14:colorTemperature colorTemp="1500"/>
                      </a14:imgEffect>
                      <a14:imgEffect>
                        <a14:saturation sat="400000"/>
                      </a14:imgEffect>
                      <a14:imgEffect>
                        <a14:brightnessContrast bright="92000" contrast="41000"/>
                      </a14:imgEffect>
                    </a14:imgLayer>
                  </a14:imgProps>
                </a:ext>
                <a:ext uri="{28A0092B-C50C-407E-A947-70E740481C1C}">
                  <a14:useLocalDpi xmlns:a14="http://schemas.microsoft.com/office/drawing/2010/main" val="0"/>
                </a:ext>
              </a:extLst>
            </a:blip>
            <a:srcRect l="20469" t="16696" r="18388" b="17994"/>
            <a:stretch/>
          </p:blipFill>
          <p:spPr bwMode="auto">
            <a:xfrm>
              <a:off x="2179317" y="4212093"/>
              <a:ext cx="1882871" cy="201118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5E2BC3F-6B16-6AA7-E05E-104D170B492F}"/>
                </a:ext>
              </a:extLst>
            </p:cNvPr>
            <p:cNvSpPr txBox="1"/>
            <p:nvPr/>
          </p:nvSpPr>
          <p:spPr>
            <a:xfrm>
              <a:off x="507998" y="3016683"/>
              <a:ext cx="5051988" cy="584775"/>
            </a:xfrm>
            <a:prstGeom prst="rect">
              <a:avLst/>
            </a:prstGeom>
            <a:noFill/>
          </p:spPr>
          <p:txBody>
            <a:bodyPr wrap="square" rtlCol="0">
              <a:spAutoFit/>
            </a:bodyPr>
            <a:lstStyle/>
            <a:p>
              <a:pPr algn="ctr"/>
              <a:r>
                <a:rPr lang="en-US" sz="3200" spc="60" dirty="0">
                  <a:solidFill>
                    <a:srgbClr val="CAFEFF"/>
                  </a:solidFill>
                  <a:latin typeface="Hardwick WF" pitchFamily="2" charset="0"/>
                </a:rPr>
                <a:t>THE BANDWIDTH TAX</a:t>
              </a:r>
            </a:p>
          </p:txBody>
        </p:sp>
        <p:sp>
          <p:nvSpPr>
            <p:cNvPr id="11" name="TextBox 10">
              <a:extLst>
                <a:ext uri="{FF2B5EF4-FFF2-40B4-BE49-F238E27FC236}">
                  <a16:creationId xmlns:a16="http://schemas.microsoft.com/office/drawing/2014/main" id="{60F792C6-8451-158C-7D83-45C6C77AB148}"/>
                </a:ext>
              </a:extLst>
            </p:cNvPr>
            <p:cNvSpPr txBox="1"/>
            <p:nvPr/>
          </p:nvSpPr>
          <p:spPr>
            <a:xfrm>
              <a:off x="374927" y="3564480"/>
              <a:ext cx="5456682" cy="647613"/>
            </a:xfrm>
            <a:prstGeom prst="rect">
              <a:avLst/>
            </a:prstGeom>
            <a:noFill/>
          </p:spPr>
          <p:txBody>
            <a:bodyPr wrap="square">
              <a:spAutoFit/>
            </a:bodyPr>
            <a:lstStyle/>
            <a:p>
              <a:pPr algn="ctr">
                <a:lnSpc>
                  <a:spcPts val="2220"/>
                </a:lnSpc>
              </a:pPr>
              <a:r>
                <a:rPr lang="en-US" sz="1600" dirty="0">
                  <a:solidFill>
                    <a:srgbClr val="F7FAE3"/>
                  </a:solidFill>
                  <a:latin typeface="Avenir Next" panose="020B0503020202020204" pitchFamily="34" charset="0"/>
                </a:rPr>
                <a:t>The toll taken on the mental capacity of those </a:t>
              </a:r>
            </a:p>
            <a:p>
              <a:pPr algn="ctr">
                <a:lnSpc>
                  <a:spcPts val="2220"/>
                </a:lnSpc>
              </a:pPr>
              <a:r>
                <a:rPr lang="en-US" sz="1600" dirty="0">
                  <a:solidFill>
                    <a:srgbClr val="F7FAE3"/>
                  </a:solidFill>
                  <a:latin typeface="Avenir Next" panose="020B0503020202020204" pitchFamily="34" charset="0"/>
                </a:rPr>
                <a:t>affected by economic or other types of scarcity</a:t>
              </a:r>
            </a:p>
          </p:txBody>
        </p:sp>
      </p:grpSp>
      <p:grpSp>
        <p:nvGrpSpPr>
          <p:cNvPr id="17" name="Group 16">
            <a:extLst>
              <a:ext uri="{FF2B5EF4-FFF2-40B4-BE49-F238E27FC236}">
                <a16:creationId xmlns:a16="http://schemas.microsoft.com/office/drawing/2014/main" id="{FADF3E3D-A85C-C30F-2ABE-56F9DD3EE428}"/>
              </a:ext>
            </a:extLst>
          </p:cNvPr>
          <p:cNvGrpSpPr/>
          <p:nvPr/>
        </p:nvGrpSpPr>
        <p:grpSpPr>
          <a:xfrm>
            <a:off x="6358853" y="3209879"/>
            <a:ext cx="4339297" cy="929742"/>
            <a:chOff x="6358853" y="3209879"/>
            <a:chExt cx="4339297" cy="929742"/>
          </a:xfrm>
        </p:grpSpPr>
        <p:pic>
          <p:nvPicPr>
            <p:cNvPr id="13" name="Picture 12">
              <a:extLst>
                <a:ext uri="{FF2B5EF4-FFF2-40B4-BE49-F238E27FC236}">
                  <a16:creationId xmlns:a16="http://schemas.microsoft.com/office/drawing/2014/main" id="{6F5BBE27-ECE4-4061-148A-FFA6972E9DA4}"/>
                </a:ext>
              </a:extLst>
            </p:cNvPr>
            <p:cNvPicPr>
              <a:picLocks noChangeAspect="1"/>
            </p:cNvPicPr>
            <p:nvPr/>
          </p:nvPicPr>
          <p:blipFill>
            <a:blip r:embed="rId7">
              <a:extLst>
                <a:ext uri="{BEBA8EAE-BF5A-486C-A8C5-ECC9F3942E4B}">
                  <a14:imgProps xmlns:a14="http://schemas.microsoft.com/office/drawing/2010/main">
                    <a14:imgLayer r:embed="rId8">
                      <a14:imgEffect>
                        <a14:saturation sat="77000"/>
                      </a14:imgEffect>
                    </a14:imgLayer>
                  </a14:imgProps>
                </a:ext>
              </a:extLst>
            </a:blip>
            <a:stretch>
              <a:fillRect/>
            </a:stretch>
          </p:blipFill>
          <p:spPr>
            <a:xfrm>
              <a:off x="9547089" y="3303766"/>
              <a:ext cx="1151061" cy="661721"/>
            </a:xfrm>
            <a:prstGeom prst="rect">
              <a:avLst/>
            </a:prstGeom>
          </p:spPr>
        </p:pic>
        <p:sp>
          <p:nvSpPr>
            <p:cNvPr id="12" name="TextBox 11">
              <a:extLst>
                <a:ext uri="{FF2B5EF4-FFF2-40B4-BE49-F238E27FC236}">
                  <a16:creationId xmlns:a16="http://schemas.microsoft.com/office/drawing/2014/main" id="{7759C86E-1AED-1292-6881-DFF936D730F1}"/>
                </a:ext>
              </a:extLst>
            </p:cNvPr>
            <p:cNvSpPr txBox="1"/>
            <p:nvPr/>
          </p:nvSpPr>
          <p:spPr>
            <a:xfrm>
              <a:off x="6358853" y="3209879"/>
              <a:ext cx="4114131" cy="929742"/>
            </a:xfrm>
            <a:prstGeom prst="rect">
              <a:avLst/>
            </a:prstGeom>
            <a:noFill/>
          </p:spPr>
          <p:txBody>
            <a:bodyPr wrap="square">
              <a:spAutoFit/>
            </a:bodyPr>
            <a:lstStyle/>
            <a:p>
              <a:pPr>
                <a:lnSpc>
                  <a:spcPts val="2220"/>
                </a:lnSpc>
              </a:pPr>
              <a:r>
                <a:rPr lang="en-US" sz="1600" dirty="0">
                  <a:solidFill>
                    <a:srgbClr val="F7FAE3"/>
                  </a:solidFill>
                  <a:latin typeface="Avenir Next" panose="020B0503020202020204" pitchFamily="34" charset="0"/>
                </a:rPr>
                <a:t>Being poor reduces a person’s </a:t>
              </a:r>
            </a:p>
            <a:p>
              <a:pPr>
                <a:lnSpc>
                  <a:spcPts val="2220"/>
                </a:lnSpc>
              </a:pPr>
              <a:r>
                <a:rPr lang="en-US" sz="1600" dirty="0">
                  <a:solidFill>
                    <a:srgbClr val="F7FAE3"/>
                  </a:solidFill>
                  <a:latin typeface="Avenir Next" panose="020B0503020202020204" pitchFamily="34" charset="0"/>
                </a:rPr>
                <a:t>cognitive capacity more than </a:t>
              </a:r>
            </a:p>
            <a:p>
              <a:pPr>
                <a:lnSpc>
                  <a:spcPts val="2220"/>
                </a:lnSpc>
              </a:pPr>
              <a:r>
                <a:rPr lang="en-US" sz="1600" dirty="0">
                  <a:solidFill>
                    <a:srgbClr val="F7FAE3"/>
                  </a:solidFill>
                  <a:latin typeface="Avenir Next" panose="020B0503020202020204" pitchFamily="34" charset="0"/>
                </a:rPr>
                <a:t>going a full night without sleep.</a:t>
              </a:r>
            </a:p>
          </p:txBody>
        </p:sp>
      </p:grpSp>
      <p:grpSp>
        <p:nvGrpSpPr>
          <p:cNvPr id="18" name="Group 17">
            <a:extLst>
              <a:ext uri="{FF2B5EF4-FFF2-40B4-BE49-F238E27FC236}">
                <a16:creationId xmlns:a16="http://schemas.microsoft.com/office/drawing/2014/main" id="{E015BE29-2E1C-49D0-2DF1-1E806B23C968}"/>
              </a:ext>
            </a:extLst>
          </p:cNvPr>
          <p:cNvGrpSpPr/>
          <p:nvPr/>
        </p:nvGrpSpPr>
        <p:grpSpPr>
          <a:xfrm>
            <a:off x="6137560" y="4661851"/>
            <a:ext cx="6112547" cy="1211870"/>
            <a:chOff x="6137560" y="4661851"/>
            <a:chExt cx="6112547" cy="1211870"/>
          </a:xfrm>
        </p:grpSpPr>
        <p:pic>
          <p:nvPicPr>
            <p:cNvPr id="14" name="Picture 13">
              <a:extLst>
                <a:ext uri="{FF2B5EF4-FFF2-40B4-BE49-F238E27FC236}">
                  <a16:creationId xmlns:a16="http://schemas.microsoft.com/office/drawing/2014/main" id="{85E7890F-4609-77BC-CFC1-14E78C5B0413}"/>
                </a:ext>
              </a:extLst>
            </p:cNvPr>
            <p:cNvPicPr>
              <a:picLocks noChangeAspect="1"/>
            </p:cNvPicPr>
            <p:nvPr/>
          </p:nvPicPr>
          <p:blipFill>
            <a:blip r:embed="rId9">
              <a:extLst>
                <a:ext uri="{BEBA8EAE-BF5A-486C-A8C5-ECC9F3942E4B}">
                  <a14:imgProps xmlns:a14="http://schemas.microsoft.com/office/drawing/2010/main">
                    <a14:imgLayer r:embed="rId10">
                      <a14:imgEffect>
                        <a14:saturation sat="74000"/>
                      </a14:imgEffect>
                    </a14:imgLayer>
                  </a14:imgProps>
                </a:ext>
              </a:extLst>
            </a:blip>
            <a:stretch>
              <a:fillRect/>
            </a:stretch>
          </p:blipFill>
          <p:spPr>
            <a:xfrm>
              <a:off x="6137560" y="4681684"/>
              <a:ext cx="1144536" cy="1111154"/>
            </a:xfrm>
            <a:prstGeom prst="rect">
              <a:avLst/>
            </a:prstGeom>
          </p:spPr>
        </p:pic>
        <p:sp>
          <p:nvSpPr>
            <p:cNvPr id="15" name="TextBox 14">
              <a:extLst>
                <a:ext uri="{FF2B5EF4-FFF2-40B4-BE49-F238E27FC236}">
                  <a16:creationId xmlns:a16="http://schemas.microsoft.com/office/drawing/2014/main" id="{B06A8AEF-241B-EF94-5783-A77C3B7E179D}"/>
                </a:ext>
              </a:extLst>
            </p:cNvPr>
            <p:cNvSpPr txBox="1"/>
            <p:nvPr/>
          </p:nvSpPr>
          <p:spPr>
            <a:xfrm>
              <a:off x="7392935" y="4661851"/>
              <a:ext cx="4857172" cy="1211870"/>
            </a:xfrm>
            <a:prstGeom prst="rect">
              <a:avLst/>
            </a:prstGeom>
            <a:noFill/>
          </p:spPr>
          <p:txBody>
            <a:bodyPr wrap="square">
              <a:spAutoFit/>
            </a:bodyPr>
            <a:lstStyle/>
            <a:p>
              <a:pPr>
                <a:lnSpc>
                  <a:spcPts val="2220"/>
                </a:lnSpc>
              </a:pPr>
              <a:r>
                <a:rPr lang="en-US" sz="1600" dirty="0">
                  <a:solidFill>
                    <a:srgbClr val="F7FAE3"/>
                  </a:solidFill>
                  <a:latin typeface="Avenir Next" panose="020B0503020202020204" pitchFamily="34" charset="0"/>
                </a:rPr>
                <a:t>When someone is shot dead, the children</a:t>
              </a:r>
            </a:p>
            <a:p>
              <a:pPr>
                <a:lnSpc>
                  <a:spcPts val="2220"/>
                </a:lnSpc>
              </a:pPr>
              <a:r>
                <a:rPr lang="en-US" sz="1600" dirty="0">
                  <a:solidFill>
                    <a:srgbClr val="F7FAE3"/>
                  </a:solidFill>
                  <a:latin typeface="Avenir Next" panose="020B0503020202020204" pitchFamily="34" charset="0"/>
                </a:rPr>
                <a:t>who live on that block perform much </a:t>
              </a:r>
            </a:p>
            <a:p>
              <a:pPr>
                <a:lnSpc>
                  <a:spcPts val="2220"/>
                </a:lnSpc>
              </a:pPr>
              <a:r>
                <a:rPr lang="en-US" sz="1600" dirty="0">
                  <a:solidFill>
                    <a:srgbClr val="F7FAE3"/>
                  </a:solidFill>
                  <a:latin typeface="Avenir Next" panose="020B0503020202020204" pitchFamily="34" charset="0"/>
                </a:rPr>
                <a:t>worse on cognitive tests in the days </a:t>
              </a:r>
            </a:p>
            <a:p>
              <a:pPr>
                <a:lnSpc>
                  <a:spcPts val="2220"/>
                </a:lnSpc>
              </a:pPr>
              <a:r>
                <a:rPr lang="en-US" sz="1600" dirty="0">
                  <a:solidFill>
                    <a:srgbClr val="F7FAE3"/>
                  </a:solidFill>
                  <a:latin typeface="Avenir Next" panose="020B0503020202020204" pitchFamily="34" charset="0"/>
                </a:rPr>
                <a:t>following the murder.</a:t>
              </a:r>
            </a:p>
          </p:txBody>
        </p:sp>
      </p:grpSp>
      <p:sp>
        <p:nvSpPr>
          <p:cNvPr id="19" name="TextBox 18">
            <a:extLst>
              <a:ext uri="{FF2B5EF4-FFF2-40B4-BE49-F238E27FC236}">
                <a16:creationId xmlns:a16="http://schemas.microsoft.com/office/drawing/2014/main" id="{D0D048BD-349A-D093-7A04-733B81C0D73D}"/>
              </a:ext>
            </a:extLst>
          </p:cNvPr>
          <p:cNvSpPr txBox="1"/>
          <p:nvPr/>
        </p:nvSpPr>
        <p:spPr>
          <a:xfrm>
            <a:off x="4722962" y="4212093"/>
            <a:ext cx="150361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21</a:t>
            </a:r>
          </a:p>
        </p:txBody>
      </p:sp>
      <p:sp>
        <p:nvSpPr>
          <p:cNvPr id="21" name="TextBox 20">
            <a:extLst>
              <a:ext uri="{FF2B5EF4-FFF2-40B4-BE49-F238E27FC236}">
                <a16:creationId xmlns:a16="http://schemas.microsoft.com/office/drawing/2014/main" id="{DD50F9D0-9F0B-3E9E-C325-8DF41F2A4883}"/>
              </a:ext>
            </a:extLst>
          </p:cNvPr>
          <p:cNvSpPr txBox="1"/>
          <p:nvPr/>
        </p:nvSpPr>
        <p:spPr>
          <a:xfrm>
            <a:off x="8763476" y="4123392"/>
            <a:ext cx="150361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22</a:t>
            </a:r>
          </a:p>
        </p:txBody>
      </p:sp>
      <p:sp>
        <p:nvSpPr>
          <p:cNvPr id="22" name="TextBox 21">
            <a:extLst>
              <a:ext uri="{FF2B5EF4-FFF2-40B4-BE49-F238E27FC236}">
                <a16:creationId xmlns:a16="http://schemas.microsoft.com/office/drawing/2014/main" id="{70BB9384-9D78-085B-EFFD-EDB4002D3BEC}"/>
              </a:ext>
            </a:extLst>
          </p:cNvPr>
          <p:cNvSpPr txBox="1"/>
          <p:nvPr/>
        </p:nvSpPr>
        <p:spPr>
          <a:xfrm>
            <a:off x="8969370" y="5873721"/>
            <a:ext cx="150361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21</a:t>
            </a:r>
          </a:p>
        </p:txBody>
      </p:sp>
      <p:sp>
        <p:nvSpPr>
          <p:cNvPr id="23" name="TextBox 22">
            <a:extLst>
              <a:ext uri="{FF2B5EF4-FFF2-40B4-BE49-F238E27FC236}">
                <a16:creationId xmlns:a16="http://schemas.microsoft.com/office/drawing/2014/main" id="{D93827FB-9920-D3DB-B848-6CDF06829636}"/>
              </a:ext>
            </a:extLst>
          </p:cNvPr>
          <p:cNvSpPr txBox="1"/>
          <p:nvPr/>
        </p:nvSpPr>
        <p:spPr>
          <a:xfrm>
            <a:off x="9547089" y="6509671"/>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51530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8FAE3"/>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C18EBC0-4CC6-7C32-5C66-FA4AC7705EDC}"/>
              </a:ext>
            </a:extLst>
          </p:cNvPr>
          <p:cNvPicPr>
            <a:picLocks noChangeAspect="1"/>
          </p:cNvPicPr>
          <p:nvPr/>
        </p:nvPicPr>
        <p:blipFill>
          <a:blip r:embed="rId3">
            <a:alphaModFix amt="46000"/>
            <a:extLst>
              <a:ext uri="{BEBA8EAE-BF5A-486C-A8C5-ECC9F3942E4B}">
                <a14:imgProps xmlns:a14="http://schemas.microsoft.com/office/drawing/2010/main">
                  <a14:imgLayer r:embed="rId4">
                    <a14:imgEffect>
                      <a14:artisticBlur radius="83"/>
                    </a14:imgEffect>
                    <a14:imgEffect>
                      <a14:brightnessContrast bright="1000"/>
                    </a14:imgEffect>
                  </a14:imgLayer>
                </a14:imgProps>
              </a:ext>
            </a:extLst>
          </a:blip>
          <a:stretch>
            <a:fillRect/>
          </a:stretch>
        </p:blipFill>
        <p:spPr>
          <a:xfrm>
            <a:off x="0" y="0"/>
            <a:ext cx="12244450" cy="6868731"/>
          </a:xfrm>
          <a:prstGeom prst="rect">
            <a:avLst/>
          </a:prstGeom>
        </p:spPr>
      </p:pic>
      <p:sp>
        <p:nvSpPr>
          <p:cNvPr id="5" name="Rounded Rectangle 4">
            <a:extLst>
              <a:ext uri="{FF2B5EF4-FFF2-40B4-BE49-F238E27FC236}">
                <a16:creationId xmlns:a16="http://schemas.microsoft.com/office/drawing/2014/main" id="{6FE4CB2E-1829-A433-84C2-8F35FD30F836}"/>
              </a:ext>
            </a:extLst>
          </p:cNvPr>
          <p:cNvSpPr/>
          <p:nvPr/>
        </p:nvSpPr>
        <p:spPr>
          <a:xfrm>
            <a:off x="3691584" y="263370"/>
            <a:ext cx="4634269" cy="777039"/>
          </a:xfrm>
          <a:prstGeom prst="roundRect">
            <a:avLst>
              <a:gd name="adj" fmla="val 5399"/>
            </a:avLst>
          </a:prstGeom>
          <a:solidFill>
            <a:srgbClr val="E5EAD6"/>
          </a:solidFill>
          <a:ln w="28575">
            <a:solidFill>
              <a:srgbClr val="DFE3D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CC1B6FA5-6BB3-EE03-521F-B07F753D7404}"/>
              </a:ext>
            </a:extLst>
          </p:cNvPr>
          <p:cNvSpPr txBox="1"/>
          <p:nvPr/>
        </p:nvSpPr>
        <p:spPr>
          <a:xfrm>
            <a:off x="3331582" y="395953"/>
            <a:ext cx="5528832" cy="584775"/>
          </a:xfrm>
          <a:prstGeom prst="rect">
            <a:avLst/>
          </a:prstGeom>
          <a:noFill/>
        </p:spPr>
        <p:txBody>
          <a:bodyPr wrap="square" rtlCol="0">
            <a:spAutoFit/>
          </a:bodyPr>
          <a:lstStyle/>
          <a:p>
            <a:pPr algn="ctr"/>
            <a:r>
              <a:rPr lang="en-US" sz="3200" spc="40">
                <a:solidFill>
                  <a:schemeClr val="tx1">
                    <a:lumMod val="85000"/>
                    <a:lumOff val="15000"/>
                  </a:schemeClr>
                </a:solidFill>
                <a:latin typeface="Hardwick WF" pitchFamily="2" charset="0"/>
              </a:rPr>
              <a:t>REFLECT &amp; DISCUSS</a:t>
            </a:r>
            <a:endParaRPr lang="en-US" sz="3200" spc="40" dirty="0">
              <a:solidFill>
                <a:schemeClr val="tx1">
                  <a:lumMod val="85000"/>
                  <a:lumOff val="15000"/>
                </a:schemeClr>
              </a:solidFill>
              <a:latin typeface="Hardwick WF" pitchFamily="2" charset="0"/>
            </a:endParaRPr>
          </a:p>
        </p:txBody>
      </p:sp>
      <p:sp>
        <p:nvSpPr>
          <p:cNvPr id="10" name="TextBox 9">
            <a:extLst>
              <a:ext uri="{FF2B5EF4-FFF2-40B4-BE49-F238E27FC236}">
                <a16:creationId xmlns:a16="http://schemas.microsoft.com/office/drawing/2014/main" id="{71F4B2CD-C3EE-8930-9BD0-8AC533A86912}"/>
              </a:ext>
            </a:extLst>
          </p:cNvPr>
          <p:cNvSpPr txBox="1"/>
          <p:nvPr/>
        </p:nvSpPr>
        <p:spPr>
          <a:xfrm>
            <a:off x="-360001" y="1250416"/>
            <a:ext cx="12912000" cy="430887"/>
          </a:xfrm>
          <a:prstGeom prst="rect">
            <a:avLst/>
          </a:prstGeom>
          <a:noFill/>
        </p:spPr>
        <p:txBody>
          <a:bodyPr wrap="square">
            <a:spAutoFit/>
          </a:bodyPr>
          <a:lstStyle/>
          <a:p>
            <a:pPr algn="ctr"/>
            <a:r>
              <a:rPr lang="en-US" sz="2200" b="1" spc="150" dirty="0">
                <a:solidFill>
                  <a:srgbClr val="5F943D"/>
                </a:solidFill>
                <a:latin typeface="Courier New" panose="02070309020205020404" pitchFamily="49" charset="0"/>
                <a:cs typeface="Courier New" panose="02070309020205020404" pitchFamily="49" charset="0"/>
              </a:rPr>
              <a:t>Chapter 9: </a:t>
            </a:r>
            <a:r>
              <a:rPr lang="en-US" sz="2200" i="1" spc="150" dirty="0">
                <a:solidFill>
                  <a:schemeClr val="tx1">
                    <a:lumMod val="85000"/>
                    <a:lumOff val="15000"/>
                  </a:schemeClr>
                </a:solidFill>
                <a:latin typeface="Avenir Next Medium" panose="020B0503020202020204" pitchFamily="34" charset="0"/>
                <a:cs typeface="Courier New" panose="02070309020205020404" pitchFamily="49" charset="0"/>
              </a:rPr>
              <a:t>Tear Down the Walls</a:t>
            </a:r>
          </a:p>
        </p:txBody>
      </p:sp>
      <p:sp>
        <p:nvSpPr>
          <p:cNvPr id="2" name="TextBox 1">
            <a:extLst>
              <a:ext uri="{FF2B5EF4-FFF2-40B4-BE49-F238E27FC236}">
                <a16:creationId xmlns:a16="http://schemas.microsoft.com/office/drawing/2014/main" id="{A3D6026B-4965-105C-F23E-1D79E407A2F4}"/>
              </a:ext>
            </a:extLst>
          </p:cNvPr>
          <p:cNvSpPr txBox="1"/>
          <p:nvPr/>
        </p:nvSpPr>
        <p:spPr>
          <a:xfrm>
            <a:off x="956270" y="2056470"/>
            <a:ext cx="11180512" cy="1219565"/>
          </a:xfrm>
          <a:prstGeom prst="rect">
            <a:avLst/>
          </a:prstGeom>
          <a:noFill/>
        </p:spPr>
        <p:txBody>
          <a:bodyPr wrap="square" rtlCol="0">
            <a:spAutoFit/>
          </a:bodyPr>
          <a:lstStyle/>
          <a:p>
            <a:pPr>
              <a:lnSpc>
                <a:spcPts val="3040"/>
              </a:lnSpc>
            </a:pPr>
            <a:r>
              <a:rPr lang="en-US" dirty="0">
                <a:solidFill>
                  <a:schemeClr val="tx1">
                    <a:lumMod val="85000"/>
                    <a:lumOff val="15000"/>
                  </a:schemeClr>
                </a:solidFill>
                <a:latin typeface="Avenir Next Medium" panose="020B0503020202020204" pitchFamily="34" charset="0"/>
              </a:rPr>
              <a:t>Have you ever considered how zoning and housing policies in your own community might affect </a:t>
            </a:r>
          </a:p>
          <a:p>
            <a:pPr>
              <a:lnSpc>
                <a:spcPts val="3040"/>
              </a:lnSpc>
            </a:pPr>
            <a:r>
              <a:rPr lang="en-US" dirty="0">
                <a:solidFill>
                  <a:schemeClr val="tx1">
                    <a:lumMod val="85000"/>
                    <a:lumOff val="15000"/>
                  </a:schemeClr>
                </a:solidFill>
                <a:latin typeface="Avenir Next Medium" panose="020B0503020202020204" pitchFamily="34" charset="0"/>
              </a:rPr>
              <a:t>who gets to live there and who doesn’t? If you were in a position to decide, would you support inclusionary housing policies like New Jersey's in your neighborhood?</a:t>
            </a:r>
            <a:endParaRPr lang="en-US" dirty="0">
              <a:solidFill>
                <a:schemeClr val="tx1">
                  <a:lumMod val="85000"/>
                  <a:lumOff val="15000"/>
                </a:schemeClr>
              </a:solidFill>
              <a:latin typeface="Avenir Next" panose="020B0503020202020204" pitchFamily="34" charset="0"/>
            </a:endParaRPr>
          </a:p>
        </p:txBody>
      </p:sp>
      <p:sp>
        <p:nvSpPr>
          <p:cNvPr id="3" name="TextBox 2">
            <a:extLst>
              <a:ext uri="{FF2B5EF4-FFF2-40B4-BE49-F238E27FC236}">
                <a16:creationId xmlns:a16="http://schemas.microsoft.com/office/drawing/2014/main" id="{91D75A35-FA05-BFEB-F249-F80DE1E6A5E9}"/>
              </a:ext>
            </a:extLst>
          </p:cNvPr>
          <p:cNvSpPr txBox="1"/>
          <p:nvPr/>
        </p:nvSpPr>
        <p:spPr>
          <a:xfrm>
            <a:off x="956269" y="3606965"/>
            <a:ext cx="11180512" cy="1219565"/>
          </a:xfrm>
          <a:prstGeom prst="rect">
            <a:avLst/>
          </a:prstGeom>
          <a:noFill/>
        </p:spPr>
        <p:txBody>
          <a:bodyPr wrap="square" rtlCol="0">
            <a:spAutoFit/>
          </a:bodyPr>
          <a:lstStyle/>
          <a:p>
            <a:pPr>
              <a:lnSpc>
                <a:spcPts val="3040"/>
              </a:lnSpc>
            </a:pPr>
            <a:r>
              <a:rPr lang="en-US" dirty="0">
                <a:solidFill>
                  <a:schemeClr val="tx1">
                    <a:lumMod val="85000"/>
                    <a:lumOff val="15000"/>
                  </a:schemeClr>
                </a:solidFill>
                <a:latin typeface="Avenir Next Medium" panose="020B0503020202020204" pitchFamily="34" charset="0"/>
              </a:rPr>
              <a:t>Public housing has both negative and positive examples. Is there public housing in your </a:t>
            </a:r>
          </a:p>
          <a:p>
            <a:pPr>
              <a:lnSpc>
                <a:spcPts val="3040"/>
              </a:lnSpc>
            </a:pPr>
            <a:r>
              <a:rPr lang="en-US" dirty="0">
                <a:solidFill>
                  <a:schemeClr val="tx1">
                    <a:lumMod val="85000"/>
                    <a:lumOff val="15000"/>
                  </a:schemeClr>
                </a:solidFill>
                <a:latin typeface="Avenir Next Medium" panose="020B0503020202020204" pitchFamily="34" charset="0"/>
              </a:rPr>
              <a:t>community? What is its reputation?</a:t>
            </a:r>
          </a:p>
          <a:p>
            <a:pPr>
              <a:lnSpc>
                <a:spcPts val="3040"/>
              </a:lnSpc>
            </a:pPr>
            <a:endParaRPr lang="en-US" dirty="0">
              <a:solidFill>
                <a:schemeClr val="tx1">
                  <a:lumMod val="85000"/>
                  <a:lumOff val="15000"/>
                </a:schemeClr>
              </a:solidFill>
              <a:latin typeface="Avenir Next Medium" panose="020B0503020202020204" pitchFamily="34" charset="0"/>
            </a:endParaRPr>
          </a:p>
        </p:txBody>
      </p:sp>
      <p:sp>
        <p:nvSpPr>
          <p:cNvPr id="4" name="TextBox 3">
            <a:extLst>
              <a:ext uri="{FF2B5EF4-FFF2-40B4-BE49-F238E27FC236}">
                <a16:creationId xmlns:a16="http://schemas.microsoft.com/office/drawing/2014/main" id="{7ACBBCBF-76B0-1D83-89CB-F852F9BDF5A3}"/>
              </a:ext>
            </a:extLst>
          </p:cNvPr>
          <p:cNvSpPr txBox="1"/>
          <p:nvPr/>
        </p:nvSpPr>
        <p:spPr>
          <a:xfrm>
            <a:off x="956269" y="4772740"/>
            <a:ext cx="11180512" cy="1219565"/>
          </a:xfrm>
          <a:prstGeom prst="rect">
            <a:avLst/>
          </a:prstGeom>
          <a:noFill/>
        </p:spPr>
        <p:txBody>
          <a:bodyPr wrap="square" rtlCol="0">
            <a:spAutoFit/>
          </a:bodyPr>
          <a:lstStyle/>
          <a:p>
            <a:pPr>
              <a:lnSpc>
                <a:spcPts val="3040"/>
              </a:lnSpc>
            </a:pPr>
            <a:r>
              <a:rPr lang="en-US" dirty="0">
                <a:solidFill>
                  <a:schemeClr val="tx1">
                    <a:lumMod val="85000"/>
                    <a:lumOff val="15000"/>
                  </a:schemeClr>
                </a:solidFill>
                <a:latin typeface="Avenir Next Medium" panose="020B0503020202020204" pitchFamily="34" charset="0"/>
              </a:rPr>
              <a:t>Imagine you're a developer tasked with integrating affordable housing units into a luxury project </a:t>
            </a:r>
          </a:p>
          <a:p>
            <a:pPr>
              <a:lnSpc>
                <a:spcPts val="3040"/>
              </a:lnSpc>
            </a:pPr>
            <a:r>
              <a:rPr lang="en-US" dirty="0">
                <a:solidFill>
                  <a:schemeClr val="tx1">
                    <a:lumMod val="85000"/>
                    <a:lumOff val="15000"/>
                  </a:schemeClr>
                </a:solidFill>
                <a:latin typeface="Avenir Next Medium" panose="020B0503020202020204" pitchFamily="34" charset="0"/>
              </a:rPr>
              <a:t>due to mandated housing policies like those in New Jersey. How would you approach potential resistance from prospective wealthier buyers, and what would you say to ease their concerns?</a:t>
            </a:r>
            <a:endParaRPr lang="en-US" dirty="0">
              <a:solidFill>
                <a:schemeClr val="tx1">
                  <a:lumMod val="85000"/>
                  <a:lumOff val="15000"/>
                </a:schemeClr>
              </a:solidFill>
              <a:latin typeface="Avenir Next" panose="020B0503020202020204" pitchFamily="34" charset="0"/>
            </a:endParaRPr>
          </a:p>
        </p:txBody>
      </p:sp>
      <p:sp>
        <p:nvSpPr>
          <p:cNvPr id="6" name="TextBox 5">
            <a:extLst>
              <a:ext uri="{FF2B5EF4-FFF2-40B4-BE49-F238E27FC236}">
                <a16:creationId xmlns:a16="http://schemas.microsoft.com/office/drawing/2014/main" id="{01981E6B-3289-8298-9993-3BCE8E0F53AB}"/>
              </a:ext>
            </a:extLst>
          </p:cNvPr>
          <p:cNvSpPr txBox="1"/>
          <p:nvPr/>
        </p:nvSpPr>
        <p:spPr>
          <a:xfrm>
            <a:off x="633574" y="2147458"/>
            <a:ext cx="1140116" cy="369332"/>
          </a:xfrm>
          <a:prstGeom prst="rect">
            <a:avLst/>
          </a:prstGeom>
          <a:noFill/>
        </p:spPr>
        <p:txBody>
          <a:bodyPr wrap="square" rtlCol="0">
            <a:spAutoFit/>
          </a:bodyPr>
          <a:lstStyle/>
          <a:p>
            <a:r>
              <a:rPr lang="en-US" dirty="0">
                <a:solidFill>
                  <a:schemeClr val="accent6">
                    <a:lumMod val="75000"/>
                  </a:schemeClr>
                </a:solidFill>
                <a:latin typeface="Avenir Next Medium" panose="020B0503020202020204" pitchFamily="34" charset="0"/>
              </a:rPr>
              <a:t>4.</a:t>
            </a:r>
          </a:p>
        </p:txBody>
      </p:sp>
      <p:sp>
        <p:nvSpPr>
          <p:cNvPr id="7" name="TextBox 6">
            <a:extLst>
              <a:ext uri="{FF2B5EF4-FFF2-40B4-BE49-F238E27FC236}">
                <a16:creationId xmlns:a16="http://schemas.microsoft.com/office/drawing/2014/main" id="{1601F2E9-6171-F0D2-E0B8-C1DB3E47AD71}"/>
              </a:ext>
            </a:extLst>
          </p:cNvPr>
          <p:cNvSpPr txBox="1"/>
          <p:nvPr/>
        </p:nvSpPr>
        <p:spPr>
          <a:xfrm>
            <a:off x="623949" y="3712284"/>
            <a:ext cx="1249274" cy="369332"/>
          </a:xfrm>
          <a:prstGeom prst="rect">
            <a:avLst/>
          </a:prstGeom>
          <a:noFill/>
        </p:spPr>
        <p:txBody>
          <a:bodyPr wrap="square" rtlCol="0">
            <a:spAutoFit/>
          </a:bodyPr>
          <a:lstStyle/>
          <a:p>
            <a:r>
              <a:rPr lang="en-US" dirty="0">
                <a:solidFill>
                  <a:schemeClr val="accent6">
                    <a:lumMod val="75000"/>
                  </a:schemeClr>
                </a:solidFill>
                <a:latin typeface="Avenir Next Medium" panose="020B0503020202020204" pitchFamily="34" charset="0"/>
              </a:rPr>
              <a:t>5.</a:t>
            </a:r>
          </a:p>
        </p:txBody>
      </p:sp>
      <p:sp>
        <p:nvSpPr>
          <p:cNvPr id="8" name="TextBox 7">
            <a:extLst>
              <a:ext uri="{FF2B5EF4-FFF2-40B4-BE49-F238E27FC236}">
                <a16:creationId xmlns:a16="http://schemas.microsoft.com/office/drawing/2014/main" id="{2FD43A31-569E-A49B-7CBA-66414D8C2372}"/>
              </a:ext>
            </a:extLst>
          </p:cNvPr>
          <p:cNvSpPr txBox="1"/>
          <p:nvPr/>
        </p:nvSpPr>
        <p:spPr>
          <a:xfrm>
            <a:off x="643200" y="4843973"/>
            <a:ext cx="1249273" cy="369332"/>
          </a:xfrm>
          <a:prstGeom prst="rect">
            <a:avLst/>
          </a:prstGeom>
          <a:noFill/>
        </p:spPr>
        <p:txBody>
          <a:bodyPr wrap="square" rtlCol="0">
            <a:spAutoFit/>
          </a:bodyPr>
          <a:lstStyle/>
          <a:p>
            <a:r>
              <a:rPr lang="en-US" dirty="0">
                <a:solidFill>
                  <a:schemeClr val="accent6">
                    <a:lumMod val="75000"/>
                  </a:schemeClr>
                </a:solidFill>
                <a:latin typeface="Avenir Next Medium" panose="020B0503020202020204" pitchFamily="34" charset="0"/>
              </a:rPr>
              <a:t>6.</a:t>
            </a:r>
          </a:p>
        </p:txBody>
      </p:sp>
      <p:sp>
        <p:nvSpPr>
          <p:cNvPr id="9" name="TextBox 8">
            <a:extLst>
              <a:ext uri="{FF2B5EF4-FFF2-40B4-BE49-F238E27FC236}">
                <a16:creationId xmlns:a16="http://schemas.microsoft.com/office/drawing/2014/main" id="{D58B8CE5-12AB-8C79-2ECF-2428968F60E2}"/>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rgbClr val="C8D4C6"/>
                </a:solidFill>
                <a:effectLst/>
                <a:latin typeface="Roboto" panose="02000000000000000000" pitchFamily="2" charset="0"/>
              </a:rPr>
              <a:t>©</a:t>
            </a:r>
            <a:r>
              <a:rPr lang="en-US" sz="1200" b="0" i="1" dirty="0">
                <a:solidFill>
                  <a:srgbClr val="C8D4C6"/>
                </a:solidFill>
                <a:effectLst/>
                <a:latin typeface="Avenir Next Condensed" panose="020B0506020202020204" pitchFamily="34" charset="0"/>
              </a:rPr>
              <a:t> </a:t>
            </a:r>
            <a:r>
              <a:rPr lang="en-US" sz="1200" b="0" dirty="0">
                <a:solidFill>
                  <a:srgbClr val="C8D4C6"/>
                </a:solidFill>
                <a:effectLst/>
                <a:latin typeface="Avenir Next Condensed" panose="020B0506020202020204" pitchFamily="34" charset="0"/>
              </a:rPr>
              <a:t>Matthe</a:t>
            </a:r>
            <a:r>
              <a:rPr lang="en-US" sz="1200" dirty="0">
                <a:solidFill>
                  <a:srgbClr val="C8D4C6"/>
                </a:solidFill>
                <a:latin typeface="Avenir Next Condensed" panose="020B0506020202020204" pitchFamily="34" charset="0"/>
              </a:rPr>
              <a:t>w Desmond, </a:t>
            </a:r>
            <a:r>
              <a:rPr lang="en-US" sz="1200" i="1" dirty="0">
                <a:solidFill>
                  <a:srgbClr val="C8D4C6"/>
                </a:solidFill>
                <a:latin typeface="Avenir Next Condensed" panose="020B0506020202020204" pitchFamily="34" charset="0"/>
              </a:rPr>
              <a:t>Poverty, by America</a:t>
            </a:r>
          </a:p>
        </p:txBody>
      </p:sp>
    </p:spTree>
    <p:extLst>
      <p:ext uri="{BB962C8B-B14F-4D97-AF65-F5344CB8AC3E}">
        <p14:creationId xmlns:p14="http://schemas.microsoft.com/office/powerpoint/2010/main" val="1364766486"/>
      </p:ext>
    </p:extLst>
  </p:cSld>
  <p:clrMapOvr>
    <a:masterClrMapping/>
  </p:clrMapOvr>
  <p:transition spd="med">
    <p:fade thruBlk="1"/>
  </p:transition>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8FAE3"/>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482139A-264C-5A80-C3ED-88D9479140BB}"/>
              </a:ext>
            </a:extLst>
          </p:cNvPr>
          <p:cNvPicPr>
            <a:picLocks noChangeAspect="1"/>
          </p:cNvPicPr>
          <p:nvPr/>
        </p:nvPicPr>
        <p:blipFill>
          <a:blip r:embed="rId3">
            <a:alphaModFix amt="46000"/>
            <a:extLst>
              <a:ext uri="{BEBA8EAE-BF5A-486C-A8C5-ECC9F3942E4B}">
                <a14:imgProps xmlns:a14="http://schemas.microsoft.com/office/drawing/2010/main">
                  <a14:imgLayer r:embed="rId4">
                    <a14:imgEffect>
                      <a14:artisticBlur radius="83"/>
                    </a14:imgEffect>
                    <a14:imgEffect>
                      <a14:brightnessContrast bright="1000"/>
                    </a14:imgEffect>
                  </a14:imgLayer>
                </a14:imgProps>
              </a:ext>
            </a:extLst>
          </a:blip>
          <a:stretch>
            <a:fillRect/>
          </a:stretch>
        </p:blipFill>
        <p:spPr>
          <a:xfrm>
            <a:off x="0" y="0"/>
            <a:ext cx="12244450" cy="6868731"/>
          </a:xfrm>
          <a:prstGeom prst="rect">
            <a:avLst/>
          </a:prstGeom>
        </p:spPr>
      </p:pic>
      <p:sp>
        <p:nvSpPr>
          <p:cNvPr id="5" name="Rounded Rectangle 4">
            <a:extLst>
              <a:ext uri="{FF2B5EF4-FFF2-40B4-BE49-F238E27FC236}">
                <a16:creationId xmlns:a16="http://schemas.microsoft.com/office/drawing/2014/main" id="{6FE4CB2E-1829-A433-84C2-8F35FD30F836}"/>
              </a:ext>
            </a:extLst>
          </p:cNvPr>
          <p:cNvSpPr/>
          <p:nvPr/>
        </p:nvSpPr>
        <p:spPr>
          <a:xfrm>
            <a:off x="3691584" y="263370"/>
            <a:ext cx="4634269" cy="777039"/>
          </a:xfrm>
          <a:prstGeom prst="roundRect">
            <a:avLst>
              <a:gd name="adj" fmla="val 5399"/>
            </a:avLst>
          </a:prstGeom>
          <a:solidFill>
            <a:srgbClr val="E5EAD6"/>
          </a:solidFill>
          <a:ln w="28575">
            <a:solidFill>
              <a:srgbClr val="DFE3D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CC1B6FA5-6BB3-EE03-521F-B07F753D7404}"/>
              </a:ext>
            </a:extLst>
          </p:cNvPr>
          <p:cNvSpPr txBox="1"/>
          <p:nvPr/>
        </p:nvSpPr>
        <p:spPr>
          <a:xfrm>
            <a:off x="3331582" y="395953"/>
            <a:ext cx="5528832" cy="584775"/>
          </a:xfrm>
          <a:prstGeom prst="rect">
            <a:avLst/>
          </a:prstGeom>
          <a:noFill/>
        </p:spPr>
        <p:txBody>
          <a:bodyPr wrap="square" rtlCol="0">
            <a:spAutoFit/>
          </a:bodyPr>
          <a:lstStyle/>
          <a:p>
            <a:pPr algn="ctr"/>
            <a:r>
              <a:rPr lang="en-US" sz="3200" spc="40">
                <a:solidFill>
                  <a:schemeClr val="tx1">
                    <a:lumMod val="85000"/>
                    <a:lumOff val="15000"/>
                  </a:schemeClr>
                </a:solidFill>
                <a:latin typeface="Hardwick WF" pitchFamily="2" charset="0"/>
              </a:rPr>
              <a:t>REFLECT &amp; DISCUSS</a:t>
            </a:r>
            <a:endParaRPr lang="en-US" sz="3200" spc="40" dirty="0">
              <a:solidFill>
                <a:schemeClr val="tx1">
                  <a:lumMod val="85000"/>
                  <a:lumOff val="15000"/>
                </a:schemeClr>
              </a:solidFill>
              <a:latin typeface="Hardwick WF" pitchFamily="2" charset="0"/>
            </a:endParaRPr>
          </a:p>
        </p:txBody>
      </p:sp>
      <p:sp>
        <p:nvSpPr>
          <p:cNvPr id="10" name="TextBox 9">
            <a:extLst>
              <a:ext uri="{FF2B5EF4-FFF2-40B4-BE49-F238E27FC236}">
                <a16:creationId xmlns:a16="http://schemas.microsoft.com/office/drawing/2014/main" id="{71F4B2CD-C3EE-8930-9BD0-8AC533A86912}"/>
              </a:ext>
            </a:extLst>
          </p:cNvPr>
          <p:cNvSpPr txBox="1"/>
          <p:nvPr/>
        </p:nvSpPr>
        <p:spPr>
          <a:xfrm>
            <a:off x="-360001" y="1250416"/>
            <a:ext cx="12912000" cy="430887"/>
          </a:xfrm>
          <a:prstGeom prst="rect">
            <a:avLst/>
          </a:prstGeom>
          <a:noFill/>
        </p:spPr>
        <p:txBody>
          <a:bodyPr wrap="square">
            <a:spAutoFit/>
          </a:bodyPr>
          <a:lstStyle/>
          <a:p>
            <a:pPr algn="ctr"/>
            <a:r>
              <a:rPr lang="en-US" sz="2200" b="1" spc="150" dirty="0">
                <a:solidFill>
                  <a:srgbClr val="5F943D"/>
                </a:solidFill>
                <a:latin typeface="Courier New" panose="02070309020205020404" pitchFamily="49" charset="0"/>
                <a:cs typeface="Courier New" panose="02070309020205020404" pitchFamily="49" charset="0"/>
              </a:rPr>
              <a:t>Chapter 9: </a:t>
            </a:r>
            <a:r>
              <a:rPr lang="en-US" sz="2200" i="1" spc="150" dirty="0">
                <a:solidFill>
                  <a:schemeClr val="tx1">
                    <a:lumMod val="85000"/>
                    <a:lumOff val="15000"/>
                  </a:schemeClr>
                </a:solidFill>
                <a:latin typeface="Avenir Next Medium" panose="020B0503020202020204" pitchFamily="34" charset="0"/>
                <a:cs typeface="Courier New" panose="02070309020205020404" pitchFamily="49" charset="0"/>
              </a:rPr>
              <a:t>Tear Down the Walls</a:t>
            </a:r>
          </a:p>
        </p:txBody>
      </p:sp>
      <p:sp>
        <p:nvSpPr>
          <p:cNvPr id="2" name="TextBox 1">
            <a:extLst>
              <a:ext uri="{FF2B5EF4-FFF2-40B4-BE49-F238E27FC236}">
                <a16:creationId xmlns:a16="http://schemas.microsoft.com/office/drawing/2014/main" id="{A3D6026B-4965-105C-F23E-1D79E407A2F4}"/>
              </a:ext>
            </a:extLst>
          </p:cNvPr>
          <p:cNvSpPr txBox="1"/>
          <p:nvPr/>
        </p:nvSpPr>
        <p:spPr>
          <a:xfrm>
            <a:off x="865743" y="2095550"/>
            <a:ext cx="10750433" cy="1219565"/>
          </a:xfrm>
          <a:prstGeom prst="rect">
            <a:avLst/>
          </a:prstGeom>
          <a:noFill/>
        </p:spPr>
        <p:txBody>
          <a:bodyPr wrap="square" rtlCol="0">
            <a:spAutoFit/>
          </a:bodyPr>
          <a:lstStyle/>
          <a:p>
            <a:pPr>
              <a:lnSpc>
                <a:spcPts val="3040"/>
              </a:lnSpc>
            </a:pPr>
            <a:r>
              <a:rPr lang="en-US" dirty="0">
                <a:solidFill>
                  <a:schemeClr val="tx1">
                    <a:lumMod val="85000"/>
                    <a:lumOff val="15000"/>
                  </a:schemeClr>
                </a:solidFill>
                <a:latin typeface="Avenir Next Medium" panose="020B0503020202020204" pitchFamily="34" charset="0"/>
              </a:rPr>
              <a:t>How did the infrastructure and resources of your childhood community (schools, parks, libraries) compare to others’? Do you think you had more or fewer opportunities based on the neighborhood's socioeconomic status?</a:t>
            </a:r>
            <a:endParaRPr lang="en-US" dirty="0">
              <a:solidFill>
                <a:schemeClr val="tx1">
                  <a:lumMod val="85000"/>
                  <a:lumOff val="15000"/>
                </a:schemeClr>
              </a:solidFill>
              <a:latin typeface="Avenir Next" panose="020B0503020202020204" pitchFamily="34" charset="0"/>
            </a:endParaRPr>
          </a:p>
        </p:txBody>
      </p:sp>
      <p:sp>
        <p:nvSpPr>
          <p:cNvPr id="3" name="TextBox 2">
            <a:extLst>
              <a:ext uri="{FF2B5EF4-FFF2-40B4-BE49-F238E27FC236}">
                <a16:creationId xmlns:a16="http://schemas.microsoft.com/office/drawing/2014/main" id="{91D75A35-FA05-BFEB-F249-F80DE1E6A5E9}"/>
              </a:ext>
            </a:extLst>
          </p:cNvPr>
          <p:cNvSpPr txBox="1"/>
          <p:nvPr/>
        </p:nvSpPr>
        <p:spPr>
          <a:xfrm>
            <a:off x="865742" y="3729362"/>
            <a:ext cx="10286672" cy="834844"/>
          </a:xfrm>
          <a:prstGeom prst="rect">
            <a:avLst/>
          </a:prstGeom>
          <a:noFill/>
        </p:spPr>
        <p:txBody>
          <a:bodyPr wrap="square" rtlCol="0">
            <a:spAutoFit/>
          </a:bodyPr>
          <a:lstStyle/>
          <a:p>
            <a:pPr>
              <a:lnSpc>
                <a:spcPts val="3040"/>
              </a:lnSpc>
            </a:pPr>
            <a:r>
              <a:rPr lang="en-US" dirty="0">
                <a:solidFill>
                  <a:schemeClr val="tx1">
                    <a:lumMod val="85000"/>
                    <a:lumOff val="15000"/>
                  </a:schemeClr>
                </a:solidFill>
                <a:latin typeface="Avenir Next Medium" panose="020B0503020202020204" pitchFamily="34" charset="0"/>
              </a:rPr>
              <a:t>How has your childhood neighborhood evolved over the years? Are there more walls or barriers now, or have some been dismantled? How do you feel about those changes?</a:t>
            </a:r>
            <a:endParaRPr lang="en-US" dirty="0">
              <a:solidFill>
                <a:schemeClr val="tx1">
                  <a:lumMod val="85000"/>
                  <a:lumOff val="15000"/>
                </a:schemeClr>
              </a:solidFill>
              <a:latin typeface="Avenir Next" panose="020B0503020202020204" pitchFamily="34" charset="0"/>
            </a:endParaRPr>
          </a:p>
        </p:txBody>
      </p:sp>
      <p:sp>
        <p:nvSpPr>
          <p:cNvPr id="6" name="TextBox 5">
            <a:extLst>
              <a:ext uri="{FF2B5EF4-FFF2-40B4-BE49-F238E27FC236}">
                <a16:creationId xmlns:a16="http://schemas.microsoft.com/office/drawing/2014/main" id="{A044F44E-9551-548D-DD2C-996ACEA727CC}"/>
              </a:ext>
            </a:extLst>
          </p:cNvPr>
          <p:cNvSpPr txBox="1"/>
          <p:nvPr/>
        </p:nvSpPr>
        <p:spPr>
          <a:xfrm>
            <a:off x="865742" y="4978453"/>
            <a:ext cx="10740808" cy="1219565"/>
          </a:xfrm>
          <a:prstGeom prst="rect">
            <a:avLst/>
          </a:prstGeom>
          <a:noFill/>
        </p:spPr>
        <p:txBody>
          <a:bodyPr wrap="square" rtlCol="0">
            <a:spAutoFit/>
          </a:bodyPr>
          <a:lstStyle/>
          <a:p>
            <a:pPr>
              <a:lnSpc>
                <a:spcPts val="3040"/>
              </a:lnSpc>
            </a:pPr>
            <a:r>
              <a:rPr lang="en-US" dirty="0">
                <a:solidFill>
                  <a:schemeClr val="tx1">
                    <a:lumMod val="85000"/>
                    <a:lumOff val="15000"/>
                  </a:schemeClr>
                </a:solidFill>
                <a:latin typeface="Avenir Next Medium" panose="020B0503020202020204" pitchFamily="34" charset="0"/>
              </a:rPr>
              <a:t>Were you exposed to families from various economic backgrounds where you grew up? How did this exposure (or lack thereof) influence your understanding and interactions with people from different socioeconomic backgrounds now?</a:t>
            </a:r>
            <a:endParaRPr lang="en-US" dirty="0">
              <a:solidFill>
                <a:schemeClr val="tx1">
                  <a:lumMod val="85000"/>
                  <a:lumOff val="15000"/>
                </a:schemeClr>
              </a:solidFill>
              <a:latin typeface="Avenir Next" panose="020B0503020202020204" pitchFamily="34" charset="0"/>
            </a:endParaRPr>
          </a:p>
        </p:txBody>
      </p:sp>
      <p:sp>
        <p:nvSpPr>
          <p:cNvPr id="4" name="TextBox 3">
            <a:extLst>
              <a:ext uri="{FF2B5EF4-FFF2-40B4-BE49-F238E27FC236}">
                <a16:creationId xmlns:a16="http://schemas.microsoft.com/office/drawing/2014/main" id="{514B67EE-72AC-571E-EE71-7590FDF68B24}"/>
              </a:ext>
            </a:extLst>
          </p:cNvPr>
          <p:cNvSpPr txBox="1"/>
          <p:nvPr/>
        </p:nvSpPr>
        <p:spPr>
          <a:xfrm>
            <a:off x="575824" y="2166710"/>
            <a:ext cx="1140116" cy="369332"/>
          </a:xfrm>
          <a:prstGeom prst="rect">
            <a:avLst/>
          </a:prstGeom>
          <a:noFill/>
        </p:spPr>
        <p:txBody>
          <a:bodyPr wrap="square" rtlCol="0">
            <a:spAutoFit/>
          </a:bodyPr>
          <a:lstStyle/>
          <a:p>
            <a:r>
              <a:rPr lang="en-US" dirty="0">
                <a:solidFill>
                  <a:schemeClr val="accent6">
                    <a:lumMod val="75000"/>
                  </a:schemeClr>
                </a:solidFill>
                <a:latin typeface="Avenir Next Medium" panose="020B0503020202020204" pitchFamily="34" charset="0"/>
              </a:rPr>
              <a:t>7.</a:t>
            </a:r>
          </a:p>
        </p:txBody>
      </p:sp>
      <p:sp>
        <p:nvSpPr>
          <p:cNvPr id="7" name="TextBox 6">
            <a:extLst>
              <a:ext uri="{FF2B5EF4-FFF2-40B4-BE49-F238E27FC236}">
                <a16:creationId xmlns:a16="http://schemas.microsoft.com/office/drawing/2014/main" id="{CDF8411E-33CA-6DDE-A305-CC61DCF7A3E6}"/>
              </a:ext>
            </a:extLst>
          </p:cNvPr>
          <p:cNvSpPr txBox="1"/>
          <p:nvPr/>
        </p:nvSpPr>
        <p:spPr>
          <a:xfrm>
            <a:off x="566199" y="3818162"/>
            <a:ext cx="1249274" cy="369332"/>
          </a:xfrm>
          <a:prstGeom prst="rect">
            <a:avLst/>
          </a:prstGeom>
          <a:noFill/>
        </p:spPr>
        <p:txBody>
          <a:bodyPr wrap="square" rtlCol="0">
            <a:spAutoFit/>
          </a:bodyPr>
          <a:lstStyle/>
          <a:p>
            <a:r>
              <a:rPr lang="en-US" dirty="0">
                <a:solidFill>
                  <a:schemeClr val="accent6">
                    <a:lumMod val="75000"/>
                  </a:schemeClr>
                </a:solidFill>
                <a:latin typeface="Avenir Next Medium" panose="020B0503020202020204" pitchFamily="34" charset="0"/>
              </a:rPr>
              <a:t>8.</a:t>
            </a:r>
          </a:p>
        </p:txBody>
      </p:sp>
      <p:sp>
        <p:nvSpPr>
          <p:cNvPr id="8" name="TextBox 7">
            <a:extLst>
              <a:ext uri="{FF2B5EF4-FFF2-40B4-BE49-F238E27FC236}">
                <a16:creationId xmlns:a16="http://schemas.microsoft.com/office/drawing/2014/main" id="{90F9860F-A02B-BE74-811D-79FCF3C37F57}"/>
              </a:ext>
            </a:extLst>
          </p:cNvPr>
          <p:cNvSpPr txBox="1"/>
          <p:nvPr/>
        </p:nvSpPr>
        <p:spPr>
          <a:xfrm>
            <a:off x="585450" y="5055730"/>
            <a:ext cx="1249273" cy="369332"/>
          </a:xfrm>
          <a:prstGeom prst="rect">
            <a:avLst/>
          </a:prstGeom>
          <a:noFill/>
        </p:spPr>
        <p:txBody>
          <a:bodyPr wrap="square" rtlCol="0">
            <a:spAutoFit/>
          </a:bodyPr>
          <a:lstStyle/>
          <a:p>
            <a:r>
              <a:rPr lang="en-US" dirty="0">
                <a:solidFill>
                  <a:schemeClr val="accent6">
                    <a:lumMod val="75000"/>
                  </a:schemeClr>
                </a:solidFill>
                <a:latin typeface="Avenir Next Medium" panose="020B0503020202020204" pitchFamily="34" charset="0"/>
              </a:rPr>
              <a:t>9.</a:t>
            </a:r>
          </a:p>
        </p:txBody>
      </p:sp>
      <p:sp>
        <p:nvSpPr>
          <p:cNvPr id="9" name="TextBox 8">
            <a:extLst>
              <a:ext uri="{FF2B5EF4-FFF2-40B4-BE49-F238E27FC236}">
                <a16:creationId xmlns:a16="http://schemas.microsoft.com/office/drawing/2014/main" id="{F9F525B5-063B-17ED-0632-F98D4956FF8A}"/>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rgbClr val="C8D4C6"/>
                </a:solidFill>
                <a:effectLst/>
                <a:latin typeface="Roboto" panose="02000000000000000000" pitchFamily="2" charset="0"/>
              </a:rPr>
              <a:t>©</a:t>
            </a:r>
            <a:r>
              <a:rPr lang="en-US" sz="1200" b="0" i="1" dirty="0">
                <a:solidFill>
                  <a:srgbClr val="C8D4C6"/>
                </a:solidFill>
                <a:effectLst/>
                <a:latin typeface="Avenir Next Condensed" panose="020B0506020202020204" pitchFamily="34" charset="0"/>
              </a:rPr>
              <a:t> </a:t>
            </a:r>
            <a:r>
              <a:rPr lang="en-US" sz="1200" b="0" dirty="0">
                <a:solidFill>
                  <a:srgbClr val="C8D4C6"/>
                </a:solidFill>
                <a:effectLst/>
                <a:latin typeface="Avenir Next Condensed" panose="020B0506020202020204" pitchFamily="34" charset="0"/>
              </a:rPr>
              <a:t>Matthe</a:t>
            </a:r>
            <a:r>
              <a:rPr lang="en-US" sz="1200" dirty="0">
                <a:solidFill>
                  <a:srgbClr val="C8D4C6"/>
                </a:solidFill>
                <a:latin typeface="Avenir Next Condensed" panose="020B0506020202020204" pitchFamily="34" charset="0"/>
              </a:rPr>
              <a:t>w Desmond, </a:t>
            </a:r>
            <a:r>
              <a:rPr lang="en-US" sz="1200" i="1" dirty="0">
                <a:solidFill>
                  <a:srgbClr val="C8D4C6"/>
                </a:solidFill>
                <a:latin typeface="Avenir Next Condensed" panose="020B0506020202020204" pitchFamily="34" charset="0"/>
              </a:rPr>
              <a:t>Poverty, by America</a:t>
            </a:r>
          </a:p>
        </p:txBody>
      </p:sp>
    </p:spTree>
    <p:extLst>
      <p:ext uri="{BB962C8B-B14F-4D97-AF65-F5344CB8AC3E}">
        <p14:creationId xmlns:p14="http://schemas.microsoft.com/office/powerpoint/2010/main" val="2993557790"/>
      </p:ext>
    </p:extLst>
  </p:cSld>
  <p:clrMapOvr>
    <a:masterClrMapping/>
  </p:clrMapOvr>
  <p:transition spd="med">
    <p:fade thruBlk="1"/>
  </p:transition>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8FAE3"/>
        </a:solidFill>
        <a:effectLst/>
      </p:bgPr>
    </p:bg>
    <p:spTree>
      <p:nvGrpSpPr>
        <p:cNvPr id="1" name="">
          <a:extLst>
            <a:ext uri="{FF2B5EF4-FFF2-40B4-BE49-F238E27FC236}">
              <a16:creationId xmlns:a16="http://schemas.microsoft.com/office/drawing/2014/main" id="{C8460F98-89F5-D30F-AE0F-5F4029357282}"/>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9703BBA3-9C3B-23C4-F9DA-F9C382D3C68C}"/>
              </a:ext>
            </a:extLst>
          </p:cNvPr>
          <p:cNvPicPr>
            <a:picLocks noChangeAspect="1"/>
          </p:cNvPicPr>
          <p:nvPr/>
        </p:nvPicPr>
        <p:blipFill>
          <a:blip r:embed="rId3">
            <a:alphaModFix amt="46000"/>
            <a:extLst>
              <a:ext uri="{BEBA8EAE-BF5A-486C-A8C5-ECC9F3942E4B}">
                <a14:imgProps xmlns:a14="http://schemas.microsoft.com/office/drawing/2010/main">
                  <a14:imgLayer r:embed="rId4">
                    <a14:imgEffect>
                      <a14:artisticBlur radius="83"/>
                    </a14:imgEffect>
                    <a14:imgEffect>
                      <a14:brightnessContrast bright="1000"/>
                    </a14:imgEffect>
                  </a14:imgLayer>
                </a14:imgProps>
              </a:ext>
            </a:extLst>
          </a:blip>
          <a:stretch>
            <a:fillRect/>
          </a:stretch>
        </p:blipFill>
        <p:spPr>
          <a:xfrm>
            <a:off x="0" y="0"/>
            <a:ext cx="12244450" cy="6868731"/>
          </a:xfrm>
          <a:prstGeom prst="rect">
            <a:avLst/>
          </a:prstGeom>
        </p:spPr>
      </p:pic>
      <p:sp>
        <p:nvSpPr>
          <p:cNvPr id="9" name="Rounded Rectangle 8">
            <a:extLst>
              <a:ext uri="{FF2B5EF4-FFF2-40B4-BE49-F238E27FC236}">
                <a16:creationId xmlns:a16="http://schemas.microsoft.com/office/drawing/2014/main" id="{086F091F-E41C-F673-E152-963A411F9C90}"/>
              </a:ext>
            </a:extLst>
          </p:cNvPr>
          <p:cNvSpPr/>
          <p:nvPr/>
        </p:nvSpPr>
        <p:spPr>
          <a:xfrm>
            <a:off x="4403188" y="263370"/>
            <a:ext cx="3334043" cy="777039"/>
          </a:xfrm>
          <a:prstGeom prst="roundRect">
            <a:avLst>
              <a:gd name="adj" fmla="val 5399"/>
            </a:avLst>
          </a:prstGeom>
          <a:solidFill>
            <a:srgbClr val="E5EAD6"/>
          </a:solidFill>
          <a:ln w="28575">
            <a:solidFill>
              <a:srgbClr val="DFE3D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744AD775-E21D-302C-7CF9-97FEAC660FD1}"/>
              </a:ext>
            </a:extLst>
          </p:cNvPr>
          <p:cNvSpPr txBox="1"/>
          <p:nvPr/>
        </p:nvSpPr>
        <p:spPr>
          <a:xfrm>
            <a:off x="3331582" y="395953"/>
            <a:ext cx="5528832" cy="584775"/>
          </a:xfrm>
          <a:prstGeom prst="rect">
            <a:avLst/>
          </a:prstGeom>
          <a:noFill/>
        </p:spPr>
        <p:txBody>
          <a:bodyPr wrap="square" rtlCol="0">
            <a:spAutoFit/>
          </a:bodyPr>
          <a:lstStyle/>
          <a:p>
            <a:pPr algn="ctr"/>
            <a:r>
              <a:rPr lang="en-US" sz="3200" spc="40">
                <a:solidFill>
                  <a:schemeClr val="tx1">
                    <a:lumMod val="85000"/>
                    <a:lumOff val="15000"/>
                  </a:schemeClr>
                </a:solidFill>
                <a:latin typeface="Hardwick WF" pitchFamily="2" charset="0"/>
              </a:rPr>
              <a:t>REFERENCES</a:t>
            </a:r>
            <a:endParaRPr lang="en-US" sz="3200" spc="40" dirty="0">
              <a:solidFill>
                <a:schemeClr val="tx1">
                  <a:lumMod val="85000"/>
                  <a:lumOff val="15000"/>
                </a:schemeClr>
              </a:solidFill>
              <a:latin typeface="Hardwick WF" pitchFamily="2" charset="0"/>
            </a:endParaRPr>
          </a:p>
        </p:txBody>
      </p:sp>
      <p:sp>
        <p:nvSpPr>
          <p:cNvPr id="14" name="TextBox 13">
            <a:extLst>
              <a:ext uri="{FF2B5EF4-FFF2-40B4-BE49-F238E27FC236}">
                <a16:creationId xmlns:a16="http://schemas.microsoft.com/office/drawing/2014/main" id="{CA12E94E-3458-1593-68F2-F6EBB89C20F1}"/>
              </a:ext>
            </a:extLst>
          </p:cNvPr>
          <p:cNvSpPr txBox="1"/>
          <p:nvPr/>
        </p:nvSpPr>
        <p:spPr>
          <a:xfrm>
            <a:off x="-360001" y="1250416"/>
            <a:ext cx="12912000" cy="430887"/>
          </a:xfrm>
          <a:prstGeom prst="rect">
            <a:avLst/>
          </a:prstGeom>
          <a:noFill/>
        </p:spPr>
        <p:txBody>
          <a:bodyPr wrap="square">
            <a:spAutoFit/>
          </a:bodyPr>
          <a:lstStyle/>
          <a:p>
            <a:pPr algn="ctr"/>
            <a:r>
              <a:rPr lang="en-US" sz="2200" b="1" spc="150" dirty="0">
                <a:solidFill>
                  <a:srgbClr val="5F943D"/>
                </a:solidFill>
                <a:latin typeface="Courier New" panose="02070309020205020404" pitchFamily="49" charset="0"/>
                <a:cs typeface="Courier New" panose="02070309020205020404" pitchFamily="49" charset="0"/>
              </a:rPr>
              <a:t>Chapter 9</a:t>
            </a:r>
            <a:endParaRPr lang="en-US" sz="2200" i="1" spc="150" dirty="0">
              <a:solidFill>
                <a:schemeClr val="tx1">
                  <a:lumMod val="85000"/>
                  <a:lumOff val="15000"/>
                </a:schemeClr>
              </a:solidFill>
              <a:latin typeface="Avenir Next Medium" panose="020B0503020202020204" pitchFamily="34" charset="0"/>
              <a:cs typeface="Courier New" panose="02070309020205020404" pitchFamily="49" charset="0"/>
            </a:endParaRPr>
          </a:p>
        </p:txBody>
      </p:sp>
      <p:sp>
        <p:nvSpPr>
          <p:cNvPr id="15" name="TextBox 14">
            <a:extLst>
              <a:ext uri="{FF2B5EF4-FFF2-40B4-BE49-F238E27FC236}">
                <a16:creationId xmlns:a16="http://schemas.microsoft.com/office/drawing/2014/main" id="{4B1A3BB6-AC1F-C9E4-9D06-AB191300FED7}"/>
              </a:ext>
            </a:extLst>
          </p:cNvPr>
          <p:cNvSpPr txBox="1"/>
          <p:nvPr/>
        </p:nvSpPr>
        <p:spPr>
          <a:xfrm>
            <a:off x="652224" y="1795497"/>
            <a:ext cx="10794105" cy="5243743"/>
          </a:xfrm>
          <a:prstGeom prst="rect">
            <a:avLst/>
          </a:prstGeom>
          <a:noFill/>
        </p:spPr>
        <p:txBody>
          <a:bodyPr wrap="square" rtlCol="0">
            <a:spAutoFit/>
          </a:bodyPr>
          <a:lstStyle/>
          <a:p>
            <a:pPr marL="342900" indent="-342900">
              <a:lnSpc>
                <a:spcPct val="200000"/>
              </a:lnSpc>
              <a:buFont typeface="+mj-lt"/>
              <a:buAutoNum type="arabicPeriod"/>
            </a:pPr>
            <a:r>
              <a:rPr lang="en-US" sz="1300" dirty="0">
                <a:solidFill>
                  <a:schemeClr val="bg2">
                    <a:lumMod val="25000"/>
                  </a:schemeClr>
                </a:solidFill>
                <a:latin typeface="Avenir Next" panose="020B0503020202020204" pitchFamily="34" charset="0"/>
              </a:rPr>
              <a:t>Johnson, Rucker C., and Alexander Nazaryan. Children of the Dream: Why School Integration Works. Basic Books, 2019.</a:t>
            </a:r>
          </a:p>
          <a:p>
            <a:pPr marL="342900" indent="-342900">
              <a:lnSpc>
                <a:spcPct val="200000"/>
              </a:lnSpc>
              <a:buFont typeface="+mj-lt"/>
              <a:buAutoNum type="arabicPeriod"/>
            </a:pPr>
            <a:r>
              <a:rPr lang="en-US" sz="1300" dirty="0">
                <a:solidFill>
                  <a:schemeClr val="bg2">
                    <a:lumMod val="25000"/>
                  </a:schemeClr>
                </a:solidFill>
                <a:latin typeface="Avenir Next" panose="020B0503020202020204" pitchFamily="34" charset="0"/>
              </a:rPr>
              <a:t>Lumpkin, Lauren. “Report: Montgomery County’s Attempt to Narrow Student Performance Gap Is ‘Largely Ineffective.’” Washington Post, December 30, 2019. </a:t>
            </a:r>
            <a:r>
              <a:rPr lang="en-US" sz="1300" dirty="0">
                <a:solidFill>
                  <a:schemeClr val="bg2">
                    <a:lumMod val="25000"/>
                  </a:schemeClr>
                </a:solidFill>
                <a:latin typeface="Avenir Next" panose="020B0503020202020204" pitchFamily="34" charset="0"/>
                <a:hlinkClick r:id="rId5">
                  <a:extLst>
                    <a:ext uri="{A12FA001-AC4F-418D-AE19-62706E023703}">
                      <ahyp:hlinkClr xmlns:ahyp="http://schemas.microsoft.com/office/drawing/2018/hyperlinkcolor" val="tx"/>
                    </a:ext>
                  </a:extLst>
                </a:hlinkClick>
              </a:rPr>
              <a:t>https://www.washingtonpost.com/local/education/report-montgomery-countys-attempt-to-narrow-student-performance-gap-is-largely-ineffective/2019/12/30/eec8729e-227e-11ea-bed5-880264cc91a9_story.html</a:t>
            </a:r>
            <a:r>
              <a:rPr lang="en-US" sz="1300" dirty="0">
                <a:solidFill>
                  <a:schemeClr val="bg2">
                    <a:lumMod val="25000"/>
                  </a:schemeClr>
                </a:solidFill>
                <a:latin typeface="Avenir Next" panose="020B0503020202020204" pitchFamily="34" charset="0"/>
              </a:rPr>
              <a:t>.</a:t>
            </a:r>
          </a:p>
          <a:p>
            <a:pPr marL="342900" indent="-342900">
              <a:lnSpc>
                <a:spcPct val="200000"/>
              </a:lnSpc>
              <a:buFont typeface="+mj-lt"/>
              <a:buAutoNum type="arabicPeriod"/>
            </a:pPr>
            <a:r>
              <a:rPr lang="en-US" sz="1300" dirty="0">
                <a:solidFill>
                  <a:schemeClr val="bg2">
                    <a:lumMod val="25000"/>
                  </a:schemeClr>
                </a:solidFill>
                <a:latin typeface="Avenir Next" panose="020B0503020202020204" pitchFamily="34" charset="0"/>
              </a:rPr>
              <a:t>Chetty, Raj, and Nathaniel Hendren. “The Impacts of Neighborhoods on Intergenerational Mobility I: Childhood Exposure Effects,” December 1, 2016. </a:t>
            </a:r>
            <a:r>
              <a:rPr lang="en-US" sz="1300" dirty="0">
                <a:solidFill>
                  <a:schemeClr val="bg2">
                    <a:lumMod val="25000"/>
                  </a:schemeClr>
                </a:solidFill>
                <a:latin typeface="Avenir Next" panose="020B0503020202020204" pitchFamily="34" charset="0"/>
                <a:hlinkClick r:id="rId6">
                  <a:extLst>
                    <a:ext uri="{A12FA001-AC4F-418D-AE19-62706E023703}">
                      <ahyp:hlinkClr xmlns:ahyp="http://schemas.microsoft.com/office/drawing/2018/hyperlinkcolor" val="tx"/>
                    </a:ext>
                  </a:extLst>
                </a:hlinkClick>
              </a:rPr>
              <a:t>https://doi.org/10.3386/w23001</a:t>
            </a:r>
            <a:r>
              <a:rPr lang="en-US" sz="1300" dirty="0">
                <a:solidFill>
                  <a:schemeClr val="bg2">
                    <a:lumMod val="25000"/>
                  </a:schemeClr>
                </a:solidFill>
                <a:latin typeface="Avenir Next" panose="020B0503020202020204" pitchFamily="34" charset="0"/>
              </a:rPr>
              <a:t>.</a:t>
            </a:r>
          </a:p>
          <a:p>
            <a:pPr marL="342900" indent="-342900">
              <a:lnSpc>
                <a:spcPct val="200000"/>
              </a:lnSpc>
              <a:buFont typeface="+mj-lt"/>
              <a:buAutoNum type="arabicPeriod"/>
            </a:pPr>
            <a:r>
              <a:rPr lang="en-US" sz="1300" dirty="0">
                <a:solidFill>
                  <a:schemeClr val="bg2">
                    <a:lumMod val="25000"/>
                  </a:schemeClr>
                </a:solidFill>
                <a:latin typeface="Avenir Next" panose="020B0503020202020204" pitchFamily="34" charset="0"/>
              </a:rPr>
              <a:t>Chyn, Eric. “Moved to Opportunity: The Long-Run Effects of Public Housing Demolition on Children.” The American Economic Review 108, no. 10 (October 1, 2018): 3028–56. </a:t>
            </a:r>
            <a:r>
              <a:rPr lang="en-US" sz="1300" dirty="0">
                <a:solidFill>
                  <a:schemeClr val="bg2">
                    <a:lumMod val="25000"/>
                  </a:schemeClr>
                </a:solidFill>
                <a:latin typeface="Avenir Next" panose="020B0503020202020204" pitchFamily="34" charset="0"/>
                <a:hlinkClick r:id="rId7">
                  <a:extLst>
                    <a:ext uri="{A12FA001-AC4F-418D-AE19-62706E023703}">
                      <ahyp:hlinkClr xmlns:ahyp="http://schemas.microsoft.com/office/drawing/2018/hyperlinkcolor" val="tx"/>
                    </a:ext>
                  </a:extLst>
                </a:hlinkClick>
              </a:rPr>
              <a:t>https://doi.org/10.1257/aer.20161352</a:t>
            </a:r>
            <a:r>
              <a:rPr lang="en-US" sz="1300" dirty="0">
                <a:solidFill>
                  <a:schemeClr val="bg2">
                    <a:lumMod val="25000"/>
                  </a:schemeClr>
                </a:solidFill>
                <a:latin typeface="Avenir Next" panose="020B0503020202020204" pitchFamily="34" charset="0"/>
              </a:rPr>
              <a:t>.</a:t>
            </a:r>
          </a:p>
          <a:p>
            <a:pPr marL="342900" indent="-342900">
              <a:lnSpc>
                <a:spcPct val="200000"/>
              </a:lnSpc>
              <a:buFont typeface="+mj-lt"/>
              <a:buAutoNum type="arabicPeriod"/>
            </a:pPr>
            <a:r>
              <a:rPr lang="en-US" sz="1300" dirty="0">
                <a:solidFill>
                  <a:schemeClr val="bg2">
                    <a:lumMod val="25000"/>
                  </a:schemeClr>
                </a:solidFill>
                <a:latin typeface="Avenir Next" panose="020B0503020202020204" pitchFamily="34" charset="0"/>
              </a:rPr>
              <a:t>cato.org. “Six Reasons to Keep Capital Gains Tax Rates Low.” December 28, 2012. </a:t>
            </a:r>
            <a:r>
              <a:rPr lang="en-US" sz="1300" dirty="0">
                <a:solidFill>
                  <a:schemeClr val="bg2">
                    <a:lumMod val="25000"/>
                  </a:schemeClr>
                </a:solidFill>
                <a:latin typeface="Avenir Next" panose="020B0503020202020204" pitchFamily="34" charset="0"/>
                <a:hlinkClick r:id="rId8">
                  <a:extLst>
                    <a:ext uri="{A12FA001-AC4F-418D-AE19-62706E023703}">
                      <ahyp:hlinkClr xmlns:ahyp="http://schemas.microsoft.com/office/drawing/2018/hyperlinkcolor" val="tx"/>
                    </a:ext>
                  </a:extLst>
                </a:hlinkClick>
              </a:rPr>
              <a:t>https://www.cato.org/commentary/six-reasons-keep-capital-gains-tax-rates-low#:~:text=Aside%20from%20increasing%20realizations%2C%20capital,for%20all%20workers%20over%20time</a:t>
            </a:r>
            <a:r>
              <a:rPr lang="en-US" sz="1300" dirty="0">
                <a:solidFill>
                  <a:schemeClr val="bg2">
                    <a:lumMod val="25000"/>
                  </a:schemeClr>
                </a:solidFill>
                <a:latin typeface="Avenir Next" panose="020B0503020202020204" pitchFamily="34" charset="0"/>
              </a:rPr>
              <a:t>.</a:t>
            </a:r>
          </a:p>
          <a:p>
            <a:pPr marL="342900" indent="-342900">
              <a:lnSpc>
                <a:spcPct val="200000"/>
              </a:lnSpc>
              <a:buFont typeface="+mj-lt"/>
              <a:buAutoNum type="arabicPeriod"/>
            </a:pPr>
            <a:endParaRPr lang="en-US" sz="1300" dirty="0">
              <a:solidFill>
                <a:schemeClr val="bg2">
                  <a:lumMod val="25000"/>
                </a:schemeClr>
              </a:solidFill>
              <a:latin typeface="Avenir Next" panose="020B0503020202020204" pitchFamily="34" charset="0"/>
            </a:endParaRPr>
          </a:p>
          <a:p>
            <a:pPr marL="342900" indent="-342900">
              <a:lnSpc>
                <a:spcPct val="200000"/>
              </a:lnSpc>
              <a:buFont typeface="+mj-lt"/>
              <a:buAutoNum type="arabicPeriod"/>
            </a:pPr>
            <a:endParaRPr lang="en-US" sz="1300" dirty="0">
              <a:solidFill>
                <a:schemeClr val="bg2">
                  <a:lumMod val="25000"/>
                </a:schemeClr>
              </a:solidFill>
              <a:latin typeface="Avenir Next" panose="020B0503020202020204" pitchFamily="34" charset="0"/>
            </a:endParaRPr>
          </a:p>
          <a:p>
            <a:pPr marL="342900" indent="-342900">
              <a:lnSpc>
                <a:spcPct val="200000"/>
              </a:lnSpc>
              <a:buFont typeface="+mj-lt"/>
              <a:buAutoNum type="arabicPeriod"/>
            </a:pPr>
            <a:endParaRPr lang="en-US" sz="1300" dirty="0">
              <a:solidFill>
                <a:schemeClr val="bg2">
                  <a:lumMod val="25000"/>
                </a:schemeClr>
              </a:solidFill>
              <a:latin typeface="Avenir Next" panose="020B0503020202020204" pitchFamily="34" charset="0"/>
            </a:endParaRPr>
          </a:p>
        </p:txBody>
      </p:sp>
      <p:sp>
        <p:nvSpPr>
          <p:cNvPr id="2" name="TextBox 1">
            <a:extLst>
              <a:ext uri="{FF2B5EF4-FFF2-40B4-BE49-F238E27FC236}">
                <a16:creationId xmlns:a16="http://schemas.microsoft.com/office/drawing/2014/main" id="{B3F677C1-81C6-73D6-7D51-ECE46573EA4C}"/>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rgbClr val="C8D4C6"/>
                </a:solidFill>
                <a:effectLst/>
                <a:latin typeface="Roboto" panose="02000000000000000000" pitchFamily="2" charset="0"/>
              </a:rPr>
              <a:t>©</a:t>
            </a:r>
            <a:r>
              <a:rPr lang="en-US" sz="1200" b="0" i="1" dirty="0">
                <a:solidFill>
                  <a:srgbClr val="C8D4C6"/>
                </a:solidFill>
                <a:effectLst/>
                <a:latin typeface="Avenir Next Condensed" panose="020B0506020202020204" pitchFamily="34" charset="0"/>
              </a:rPr>
              <a:t> </a:t>
            </a:r>
            <a:r>
              <a:rPr lang="en-US" sz="1200" b="0" dirty="0">
                <a:solidFill>
                  <a:srgbClr val="C8D4C6"/>
                </a:solidFill>
                <a:effectLst/>
                <a:latin typeface="Avenir Next Condensed" panose="020B0506020202020204" pitchFamily="34" charset="0"/>
              </a:rPr>
              <a:t>Matthe</a:t>
            </a:r>
            <a:r>
              <a:rPr lang="en-US" sz="1200" dirty="0">
                <a:solidFill>
                  <a:srgbClr val="C8D4C6"/>
                </a:solidFill>
                <a:latin typeface="Avenir Next Condensed" panose="020B0506020202020204" pitchFamily="34" charset="0"/>
              </a:rPr>
              <a:t>w Desmond, </a:t>
            </a:r>
            <a:r>
              <a:rPr lang="en-US" sz="1200" i="1" dirty="0">
                <a:solidFill>
                  <a:srgbClr val="C8D4C6"/>
                </a:solidFill>
                <a:latin typeface="Avenir Next Condensed" panose="020B0506020202020204" pitchFamily="34" charset="0"/>
              </a:rPr>
              <a:t>Poverty, by America</a:t>
            </a:r>
          </a:p>
        </p:txBody>
      </p:sp>
    </p:spTree>
    <p:extLst>
      <p:ext uri="{BB962C8B-B14F-4D97-AF65-F5344CB8AC3E}">
        <p14:creationId xmlns:p14="http://schemas.microsoft.com/office/powerpoint/2010/main" val="3277562282"/>
      </p:ext>
    </p:extLst>
  </p:cSld>
  <p:clrMapOvr>
    <a:masterClrMapping/>
  </p:clrMapOvr>
  <p:transition spd="med">
    <p:fade thruBlk="1"/>
  </p:transition>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8FAE3"/>
        </a:solidFill>
        <a:effectLst/>
      </p:bgPr>
    </p:bg>
    <p:spTree>
      <p:nvGrpSpPr>
        <p:cNvPr id="1" name="">
          <a:extLst>
            <a:ext uri="{FF2B5EF4-FFF2-40B4-BE49-F238E27FC236}">
              <a16:creationId xmlns:a16="http://schemas.microsoft.com/office/drawing/2014/main" id="{CFAE6520-EAA7-B69C-67F0-7D220D66239D}"/>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8F8155E8-7A8A-DD7E-4BBC-175130AF252D}"/>
              </a:ext>
            </a:extLst>
          </p:cNvPr>
          <p:cNvPicPr>
            <a:picLocks noChangeAspect="1"/>
          </p:cNvPicPr>
          <p:nvPr/>
        </p:nvPicPr>
        <p:blipFill>
          <a:blip r:embed="rId3">
            <a:alphaModFix amt="46000"/>
            <a:extLst>
              <a:ext uri="{BEBA8EAE-BF5A-486C-A8C5-ECC9F3942E4B}">
                <a14:imgProps xmlns:a14="http://schemas.microsoft.com/office/drawing/2010/main">
                  <a14:imgLayer r:embed="rId4">
                    <a14:imgEffect>
                      <a14:artisticBlur radius="83"/>
                    </a14:imgEffect>
                    <a14:imgEffect>
                      <a14:brightnessContrast bright="1000"/>
                    </a14:imgEffect>
                  </a14:imgLayer>
                </a14:imgProps>
              </a:ext>
            </a:extLst>
          </a:blip>
          <a:stretch>
            <a:fillRect/>
          </a:stretch>
        </p:blipFill>
        <p:spPr>
          <a:xfrm>
            <a:off x="-13447" y="-10731"/>
            <a:ext cx="12191999" cy="6868731"/>
          </a:xfrm>
          <a:prstGeom prst="rect">
            <a:avLst/>
          </a:prstGeom>
        </p:spPr>
      </p:pic>
      <p:sp>
        <p:nvSpPr>
          <p:cNvPr id="9" name="Rounded Rectangle 8">
            <a:extLst>
              <a:ext uri="{FF2B5EF4-FFF2-40B4-BE49-F238E27FC236}">
                <a16:creationId xmlns:a16="http://schemas.microsoft.com/office/drawing/2014/main" id="{B8DEB0AA-2C3F-4FD5-1655-E9FEA504BC38}"/>
              </a:ext>
            </a:extLst>
          </p:cNvPr>
          <p:cNvSpPr/>
          <p:nvPr/>
        </p:nvSpPr>
        <p:spPr>
          <a:xfrm>
            <a:off x="4403188" y="263370"/>
            <a:ext cx="3334043" cy="777039"/>
          </a:xfrm>
          <a:prstGeom prst="roundRect">
            <a:avLst>
              <a:gd name="adj" fmla="val 5399"/>
            </a:avLst>
          </a:prstGeom>
          <a:solidFill>
            <a:srgbClr val="E5EAD6"/>
          </a:solidFill>
          <a:ln w="28575">
            <a:solidFill>
              <a:srgbClr val="DFE3D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95E219F5-4E85-1F95-F240-B51D1278F763}"/>
              </a:ext>
            </a:extLst>
          </p:cNvPr>
          <p:cNvSpPr txBox="1"/>
          <p:nvPr/>
        </p:nvSpPr>
        <p:spPr>
          <a:xfrm>
            <a:off x="3331582" y="395953"/>
            <a:ext cx="5528832" cy="584775"/>
          </a:xfrm>
          <a:prstGeom prst="rect">
            <a:avLst/>
          </a:prstGeom>
          <a:noFill/>
        </p:spPr>
        <p:txBody>
          <a:bodyPr wrap="square" rtlCol="0">
            <a:spAutoFit/>
          </a:bodyPr>
          <a:lstStyle/>
          <a:p>
            <a:pPr algn="ctr"/>
            <a:r>
              <a:rPr lang="en-US" sz="3200" spc="40">
                <a:solidFill>
                  <a:schemeClr val="tx1">
                    <a:lumMod val="85000"/>
                    <a:lumOff val="15000"/>
                  </a:schemeClr>
                </a:solidFill>
                <a:latin typeface="Hardwick WF" pitchFamily="2" charset="0"/>
              </a:rPr>
              <a:t>REFERENCES</a:t>
            </a:r>
            <a:endParaRPr lang="en-US" sz="3200" spc="40" dirty="0">
              <a:solidFill>
                <a:schemeClr val="tx1">
                  <a:lumMod val="85000"/>
                  <a:lumOff val="15000"/>
                </a:schemeClr>
              </a:solidFill>
              <a:latin typeface="Hardwick WF" pitchFamily="2" charset="0"/>
            </a:endParaRPr>
          </a:p>
        </p:txBody>
      </p:sp>
      <p:sp>
        <p:nvSpPr>
          <p:cNvPr id="14" name="TextBox 13">
            <a:extLst>
              <a:ext uri="{FF2B5EF4-FFF2-40B4-BE49-F238E27FC236}">
                <a16:creationId xmlns:a16="http://schemas.microsoft.com/office/drawing/2014/main" id="{FCB447AE-00BD-9CB6-F848-E86BFDCF6871}"/>
              </a:ext>
            </a:extLst>
          </p:cNvPr>
          <p:cNvSpPr txBox="1"/>
          <p:nvPr/>
        </p:nvSpPr>
        <p:spPr>
          <a:xfrm>
            <a:off x="-360001" y="1250416"/>
            <a:ext cx="12912000" cy="430887"/>
          </a:xfrm>
          <a:prstGeom prst="rect">
            <a:avLst/>
          </a:prstGeom>
          <a:noFill/>
        </p:spPr>
        <p:txBody>
          <a:bodyPr wrap="square">
            <a:spAutoFit/>
          </a:bodyPr>
          <a:lstStyle/>
          <a:p>
            <a:pPr algn="ctr"/>
            <a:r>
              <a:rPr lang="en-US" sz="2200" b="1" spc="150" dirty="0">
                <a:solidFill>
                  <a:srgbClr val="5F943D"/>
                </a:solidFill>
                <a:latin typeface="Courier New" panose="02070309020205020404" pitchFamily="49" charset="0"/>
                <a:cs typeface="Courier New" panose="02070309020205020404" pitchFamily="49" charset="0"/>
              </a:rPr>
              <a:t>Chapter 9</a:t>
            </a:r>
            <a:endParaRPr lang="en-US" sz="2200" i="1" spc="150" dirty="0">
              <a:solidFill>
                <a:schemeClr val="tx1">
                  <a:lumMod val="85000"/>
                  <a:lumOff val="15000"/>
                </a:schemeClr>
              </a:solidFill>
              <a:latin typeface="Avenir Next Medium" panose="020B0503020202020204" pitchFamily="34" charset="0"/>
              <a:cs typeface="Courier New" panose="02070309020205020404" pitchFamily="49" charset="0"/>
            </a:endParaRPr>
          </a:p>
        </p:txBody>
      </p:sp>
      <p:sp>
        <p:nvSpPr>
          <p:cNvPr id="15" name="TextBox 14">
            <a:extLst>
              <a:ext uri="{FF2B5EF4-FFF2-40B4-BE49-F238E27FC236}">
                <a16:creationId xmlns:a16="http://schemas.microsoft.com/office/drawing/2014/main" id="{1B51EFF6-F158-CFCB-DB86-547495330209}"/>
              </a:ext>
            </a:extLst>
          </p:cNvPr>
          <p:cNvSpPr txBox="1"/>
          <p:nvPr/>
        </p:nvSpPr>
        <p:spPr>
          <a:xfrm>
            <a:off x="644765" y="1552128"/>
            <a:ext cx="11095478" cy="4997522"/>
          </a:xfrm>
          <a:prstGeom prst="rect">
            <a:avLst/>
          </a:prstGeom>
          <a:noFill/>
        </p:spPr>
        <p:txBody>
          <a:bodyPr wrap="square" rtlCol="0">
            <a:spAutoFit/>
          </a:bodyPr>
          <a:lstStyle/>
          <a:p>
            <a:pPr marL="342900" indent="-342900">
              <a:lnSpc>
                <a:spcPct val="200000"/>
              </a:lnSpc>
              <a:buFont typeface="+mj-lt"/>
              <a:buAutoNum type="arabicPeriod"/>
            </a:pPr>
            <a:r>
              <a:rPr lang="en-US" sz="100" dirty="0">
                <a:solidFill>
                  <a:schemeClr val="bg2">
                    <a:lumMod val="25000"/>
                  </a:schemeClr>
                </a:solidFill>
                <a:latin typeface="Avenir Next" panose="020B0503020202020204" pitchFamily="34" charset="0"/>
              </a:rPr>
              <a:t>.</a:t>
            </a:r>
          </a:p>
          <a:p>
            <a:pPr marL="342900" indent="-342900">
              <a:lnSpc>
                <a:spcPct val="200000"/>
              </a:lnSpc>
              <a:buFont typeface="+mj-lt"/>
              <a:buAutoNum type="arabicPeriod"/>
            </a:pPr>
            <a:r>
              <a:rPr lang="en-US" sz="100" dirty="0">
                <a:solidFill>
                  <a:schemeClr val="bg2">
                    <a:lumMod val="25000"/>
                  </a:schemeClr>
                </a:solidFill>
                <a:latin typeface="Avenir Next" panose="020B0503020202020204" pitchFamily="34" charset="0"/>
              </a:rPr>
              <a:t>.</a:t>
            </a:r>
          </a:p>
          <a:p>
            <a:pPr marL="342900" indent="-342900">
              <a:lnSpc>
                <a:spcPct val="200000"/>
              </a:lnSpc>
              <a:buFont typeface="+mj-lt"/>
              <a:buAutoNum type="arabicPeriod"/>
            </a:pPr>
            <a:r>
              <a:rPr lang="en-US" sz="100" dirty="0">
                <a:solidFill>
                  <a:schemeClr val="bg2">
                    <a:lumMod val="25000"/>
                  </a:schemeClr>
                </a:solidFill>
                <a:latin typeface="Avenir Next" panose="020B0503020202020204" pitchFamily="34" charset="0"/>
              </a:rPr>
              <a:t>.</a:t>
            </a:r>
          </a:p>
          <a:p>
            <a:pPr marL="342900" indent="-342900">
              <a:lnSpc>
                <a:spcPct val="200000"/>
              </a:lnSpc>
              <a:buFont typeface="+mj-lt"/>
              <a:buAutoNum type="arabicPeriod"/>
            </a:pPr>
            <a:r>
              <a:rPr lang="en-US" sz="100" dirty="0">
                <a:solidFill>
                  <a:schemeClr val="bg2">
                    <a:lumMod val="25000"/>
                  </a:schemeClr>
                </a:solidFill>
                <a:latin typeface="Avenir Next" panose="020B0503020202020204" pitchFamily="34" charset="0"/>
              </a:rPr>
              <a:t>.</a:t>
            </a:r>
          </a:p>
          <a:p>
            <a:pPr marL="342900" indent="-342900">
              <a:lnSpc>
                <a:spcPct val="200000"/>
              </a:lnSpc>
              <a:buFont typeface="+mj-lt"/>
              <a:buAutoNum type="arabicPeriod"/>
            </a:pPr>
            <a:r>
              <a:rPr lang="en-US" sz="100" dirty="0">
                <a:solidFill>
                  <a:schemeClr val="bg2">
                    <a:lumMod val="25000"/>
                  </a:schemeClr>
                </a:solidFill>
                <a:latin typeface="Avenir Next" panose="020B0503020202020204" pitchFamily="34" charset="0"/>
              </a:rPr>
              <a:t>.</a:t>
            </a:r>
          </a:p>
          <a:p>
            <a:pPr marL="342900" indent="-342900">
              <a:lnSpc>
                <a:spcPct val="200000"/>
              </a:lnSpc>
              <a:buFont typeface="+mj-lt"/>
              <a:buAutoNum type="arabicPeriod"/>
            </a:pPr>
            <a:r>
              <a:rPr lang="en-US" sz="1300" dirty="0">
                <a:solidFill>
                  <a:schemeClr val="bg2">
                    <a:lumMod val="25000"/>
                  </a:schemeClr>
                </a:solidFill>
                <a:latin typeface="Avenir Next" panose="020B0503020202020204" pitchFamily="34" charset="0"/>
              </a:rPr>
              <a:t>cato.org. “Fatal Flaw in Estate and Wealth Taxation,” May 4, 2021. </a:t>
            </a:r>
            <a:r>
              <a:rPr lang="en-US" sz="1300" dirty="0">
                <a:solidFill>
                  <a:schemeClr val="bg2">
                    <a:lumMod val="25000"/>
                  </a:schemeClr>
                </a:solidFill>
                <a:latin typeface="Avenir Next" panose="020B0503020202020204" pitchFamily="34" charset="0"/>
                <a:hlinkClick r:id="rId5">
                  <a:extLst>
                    <a:ext uri="{A12FA001-AC4F-418D-AE19-62706E023703}">
                      <ahyp:hlinkClr xmlns:ahyp="http://schemas.microsoft.com/office/drawing/2018/hyperlinkcolor" val="tx"/>
                    </a:ext>
                  </a:extLst>
                </a:hlinkClick>
              </a:rPr>
              <a:t>https://www.cato.org/blog/fatal-flaw-estate-wealth-taxation</a:t>
            </a:r>
            <a:r>
              <a:rPr lang="en-US" sz="1300" dirty="0">
                <a:solidFill>
                  <a:schemeClr val="bg2">
                    <a:lumMod val="25000"/>
                  </a:schemeClr>
                </a:solidFill>
                <a:latin typeface="Avenir Next" panose="020B0503020202020204" pitchFamily="34" charset="0"/>
              </a:rPr>
              <a:t>.</a:t>
            </a:r>
          </a:p>
          <a:p>
            <a:pPr marL="342900" indent="-342900">
              <a:lnSpc>
                <a:spcPct val="200000"/>
              </a:lnSpc>
              <a:buFont typeface="+mj-lt"/>
              <a:buAutoNum type="arabicPeriod"/>
            </a:pPr>
            <a:r>
              <a:rPr lang="en-US" sz="1300" dirty="0">
                <a:solidFill>
                  <a:schemeClr val="bg2">
                    <a:lumMod val="25000"/>
                  </a:schemeClr>
                </a:solidFill>
                <a:latin typeface="Avenir Next" panose="020B0503020202020204" pitchFamily="34" charset="0"/>
              </a:rPr>
              <a:t>cato.org. “Tax on Wealth Is Counterproductive,” October 1, 2019. </a:t>
            </a:r>
            <a:r>
              <a:rPr lang="en-US" sz="1300" dirty="0">
                <a:solidFill>
                  <a:schemeClr val="bg2">
                    <a:lumMod val="25000"/>
                  </a:schemeClr>
                </a:solidFill>
                <a:latin typeface="Avenir Next" panose="020B0503020202020204" pitchFamily="34" charset="0"/>
                <a:hlinkClick r:id="rId6">
                  <a:extLst>
                    <a:ext uri="{A12FA001-AC4F-418D-AE19-62706E023703}">
                      <ahyp:hlinkClr xmlns:ahyp="http://schemas.microsoft.com/office/drawing/2018/hyperlinkcolor" val="tx"/>
                    </a:ext>
                  </a:extLst>
                </a:hlinkClick>
              </a:rPr>
              <a:t>https://www.cato.org/commentary/tax-wealth-counterproductive</a:t>
            </a:r>
            <a:r>
              <a:rPr lang="en-US" sz="1300" dirty="0">
                <a:solidFill>
                  <a:schemeClr val="bg2">
                    <a:lumMod val="25000"/>
                  </a:schemeClr>
                </a:solidFill>
                <a:latin typeface="Avenir Next" panose="020B0503020202020204" pitchFamily="34" charset="0"/>
              </a:rPr>
              <a:t>.</a:t>
            </a:r>
          </a:p>
          <a:p>
            <a:pPr marL="342900" indent="-342900">
              <a:lnSpc>
                <a:spcPct val="200000"/>
              </a:lnSpc>
              <a:buFont typeface="+mj-lt"/>
              <a:buAutoNum type="arabicPeriod"/>
            </a:pPr>
            <a:r>
              <a:rPr lang="en-US" sz="1300" dirty="0">
                <a:solidFill>
                  <a:schemeClr val="bg2">
                    <a:lumMod val="25000"/>
                  </a:schemeClr>
                </a:solidFill>
                <a:latin typeface="Avenir Next" panose="020B0503020202020204" pitchFamily="34" charset="0"/>
              </a:rPr>
              <a:t>cato.org. “The Case Against the Child Tax Credit,” July 31, 2023. </a:t>
            </a:r>
            <a:r>
              <a:rPr lang="en-US" sz="1300" dirty="0">
                <a:solidFill>
                  <a:schemeClr val="bg2">
                    <a:lumMod val="25000"/>
                  </a:schemeClr>
                </a:solidFill>
                <a:latin typeface="Avenir Next" panose="020B0503020202020204" pitchFamily="34" charset="0"/>
                <a:hlinkClick r:id="rId7">
                  <a:extLst>
                    <a:ext uri="{A12FA001-AC4F-418D-AE19-62706E023703}">
                      <ahyp:hlinkClr xmlns:ahyp="http://schemas.microsoft.com/office/drawing/2018/hyperlinkcolor" val="tx"/>
                    </a:ext>
                  </a:extLst>
                </a:hlinkClick>
              </a:rPr>
              <a:t>https://www.cato.org/blog/case-against-child-tax-credit</a:t>
            </a:r>
            <a:r>
              <a:rPr lang="en-US" sz="1300" dirty="0">
                <a:solidFill>
                  <a:schemeClr val="bg2">
                    <a:lumMod val="25000"/>
                  </a:schemeClr>
                </a:solidFill>
                <a:latin typeface="Avenir Next" panose="020B0503020202020204" pitchFamily="34" charset="0"/>
              </a:rPr>
              <a:t>.</a:t>
            </a:r>
          </a:p>
          <a:p>
            <a:pPr marL="342900" indent="-342900">
              <a:lnSpc>
                <a:spcPct val="200000"/>
              </a:lnSpc>
              <a:buFont typeface="+mj-lt"/>
              <a:buAutoNum type="arabicPeriod"/>
            </a:pPr>
            <a:r>
              <a:rPr lang="en-US" sz="1300" dirty="0">
                <a:solidFill>
                  <a:schemeClr val="bg2">
                    <a:lumMod val="25000"/>
                  </a:schemeClr>
                </a:solidFill>
                <a:latin typeface="Avenir Next" panose="020B0503020202020204" pitchFamily="34" charset="0"/>
              </a:rPr>
              <a:t>cato.org. “Cut the Earned Income Tax Credit,” November 29, 2022. </a:t>
            </a:r>
            <a:r>
              <a:rPr lang="en-US" sz="1300" dirty="0">
                <a:solidFill>
                  <a:schemeClr val="bg2">
                    <a:lumMod val="25000"/>
                  </a:schemeClr>
                </a:solidFill>
                <a:latin typeface="Avenir Next" panose="020B0503020202020204" pitchFamily="34" charset="0"/>
                <a:hlinkClick r:id="rId8">
                  <a:extLst>
                    <a:ext uri="{A12FA001-AC4F-418D-AE19-62706E023703}">
                      <ahyp:hlinkClr xmlns:ahyp="http://schemas.microsoft.com/office/drawing/2018/hyperlinkcolor" val="tx"/>
                    </a:ext>
                  </a:extLst>
                </a:hlinkClick>
              </a:rPr>
              <a:t>https://www.cato.org/blog/cut-earned-income-tax-credit</a:t>
            </a:r>
            <a:r>
              <a:rPr lang="en-US" sz="1300" dirty="0">
                <a:solidFill>
                  <a:schemeClr val="bg2">
                    <a:lumMod val="25000"/>
                  </a:schemeClr>
                </a:solidFill>
                <a:latin typeface="Avenir Next" panose="020B0503020202020204" pitchFamily="34" charset="0"/>
              </a:rPr>
              <a:t>.</a:t>
            </a:r>
          </a:p>
          <a:p>
            <a:pPr marL="342900" indent="-342900">
              <a:lnSpc>
                <a:spcPct val="200000"/>
              </a:lnSpc>
              <a:buFont typeface="+mj-lt"/>
              <a:buAutoNum type="arabicPeriod"/>
            </a:pPr>
            <a:r>
              <a:rPr lang="en-US" sz="1300" dirty="0">
                <a:solidFill>
                  <a:schemeClr val="bg2">
                    <a:lumMod val="25000"/>
                  </a:schemeClr>
                </a:solidFill>
                <a:latin typeface="Avenir Next" panose="020B0503020202020204" pitchFamily="34" charset="0"/>
              </a:rPr>
              <a:t>cato.org. “The Case against a $15 Federal Minimum Wage: Q&amp;A,” February 25, 2021. </a:t>
            </a:r>
            <a:r>
              <a:rPr lang="en-US" sz="1300" dirty="0">
                <a:solidFill>
                  <a:schemeClr val="bg2">
                    <a:lumMod val="25000"/>
                  </a:schemeClr>
                </a:solidFill>
                <a:latin typeface="Avenir Next" panose="020B0503020202020204" pitchFamily="34" charset="0"/>
                <a:hlinkClick r:id="rId9">
                  <a:extLst>
                    <a:ext uri="{A12FA001-AC4F-418D-AE19-62706E023703}">
                      <ahyp:hlinkClr xmlns:ahyp="http://schemas.microsoft.com/office/drawing/2018/hyperlinkcolor" val="tx"/>
                    </a:ext>
                  </a:extLst>
                </a:hlinkClick>
              </a:rPr>
              <a:t>https://www.cato.org/commentary/case-against-15-federal-minimum-wage-qa</a:t>
            </a:r>
            <a:r>
              <a:rPr lang="en-US" sz="1300" dirty="0">
                <a:solidFill>
                  <a:schemeClr val="bg2">
                    <a:lumMod val="25000"/>
                  </a:schemeClr>
                </a:solidFill>
                <a:latin typeface="Avenir Next" panose="020B0503020202020204" pitchFamily="34" charset="0"/>
              </a:rPr>
              <a:t>.</a:t>
            </a:r>
          </a:p>
          <a:p>
            <a:pPr marL="342900" indent="-342900">
              <a:lnSpc>
                <a:spcPct val="200000"/>
              </a:lnSpc>
              <a:buFont typeface="+mj-lt"/>
              <a:buAutoNum type="arabicPeriod"/>
            </a:pPr>
            <a:r>
              <a:rPr lang="en-US" sz="1300" dirty="0">
                <a:solidFill>
                  <a:schemeClr val="bg2">
                    <a:lumMod val="25000"/>
                  </a:schemeClr>
                </a:solidFill>
                <a:latin typeface="Avenir Next" panose="020B0503020202020204" pitchFamily="34" charset="0"/>
              </a:rPr>
              <a:t>cato.org. “Rent Control: An Old, Bad Idea That Won’t Go Away,” November 5, 2018. </a:t>
            </a:r>
            <a:r>
              <a:rPr lang="en-US" sz="1300" dirty="0">
                <a:solidFill>
                  <a:schemeClr val="bg2">
                    <a:lumMod val="25000"/>
                  </a:schemeClr>
                </a:solidFill>
                <a:latin typeface="Avenir Next" panose="020B0503020202020204" pitchFamily="34" charset="0"/>
                <a:hlinkClick r:id="rId10">
                  <a:extLst>
                    <a:ext uri="{A12FA001-AC4F-418D-AE19-62706E023703}">
                      <ahyp:hlinkClr xmlns:ahyp="http://schemas.microsoft.com/office/drawing/2018/hyperlinkcolor" val="tx"/>
                    </a:ext>
                  </a:extLst>
                </a:hlinkClick>
              </a:rPr>
              <a:t>https://www.cato.org/commentary/rent-control-old-bad-idea-wont-go-away#:~:text=Landlords%20under%20rent%20control%20have,the%20rent%E2%80%90%E2%80%8Bcontrolled%20price</a:t>
            </a:r>
            <a:r>
              <a:rPr lang="en-US" sz="1300" dirty="0">
                <a:solidFill>
                  <a:schemeClr val="bg2">
                    <a:lumMod val="25000"/>
                  </a:schemeClr>
                </a:solidFill>
                <a:latin typeface="Avenir Next" panose="020B0503020202020204" pitchFamily="34" charset="0"/>
              </a:rPr>
              <a:t>.</a:t>
            </a:r>
          </a:p>
          <a:p>
            <a:pPr marL="342900" indent="-342900">
              <a:lnSpc>
                <a:spcPct val="200000"/>
              </a:lnSpc>
              <a:buFont typeface="+mj-lt"/>
              <a:buAutoNum type="arabicPeriod"/>
            </a:pPr>
            <a:r>
              <a:rPr lang="en-US" sz="1300" dirty="0">
                <a:solidFill>
                  <a:schemeClr val="bg2">
                    <a:lumMod val="25000"/>
                  </a:schemeClr>
                </a:solidFill>
                <a:latin typeface="Avenir Next" panose="020B0503020202020204" pitchFamily="34" charset="0"/>
              </a:rPr>
              <a:t>The Independent Institute. “Inclusionary Zoning Makes Housing Less Affordable | Edward P. Stringham,” n.d. </a:t>
            </a:r>
            <a:r>
              <a:rPr lang="en-US" sz="1300" dirty="0">
                <a:solidFill>
                  <a:schemeClr val="bg2">
                    <a:lumMod val="25000"/>
                  </a:schemeClr>
                </a:solidFill>
                <a:latin typeface="Avenir Next" panose="020B0503020202020204" pitchFamily="34" charset="0"/>
                <a:hlinkClick r:id="rId11">
                  <a:extLst>
                    <a:ext uri="{A12FA001-AC4F-418D-AE19-62706E023703}">
                      <ahyp:hlinkClr xmlns:ahyp="http://schemas.microsoft.com/office/drawing/2018/hyperlinkcolor" val="tx"/>
                    </a:ext>
                  </a:extLst>
                </a:hlinkClick>
              </a:rPr>
              <a:t>https://www.independent.org/news/article.asp?id=1416</a:t>
            </a:r>
            <a:r>
              <a:rPr lang="en-US" sz="1300" dirty="0">
                <a:solidFill>
                  <a:schemeClr val="bg2">
                    <a:lumMod val="25000"/>
                  </a:schemeClr>
                </a:solidFill>
                <a:latin typeface="Avenir Next" panose="020B0503020202020204" pitchFamily="34" charset="0"/>
              </a:rPr>
              <a:t>.</a:t>
            </a:r>
          </a:p>
          <a:p>
            <a:pPr marL="342900" indent="-342900">
              <a:lnSpc>
                <a:spcPct val="200000"/>
              </a:lnSpc>
              <a:buFont typeface="+mj-lt"/>
              <a:buAutoNum type="arabicPeriod"/>
            </a:pPr>
            <a:r>
              <a:rPr lang="en-US" sz="1300" dirty="0">
                <a:solidFill>
                  <a:schemeClr val="bg2">
                    <a:lumMod val="25000"/>
                  </a:schemeClr>
                </a:solidFill>
                <a:latin typeface="Avenir Next" panose="020B0503020202020204" pitchFamily="34" charset="0"/>
              </a:rPr>
              <a:t>Select icons in this chapter are courtesy of </a:t>
            </a:r>
            <a:r>
              <a:rPr lang="en-US" sz="1300" dirty="0">
                <a:solidFill>
                  <a:schemeClr val="bg2">
                    <a:lumMod val="25000"/>
                  </a:schemeClr>
                </a:solidFill>
                <a:latin typeface="Avenir Next" panose="020B0503020202020204" pitchFamily="34" charset="0"/>
                <a:hlinkClick r:id="rId12">
                  <a:extLst>
                    <a:ext uri="{A12FA001-AC4F-418D-AE19-62706E023703}">
                      <ahyp:hlinkClr xmlns:ahyp="http://schemas.microsoft.com/office/drawing/2018/hyperlinkcolor" val="tx"/>
                    </a:ext>
                  </a:extLst>
                </a:hlinkClick>
              </a:rPr>
              <a:t>The Noun Project</a:t>
            </a:r>
            <a:r>
              <a:rPr lang="en-US" sz="1300" dirty="0">
                <a:solidFill>
                  <a:schemeClr val="bg2">
                    <a:lumMod val="25000"/>
                  </a:schemeClr>
                </a:solidFill>
                <a:latin typeface="Avenir Next" panose="020B0503020202020204" pitchFamily="34" charset="0"/>
              </a:rPr>
              <a:t>.</a:t>
            </a:r>
          </a:p>
          <a:p>
            <a:pPr marL="342900" indent="-342900">
              <a:lnSpc>
                <a:spcPct val="200000"/>
              </a:lnSpc>
              <a:buFont typeface="+mj-lt"/>
              <a:buAutoNum type="arabicPeriod"/>
            </a:pPr>
            <a:endParaRPr lang="en-US" sz="1300" dirty="0">
              <a:solidFill>
                <a:schemeClr val="bg2">
                  <a:lumMod val="25000"/>
                </a:schemeClr>
              </a:solidFill>
              <a:latin typeface="Avenir Next" panose="020B0503020202020204" pitchFamily="34" charset="0"/>
            </a:endParaRPr>
          </a:p>
        </p:txBody>
      </p:sp>
      <p:sp>
        <p:nvSpPr>
          <p:cNvPr id="2" name="TextBox 1">
            <a:extLst>
              <a:ext uri="{FF2B5EF4-FFF2-40B4-BE49-F238E27FC236}">
                <a16:creationId xmlns:a16="http://schemas.microsoft.com/office/drawing/2014/main" id="{75AC35D3-F391-D642-FEAA-5D7718EE89F1}"/>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rgbClr val="C8D4C6"/>
                </a:solidFill>
                <a:effectLst/>
                <a:latin typeface="Roboto" panose="02000000000000000000" pitchFamily="2" charset="0"/>
              </a:rPr>
              <a:t>©</a:t>
            </a:r>
            <a:r>
              <a:rPr lang="en-US" sz="1200" b="0" i="1" dirty="0">
                <a:solidFill>
                  <a:srgbClr val="C8D4C6"/>
                </a:solidFill>
                <a:effectLst/>
                <a:latin typeface="Avenir Next Condensed" panose="020B0506020202020204" pitchFamily="34" charset="0"/>
              </a:rPr>
              <a:t> </a:t>
            </a:r>
            <a:r>
              <a:rPr lang="en-US" sz="1200" b="0" dirty="0">
                <a:solidFill>
                  <a:srgbClr val="C8D4C6"/>
                </a:solidFill>
                <a:effectLst/>
                <a:latin typeface="Avenir Next Condensed" panose="020B0506020202020204" pitchFamily="34" charset="0"/>
              </a:rPr>
              <a:t>Matthe</a:t>
            </a:r>
            <a:r>
              <a:rPr lang="en-US" sz="1200" dirty="0">
                <a:solidFill>
                  <a:srgbClr val="C8D4C6"/>
                </a:solidFill>
                <a:latin typeface="Avenir Next Condensed" panose="020B0506020202020204" pitchFamily="34" charset="0"/>
              </a:rPr>
              <a:t>w Desmond, </a:t>
            </a:r>
            <a:r>
              <a:rPr lang="en-US" sz="1200" i="1" dirty="0">
                <a:solidFill>
                  <a:srgbClr val="C8D4C6"/>
                </a:solidFill>
                <a:latin typeface="Avenir Next Condensed" panose="020B0506020202020204" pitchFamily="34" charset="0"/>
              </a:rPr>
              <a:t>Poverty, by America</a:t>
            </a:r>
          </a:p>
        </p:txBody>
      </p:sp>
    </p:spTree>
    <p:extLst>
      <p:ext uri="{BB962C8B-B14F-4D97-AF65-F5344CB8AC3E}">
        <p14:creationId xmlns:p14="http://schemas.microsoft.com/office/powerpoint/2010/main" val="3576486381"/>
      </p:ext>
    </p:extLst>
  </p:cSld>
  <p:clrMapOvr>
    <a:masterClrMapping/>
  </p:clrMapOvr>
  <p:transition spd="med">
    <p:fade thruBlk="1"/>
  </p:transition>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E7713D9-927B-E2E7-81DF-CD38CAA82475}"/>
            </a:ext>
          </a:extLst>
        </p:cNvPr>
        <p:cNvGrpSpPr/>
        <p:nvPr/>
      </p:nvGrpSpPr>
      <p:grpSpPr>
        <a:xfrm>
          <a:off x="0" y="0"/>
          <a:ext cx="0" cy="0"/>
          <a:chOff x="0" y="0"/>
          <a:chExt cx="0" cy="0"/>
        </a:xfrm>
      </p:grpSpPr>
      <p:grpSp>
        <p:nvGrpSpPr>
          <p:cNvPr id="28" name="Group 27">
            <a:extLst>
              <a:ext uri="{FF2B5EF4-FFF2-40B4-BE49-F238E27FC236}">
                <a16:creationId xmlns:a16="http://schemas.microsoft.com/office/drawing/2014/main" id="{F38641B2-9BA5-71DD-7848-808413815872}"/>
              </a:ext>
            </a:extLst>
          </p:cNvPr>
          <p:cNvGrpSpPr/>
          <p:nvPr/>
        </p:nvGrpSpPr>
        <p:grpSpPr>
          <a:xfrm>
            <a:off x="313964" y="371744"/>
            <a:ext cx="11564068" cy="869855"/>
            <a:chOff x="323903" y="495864"/>
            <a:chExt cx="11564068" cy="869855"/>
          </a:xfrm>
        </p:grpSpPr>
        <p:sp>
          <p:nvSpPr>
            <p:cNvPr id="3" name="Rounded Rectangle 2">
              <a:extLst>
                <a:ext uri="{FF2B5EF4-FFF2-40B4-BE49-F238E27FC236}">
                  <a16:creationId xmlns:a16="http://schemas.microsoft.com/office/drawing/2014/main" id="{97EAEE72-5C17-CE52-2B75-A19538078CF9}"/>
                </a:ext>
              </a:extLst>
            </p:cNvPr>
            <p:cNvSpPr/>
            <p:nvPr/>
          </p:nvSpPr>
          <p:spPr>
            <a:xfrm>
              <a:off x="2245807" y="495864"/>
              <a:ext cx="7752304"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a:extLst>
                <a:ext uri="{FF2B5EF4-FFF2-40B4-BE49-F238E27FC236}">
                  <a16:creationId xmlns:a16="http://schemas.microsoft.com/office/drawing/2014/main" id="{E215EFFA-2988-84C9-7A8B-57EF657E0FE5}"/>
                </a:ext>
              </a:extLst>
            </p:cNvPr>
            <p:cNvSpPr/>
            <p:nvPr/>
          </p:nvSpPr>
          <p:spPr>
            <a:xfrm>
              <a:off x="2338251" y="561840"/>
              <a:ext cx="7554857"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188C75CA-DDFB-C32C-FED0-E8730030505D}"/>
                </a:ext>
              </a:extLst>
            </p:cNvPr>
            <p:cNvSpPr txBox="1"/>
            <p:nvPr/>
          </p:nvSpPr>
          <p:spPr>
            <a:xfrm>
              <a:off x="323903" y="651156"/>
              <a:ext cx="11564068" cy="584775"/>
            </a:xfrm>
            <a:prstGeom prst="rect">
              <a:avLst/>
            </a:prstGeom>
            <a:noFill/>
          </p:spPr>
          <p:txBody>
            <a:bodyPr wrap="square" rtlCol="0">
              <a:spAutoFit/>
            </a:bodyPr>
            <a:lstStyle/>
            <a:p>
              <a:pPr algn="ctr"/>
              <a:r>
                <a:rPr lang="en-US" sz="3200" dirty="0">
                  <a:solidFill>
                    <a:srgbClr val="E5E9D0"/>
                  </a:solidFill>
                  <a:latin typeface="Hardwick WF" pitchFamily="2" charset="0"/>
                </a:rPr>
                <a:t>become a </a:t>
              </a:r>
              <a:r>
                <a:rPr lang="en-US" sz="3200" dirty="0">
                  <a:solidFill>
                    <a:srgbClr val="F7F9E3"/>
                  </a:solidFill>
                  <a:latin typeface="Hardwick WF" pitchFamily="2" charset="0"/>
                </a:rPr>
                <a:t>poverty abolitionist </a:t>
              </a:r>
            </a:p>
          </p:txBody>
        </p:sp>
      </p:grpSp>
      <p:sp>
        <p:nvSpPr>
          <p:cNvPr id="12" name="TextBox 11">
            <a:extLst>
              <a:ext uri="{FF2B5EF4-FFF2-40B4-BE49-F238E27FC236}">
                <a16:creationId xmlns:a16="http://schemas.microsoft.com/office/drawing/2014/main" id="{0626D0FA-25C3-0281-98EB-FDC3F794235E}"/>
              </a:ext>
            </a:extLst>
          </p:cNvPr>
          <p:cNvSpPr txBox="1"/>
          <p:nvPr/>
        </p:nvSpPr>
        <p:spPr>
          <a:xfrm>
            <a:off x="5388842" y="8347340"/>
            <a:ext cx="5224267" cy="365485"/>
          </a:xfrm>
          <a:prstGeom prst="rect">
            <a:avLst/>
          </a:prstGeom>
          <a:noFill/>
        </p:spPr>
        <p:txBody>
          <a:bodyPr wrap="square">
            <a:spAutoFit/>
          </a:bodyPr>
          <a:lstStyle/>
          <a:p>
            <a:pPr>
              <a:lnSpc>
                <a:spcPts val="2220"/>
              </a:lnSpc>
            </a:pPr>
            <a:r>
              <a:rPr lang="en-US" sz="1600" spc="40" dirty="0">
                <a:solidFill>
                  <a:schemeClr val="tx1">
                    <a:lumMod val="85000"/>
                    <a:lumOff val="15000"/>
                  </a:schemeClr>
                </a:solidFill>
                <a:latin typeface="Avenir Next Medium" panose="020B0503020202020204" pitchFamily="34" charset="0"/>
              </a:rPr>
              <a:t>the poor by reining in exploitation</a:t>
            </a:r>
          </a:p>
        </p:txBody>
      </p:sp>
      <p:sp>
        <p:nvSpPr>
          <p:cNvPr id="14" name="TextBox 13">
            <a:extLst>
              <a:ext uri="{FF2B5EF4-FFF2-40B4-BE49-F238E27FC236}">
                <a16:creationId xmlns:a16="http://schemas.microsoft.com/office/drawing/2014/main" id="{68ED5DA3-85BD-B62B-58CA-2E34C1092235}"/>
              </a:ext>
            </a:extLst>
          </p:cNvPr>
          <p:cNvSpPr txBox="1"/>
          <p:nvPr/>
        </p:nvSpPr>
        <p:spPr>
          <a:xfrm>
            <a:off x="7687734" y="9442330"/>
            <a:ext cx="5224267" cy="365485"/>
          </a:xfrm>
          <a:prstGeom prst="rect">
            <a:avLst/>
          </a:prstGeom>
          <a:noFill/>
        </p:spPr>
        <p:txBody>
          <a:bodyPr wrap="square">
            <a:spAutoFit/>
          </a:bodyPr>
          <a:lstStyle/>
          <a:p>
            <a:pPr>
              <a:lnSpc>
                <a:spcPts val="2220"/>
              </a:lnSpc>
            </a:pPr>
            <a:r>
              <a:rPr lang="en-US" sz="1600" spc="40" dirty="0">
                <a:solidFill>
                  <a:schemeClr val="tx1">
                    <a:lumMod val="85000"/>
                    <a:lumOff val="15000"/>
                  </a:schemeClr>
                </a:solidFill>
                <a:latin typeface="Avenir Next Medium" panose="020B0503020202020204" pitchFamily="34" charset="0"/>
              </a:rPr>
              <a:t>communities to promote broad prosperity</a:t>
            </a:r>
          </a:p>
        </p:txBody>
      </p:sp>
      <p:grpSp>
        <p:nvGrpSpPr>
          <p:cNvPr id="38" name="Group 37">
            <a:extLst>
              <a:ext uri="{FF2B5EF4-FFF2-40B4-BE49-F238E27FC236}">
                <a16:creationId xmlns:a16="http://schemas.microsoft.com/office/drawing/2014/main" id="{0757D6C3-FCDE-DC7C-1031-86094B2FB71B}"/>
              </a:ext>
            </a:extLst>
          </p:cNvPr>
          <p:cNvGrpSpPr/>
          <p:nvPr/>
        </p:nvGrpSpPr>
        <p:grpSpPr>
          <a:xfrm>
            <a:off x="1027400" y="1786452"/>
            <a:ext cx="3588863" cy="1944799"/>
            <a:chOff x="690081" y="1924666"/>
            <a:chExt cx="3588863" cy="1944799"/>
          </a:xfrm>
        </p:grpSpPr>
        <p:sp>
          <p:nvSpPr>
            <p:cNvPr id="9" name="TextBox 8">
              <a:extLst>
                <a:ext uri="{FF2B5EF4-FFF2-40B4-BE49-F238E27FC236}">
                  <a16:creationId xmlns:a16="http://schemas.microsoft.com/office/drawing/2014/main" id="{54E72FAD-8DA3-8DAD-AEC9-7284C912E687}"/>
                </a:ext>
              </a:extLst>
            </p:cNvPr>
            <p:cNvSpPr txBox="1"/>
            <p:nvPr/>
          </p:nvSpPr>
          <p:spPr>
            <a:xfrm>
              <a:off x="978213" y="2070896"/>
              <a:ext cx="3300731" cy="1798569"/>
            </a:xfrm>
            <a:prstGeom prst="rect">
              <a:avLst/>
            </a:prstGeom>
            <a:noFill/>
          </p:spPr>
          <p:txBody>
            <a:bodyPr wrap="square">
              <a:spAutoFit/>
            </a:bodyPr>
            <a:lstStyle/>
            <a:p>
              <a:pPr algn="ctr">
                <a:lnSpc>
                  <a:spcPts val="2680"/>
                </a:lnSpc>
              </a:pPr>
              <a:r>
                <a:rPr lang="en-US" sz="1600" b="1" spc="60" dirty="0">
                  <a:solidFill>
                    <a:srgbClr val="FF7250"/>
                  </a:solidFill>
                  <a:latin typeface="Avenir Next" panose="020B0503020202020204" pitchFamily="34" charset="0"/>
                </a:rPr>
                <a:t>Conduct a poverty </a:t>
              </a:r>
            </a:p>
            <a:p>
              <a:pPr algn="ctr">
                <a:lnSpc>
                  <a:spcPts val="2680"/>
                </a:lnSpc>
              </a:pPr>
              <a:r>
                <a:rPr lang="en-US" sz="1600" b="1" spc="60" dirty="0">
                  <a:solidFill>
                    <a:srgbClr val="FF7250"/>
                  </a:solidFill>
                  <a:latin typeface="Avenir Next" panose="020B0503020202020204" pitchFamily="34" charset="0"/>
                </a:rPr>
                <a:t>audit</a:t>
              </a:r>
              <a:r>
                <a:rPr lang="en-US" sz="1600" dirty="0">
                  <a:solidFill>
                    <a:srgbClr val="E5E9D0"/>
                  </a:solidFill>
                  <a:latin typeface="Avenir Next" panose="020B0503020202020204" pitchFamily="34" charset="0"/>
                </a:rPr>
                <a:t>, examining the </a:t>
              </a:r>
            </a:p>
            <a:p>
              <a:pPr algn="ctr">
                <a:lnSpc>
                  <a:spcPts val="2680"/>
                </a:lnSpc>
              </a:pPr>
              <a:r>
                <a:rPr lang="en-US" sz="1600" dirty="0">
                  <a:solidFill>
                    <a:srgbClr val="E5E9D0"/>
                  </a:solidFill>
                  <a:latin typeface="Avenir Next" panose="020B0503020202020204" pitchFamily="34" charset="0"/>
                </a:rPr>
                <a:t>ways you are connected </a:t>
              </a:r>
            </a:p>
            <a:p>
              <a:pPr algn="ctr">
                <a:lnSpc>
                  <a:spcPts val="2680"/>
                </a:lnSpc>
              </a:pPr>
              <a:r>
                <a:rPr lang="en-US" sz="1600" dirty="0">
                  <a:solidFill>
                    <a:srgbClr val="E5E9D0"/>
                  </a:solidFill>
                  <a:latin typeface="Avenir Next" panose="020B0503020202020204" pitchFamily="34" charset="0"/>
                </a:rPr>
                <a:t>to the problem—and the </a:t>
              </a:r>
            </a:p>
            <a:p>
              <a:pPr algn="ctr">
                <a:lnSpc>
                  <a:spcPts val="2680"/>
                </a:lnSpc>
              </a:pPr>
              <a:r>
                <a:rPr lang="en-US" sz="1600" dirty="0">
                  <a:solidFill>
                    <a:srgbClr val="E5E9D0"/>
                  </a:solidFill>
                  <a:latin typeface="Avenir Next" panose="020B0503020202020204" pitchFamily="34" charset="0"/>
                </a:rPr>
                <a:t>solution.</a:t>
              </a:r>
            </a:p>
          </p:txBody>
        </p:sp>
        <p:pic>
          <p:nvPicPr>
            <p:cNvPr id="17" name="Picture 16">
              <a:extLst>
                <a:ext uri="{FF2B5EF4-FFF2-40B4-BE49-F238E27FC236}">
                  <a16:creationId xmlns:a16="http://schemas.microsoft.com/office/drawing/2014/main" id="{03D242D9-B5E7-464C-4CDE-1DF9C810658D}"/>
                </a:ext>
              </a:extLst>
            </p:cNvPr>
            <p:cNvPicPr>
              <a:picLocks noChangeAspect="1"/>
            </p:cNvPicPr>
            <p:nvPr/>
          </p:nvPicPr>
          <p:blipFill>
            <a:blip r:embed="rId3"/>
            <a:stretch>
              <a:fillRect/>
            </a:stretch>
          </p:blipFill>
          <p:spPr>
            <a:xfrm flipH="1">
              <a:off x="690081" y="1924666"/>
              <a:ext cx="697716" cy="1641889"/>
            </a:xfrm>
            <a:prstGeom prst="rect">
              <a:avLst/>
            </a:prstGeom>
          </p:spPr>
        </p:pic>
      </p:grpSp>
      <p:grpSp>
        <p:nvGrpSpPr>
          <p:cNvPr id="33" name="Group 32">
            <a:extLst>
              <a:ext uri="{FF2B5EF4-FFF2-40B4-BE49-F238E27FC236}">
                <a16:creationId xmlns:a16="http://schemas.microsoft.com/office/drawing/2014/main" id="{775B87DE-1AA0-DA1C-28FC-87FECF306737}"/>
              </a:ext>
            </a:extLst>
          </p:cNvPr>
          <p:cNvGrpSpPr/>
          <p:nvPr/>
        </p:nvGrpSpPr>
        <p:grpSpPr>
          <a:xfrm>
            <a:off x="4905467" y="1648989"/>
            <a:ext cx="3358896" cy="1977488"/>
            <a:chOff x="1198507" y="4192878"/>
            <a:chExt cx="3358896" cy="1977488"/>
          </a:xfrm>
        </p:grpSpPr>
        <p:sp>
          <p:nvSpPr>
            <p:cNvPr id="10" name="TextBox 9">
              <a:extLst>
                <a:ext uri="{FF2B5EF4-FFF2-40B4-BE49-F238E27FC236}">
                  <a16:creationId xmlns:a16="http://schemas.microsoft.com/office/drawing/2014/main" id="{FF6A0984-F34F-6786-326A-254F16CF3964}"/>
                </a:ext>
              </a:extLst>
            </p:cNvPr>
            <p:cNvSpPr txBox="1"/>
            <p:nvPr/>
          </p:nvSpPr>
          <p:spPr>
            <a:xfrm>
              <a:off x="1198507" y="4192878"/>
              <a:ext cx="3358896" cy="1106072"/>
            </a:xfrm>
            <a:prstGeom prst="rect">
              <a:avLst/>
            </a:prstGeom>
            <a:noFill/>
          </p:spPr>
          <p:txBody>
            <a:bodyPr wrap="square">
              <a:spAutoFit/>
            </a:bodyPr>
            <a:lstStyle/>
            <a:p>
              <a:pPr>
                <a:lnSpc>
                  <a:spcPts val="2680"/>
                </a:lnSpc>
              </a:pPr>
              <a:r>
                <a:rPr lang="en-US" sz="1600" b="1" spc="60" dirty="0">
                  <a:solidFill>
                    <a:srgbClr val="8F62B0"/>
                  </a:solidFill>
                  <a:latin typeface="Avenir Next" panose="020B0503020202020204" pitchFamily="34" charset="0"/>
                </a:rPr>
                <a:t>Withdraw support</a:t>
              </a:r>
              <a:r>
                <a:rPr lang="en-US" sz="1600" b="1" spc="60" dirty="0">
                  <a:solidFill>
                    <a:srgbClr val="E5E9D0"/>
                  </a:solidFill>
                  <a:latin typeface="Avenir Next" panose="020B0503020202020204" pitchFamily="34" charset="0"/>
                </a:rPr>
                <a:t> </a:t>
              </a:r>
              <a:r>
                <a:rPr lang="en-US" sz="1600" dirty="0">
                  <a:solidFill>
                    <a:srgbClr val="E5E9D0"/>
                  </a:solidFill>
                  <a:latin typeface="Avenir Next" panose="020B0503020202020204" pitchFamily="34" charset="0"/>
                </a:rPr>
                <a:t>from corporations that exploit</a:t>
              </a:r>
            </a:p>
            <a:p>
              <a:pPr>
                <a:lnSpc>
                  <a:spcPts val="2680"/>
                </a:lnSpc>
              </a:pPr>
              <a:r>
                <a:rPr lang="en-US" sz="1600" dirty="0">
                  <a:solidFill>
                    <a:srgbClr val="E5E9D0"/>
                  </a:solidFill>
                  <a:latin typeface="Avenir Next" panose="020B0503020202020204" pitchFamily="34" charset="0"/>
                </a:rPr>
                <a:t>their workers.</a:t>
              </a:r>
            </a:p>
          </p:txBody>
        </p:sp>
        <p:pic>
          <p:nvPicPr>
            <p:cNvPr id="20" name="Picture 19">
              <a:extLst>
                <a:ext uri="{FF2B5EF4-FFF2-40B4-BE49-F238E27FC236}">
                  <a16:creationId xmlns:a16="http://schemas.microsoft.com/office/drawing/2014/main" id="{EC39941E-ABE1-10D7-CCBC-01AD7A4E93C5}"/>
                </a:ext>
              </a:extLst>
            </p:cNvPr>
            <p:cNvPicPr>
              <a:picLocks noChangeAspect="1"/>
            </p:cNvPicPr>
            <p:nvPr/>
          </p:nvPicPr>
          <p:blipFill>
            <a:blip r:embed="rId4"/>
            <a:stretch>
              <a:fillRect/>
            </a:stretch>
          </p:blipFill>
          <p:spPr>
            <a:xfrm rot="766732">
              <a:off x="2186358" y="5064293"/>
              <a:ext cx="1579659" cy="1106073"/>
            </a:xfrm>
            <a:prstGeom prst="rect">
              <a:avLst/>
            </a:prstGeom>
          </p:spPr>
        </p:pic>
      </p:grpSp>
      <p:grpSp>
        <p:nvGrpSpPr>
          <p:cNvPr id="35" name="Group 34">
            <a:extLst>
              <a:ext uri="{FF2B5EF4-FFF2-40B4-BE49-F238E27FC236}">
                <a16:creationId xmlns:a16="http://schemas.microsoft.com/office/drawing/2014/main" id="{D1838470-C21A-E180-41A8-45C53630E481}"/>
              </a:ext>
            </a:extLst>
          </p:cNvPr>
          <p:cNvGrpSpPr/>
          <p:nvPr/>
        </p:nvGrpSpPr>
        <p:grpSpPr>
          <a:xfrm>
            <a:off x="691150" y="4383843"/>
            <a:ext cx="3444688" cy="1456563"/>
            <a:chOff x="8144389" y="4284463"/>
            <a:chExt cx="3444688" cy="1456563"/>
          </a:xfrm>
        </p:grpSpPr>
        <p:sp>
          <p:nvSpPr>
            <p:cNvPr id="24" name="TextBox 23">
              <a:extLst>
                <a:ext uri="{FF2B5EF4-FFF2-40B4-BE49-F238E27FC236}">
                  <a16:creationId xmlns:a16="http://schemas.microsoft.com/office/drawing/2014/main" id="{0ABFF2EA-DE95-A85B-B6AE-8B7E9D0ABAEC}"/>
                </a:ext>
              </a:extLst>
            </p:cNvPr>
            <p:cNvSpPr txBox="1"/>
            <p:nvPr/>
          </p:nvSpPr>
          <p:spPr>
            <a:xfrm>
              <a:off x="8547616" y="4288705"/>
              <a:ext cx="3041461" cy="1452321"/>
            </a:xfrm>
            <a:prstGeom prst="rect">
              <a:avLst/>
            </a:prstGeom>
            <a:noFill/>
          </p:spPr>
          <p:txBody>
            <a:bodyPr wrap="square">
              <a:spAutoFit/>
            </a:bodyPr>
            <a:lstStyle/>
            <a:p>
              <a:pPr algn="r">
                <a:lnSpc>
                  <a:spcPts val="2680"/>
                </a:lnSpc>
              </a:pPr>
              <a:r>
                <a:rPr lang="en-US" sz="1600" b="1" spc="60" dirty="0">
                  <a:solidFill>
                    <a:srgbClr val="4063CB"/>
                  </a:solidFill>
                  <a:latin typeface="Avenir Next" panose="020B0503020202020204" pitchFamily="34" charset="0"/>
                </a:rPr>
                <a:t>Support policies </a:t>
              </a:r>
            </a:p>
            <a:p>
              <a:pPr algn="r">
                <a:lnSpc>
                  <a:spcPts val="2680"/>
                </a:lnSpc>
              </a:pPr>
              <a:r>
                <a:rPr lang="en-US" sz="1600" b="1" spc="60" dirty="0">
                  <a:solidFill>
                    <a:srgbClr val="4063CB"/>
                  </a:solidFill>
                  <a:latin typeface="Avenir Next" panose="020B0503020202020204" pitchFamily="34" charset="0"/>
                </a:rPr>
                <a:t>that disrupt poverty </a:t>
              </a:r>
              <a:r>
                <a:rPr lang="en-US" sz="1600" dirty="0">
                  <a:solidFill>
                    <a:srgbClr val="E5E9D0"/>
                  </a:solidFill>
                  <a:latin typeface="Avenir Next" panose="020B0503020202020204" pitchFamily="34" charset="0"/>
                </a:rPr>
                <a:t>instead of ones that accommodate it.</a:t>
              </a:r>
            </a:p>
          </p:txBody>
        </p:sp>
        <p:pic>
          <p:nvPicPr>
            <p:cNvPr id="25" name="Picture 24">
              <a:extLst>
                <a:ext uri="{FF2B5EF4-FFF2-40B4-BE49-F238E27FC236}">
                  <a16:creationId xmlns:a16="http://schemas.microsoft.com/office/drawing/2014/main" id="{4199E3FE-739F-8794-5FA4-BA3B193B7935}"/>
                </a:ext>
              </a:extLst>
            </p:cNvPr>
            <p:cNvPicPr>
              <a:picLocks noChangeAspect="1"/>
            </p:cNvPicPr>
            <p:nvPr/>
          </p:nvPicPr>
          <p:blipFill>
            <a:blip r:embed="rId5"/>
            <a:stretch>
              <a:fillRect/>
            </a:stretch>
          </p:blipFill>
          <p:spPr>
            <a:xfrm>
              <a:off x="8144389" y="4284463"/>
              <a:ext cx="1100905" cy="1106073"/>
            </a:xfrm>
            <a:prstGeom prst="rect">
              <a:avLst/>
            </a:prstGeom>
          </p:spPr>
        </p:pic>
      </p:grpSp>
      <p:grpSp>
        <p:nvGrpSpPr>
          <p:cNvPr id="34" name="Group 33">
            <a:extLst>
              <a:ext uri="{FF2B5EF4-FFF2-40B4-BE49-F238E27FC236}">
                <a16:creationId xmlns:a16="http://schemas.microsoft.com/office/drawing/2014/main" id="{2CFECA48-014C-494A-CAB6-F2032267F1F1}"/>
              </a:ext>
            </a:extLst>
          </p:cNvPr>
          <p:cNvGrpSpPr/>
          <p:nvPr/>
        </p:nvGrpSpPr>
        <p:grpSpPr>
          <a:xfrm>
            <a:off x="4450982" y="4181754"/>
            <a:ext cx="3806950" cy="2037230"/>
            <a:chOff x="4105912" y="3925547"/>
            <a:chExt cx="3806950" cy="2037230"/>
          </a:xfrm>
        </p:grpSpPr>
        <p:pic>
          <p:nvPicPr>
            <p:cNvPr id="26" name="Picture 25">
              <a:extLst>
                <a:ext uri="{FF2B5EF4-FFF2-40B4-BE49-F238E27FC236}">
                  <a16:creationId xmlns:a16="http://schemas.microsoft.com/office/drawing/2014/main" id="{6CD62D4C-0B43-7676-E9A4-FED8D99B31DD}"/>
                </a:ext>
              </a:extLst>
            </p:cNvPr>
            <p:cNvPicPr>
              <a:picLocks noChangeAspect="1"/>
            </p:cNvPicPr>
            <p:nvPr/>
          </p:nvPicPr>
          <p:blipFill>
            <a:blip r:embed="rId6"/>
            <a:stretch>
              <a:fillRect/>
            </a:stretch>
          </p:blipFill>
          <p:spPr>
            <a:xfrm>
              <a:off x="5057440" y="5007125"/>
              <a:ext cx="1903896" cy="955652"/>
            </a:xfrm>
            <a:prstGeom prst="rect">
              <a:avLst/>
            </a:prstGeom>
          </p:spPr>
        </p:pic>
        <p:sp>
          <p:nvSpPr>
            <p:cNvPr id="27" name="TextBox 26">
              <a:extLst>
                <a:ext uri="{FF2B5EF4-FFF2-40B4-BE49-F238E27FC236}">
                  <a16:creationId xmlns:a16="http://schemas.microsoft.com/office/drawing/2014/main" id="{4DD81543-BDE6-3FA9-B1D9-F04B1E7E37A0}"/>
                </a:ext>
              </a:extLst>
            </p:cNvPr>
            <p:cNvSpPr txBox="1"/>
            <p:nvPr/>
          </p:nvSpPr>
          <p:spPr>
            <a:xfrm>
              <a:off x="4105912" y="3925547"/>
              <a:ext cx="3806950" cy="1106072"/>
            </a:xfrm>
            <a:prstGeom prst="rect">
              <a:avLst/>
            </a:prstGeom>
            <a:noFill/>
          </p:spPr>
          <p:txBody>
            <a:bodyPr wrap="square">
              <a:spAutoFit/>
            </a:bodyPr>
            <a:lstStyle/>
            <a:p>
              <a:pPr algn="ctr">
                <a:lnSpc>
                  <a:spcPts val="2680"/>
                </a:lnSpc>
              </a:pPr>
              <a:r>
                <a:rPr lang="en-US" sz="1600" b="1" spc="60" dirty="0">
                  <a:solidFill>
                    <a:srgbClr val="5A9635"/>
                  </a:solidFill>
                  <a:latin typeface="Avenir Next" panose="020B0503020202020204" pitchFamily="34" charset="0"/>
                </a:rPr>
                <a:t>Reject a scarcity mindset </a:t>
              </a:r>
            </a:p>
            <a:p>
              <a:pPr algn="ctr">
                <a:lnSpc>
                  <a:spcPts val="2680"/>
                </a:lnSpc>
              </a:pPr>
              <a:r>
                <a:rPr lang="en-US" sz="1600" dirty="0">
                  <a:solidFill>
                    <a:srgbClr val="E5E9D0"/>
                  </a:solidFill>
                  <a:latin typeface="Avenir Next" panose="020B0503020202020204" pitchFamily="34" charset="0"/>
                </a:rPr>
                <a:t>and recognize the nation’s </a:t>
              </a:r>
            </a:p>
            <a:p>
              <a:pPr algn="ctr">
                <a:lnSpc>
                  <a:spcPts val="2680"/>
                </a:lnSpc>
              </a:pPr>
              <a:r>
                <a:rPr lang="en-US" sz="1600" dirty="0">
                  <a:solidFill>
                    <a:srgbClr val="E5E9D0"/>
                  </a:solidFill>
                  <a:latin typeface="Avenir Next" panose="020B0503020202020204" pitchFamily="34" charset="0"/>
                </a:rPr>
                <a:t>bounty.</a:t>
              </a:r>
            </a:p>
          </p:txBody>
        </p:sp>
      </p:grpSp>
      <p:grpSp>
        <p:nvGrpSpPr>
          <p:cNvPr id="39" name="Group 38">
            <a:extLst>
              <a:ext uri="{FF2B5EF4-FFF2-40B4-BE49-F238E27FC236}">
                <a16:creationId xmlns:a16="http://schemas.microsoft.com/office/drawing/2014/main" id="{76531D3B-8F58-4B00-A044-67C6D55EEE85}"/>
              </a:ext>
            </a:extLst>
          </p:cNvPr>
          <p:cNvGrpSpPr/>
          <p:nvPr/>
        </p:nvGrpSpPr>
        <p:grpSpPr>
          <a:xfrm>
            <a:off x="7435358" y="4519111"/>
            <a:ext cx="4293492" cy="1350018"/>
            <a:chOff x="7684438" y="4605849"/>
            <a:chExt cx="4293492" cy="1350018"/>
          </a:xfrm>
        </p:grpSpPr>
        <p:sp>
          <p:nvSpPr>
            <p:cNvPr id="29" name="TextBox 28">
              <a:extLst>
                <a:ext uri="{FF2B5EF4-FFF2-40B4-BE49-F238E27FC236}">
                  <a16:creationId xmlns:a16="http://schemas.microsoft.com/office/drawing/2014/main" id="{46AD5114-E03D-7703-E9A9-A95819543F38}"/>
                </a:ext>
              </a:extLst>
            </p:cNvPr>
            <p:cNvSpPr txBox="1"/>
            <p:nvPr/>
          </p:nvSpPr>
          <p:spPr>
            <a:xfrm>
              <a:off x="7684438" y="4849795"/>
              <a:ext cx="3067701" cy="1106072"/>
            </a:xfrm>
            <a:prstGeom prst="rect">
              <a:avLst/>
            </a:prstGeom>
            <a:noFill/>
          </p:spPr>
          <p:txBody>
            <a:bodyPr wrap="square">
              <a:spAutoFit/>
            </a:bodyPr>
            <a:lstStyle/>
            <a:p>
              <a:pPr algn="r">
                <a:lnSpc>
                  <a:spcPts val="2680"/>
                </a:lnSpc>
              </a:pPr>
              <a:r>
                <a:rPr lang="en-US" sz="1600" b="1" spc="60" dirty="0">
                  <a:solidFill>
                    <a:srgbClr val="FFB258"/>
                  </a:solidFill>
                  <a:latin typeface="Avenir Next" panose="020B0503020202020204" pitchFamily="34" charset="0"/>
                </a:rPr>
                <a:t>Join an antipoverty organization </a:t>
              </a:r>
              <a:r>
                <a:rPr lang="en-US" sz="1600" dirty="0">
                  <a:solidFill>
                    <a:srgbClr val="E5E9D0"/>
                  </a:solidFill>
                  <a:latin typeface="Avenir Next" panose="020B0503020202020204" pitchFamily="34" charset="0"/>
                </a:rPr>
                <a:t>working to eliminate poverty.</a:t>
              </a:r>
            </a:p>
          </p:txBody>
        </p:sp>
        <p:pic>
          <p:nvPicPr>
            <p:cNvPr id="30" name="Picture 29">
              <a:extLst>
                <a:ext uri="{FF2B5EF4-FFF2-40B4-BE49-F238E27FC236}">
                  <a16:creationId xmlns:a16="http://schemas.microsoft.com/office/drawing/2014/main" id="{99ADB6A2-6223-1404-E3ED-5C9AEB8CD405}"/>
                </a:ext>
              </a:extLst>
            </p:cNvPr>
            <p:cNvPicPr>
              <a:picLocks noChangeAspect="1"/>
            </p:cNvPicPr>
            <p:nvPr/>
          </p:nvPicPr>
          <p:blipFill>
            <a:blip r:embed="rId7"/>
            <a:stretch>
              <a:fillRect/>
            </a:stretch>
          </p:blipFill>
          <p:spPr>
            <a:xfrm flipH="1">
              <a:off x="11004845" y="4605849"/>
              <a:ext cx="973085" cy="1331816"/>
            </a:xfrm>
            <a:prstGeom prst="rect">
              <a:avLst/>
            </a:prstGeom>
          </p:spPr>
        </p:pic>
      </p:grpSp>
      <p:grpSp>
        <p:nvGrpSpPr>
          <p:cNvPr id="37" name="Group 36">
            <a:extLst>
              <a:ext uri="{FF2B5EF4-FFF2-40B4-BE49-F238E27FC236}">
                <a16:creationId xmlns:a16="http://schemas.microsoft.com/office/drawing/2014/main" id="{60BE8F6D-D301-0A25-4CC1-D3B65F55DE63}"/>
              </a:ext>
            </a:extLst>
          </p:cNvPr>
          <p:cNvGrpSpPr/>
          <p:nvPr/>
        </p:nvGrpSpPr>
        <p:grpSpPr>
          <a:xfrm>
            <a:off x="8339871" y="2009074"/>
            <a:ext cx="2595202" cy="1798569"/>
            <a:chOff x="9257520" y="1946568"/>
            <a:chExt cx="2595202" cy="1798569"/>
          </a:xfrm>
        </p:grpSpPr>
        <p:sp>
          <p:nvSpPr>
            <p:cNvPr id="21" name="TextBox 20">
              <a:extLst>
                <a:ext uri="{FF2B5EF4-FFF2-40B4-BE49-F238E27FC236}">
                  <a16:creationId xmlns:a16="http://schemas.microsoft.com/office/drawing/2014/main" id="{6F1BF8B6-9943-6D1E-73FA-1119713876C9}"/>
                </a:ext>
              </a:extLst>
            </p:cNvPr>
            <p:cNvSpPr txBox="1"/>
            <p:nvPr/>
          </p:nvSpPr>
          <p:spPr>
            <a:xfrm>
              <a:off x="9257520" y="1946568"/>
              <a:ext cx="2595202" cy="1798569"/>
            </a:xfrm>
            <a:prstGeom prst="rect">
              <a:avLst/>
            </a:prstGeom>
            <a:noFill/>
          </p:spPr>
          <p:txBody>
            <a:bodyPr wrap="square">
              <a:spAutoFit/>
            </a:bodyPr>
            <a:lstStyle/>
            <a:p>
              <a:pPr>
                <a:lnSpc>
                  <a:spcPts val="2680"/>
                </a:lnSpc>
              </a:pPr>
              <a:r>
                <a:rPr lang="en-US" sz="1600" b="1" spc="60" dirty="0">
                  <a:solidFill>
                    <a:srgbClr val="F6C80E"/>
                  </a:solidFill>
                  <a:latin typeface="Avenir Next" panose="020B0503020202020204" pitchFamily="34" charset="0"/>
                </a:rPr>
                <a:t>Welcome </a:t>
              </a:r>
            </a:p>
            <a:p>
              <a:pPr>
                <a:lnSpc>
                  <a:spcPts val="2680"/>
                </a:lnSpc>
              </a:pPr>
              <a:r>
                <a:rPr lang="en-US" sz="1600" b="1" spc="60" dirty="0">
                  <a:solidFill>
                    <a:srgbClr val="F6C80E"/>
                  </a:solidFill>
                  <a:latin typeface="Avenir Next" panose="020B0503020202020204" pitchFamily="34" charset="0"/>
                </a:rPr>
                <a:t>affordable </a:t>
              </a:r>
            </a:p>
            <a:p>
              <a:pPr>
                <a:lnSpc>
                  <a:spcPts val="2680"/>
                </a:lnSpc>
              </a:pPr>
              <a:r>
                <a:rPr lang="en-US" sz="1600" b="1" spc="60" dirty="0">
                  <a:solidFill>
                    <a:srgbClr val="F6C80E"/>
                  </a:solidFill>
                  <a:latin typeface="Avenir Next" panose="020B0503020202020204" pitchFamily="34" charset="0"/>
                </a:rPr>
                <a:t>housing </a:t>
              </a:r>
            </a:p>
            <a:p>
              <a:pPr>
                <a:lnSpc>
                  <a:spcPts val="2680"/>
                </a:lnSpc>
              </a:pPr>
              <a:r>
                <a:rPr lang="en-US" sz="1600" dirty="0">
                  <a:solidFill>
                    <a:srgbClr val="E5E9D0"/>
                  </a:solidFill>
                  <a:latin typeface="Avenir Next" panose="020B0503020202020204" pitchFamily="34" charset="0"/>
                </a:rPr>
                <a:t>developments in </a:t>
              </a:r>
            </a:p>
            <a:p>
              <a:pPr>
                <a:lnSpc>
                  <a:spcPts val="2680"/>
                </a:lnSpc>
              </a:pPr>
              <a:r>
                <a:rPr lang="en-US" sz="1600" dirty="0">
                  <a:solidFill>
                    <a:srgbClr val="E5E9D0"/>
                  </a:solidFill>
                  <a:latin typeface="Avenir Next" panose="020B0503020202020204" pitchFamily="34" charset="0"/>
                </a:rPr>
                <a:t>your community.</a:t>
              </a:r>
            </a:p>
          </p:txBody>
        </p:sp>
        <p:pic>
          <p:nvPicPr>
            <p:cNvPr id="31" name="Picture 30">
              <a:extLst>
                <a:ext uri="{FF2B5EF4-FFF2-40B4-BE49-F238E27FC236}">
                  <a16:creationId xmlns:a16="http://schemas.microsoft.com/office/drawing/2014/main" id="{16DFBF0B-9F01-476E-173A-E9E8E63A797F}"/>
                </a:ext>
              </a:extLst>
            </p:cNvPr>
            <p:cNvPicPr>
              <a:picLocks noChangeAspect="1"/>
            </p:cNvPicPr>
            <p:nvPr/>
          </p:nvPicPr>
          <p:blipFill>
            <a:blip r:embed="rId8"/>
            <a:stretch>
              <a:fillRect/>
            </a:stretch>
          </p:blipFill>
          <p:spPr>
            <a:xfrm>
              <a:off x="10663166" y="2093414"/>
              <a:ext cx="1165723" cy="848364"/>
            </a:xfrm>
            <a:prstGeom prst="rect">
              <a:avLst/>
            </a:prstGeom>
          </p:spPr>
        </p:pic>
      </p:grpSp>
      <p:sp>
        <p:nvSpPr>
          <p:cNvPr id="2" name="TextBox 1">
            <a:extLst>
              <a:ext uri="{FF2B5EF4-FFF2-40B4-BE49-F238E27FC236}">
                <a16:creationId xmlns:a16="http://schemas.microsoft.com/office/drawing/2014/main" id="{20E7C216-C9C0-4A0F-BEA3-6216B9DA9646}"/>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104705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E7713D9-927B-E2E7-81DF-CD38CAA8247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8126ED3-E9D4-FCB4-3B3F-5DFF736E85E7}"/>
              </a:ext>
            </a:extLst>
          </p:cNvPr>
          <p:cNvPicPr>
            <a:picLocks noChangeAspect="1"/>
          </p:cNvPicPr>
          <p:nvPr/>
        </p:nvPicPr>
        <p:blipFill rotWithShape="1">
          <a:blip r:embed="rId3"/>
          <a:srcRect l="16643" t="1027" r="17411"/>
          <a:stretch/>
        </p:blipFill>
        <p:spPr>
          <a:xfrm>
            <a:off x="602170" y="1052996"/>
            <a:ext cx="10987658" cy="5288828"/>
          </a:xfrm>
          <a:prstGeom prst="rect">
            <a:avLst/>
          </a:prstGeom>
          <a:ln>
            <a:solidFill>
              <a:schemeClr val="bg1"/>
            </a:solidFill>
          </a:ln>
        </p:spPr>
      </p:pic>
      <p:sp>
        <p:nvSpPr>
          <p:cNvPr id="3" name="Rounded Rectangle 2">
            <a:extLst>
              <a:ext uri="{FF2B5EF4-FFF2-40B4-BE49-F238E27FC236}">
                <a16:creationId xmlns:a16="http://schemas.microsoft.com/office/drawing/2014/main" id="{97EAEE72-5C17-CE52-2B75-A19538078CF9}"/>
              </a:ext>
            </a:extLst>
          </p:cNvPr>
          <p:cNvSpPr/>
          <p:nvPr/>
        </p:nvSpPr>
        <p:spPr>
          <a:xfrm>
            <a:off x="2857500" y="371742"/>
            <a:ext cx="6484438" cy="949058"/>
          </a:xfrm>
          <a:prstGeom prst="roundRect">
            <a:avLst>
              <a:gd name="adj" fmla="val 5399"/>
            </a:avLst>
          </a:prstGeom>
          <a:solidFill>
            <a:srgbClr val="1B1B1B"/>
          </a:solidFill>
          <a:ln>
            <a:noFill/>
          </a:ln>
          <a:effectLst>
            <a:outerShdw blurRad="50800" dist="50800" dir="5400000" algn="ctr" rotWithShape="0">
              <a:srgbClr val="000000">
                <a:alpha val="50163"/>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a:extLst>
              <a:ext uri="{FF2B5EF4-FFF2-40B4-BE49-F238E27FC236}">
                <a16:creationId xmlns:a16="http://schemas.microsoft.com/office/drawing/2014/main" id="{E215EFFA-2988-84C9-7A8B-57EF657E0FE5}"/>
              </a:ext>
            </a:extLst>
          </p:cNvPr>
          <p:cNvSpPr/>
          <p:nvPr/>
        </p:nvSpPr>
        <p:spPr>
          <a:xfrm>
            <a:off x="2980267" y="437718"/>
            <a:ext cx="6242755" cy="797202"/>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188C75CA-DDFB-C32C-FED0-E8730030505D}"/>
              </a:ext>
            </a:extLst>
          </p:cNvPr>
          <p:cNvSpPr txBox="1"/>
          <p:nvPr/>
        </p:nvSpPr>
        <p:spPr>
          <a:xfrm>
            <a:off x="313965" y="527034"/>
            <a:ext cx="11564068" cy="707886"/>
          </a:xfrm>
          <a:prstGeom prst="rect">
            <a:avLst/>
          </a:prstGeom>
          <a:noFill/>
        </p:spPr>
        <p:txBody>
          <a:bodyPr wrap="square" rtlCol="0">
            <a:spAutoFit/>
          </a:bodyPr>
          <a:lstStyle/>
          <a:p>
            <a:pPr algn="ctr"/>
            <a:r>
              <a:rPr lang="en-US" sz="4000" spc="190" dirty="0">
                <a:solidFill>
                  <a:srgbClr val="CAFDFF"/>
                </a:solidFill>
                <a:latin typeface="Hardwick WF" pitchFamily="2" charset="0"/>
              </a:rPr>
              <a:t>End</a:t>
            </a:r>
            <a:r>
              <a:rPr lang="en-US" sz="4000" spc="190" dirty="0">
                <a:solidFill>
                  <a:srgbClr val="FF7152"/>
                </a:solidFill>
                <a:latin typeface="Hardwick WF" pitchFamily="2" charset="0"/>
              </a:rPr>
              <a:t>Poverty</a:t>
            </a:r>
            <a:r>
              <a:rPr lang="en-US" sz="4000" spc="190" dirty="0">
                <a:solidFill>
                  <a:srgbClr val="F2F7DC"/>
                </a:solidFill>
                <a:latin typeface="Hardwick WF" pitchFamily="2" charset="0"/>
              </a:rPr>
              <a:t>usa</a:t>
            </a:r>
            <a:r>
              <a:rPr lang="en-US" sz="4000" spc="190" dirty="0">
                <a:solidFill>
                  <a:srgbClr val="81817F"/>
                </a:solidFill>
                <a:latin typeface="Hardwick WF" pitchFamily="2" charset="0"/>
              </a:rPr>
              <a:t>.org</a:t>
            </a:r>
          </a:p>
        </p:txBody>
      </p:sp>
      <p:sp>
        <p:nvSpPr>
          <p:cNvPr id="14" name="TextBox 13">
            <a:extLst>
              <a:ext uri="{FF2B5EF4-FFF2-40B4-BE49-F238E27FC236}">
                <a16:creationId xmlns:a16="http://schemas.microsoft.com/office/drawing/2014/main" id="{68ED5DA3-85BD-B62B-58CA-2E34C1092235}"/>
              </a:ext>
            </a:extLst>
          </p:cNvPr>
          <p:cNvSpPr txBox="1"/>
          <p:nvPr/>
        </p:nvSpPr>
        <p:spPr>
          <a:xfrm>
            <a:off x="7687734" y="9442330"/>
            <a:ext cx="5224267" cy="365485"/>
          </a:xfrm>
          <a:prstGeom prst="rect">
            <a:avLst/>
          </a:prstGeom>
          <a:noFill/>
        </p:spPr>
        <p:txBody>
          <a:bodyPr wrap="square">
            <a:spAutoFit/>
          </a:bodyPr>
          <a:lstStyle/>
          <a:p>
            <a:pPr>
              <a:lnSpc>
                <a:spcPts val="2220"/>
              </a:lnSpc>
            </a:pPr>
            <a:r>
              <a:rPr lang="en-US" sz="1600" spc="40" dirty="0">
                <a:solidFill>
                  <a:schemeClr val="tx1">
                    <a:lumMod val="85000"/>
                    <a:lumOff val="15000"/>
                  </a:schemeClr>
                </a:solidFill>
                <a:latin typeface="Avenir Next Medium" panose="020B0503020202020204" pitchFamily="34" charset="0"/>
              </a:rPr>
              <a:t>communities to promote broad prosperity</a:t>
            </a:r>
          </a:p>
        </p:txBody>
      </p:sp>
      <p:sp>
        <p:nvSpPr>
          <p:cNvPr id="8" name="Rounded Rectangle 7">
            <a:extLst>
              <a:ext uri="{FF2B5EF4-FFF2-40B4-BE49-F238E27FC236}">
                <a16:creationId xmlns:a16="http://schemas.microsoft.com/office/drawing/2014/main" id="{A636FF48-8B22-9112-7C54-7E06F40FEFB1}"/>
              </a:ext>
            </a:extLst>
          </p:cNvPr>
          <p:cNvSpPr/>
          <p:nvPr/>
        </p:nvSpPr>
        <p:spPr>
          <a:xfrm>
            <a:off x="9667036" y="371742"/>
            <a:ext cx="2131375" cy="1722273"/>
          </a:xfrm>
          <a:prstGeom prst="roundRect">
            <a:avLst>
              <a:gd name="adj" fmla="val 6519"/>
            </a:avLst>
          </a:prstGeom>
          <a:solidFill>
            <a:schemeClr val="tx1"/>
          </a:solidFill>
          <a:ln w="12700">
            <a:solidFill>
              <a:srgbClr val="FF7956"/>
            </a:solidFill>
            <a:prstDash val="sysDot"/>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45038945-EE35-03FF-BDC2-C82BE78B6DCE}"/>
              </a:ext>
            </a:extLst>
          </p:cNvPr>
          <p:cNvSpPr txBox="1"/>
          <p:nvPr/>
        </p:nvSpPr>
        <p:spPr>
          <a:xfrm>
            <a:off x="9761948" y="516176"/>
            <a:ext cx="1917710" cy="1364476"/>
          </a:xfrm>
          <a:prstGeom prst="rect">
            <a:avLst/>
          </a:prstGeom>
          <a:noFill/>
        </p:spPr>
        <p:txBody>
          <a:bodyPr wrap="square">
            <a:spAutoFit/>
          </a:bodyPr>
          <a:lstStyle/>
          <a:p>
            <a:pPr algn="ctr">
              <a:lnSpc>
                <a:spcPts val="2020"/>
              </a:lnSpc>
            </a:pPr>
            <a:r>
              <a:rPr lang="en-US" sz="1400" spc="40" dirty="0">
                <a:solidFill>
                  <a:schemeClr val="bg1"/>
                </a:solidFill>
                <a:latin typeface="Courier New" panose="02070309020205020404" pitchFamily="49" charset="0"/>
                <a:cs typeface="Courier New" panose="02070309020205020404" pitchFamily="49" charset="0"/>
              </a:rPr>
              <a:t>Search for antipoverty organizations in your area &amp; nationwide.</a:t>
            </a:r>
          </a:p>
        </p:txBody>
      </p:sp>
    </p:spTree>
    <p:extLst>
      <p:ext uri="{BB962C8B-B14F-4D97-AF65-F5344CB8AC3E}">
        <p14:creationId xmlns:p14="http://schemas.microsoft.com/office/powerpoint/2010/main" val="28798274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E1FD782-089D-B625-7387-A7568190A55A}"/>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48857AE5-3A03-B2DB-22D4-16709D7C9F4B}"/>
              </a:ext>
            </a:extLst>
          </p:cNvPr>
          <p:cNvSpPr/>
          <p:nvPr/>
        </p:nvSpPr>
        <p:spPr>
          <a:xfrm>
            <a:off x="570485" y="495864"/>
            <a:ext cx="11011281"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a:extLst>
              <a:ext uri="{FF2B5EF4-FFF2-40B4-BE49-F238E27FC236}">
                <a16:creationId xmlns:a16="http://schemas.microsoft.com/office/drawing/2014/main" id="{CB408BAE-0084-FD05-9059-C8202FC44AFD}"/>
              </a:ext>
            </a:extLst>
          </p:cNvPr>
          <p:cNvSpPr/>
          <p:nvPr/>
        </p:nvSpPr>
        <p:spPr>
          <a:xfrm>
            <a:off x="673966" y="561840"/>
            <a:ext cx="10844067"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21">
            <a:extLst>
              <a:ext uri="{FF2B5EF4-FFF2-40B4-BE49-F238E27FC236}">
                <a16:creationId xmlns:a16="http://schemas.microsoft.com/office/drawing/2014/main" id="{A713F715-F41C-714A-175D-C4B2A6E8E515}"/>
              </a:ext>
            </a:extLst>
          </p:cNvPr>
          <p:cNvSpPr/>
          <p:nvPr/>
        </p:nvSpPr>
        <p:spPr>
          <a:xfrm>
            <a:off x="4575986" y="2405575"/>
            <a:ext cx="3700485" cy="2788248"/>
          </a:xfrm>
          <a:custGeom>
            <a:avLst/>
            <a:gdLst>
              <a:gd name="connsiteX0" fmla="*/ 1181833 w 3700485"/>
              <a:gd name="connsiteY0" fmla="*/ 1026942 h 2788248"/>
              <a:gd name="connsiteX1" fmla="*/ 773870 w 3700485"/>
              <a:gd name="connsiteY1" fmla="*/ 2250831 h 2788248"/>
              <a:gd name="connsiteX2" fmla="*/ 2208774 w 3700485"/>
              <a:gd name="connsiteY2" fmla="*/ 2194560 h 2788248"/>
              <a:gd name="connsiteX3" fmla="*/ 379974 w 3700485"/>
              <a:gd name="connsiteY3" fmla="*/ 1547447 h 2788248"/>
              <a:gd name="connsiteX4" fmla="*/ 1181833 w 3700485"/>
              <a:gd name="connsiteY4" fmla="*/ 211016 h 2788248"/>
              <a:gd name="connsiteX5" fmla="*/ 2166571 w 3700485"/>
              <a:gd name="connsiteY5" fmla="*/ 1083213 h 2788248"/>
              <a:gd name="connsiteX6" fmla="*/ 351839 w 3700485"/>
              <a:gd name="connsiteY6" fmla="*/ 1336431 h 2788248"/>
              <a:gd name="connsiteX7" fmla="*/ 1575728 w 3700485"/>
              <a:gd name="connsiteY7" fmla="*/ 2658794 h 2788248"/>
              <a:gd name="connsiteX8" fmla="*/ 1449119 w 3700485"/>
              <a:gd name="connsiteY8" fmla="*/ 872197 h 2788248"/>
              <a:gd name="connsiteX9" fmla="*/ 3291987 w 3700485"/>
              <a:gd name="connsiteY9" fmla="*/ 562708 h 2788248"/>
              <a:gd name="connsiteX10" fmla="*/ 2377587 w 3700485"/>
              <a:gd name="connsiteY10" fmla="*/ 2138290 h 2788248"/>
              <a:gd name="connsiteX11" fmla="*/ 2152504 w 3700485"/>
              <a:gd name="connsiteY11" fmla="*/ 351693 h 2788248"/>
              <a:gd name="connsiteX12" fmla="*/ 147 w 3700485"/>
              <a:gd name="connsiteY12" fmla="*/ 900333 h 2788248"/>
              <a:gd name="connsiteX13" fmla="*/ 2265045 w 3700485"/>
              <a:gd name="connsiteY13" fmla="*/ 1533379 h 2788248"/>
              <a:gd name="connsiteX14" fmla="*/ 2025894 w 3700485"/>
              <a:gd name="connsiteY14" fmla="*/ 2757268 h 2788248"/>
              <a:gd name="connsiteX15" fmla="*/ 126756 w 3700485"/>
              <a:gd name="connsiteY15" fmla="*/ 2335237 h 2788248"/>
              <a:gd name="connsiteX16" fmla="*/ 2504196 w 3700485"/>
              <a:gd name="connsiteY16" fmla="*/ 1392702 h 2788248"/>
              <a:gd name="connsiteX17" fmla="*/ 2687076 w 3700485"/>
              <a:gd name="connsiteY17" fmla="*/ 2672862 h 2788248"/>
              <a:gd name="connsiteX18" fmla="*/ 1055224 w 3700485"/>
              <a:gd name="connsiteY18" fmla="*/ 787791 h 2788248"/>
              <a:gd name="connsiteX19" fmla="*/ 3545205 w 3700485"/>
              <a:gd name="connsiteY19" fmla="*/ 844062 h 2788248"/>
              <a:gd name="connsiteX20" fmla="*/ 3348257 w 3700485"/>
              <a:gd name="connsiteY20" fmla="*/ 2039816 h 2788248"/>
              <a:gd name="connsiteX21" fmla="*/ 2616737 w 3700485"/>
              <a:gd name="connsiteY21" fmla="*/ 1012874 h 2788248"/>
              <a:gd name="connsiteX22" fmla="*/ 1927420 w 3700485"/>
              <a:gd name="connsiteY22" fmla="*/ 0 h 278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00485" h="2788248">
                <a:moveTo>
                  <a:pt x="1181833" y="1026942"/>
                </a:moveTo>
                <a:cubicBezTo>
                  <a:pt x="892273" y="1541585"/>
                  <a:pt x="602713" y="2056228"/>
                  <a:pt x="773870" y="2250831"/>
                </a:cubicBezTo>
                <a:cubicBezTo>
                  <a:pt x="945027" y="2445434"/>
                  <a:pt x="2274423" y="2311791"/>
                  <a:pt x="2208774" y="2194560"/>
                </a:cubicBezTo>
                <a:cubicBezTo>
                  <a:pt x="2143125" y="2077329"/>
                  <a:pt x="551131" y="1878038"/>
                  <a:pt x="379974" y="1547447"/>
                </a:cubicBezTo>
                <a:cubicBezTo>
                  <a:pt x="208817" y="1216856"/>
                  <a:pt x="884067" y="288388"/>
                  <a:pt x="1181833" y="211016"/>
                </a:cubicBezTo>
                <a:cubicBezTo>
                  <a:pt x="1479599" y="133644"/>
                  <a:pt x="2304903" y="895644"/>
                  <a:pt x="2166571" y="1083213"/>
                </a:cubicBezTo>
                <a:cubicBezTo>
                  <a:pt x="2028239" y="1270782"/>
                  <a:pt x="450313" y="1073834"/>
                  <a:pt x="351839" y="1336431"/>
                </a:cubicBezTo>
                <a:cubicBezTo>
                  <a:pt x="253365" y="1599028"/>
                  <a:pt x="1392848" y="2736166"/>
                  <a:pt x="1575728" y="2658794"/>
                </a:cubicBezTo>
                <a:cubicBezTo>
                  <a:pt x="1758608" y="2581422"/>
                  <a:pt x="1163076" y="1221545"/>
                  <a:pt x="1449119" y="872197"/>
                </a:cubicBezTo>
                <a:cubicBezTo>
                  <a:pt x="1735162" y="522849"/>
                  <a:pt x="3137242" y="351693"/>
                  <a:pt x="3291987" y="562708"/>
                </a:cubicBezTo>
                <a:cubicBezTo>
                  <a:pt x="3446732" y="773723"/>
                  <a:pt x="2567501" y="2173459"/>
                  <a:pt x="2377587" y="2138290"/>
                </a:cubicBezTo>
                <a:cubicBezTo>
                  <a:pt x="2187673" y="2103121"/>
                  <a:pt x="2548744" y="558019"/>
                  <a:pt x="2152504" y="351693"/>
                </a:cubicBezTo>
                <a:cubicBezTo>
                  <a:pt x="1756264" y="145367"/>
                  <a:pt x="-18610" y="703385"/>
                  <a:pt x="147" y="900333"/>
                </a:cubicBezTo>
                <a:cubicBezTo>
                  <a:pt x="18904" y="1097281"/>
                  <a:pt x="1927421" y="1223890"/>
                  <a:pt x="2265045" y="1533379"/>
                </a:cubicBezTo>
                <a:cubicBezTo>
                  <a:pt x="2602669" y="1842868"/>
                  <a:pt x="2382275" y="2623625"/>
                  <a:pt x="2025894" y="2757268"/>
                </a:cubicBezTo>
                <a:cubicBezTo>
                  <a:pt x="1669513" y="2890911"/>
                  <a:pt x="47039" y="2562665"/>
                  <a:pt x="126756" y="2335237"/>
                </a:cubicBezTo>
                <a:cubicBezTo>
                  <a:pt x="206473" y="2107809"/>
                  <a:pt x="2077476" y="1336431"/>
                  <a:pt x="2504196" y="1392702"/>
                </a:cubicBezTo>
                <a:cubicBezTo>
                  <a:pt x="2930916" y="1448973"/>
                  <a:pt x="2928571" y="2773680"/>
                  <a:pt x="2687076" y="2672862"/>
                </a:cubicBezTo>
                <a:cubicBezTo>
                  <a:pt x="2445581" y="2572044"/>
                  <a:pt x="912202" y="1092591"/>
                  <a:pt x="1055224" y="787791"/>
                </a:cubicBezTo>
                <a:cubicBezTo>
                  <a:pt x="1198246" y="482991"/>
                  <a:pt x="3163033" y="635391"/>
                  <a:pt x="3545205" y="844062"/>
                </a:cubicBezTo>
                <a:cubicBezTo>
                  <a:pt x="3927377" y="1052733"/>
                  <a:pt x="3503002" y="2011681"/>
                  <a:pt x="3348257" y="2039816"/>
                </a:cubicBezTo>
                <a:cubicBezTo>
                  <a:pt x="3193512" y="2067951"/>
                  <a:pt x="2853543" y="1352843"/>
                  <a:pt x="2616737" y="1012874"/>
                </a:cubicBezTo>
                <a:cubicBezTo>
                  <a:pt x="2379931" y="672905"/>
                  <a:pt x="2082164" y="53926"/>
                  <a:pt x="1927420" y="0"/>
                </a:cubicBezTo>
              </a:path>
            </a:pathLst>
          </a:custGeom>
          <a:noFill/>
          <a:ln w="28575">
            <a:solidFill>
              <a:srgbClr val="FF72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7250"/>
              </a:solidFill>
            </a:endParaRPr>
          </a:p>
        </p:txBody>
      </p:sp>
      <p:sp>
        <p:nvSpPr>
          <p:cNvPr id="12" name="TextBox 11">
            <a:extLst>
              <a:ext uri="{FF2B5EF4-FFF2-40B4-BE49-F238E27FC236}">
                <a16:creationId xmlns:a16="http://schemas.microsoft.com/office/drawing/2014/main" id="{47AFA0B0-2301-2289-DB62-F366A5AB1800}"/>
              </a:ext>
            </a:extLst>
          </p:cNvPr>
          <p:cNvSpPr txBox="1"/>
          <p:nvPr/>
        </p:nvSpPr>
        <p:spPr>
          <a:xfrm>
            <a:off x="7658228" y="8560087"/>
            <a:ext cx="5224267" cy="365485"/>
          </a:xfrm>
          <a:prstGeom prst="rect">
            <a:avLst/>
          </a:prstGeom>
          <a:noFill/>
        </p:spPr>
        <p:txBody>
          <a:bodyPr wrap="square">
            <a:spAutoFit/>
          </a:bodyPr>
          <a:lstStyle/>
          <a:p>
            <a:pPr>
              <a:lnSpc>
                <a:spcPts val="2220"/>
              </a:lnSpc>
            </a:pPr>
            <a:r>
              <a:rPr lang="en-US" sz="1600" spc="40" dirty="0">
                <a:solidFill>
                  <a:schemeClr val="tx1">
                    <a:lumMod val="85000"/>
                    <a:lumOff val="15000"/>
                  </a:schemeClr>
                </a:solidFill>
                <a:latin typeface="Avenir Next Medium" panose="020B0503020202020204" pitchFamily="34" charset="0"/>
              </a:rPr>
              <a:t>the poor by reining in exploitation</a:t>
            </a:r>
          </a:p>
        </p:txBody>
      </p:sp>
      <p:sp>
        <p:nvSpPr>
          <p:cNvPr id="13" name="TextBox 12">
            <a:extLst>
              <a:ext uri="{FF2B5EF4-FFF2-40B4-BE49-F238E27FC236}">
                <a16:creationId xmlns:a16="http://schemas.microsoft.com/office/drawing/2014/main" id="{FE8C2818-B3DD-0819-0EC8-572E4518816D}"/>
              </a:ext>
            </a:extLst>
          </p:cNvPr>
          <p:cNvSpPr txBox="1"/>
          <p:nvPr/>
        </p:nvSpPr>
        <p:spPr>
          <a:xfrm>
            <a:off x="7640975" y="7617836"/>
            <a:ext cx="5224267" cy="365485"/>
          </a:xfrm>
          <a:prstGeom prst="rect">
            <a:avLst/>
          </a:prstGeom>
          <a:noFill/>
        </p:spPr>
        <p:txBody>
          <a:bodyPr wrap="square">
            <a:spAutoFit/>
          </a:bodyPr>
          <a:lstStyle/>
          <a:p>
            <a:pPr>
              <a:lnSpc>
                <a:spcPts val="2220"/>
              </a:lnSpc>
            </a:pPr>
            <a:r>
              <a:rPr lang="en-US" sz="1600" spc="40" dirty="0">
                <a:solidFill>
                  <a:schemeClr val="tx1">
                    <a:lumMod val="85000"/>
                    <a:lumOff val="15000"/>
                  </a:schemeClr>
                </a:solidFill>
                <a:latin typeface="Avenir Next Medium" panose="020B0503020202020204" pitchFamily="34" charset="0"/>
              </a:rPr>
              <a:t>in families by rebalancing the safety net</a:t>
            </a:r>
          </a:p>
        </p:txBody>
      </p:sp>
      <p:sp>
        <p:nvSpPr>
          <p:cNvPr id="14" name="TextBox 13">
            <a:extLst>
              <a:ext uri="{FF2B5EF4-FFF2-40B4-BE49-F238E27FC236}">
                <a16:creationId xmlns:a16="http://schemas.microsoft.com/office/drawing/2014/main" id="{27C0A5C5-D9FF-FC44-7E21-07297F9371A1}"/>
              </a:ext>
            </a:extLst>
          </p:cNvPr>
          <p:cNvSpPr txBox="1"/>
          <p:nvPr/>
        </p:nvSpPr>
        <p:spPr>
          <a:xfrm>
            <a:off x="7687734" y="9442330"/>
            <a:ext cx="5224267" cy="365485"/>
          </a:xfrm>
          <a:prstGeom prst="rect">
            <a:avLst/>
          </a:prstGeom>
          <a:noFill/>
        </p:spPr>
        <p:txBody>
          <a:bodyPr wrap="square">
            <a:spAutoFit/>
          </a:bodyPr>
          <a:lstStyle/>
          <a:p>
            <a:pPr>
              <a:lnSpc>
                <a:spcPts val="2220"/>
              </a:lnSpc>
            </a:pPr>
            <a:r>
              <a:rPr lang="en-US" sz="1600" spc="40" dirty="0">
                <a:solidFill>
                  <a:schemeClr val="tx1">
                    <a:lumMod val="85000"/>
                    <a:lumOff val="15000"/>
                  </a:schemeClr>
                </a:solidFill>
                <a:latin typeface="Avenir Next Medium" panose="020B0503020202020204" pitchFamily="34" charset="0"/>
              </a:rPr>
              <a:t>communities to promote broad prosperity</a:t>
            </a:r>
          </a:p>
        </p:txBody>
      </p:sp>
      <p:sp>
        <p:nvSpPr>
          <p:cNvPr id="2" name="TextBox 1">
            <a:extLst>
              <a:ext uri="{FF2B5EF4-FFF2-40B4-BE49-F238E27FC236}">
                <a16:creationId xmlns:a16="http://schemas.microsoft.com/office/drawing/2014/main" id="{15CCF4F6-0823-FF81-BBC8-3DF89C5E3EF4}"/>
              </a:ext>
            </a:extLst>
          </p:cNvPr>
          <p:cNvSpPr txBox="1"/>
          <p:nvPr/>
        </p:nvSpPr>
        <p:spPr>
          <a:xfrm>
            <a:off x="308913" y="651156"/>
            <a:ext cx="11564068" cy="584775"/>
          </a:xfrm>
          <a:prstGeom prst="rect">
            <a:avLst/>
          </a:prstGeom>
          <a:noFill/>
        </p:spPr>
        <p:txBody>
          <a:bodyPr wrap="square" rtlCol="0">
            <a:spAutoFit/>
          </a:bodyPr>
          <a:lstStyle/>
          <a:p>
            <a:pPr algn="ctr"/>
            <a:r>
              <a:rPr lang="en-US" sz="3200" dirty="0">
                <a:solidFill>
                  <a:srgbClr val="E5E9D0"/>
                </a:solidFill>
                <a:latin typeface="Avenir Light" panose="020B0402020203020204" pitchFamily="34" charset="77"/>
              </a:rPr>
              <a:t>Poverty isn't a </a:t>
            </a:r>
            <a:r>
              <a:rPr lang="en-US" sz="3200" dirty="0">
                <a:solidFill>
                  <a:srgbClr val="FF7250"/>
                </a:solidFill>
                <a:latin typeface="Hardwick WF" pitchFamily="2" charset="0"/>
              </a:rPr>
              <a:t>LINE. </a:t>
            </a:r>
            <a:r>
              <a:rPr lang="en-US" sz="3200" dirty="0">
                <a:solidFill>
                  <a:srgbClr val="E5E9D0"/>
                </a:solidFill>
                <a:latin typeface="Avenir Light" panose="020B0402020203020204" pitchFamily="34" charset="77"/>
              </a:rPr>
              <a:t>It's a</a:t>
            </a:r>
            <a:r>
              <a:rPr lang="en-US" sz="3200" dirty="0">
                <a:solidFill>
                  <a:srgbClr val="E5E9D0"/>
                </a:solidFill>
                <a:latin typeface="Hardwick WF" pitchFamily="2" charset="0"/>
              </a:rPr>
              <a:t> </a:t>
            </a:r>
            <a:r>
              <a:rPr lang="en-US" sz="3200" dirty="0">
                <a:solidFill>
                  <a:srgbClr val="FF7250"/>
                </a:solidFill>
                <a:latin typeface="Hardwick WF" pitchFamily="2" charset="0"/>
              </a:rPr>
              <a:t>TIGHT KNOT</a:t>
            </a:r>
            <a:r>
              <a:rPr lang="en-US" sz="3200" dirty="0">
                <a:solidFill>
                  <a:srgbClr val="E5E9D0"/>
                </a:solidFill>
                <a:latin typeface="Hardwick WF" pitchFamily="2" charset="0"/>
              </a:rPr>
              <a:t> </a:t>
            </a:r>
            <a:r>
              <a:rPr lang="en-US" sz="3200" dirty="0">
                <a:solidFill>
                  <a:srgbClr val="E5E9D0"/>
                </a:solidFill>
                <a:latin typeface="Avenir Light" panose="020B0402020203020204" pitchFamily="34" charset="77"/>
              </a:rPr>
              <a:t>of social maladies.</a:t>
            </a:r>
          </a:p>
        </p:txBody>
      </p:sp>
      <p:sp>
        <p:nvSpPr>
          <p:cNvPr id="5" name="TextBox 4">
            <a:extLst>
              <a:ext uri="{FF2B5EF4-FFF2-40B4-BE49-F238E27FC236}">
                <a16:creationId xmlns:a16="http://schemas.microsoft.com/office/drawing/2014/main" id="{3D5B6C92-844B-8428-9C3F-397F90B51856}"/>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250167426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19D17E5-94D1-1CAC-E798-97BBC161097E}"/>
              </a:ext>
            </a:extLst>
          </p:cNvPr>
          <p:cNvSpPr/>
          <p:nvPr/>
        </p:nvSpPr>
        <p:spPr>
          <a:xfrm>
            <a:off x="570485" y="495864"/>
            <a:ext cx="11011281"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a:extLst>
              <a:ext uri="{FF2B5EF4-FFF2-40B4-BE49-F238E27FC236}">
                <a16:creationId xmlns:a16="http://schemas.microsoft.com/office/drawing/2014/main" id="{442A31CA-D91B-FAC6-F8FA-09994A4849D0}"/>
              </a:ext>
            </a:extLst>
          </p:cNvPr>
          <p:cNvSpPr/>
          <p:nvPr/>
        </p:nvSpPr>
        <p:spPr>
          <a:xfrm>
            <a:off x="673966" y="561840"/>
            <a:ext cx="10844067"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21">
            <a:extLst>
              <a:ext uri="{FF2B5EF4-FFF2-40B4-BE49-F238E27FC236}">
                <a16:creationId xmlns:a16="http://schemas.microsoft.com/office/drawing/2014/main" id="{482C2643-603D-ECFC-6042-F7223A988287}"/>
              </a:ext>
            </a:extLst>
          </p:cNvPr>
          <p:cNvSpPr/>
          <p:nvPr/>
        </p:nvSpPr>
        <p:spPr>
          <a:xfrm>
            <a:off x="4575986" y="2303975"/>
            <a:ext cx="4719809" cy="2889848"/>
          </a:xfrm>
          <a:custGeom>
            <a:avLst/>
            <a:gdLst>
              <a:gd name="connsiteX0" fmla="*/ 1181833 w 3700485"/>
              <a:gd name="connsiteY0" fmla="*/ 1026942 h 2788248"/>
              <a:gd name="connsiteX1" fmla="*/ 773870 w 3700485"/>
              <a:gd name="connsiteY1" fmla="*/ 2250831 h 2788248"/>
              <a:gd name="connsiteX2" fmla="*/ 2208774 w 3700485"/>
              <a:gd name="connsiteY2" fmla="*/ 2194560 h 2788248"/>
              <a:gd name="connsiteX3" fmla="*/ 379974 w 3700485"/>
              <a:gd name="connsiteY3" fmla="*/ 1547447 h 2788248"/>
              <a:gd name="connsiteX4" fmla="*/ 1181833 w 3700485"/>
              <a:gd name="connsiteY4" fmla="*/ 211016 h 2788248"/>
              <a:gd name="connsiteX5" fmla="*/ 2166571 w 3700485"/>
              <a:gd name="connsiteY5" fmla="*/ 1083213 h 2788248"/>
              <a:gd name="connsiteX6" fmla="*/ 351839 w 3700485"/>
              <a:gd name="connsiteY6" fmla="*/ 1336431 h 2788248"/>
              <a:gd name="connsiteX7" fmla="*/ 1575728 w 3700485"/>
              <a:gd name="connsiteY7" fmla="*/ 2658794 h 2788248"/>
              <a:gd name="connsiteX8" fmla="*/ 1449119 w 3700485"/>
              <a:gd name="connsiteY8" fmla="*/ 872197 h 2788248"/>
              <a:gd name="connsiteX9" fmla="*/ 3291987 w 3700485"/>
              <a:gd name="connsiteY9" fmla="*/ 562708 h 2788248"/>
              <a:gd name="connsiteX10" fmla="*/ 2377587 w 3700485"/>
              <a:gd name="connsiteY10" fmla="*/ 2138290 h 2788248"/>
              <a:gd name="connsiteX11" fmla="*/ 2152504 w 3700485"/>
              <a:gd name="connsiteY11" fmla="*/ 351693 h 2788248"/>
              <a:gd name="connsiteX12" fmla="*/ 147 w 3700485"/>
              <a:gd name="connsiteY12" fmla="*/ 900333 h 2788248"/>
              <a:gd name="connsiteX13" fmla="*/ 2265045 w 3700485"/>
              <a:gd name="connsiteY13" fmla="*/ 1533379 h 2788248"/>
              <a:gd name="connsiteX14" fmla="*/ 2025894 w 3700485"/>
              <a:gd name="connsiteY14" fmla="*/ 2757268 h 2788248"/>
              <a:gd name="connsiteX15" fmla="*/ 126756 w 3700485"/>
              <a:gd name="connsiteY15" fmla="*/ 2335237 h 2788248"/>
              <a:gd name="connsiteX16" fmla="*/ 2504196 w 3700485"/>
              <a:gd name="connsiteY16" fmla="*/ 1392702 h 2788248"/>
              <a:gd name="connsiteX17" fmla="*/ 2687076 w 3700485"/>
              <a:gd name="connsiteY17" fmla="*/ 2672862 h 2788248"/>
              <a:gd name="connsiteX18" fmla="*/ 1055224 w 3700485"/>
              <a:gd name="connsiteY18" fmla="*/ 787791 h 2788248"/>
              <a:gd name="connsiteX19" fmla="*/ 3545205 w 3700485"/>
              <a:gd name="connsiteY19" fmla="*/ 844062 h 2788248"/>
              <a:gd name="connsiteX20" fmla="*/ 3348257 w 3700485"/>
              <a:gd name="connsiteY20" fmla="*/ 2039816 h 2788248"/>
              <a:gd name="connsiteX21" fmla="*/ 2616737 w 3700485"/>
              <a:gd name="connsiteY21" fmla="*/ 1012874 h 2788248"/>
              <a:gd name="connsiteX22" fmla="*/ 1927420 w 3700485"/>
              <a:gd name="connsiteY22" fmla="*/ 0 h 2788248"/>
              <a:gd name="connsiteX0" fmla="*/ 1181833 w 3954447"/>
              <a:gd name="connsiteY0" fmla="*/ 1026942 h 2788248"/>
              <a:gd name="connsiteX1" fmla="*/ 773870 w 3954447"/>
              <a:gd name="connsiteY1" fmla="*/ 2250831 h 2788248"/>
              <a:gd name="connsiteX2" fmla="*/ 2208774 w 3954447"/>
              <a:gd name="connsiteY2" fmla="*/ 2194560 h 2788248"/>
              <a:gd name="connsiteX3" fmla="*/ 379974 w 3954447"/>
              <a:gd name="connsiteY3" fmla="*/ 1547447 h 2788248"/>
              <a:gd name="connsiteX4" fmla="*/ 1181833 w 3954447"/>
              <a:gd name="connsiteY4" fmla="*/ 211016 h 2788248"/>
              <a:gd name="connsiteX5" fmla="*/ 2166571 w 3954447"/>
              <a:gd name="connsiteY5" fmla="*/ 1083213 h 2788248"/>
              <a:gd name="connsiteX6" fmla="*/ 351839 w 3954447"/>
              <a:gd name="connsiteY6" fmla="*/ 1336431 h 2788248"/>
              <a:gd name="connsiteX7" fmla="*/ 1575728 w 3954447"/>
              <a:gd name="connsiteY7" fmla="*/ 2658794 h 2788248"/>
              <a:gd name="connsiteX8" fmla="*/ 1449119 w 3954447"/>
              <a:gd name="connsiteY8" fmla="*/ 872197 h 2788248"/>
              <a:gd name="connsiteX9" fmla="*/ 3291987 w 3954447"/>
              <a:gd name="connsiteY9" fmla="*/ 562708 h 2788248"/>
              <a:gd name="connsiteX10" fmla="*/ 2377587 w 3954447"/>
              <a:gd name="connsiteY10" fmla="*/ 2138290 h 2788248"/>
              <a:gd name="connsiteX11" fmla="*/ 2152504 w 3954447"/>
              <a:gd name="connsiteY11" fmla="*/ 351693 h 2788248"/>
              <a:gd name="connsiteX12" fmla="*/ 147 w 3954447"/>
              <a:gd name="connsiteY12" fmla="*/ 900333 h 2788248"/>
              <a:gd name="connsiteX13" fmla="*/ 2265045 w 3954447"/>
              <a:gd name="connsiteY13" fmla="*/ 1533379 h 2788248"/>
              <a:gd name="connsiteX14" fmla="*/ 2025894 w 3954447"/>
              <a:gd name="connsiteY14" fmla="*/ 2757268 h 2788248"/>
              <a:gd name="connsiteX15" fmla="*/ 126756 w 3954447"/>
              <a:gd name="connsiteY15" fmla="*/ 2335237 h 2788248"/>
              <a:gd name="connsiteX16" fmla="*/ 2504196 w 3954447"/>
              <a:gd name="connsiteY16" fmla="*/ 1392702 h 2788248"/>
              <a:gd name="connsiteX17" fmla="*/ 2687076 w 3954447"/>
              <a:gd name="connsiteY17" fmla="*/ 2672862 h 2788248"/>
              <a:gd name="connsiteX18" fmla="*/ 3925424 w 3954447"/>
              <a:gd name="connsiteY18" fmla="*/ 2506524 h 2788248"/>
              <a:gd name="connsiteX19" fmla="*/ 3545205 w 3954447"/>
              <a:gd name="connsiteY19" fmla="*/ 844062 h 2788248"/>
              <a:gd name="connsiteX20" fmla="*/ 3348257 w 3954447"/>
              <a:gd name="connsiteY20" fmla="*/ 2039816 h 2788248"/>
              <a:gd name="connsiteX21" fmla="*/ 2616737 w 3954447"/>
              <a:gd name="connsiteY21" fmla="*/ 1012874 h 2788248"/>
              <a:gd name="connsiteX22" fmla="*/ 1927420 w 3954447"/>
              <a:gd name="connsiteY22" fmla="*/ 0 h 2788248"/>
              <a:gd name="connsiteX0" fmla="*/ 1181833 w 4608337"/>
              <a:gd name="connsiteY0" fmla="*/ 1026942 h 2788248"/>
              <a:gd name="connsiteX1" fmla="*/ 773870 w 4608337"/>
              <a:gd name="connsiteY1" fmla="*/ 2250831 h 2788248"/>
              <a:gd name="connsiteX2" fmla="*/ 2208774 w 4608337"/>
              <a:gd name="connsiteY2" fmla="*/ 2194560 h 2788248"/>
              <a:gd name="connsiteX3" fmla="*/ 379974 w 4608337"/>
              <a:gd name="connsiteY3" fmla="*/ 1547447 h 2788248"/>
              <a:gd name="connsiteX4" fmla="*/ 1181833 w 4608337"/>
              <a:gd name="connsiteY4" fmla="*/ 211016 h 2788248"/>
              <a:gd name="connsiteX5" fmla="*/ 2166571 w 4608337"/>
              <a:gd name="connsiteY5" fmla="*/ 1083213 h 2788248"/>
              <a:gd name="connsiteX6" fmla="*/ 351839 w 4608337"/>
              <a:gd name="connsiteY6" fmla="*/ 1336431 h 2788248"/>
              <a:gd name="connsiteX7" fmla="*/ 1575728 w 4608337"/>
              <a:gd name="connsiteY7" fmla="*/ 2658794 h 2788248"/>
              <a:gd name="connsiteX8" fmla="*/ 1449119 w 4608337"/>
              <a:gd name="connsiteY8" fmla="*/ 872197 h 2788248"/>
              <a:gd name="connsiteX9" fmla="*/ 3291987 w 4608337"/>
              <a:gd name="connsiteY9" fmla="*/ 562708 h 2788248"/>
              <a:gd name="connsiteX10" fmla="*/ 2377587 w 4608337"/>
              <a:gd name="connsiteY10" fmla="*/ 2138290 h 2788248"/>
              <a:gd name="connsiteX11" fmla="*/ 2152504 w 4608337"/>
              <a:gd name="connsiteY11" fmla="*/ 351693 h 2788248"/>
              <a:gd name="connsiteX12" fmla="*/ 147 w 4608337"/>
              <a:gd name="connsiteY12" fmla="*/ 900333 h 2788248"/>
              <a:gd name="connsiteX13" fmla="*/ 2265045 w 4608337"/>
              <a:gd name="connsiteY13" fmla="*/ 1533379 h 2788248"/>
              <a:gd name="connsiteX14" fmla="*/ 2025894 w 4608337"/>
              <a:gd name="connsiteY14" fmla="*/ 2757268 h 2788248"/>
              <a:gd name="connsiteX15" fmla="*/ 126756 w 4608337"/>
              <a:gd name="connsiteY15" fmla="*/ 2335237 h 2788248"/>
              <a:gd name="connsiteX16" fmla="*/ 2504196 w 4608337"/>
              <a:gd name="connsiteY16" fmla="*/ 1392702 h 2788248"/>
              <a:gd name="connsiteX17" fmla="*/ 2687076 w 4608337"/>
              <a:gd name="connsiteY17" fmla="*/ 2672862 h 2788248"/>
              <a:gd name="connsiteX18" fmla="*/ 3925424 w 4608337"/>
              <a:gd name="connsiteY18" fmla="*/ 2506524 h 2788248"/>
              <a:gd name="connsiteX19" fmla="*/ 4595072 w 4608337"/>
              <a:gd name="connsiteY19" fmla="*/ 1817729 h 2788248"/>
              <a:gd name="connsiteX20" fmla="*/ 3348257 w 4608337"/>
              <a:gd name="connsiteY20" fmla="*/ 2039816 h 2788248"/>
              <a:gd name="connsiteX21" fmla="*/ 2616737 w 4608337"/>
              <a:gd name="connsiteY21" fmla="*/ 1012874 h 2788248"/>
              <a:gd name="connsiteX22" fmla="*/ 1927420 w 4608337"/>
              <a:gd name="connsiteY22" fmla="*/ 0 h 2788248"/>
              <a:gd name="connsiteX0" fmla="*/ 1181833 w 4595113"/>
              <a:gd name="connsiteY0" fmla="*/ 1026942 h 2788248"/>
              <a:gd name="connsiteX1" fmla="*/ 773870 w 4595113"/>
              <a:gd name="connsiteY1" fmla="*/ 2250831 h 2788248"/>
              <a:gd name="connsiteX2" fmla="*/ 2208774 w 4595113"/>
              <a:gd name="connsiteY2" fmla="*/ 2194560 h 2788248"/>
              <a:gd name="connsiteX3" fmla="*/ 379974 w 4595113"/>
              <a:gd name="connsiteY3" fmla="*/ 1547447 h 2788248"/>
              <a:gd name="connsiteX4" fmla="*/ 1181833 w 4595113"/>
              <a:gd name="connsiteY4" fmla="*/ 211016 h 2788248"/>
              <a:gd name="connsiteX5" fmla="*/ 2166571 w 4595113"/>
              <a:gd name="connsiteY5" fmla="*/ 1083213 h 2788248"/>
              <a:gd name="connsiteX6" fmla="*/ 351839 w 4595113"/>
              <a:gd name="connsiteY6" fmla="*/ 1336431 h 2788248"/>
              <a:gd name="connsiteX7" fmla="*/ 1575728 w 4595113"/>
              <a:gd name="connsiteY7" fmla="*/ 2658794 h 2788248"/>
              <a:gd name="connsiteX8" fmla="*/ 1449119 w 4595113"/>
              <a:gd name="connsiteY8" fmla="*/ 872197 h 2788248"/>
              <a:gd name="connsiteX9" fmla="*/ 3291987 w 4595113"/>
              <a:gd name="connsiteY9" fmla="*/ 562708 h 2788248"/>
              <a:gd name="connsiteX10" fmla="*/ 2377587 w 4595113"/>
              <a:gd name="connsiteY10" fmla="*/ 2138290 h 2788248"/>
              <a:gd name="connsiteX11" fmla="*/ 2152504 w 4595113"/>
              <a:gd name="connsiteY11" fmla="*/ 351693 h 2788248"/>
              <a:gd name="connsiteX12" fmla="*/ 147 w 4595113"/>
              <a:gd name="connsiteY12" fmla="*/ 900333 h 2788248"/>
              <a:gd name="connsiteX13" fmla="*/ 2265045 w 4595113"/>
              <a:gd name="connsiteY13" fmla="*/ 1533379 h 2788248"/>
              <a:gd name="connsiteX14" fmla="*/ 2025894 w 4595113"/>
              <a:gd name="connsiteY14" fmla="*/ 2757268 h 2788248"/>
              <a:gd name="connsiteX15" fmla="*/ 126756 w 4595113"/>
              <a:gd name="connsiteY15" fmla="*/ 2335237 h 2788248"/>
              <a:gd name="connsiteX16" fmla="*/ 2504196 w 4595113"/>
              <a:gd name="connsiteY16" fmla="*/ 1392702 h 2788248"/>
              <a:gd name="connsiteX17" fmla="*/ 2687076 w 4595113"/>
              <a:gd name="connsiteY17" fmla="*/ 2672862 h 2788248"/>
              <a:gd name="connsiteX18" fmla="*/ 3925424 w 4595113"/>
              <a:gd name="connsiteY18" fmla="*/ 2506524 h 2788248"/>
              <a:gd name="connsiteX19" fmla="*/ 4595072 w 4595113"/>
              <a:gd name="connsiteY19" fmla="*/ 1817729 h 2788248"/>
              <a:gd name="connsiteX20" fmla="*/ 3898590 w 4595113"/>
              <a:gd name="connsiteY20" fmla="*/ 1066149 h 2788248"/>
              <a:gd name="connsiteX21" fmla="*/ 2616737 w 4595113"/>
              <a:gd name="connsiteY21" fmla="*/ 1012874 h 2788248"/>
              <a:gd name="connsiteX22" fmla="*/ 1927420 w 4595113"/>
              <a:gd name="connsiteY22" fmla="*/ 0 h 2788248"/>
              <a:gd name="connsiteX0" fmla="*/ 1181833 w 4595113"/>
              <a:gd name="connsiteY0" fmla="*/ 1026942 h 2788248"/>
              <a:gd name="connsiteX1" fmla="*/ 773870 w 4595113"/>
              <a:gd name="connsiteY1" fmla="*/ 2250831 h 2788248"/>
              <a:gd name="connsiteX2" fmla="*/ 2208774 w 4595113"/>
              <a:gd name="connsiteY2" fmla="*/ 2194560 h 2788248"/>
              <a:gd name="connsiteX3" fmla="*/ 379974 w 4595113"/>
              <a:gd name="connsiteY3" fmla="*/ 1547447 h 2788248"/>
              <a:gd name="connsiteX4" fmla="*/ 1181833 w 4595113"/>
              <a:gd name="connsiteY4" fmla="*/ 211016 h 2788248"/>
              <a:gd name="connsiteX5" fmla="*/ 2166571 w 4595113"/>
              <a:gd name="connsiteY5" fmla="*/ 1083213 h 2788248"/>
              <a:gd name="connsiteX6" fmla="*/ 351839 w 4595113"/>
              <a:gd name="connsiteY6" fmla="*/ 1336431 h 2788248"/>
              <a:gd name="connsiteX7" fmla="*/ 1575728 w 4595113"/>
              <a:gd name="connsiteY7" fmla="*/ 2658794 h 2788248"/>
              <a:gd name="connsiteX8" fmla="*/ 1449119 w 4595113"/>
              <a:gd name="connsiteY8" fmla="*/ 872197 h 2788248"/>
              <a:gd name="connsiteX9" fmla="*/ 3291987 w 4595113"/>
              <a:gd name="connsiteY9" fmla="*/ 562708 h 2788248"/>
              <a:gd name="connsiteX10" fmla="*/ 2377587 w 4595113"/>
              <a:gd name="connsiteY10" fmla="*/ 2138290 h 2788248"/>
              <a:gd name="connsiteX11" fmla="*/ 2152504 w 4595113"/>
              <a:gd name="connsiteY11" fmla="*/ 351693 h 2788248"/>
              <a:gd name="connsiteX12" fmla="*/ 147 w 4595113"/>
              <a:gd name="connsiteY12" fmla="*/ 900333 h 2788248"/>
              <a:gd name="connsiteX13" fmla="*/ 2265045 w 4595113"/>
              <a:gd name="connsiteY13" fmla="*/ 1533379 h 2788248"/>
              <a:gd name="connsiteX14" fmla="*/ 2025894 w 4595113"/>
              <a:gd name="connsiteY14" fmla="*/ 2757268 h 2788248"/>
              <a:gd name="connsiteX15" fmla="*/ 126756 w 4595113"/>
              <a:gd name="connsiteY15" fmla="*/ 2335237 h 2788248"/>
              <a:gd name="connsiteX16" fmla="*/ 2504196 w 4595113"/>
              <a:gd name="connsiteY16" fmla="*/ 1392702 h 2788248"/>
              <a:gd name="connsiteX17" fmla="*/ 2687076 w 4595113"/>
              <a:gd name="connsiteY17" fmla="*/ 2672862 h 2788248"/>
              <a:gd name="connsiteX18" fmla="*/ 3925424 w 4595113"/>
              <a:gd name="connsiteY18" fmla="*/ 2506524 h 2788248"/>
              <a:gd name="connsiteX19" fmla="*/ 4595072 w 4595113"/>
              <a:gd name="connsiteY19" fmla="*/ 1817729 h 2788248"/>
              <a:gd name="connsiteX20" fmla="*/ 3898590 w 4595113"/>
              <a:gd name="connsiteY20" fmla="*/ 1066149 h 2788248"/>
              <a:gd name="connsiteX21" fmla="*/ 4022203 w 4595113"/>
              <a:gd name="connsiteY21" fmla="*/ 369407 h 2788248"/>
              <a:gd name="connsiteX22" fmla="*/ 1927420 w 4595113"/>
              <a:gd name="connsiteY22" fmla="*/ 0 h 2788248"/>
              <a:gd name="connsiteX0" fmla="*/ 1181833 w 4719809"/>
              <a:gd name="connsiteY0" fmla="*/ 1128542 h 2889848"/>
              <a:gd name="connsiteX1" fmla="*/ 773870 w 4719809"/>
              <a:gd name="connsiteY1" fmla="*/ 2352431 h 2889848"/>
              <a:gd name="connsiteX2" fmla="*/ 2208774 w 4719809"/>
              <a:gd name="connsiteY2" fmla="*/ 2296160 h 2889848"/>
              <a:gd name="connsiteX3" fmla="*/ 379974 w 4719809"/>
              <a:gd name="connsiteY3" fmla="*/ 1649047 h 2889848"/>
              <a:gd name="connsiteX4" fmla="*/ 1181833 w 4719809"/>
              <a:gd name="connsiteY4" fmla="*/ 312616 h 2889848"/>
              <a:gd name="connsiteX5" fmla="*/ 2166571 w 4719809"/>
              <a:gd name="connsiteY5" fmla="*/ 1184813 h 2889848"/>
              <a:gd name="connsiteX6" fmla="*/ 351839 w 4719809"/>
              <a:gd name="connsiteY6" fmla="*/ 1438031 h 2889848"/>
              <a:gd name="connsiteX7" fmla="*/ 1575728 w 4719809"/>
              <a:gd name="connsiteY7" fmla="*/ 2760394 h 2889848"/>
              <a:gd name="connsiteX8" fmla="*/ 1449119 w 4719809"/>
              <a:gd name="connsiteY8" fmla="*/ 973797 h 2889848"/>
              <a:gd name="connsiteX9" fmla="*/ 3291987 w 4719809"/>
              <a:gd name="connsiteY9" fmla="*/ 664308 h 2889848"/>
              <a:gd name="connsiteX10" fmla="*/ 2377587 w 4719809"/>
              <a:gd name="connsiteY10" fmla="*/ 2239890 h 2889848"/>
              <a:gd name="connsiteX11" fmla="*/ 2152504 w 4719809"/>
              <a:gd name="connsiteY11" fmla="*/ 453293 h 2889848"/>
              <a:gd name="connsiteX12" fmla="*/ 147 w 4719809"/>
              <a:gd name="connsiteY12" fmla="*/ 1001933 h 2889848"/>
              <a:gd name="connsiteX13" fmla="*/ 2265045 w 4719809"/>
              <a:gd name="connsiteY13" fmla="*/ 1634979 h 2889848"/>
              <a:gd name="connsiteX14" fmla="*/ 2025894 w 4719809"/>
              <a:gd name="connsiteY14" fmla="*/ 2858868 h 2889848"/>
              <a:gd name="connsiteX15" fmla="*/ 126756 w 4719809"/>
              <a:gd name="connsiteY15" fmla="*/ 2436837 h 2889848"/>
              <a:gd name="connsiteX16" fmla="*/ 2504196 w 4719809"/>
              <a:gd name="connsiteY16" fmla="*/ 1494302 h 2889848"/>
              <a:gd name="connsiteX17" fmla="*/ 2687076 w 4719809"/>
              <a:gd name="connsiteY17" fmla="*/ 2774462 h 2889848"/>
              <a:gd name="connsiteX18" fmla="*/ 3925424 w 4719809"/>
              <a:gd name="connsiteY18" fmla="*/ 2608124 h 2889848"/>
              <a:gd name="connsiteX19" fmla="*/ 4595072 w 4719809"/>
              <a:gd name="connsiteY19" fmla="*/ 1919329 h 2889848"/>
              <a:gd name="connsiteX20" fmla="*/ 3898590 w 4719809"/>
              <a:gd name="connsiteY20" fmla="*/ 1167749 h 2889848"/>
              <a:gd name="connsiteX21" fmla="*/ 4022203 w 4719809"/>
              <a:gd name="connsiteY21" fmla="*/ 471007 h 2889848"/>
              <a:gd name="connsiteX22" fmla="*/ 4704486 w 4719809"/>
              <a:gd name="connsiteY22" fmla="*/ 0 h 288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19809" h="2889848">
                <a:moveTo>
                  <a:pt x="1181833" y="1128542"/>
                </a:moveTo>
                <a:cubicBezTo>
                  <a:pt x="892273" y="1643185"/>
                  <a:pt x="602713" y="2157828"/>
                  <a:pt x="773870" y="2352431"/>
                </a:cubicBezTo>
                <a:cubicBezTo>
                  <a:pt x="945027" y="2547034"/>
                  <a:pt x="2274423" y="2413391"/>
                  <a:pt x="2208774" y="2296160"/>
                </a:cubicBezTo>
                <a:cubicBezTo>
                  <a:pt x="2143125" y="2178929"/>
                  <a:pt x="551131" y="1979638"/>
                  <a:pt x="379974" y="1649047"/>
                </a:cubicBezTo>
                <a:cubicBezTo>
                  <a:pt x="208817" y="1318456"/>
                  <a:pt x="884067" y="389988"/>
                  <a:pt x="1181833" y="312616"/>
                </a:cubicBezTo>
                <a:cubicBezTo>
                  <a:pt x="1479599" y="235244"/>
                  <a:pt x="2304903" y="997244"/>
                  <a:pt x="2166571" y="1184813"/>
                </a:cubicBezTo>
                <a:cubicBezTo>
                  <a:pt x="2028239" y="1372382"/>
                  <a:pt x="450313" y="1175434"/>
                  <a:pt x="351839" y="1438031"/>
                </a:cubicBezTo>
                <a:cubicBezTo>
                  <a:pt x="253365" y="1700628"/>
                  <a:pt x="1392848" y="2837766"/>
                  <a:pt x="1575728" y="2760394"/>
                </a:cubicBezTo>
                <a:cubicBezTo>
                  <a:pt x="1758608" y="2683022"/>
                  <a:pt x="1163076" y="1323145"/>
                  <a:pt x="1449119" y="973797"/>
                </a:cubicBezTo>
                <a:cubicBezTo>
                  <a:pt x="1735162" y="624449"/>
                  <a:pt x="3137242" y="453293"/>
                  <a:pt x="3291987" y="664308"/>
                </a:cubicBezTo>
                <a:cubicBezTo>
                  <a:pt x="3446732" y="875323"/>
                  <a:pt x="2567501" y="2275059"/>
                  <a:pt x="2377587" y="2239890"/>
                </a:cubicBezTo>
                <a:cubicBezTo>
                  <a:pt x="2187673" y="2204721"/>
                  <a:pt x="2548744" y="659619"/>
                  <a:pt x="2152504" y="453293"/>
                </a:cubicBezTo>
                <a:cubicBezTo>
                  <a:pt x="1756264" y="246967"/>
                  <a:pt x="-18610" y="804985"/>
                  <a:pt x="147" y="1001933"/>
                </a:cubicBezTo>
                <a:cubicBezTo>
                  <a:pt x="18904" y="1198881"/>
                  <a:pt x="1927421" y="1325490"/>
                  <a:pt x="2265045" y="1634979"/>
                </a:cubicBezTo>
                <a:cubicBezTo>
                  <a:pt x="2602669" y="1944468"/>
                  <a:pt x="2382275" y="2725225"/>
                  <a:pt x="2025894" y="2858868"/>
                </a:cubicBezTo>
                <a:cubicBezTo>
                  <a:pt x="1669513" y="2992511"/>
                  <a:pt x="47039" y="2664265"/>
                  <a:pt x="126756" y="2436837"/>
                </a:cubicBezTo>
                <a:cubicBezTo>
                  <a:pt x="206473" y="2209409"/>
                  <a:pt x="2077476" y="1438031"/>
                  <a:pt x="2504196" y="1494302"/>
                </a:cubicBezTo>
                <a:cubicBezTo>
                  <a:pt x="2930916" y="1550573"/>
                  <a:pt x="2450205" y="2588825"/>
                  <a:pt x="2687076" y="2774462"/>
                </a:cubicBezTo>
                <a:cubicBezTo>
                  <a:pt x="2923947" y="2960099"/>
                  <a:pt x="3607425" y="2750646"/>
                  <a:pt x="3925424" y="2608124"/>
                </a:cubicBezTo>
                <a:cubicBezTo>
                  <a:pt x="4243423" y="2465602"/>
                  <a:pt x="4599544" y="2159391"/>
                  <a:pt x="4595072" y="1919329"/>
                </a:cubicBezTo>
                <a:cubicBezTo>
                  <a:pt x="4590600" y="1679267"/>
                  <a:pt x="3994068" y="1409136"/>
                  <a:pt x="3898590" y="1167749"/>
                </a:cubicBezTo>
                <a:cubicBezTo>
                  <a:pt x="3803112" y="926362"/>
                  <a:pt x="4259009" y="810976"/>
                  <a:pt x="4022203" y="471007"/>
                </a:cubicBezTo>
                <a:cubicBezTo>
                  <a:pt x="3785397" y="131038"/>
                  <a:pt x="4859230" y="53926"/>
                  <a:pt x="4704486" y="0"/>
                </a:cubicBezTo>
              </a:path>
            </a:pathLst>
          </a:custGeom>
          <a:noFill/>
          <a:ln w="28575">
            <a:solidFill>
              <a:srgbClr val="FF72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7250"/>
              </a:solidFill>
            </a:endParaRPr>
          </a:p>
        </p:txBody>
      </p:sp>
      <p:sp>
        <p:nvSpPr>
          <p:cNvPr id="12" name="TextBox 11">
            <a:extLst>
              <a:ext uri="{FF2B5EF4-FFF2-40B4-BE49-F238E27FC236}">
                <a16:creationId xmlns:a16="http://schemas.microsoft.com/office/drawing/2014/main" id="{0EA7F3C4-303E-4A94-1B8F-47F6AD413F7C}"/>
              </a:ext>
            </a:extLst>
          </p:cNvPr>
          <p:cNvSpPr txBox="1"/>
          <p:nvPr/>
        </p:nvSpPr>
        <p:spPr>
          <a:xfrm>
            <a:off x="7658228" y="8560087"/>
            <a:ext cx="5224267" cy="365485"/>
          </a:xfrm>
          <a:prstGeom prst="rect">
            <a:avLst/>
          </a:prstGeom>
          <a:noFill/>
        </p:spPr>
        <p:txBody>
          <a:bodyPr wrap="square">
            <a:spAutoFit/>
          </a:bodyPr>
          <a:lstStyle/>
          <a:p>
            <a:pPr>
              <a:lnSpc>
                <a:spcPts val="2220"/>
              </a:lnSpc>
            </a:pPr>
            <a:r>
              <a:rPr lang="en-US" sz="1600" spc="40" dirty="0">
                <a:solidFill>
                  <a:schemeClr val="tx1">
                    <a:lumMod val="85000"/>
                    <a:lumOff val="15000"/>
                  </a:schemeClr>
                </a:solidFill>
                <a:latin typeface="Avenir Next Medium" panose="020B0503020202020204" pitchFamily="34" charset="0"/>
              </a:rPr>
              <a:t>the poor by reining in exploitation</a:t>
            </a:r>
          </a:p>
        </p:txBody>
      </p:sp>
      <p:sp>
        <p:nvSpPr>
          <p:cNvPr id="13" name="TextBox 12">
            <a:extLst>
              <a:ext uri="{FF2B5EF4-FFF2-40B4-BE49-F238E27FC236}">
                <a16:creationId xmlns:a16="http://schemas.microsoft.com/office/drawing/2014/main" id="{4B6005D9-472D-315F-3768-77DB63838F15}"/>
              </a:ext>
            </a:extLst>
          </p:cNvPr>
          <p:cNvSpPr txBox="1"/>
          <p:nvPr/>
        </p:nvSpPr>
        <p:spPr>
          <a:xfrm>
            <a:off x="7640975" y="7617836"/>
            <a:ext cx="5224267" cy="365485"/>
          </a:xfrm>
          <a:prstGeom prst="rect">
            <a:avLst/>
          </a:prstGeom>
          <a:noFill/>
        </p:spPr>
        <p:txBody>
          <a:bodyPr wrap="square">
            <a:spAutoFit/>
          </a:bodyPr>
          <a:lstStyle/>
          <a:p>
            <a:pPr>
              <a:lnSpc>
                <a:spcPts val="2220"/>
              </a:lnSpc>
            </a:pPr>
            <a:r>
              <a:rPr lang="en-US" sz="1600" spc="40" dirty="0">
                <a:solidFill>
                  <a:schemeClr val="tx1">
                    <a:lumMod val="85000"/>
                    <a:lumOff val="15000"/>
                  </a:schemeClr>
                </a:solidFill>
                <a:latin typeface="Avenir Next Medium" panose="020B0503020202020204" pitchFamily="34" charset="0"/>
              </a:rPr>
              <a:t>in families by rebalancing the safety net</a:t>
            </a:r>
          </a:p>
        </p:txBody>
      </p:sp>
      <p:sp>
        <p:nvSpPr>
          <p:cNvPr id="14" name="TextBox 13">
            <a:extLst>
              <a:ext uri="{FF2B5EF4-FFF2-40B4-BE49-F238E27FC236}">
                <a16:creationId xmlns:a16="http://schemas.microsoft.com/office/drawing/2014/main" id="{4F36C267-BCEA-A7BA-5AB7-46DC7C6F20E2}"/>
              </a:ext>
            </a:extLst>
          </p:cNvPr>
          <p:cNvSpPr txBox="1"/>
          <p:nvPr/>
        </p:nvSpPr>
        <p:spPr>
          <a:xfrm>
            <a:off x="7687734" y="9442330"/>
            <a:ext cx="5224267" cy="365485"/>
          </a:xfrm>
          <a:prstGeom prst="rect">
            <a:avLst/>
          </a:prstGeom>
          <a:noFill/>
        </p:spPr>
        <p:txBody>
          <a:bodyPr wrap="square">
            <a:spAutoFit/>
          </a:bodyPr>
          <a:lstStyle/>
          <a:p>
            <a:pPr>
              <a:lnSpc>
                <a:spcPts val="2220"/>
              </a:lnSpc>
            </a:pPr>
            <a:r>
              <a:rPr lang="en-US" sz="1600" spc="40" dirty="0">
                <a:solidFill>
                  <a:schemeClr val="tx1">
                    <a:lumMod val="85000"/>
                    <a:lumOff val="15000"/>
                  </a:schemeClr>
                </a:solidFill>
                <a:latin typeface="Avenir Next Medium" panose="020B0503020202020204" pitchFamily="34" charset="0"/>
              </a:rPr>
              <a:t>communities to promote broad prosperity</a:t>
            </a:r>
          </a:p>
        </p:txBody>
      </p:sp>
      <p:sp>
        <p:nvSpPr>
          <p:cNvPr id="15" name="Rounded Rectangle 14">
            <a:extLst>
              <a:ext uri="{FF2B5EF4-FFF2-40B4-BE49-F238E27FC236}">
                <a16:creationId xmlns:a16="http://schemas.microsoft.com/office/drawing/2014/main" id="{27096F58-C750-524B-EE3C-F7257C442EF7}"/>
              </a:ext>
            </a:extLst>
          </p:cNvPr>
          <p:cNvSpPr/>
          <p:nvPr/>
        </p:nvSpPr>
        <p:spPr>
          <a:xfrm>
            <a:off x="9459007" y="1875570"/>
            <a:ext cx="2052674" cy="796331"/>
          </a:xfrm>
          <a:prstGeom prst="roundRect">
            <a:avLst>
              <a:gd name="adj" fmla="val 4820"/>
            </a:avLst>
          </a:prstGeom>
          <a:solidFill>
            <a:srgbClr val="A2D0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exploitationmorph">
            <a:extLst>
              <a:ext uri="{FF2B5EF4-FFF2-40B4-BE49-F238E27FC236}">
                <a16:creationId xmlns:a16="http://schemas.microsoft.com/office/drawing/2014/main" id="{880DF305-DAF5-B344-5A6E-65877B560700}"/>
              </a:ext>
            </a:extLst>
          </p:cNvPr>
          <p:cNvSpPr txBox="1"/>
          <p:nvPr/>
        </p:nvSpPr>
        <p:spPr>
          <a:xfrm>
            <a:off x="9570664" y="1970504"/>
            <a:ext cx="2616064" cy="646331"/>
          </a:xfrm>
          <a:prstGeom prst="rect">
            <a:avLst/>
          </a:prstGeom>
          <a:noFill/>
        </p:spPr>
        <p:txBody>
          <a:bodyPr wrap="square" rtlCol="0">
            <a:spAutoFit/>
          </a:bodyPr>
          <a:lstStyle/>
          <a:p>
            <a:r>
              <a:rPr lang="en-US" sz="3600" spc="300">
                <a:solidFill>
                  <a:schemeClr val="bg1"/>
                </a:solidFill>
                <a:effectLst>
                  <a:outerShdw blurRad="50800" dist="50800" dir="5400000" algn="ctr" rotWithShape="0">
                    <a:srgbClr val="000000">
                      <a:alpha val="35000"/>
                    </a:srgbClr>
                  </a:outerShdw>
                </a:effectLst>
                <a:latin typeface="Hardwick WF" pitchFamily="2" charset="0"/>
              </a:rPr>
              <a:t>INVEST</a:t>
            </a:r>
            <a:endParaRPr lang="en-US" sz="3600" spc="300" dirty="0">
              <a:solidFill>
                <a:schemeClr val="bg1"/>
              </a:solidFill>
              <a:effectLst>
                <a:outerShdw blurRad="50800" dist="50800" dir="5400000" algn="ctr" rotWithShape="0">
                  <a:srgbClr val="000000">
                    <a:alpha val="35000"/>
                  </a:srgbClr>
                </a:outerShdw>
              </a:effectLst>
              <a:latin typeface="Hardwick WF" pitchFamily="2" charset="0"/>
            </a:endParaRPr>
          </a:p>
        </p:txBody>
      </p:sp>
      <p:sp>
        <p:nvSpPr>
          <p:cNvPr id="18" name="TextBox 17">
            <a:extLst>
              <a:ext uri="{FF2B5EF4-FFF2-40B4-BE49-F238E27FC236}">
                <a16:creationId xmlns:a16="http://schemas.microsoft.com/office/drawing/2014/main" id="{3FEC7158-25A9-E939-D034-F797E5AF57C6}"/>
              </a:ext>
            </a:extLst>
          </p:cNvPr>
          <p:cNvSpPr txBox="1"/>
          <p:nvPr/>
        </p:nvSpPr>
        <p:spPr>
          <a:xfrm>
            <a:off x="8956390" y="2735438"/>
            <a:ext cx="3057909" cy="1642757"/>
          </a:xfrm>
          <a:prstGeom prst="rect">
            <a:avLst/>
          </a:prstGeom>
          <a:noFill/>
        </p:spPr>
        <p:txBody>
          <a:bodyPr wrap="square" rtlCol="0">
            <a:spAutoFit/>
          </a:bodyPr>
          <a:lstStyle/>
          <a:p>
            <a:pPr algn="ctr">
              <a:lnSpc>
                <a:spcPts val="2960"/>
              </a:lnSpc>
            </a:pPr>
            <a:r>
              <a:rPr lang="en-US" sz="2000" dirty="0">
                <a:solidFill>
                  <a:srgbClr val="E6EAD0"/>
                </a:solidFill>
                <a:latin typeface="Avenir Next Medium" panose="020B0503020202020204" pitchFamily="34" charset="0"/>
              </a:rPr>
              <a:t>in families by rebalancing the </a:t>
            </a:r>
          </a:p>
          <a:p>
            <a:pPr algn="ctr">
              <a:lnSpc>
                <a:spcPts val="2960"/>
              </a:lnSpc>
            </a:pPr>
            <a:r>
              <a:rPr lang="en-US" sz="2000" dirty="0">
                <a:solidFill>
                  <a:srgbClr val="E6EAD0"/>
                </a:solidFill>
                <a:latin typeface="Avenir Next Medium" panose="020B0503020202020204" pitchFamily="34" charset="0"/>
              </a:rPr>
              <a:t>safety net.</a:t>
            </a:r>
          </a:p>
          <a:p>
            <a:pPr algn="ctr">
              <a:lnSpc>
                <a:spcPts val="2960"/>
              </a:lnSpc>
            </a:pPr>
            <a:r>
              <a:rPr lang="en-US" sz="2800" b="1" dirty="0">
                <a:solidFill>
                  <a:srgbClr val="313232"/>
                </a:solidFill>
                <a:latin typeface="Avenir Next Demi Bold" panose="020B0503020202020204" pitchFamily="34" charset="0"/>
              </a:rPr>
              <a:t> </a:t>
            </a:r>
          </a:p>
        </p:txBody>
      </p:sp>
      <p:sp>
        <p:nvSpPr>
          <p:cNvPr id="2" name="TextBox 1">
            <a:extLst>
              <a:ext uri="{FF2B5EF4-FFF2-40B4-BE49-F238E27FC236}">
                <a16:creationId xmlns:a16="http://schemas.microsoft.com/office/drawing/2014/main" id="{B5EF01EE-5935-EF77-7EC2-60214E6D8603}"/>
              </a:ext>
            </a:extLst>
          </p:cNvPr>
          <p:cNvSpPr txBox="1"/>
          <p:nvPr/>
        </p:nvSpPr>
        <p:spPr>
          <a:xfrm>
            <a:off x="308913" y="651156"/>
            <a:ext cx="11564068" cy="584775"/>
          </a:xfrm>
          <a:prstGeom prst="rect">
            <a:avLst/>
          </a:prstGeom>
          <a:noFill/>
        </p:spPr>
        <p:txBody>
          <a:bodyPr wrap="square" rtlCol="0">
            <a:spAutoFit/>
          </a:bodyPr>
          <a:lstStyle/>
          <a:p>
            <a:pPr algn="ctr"/>
            <a:r>
              <a:rPr lang="en-US" sz="3200" dirty="0">
                <a:solidFill>
                  <a:srgbClr val="E5E9D0"/>
                </a:solidFill>
                <a:latin typeface="Avenir Light" panose="020B0402020203020204" pitchFamily="34" charset="77"/>
              </a:rPr>
              <a:t>Poverty isn't </a:t>
            </a:r>
            <a:r>
              <a:rPr lang="en-US" sz="3200">
                <a:solidFill>
                  <a:srgbClr val="E5E9D0"/>
                </a:solidFill>
                <a:latin typeface="Avenir Light" panose="020B0402020203020204" pitchFamily="34" charset="77"/>
              </a:rPr>
              <a:t>a </a:t>
            </a:r>
            <a:r>
              <a:rPr lang="en-US" sz="3200">
                <a:solidFill>
                  <a:srgbClr val="FF7250"/>
                </a:solidFill>
                <a:latin typeface="Hardwick WF" pitchFamily="2" charset="0"/>
              </a:rPr>
              <a:t>LINE. </a:t>
            </a:r>
            <a:r>
              <a:rPr lang="en-US" sz="3200">
                <a:solidFill>
                  <a:srgbClr val="E5E9D0"/>
                </a:solidFill>
                <a:latin typeface="Avenir Light" panose="020B0402020203020204" pitchFamily="34" charset="77"/>
              </a:rPr>
              <a:t>It's a</a:t>
            </a:r>
            <a:r>
              <a:rPr lang="en-US" sz="3200">
                <a:solidFill>
                  <a:srgbClr val="E5E9D0"/>
                </a:solidFill>
                <a:latin typeface="Hardwick WF" pitchFamily="2" charset="0"/>
              </a:rPr>
              <a:t> </a:t>
            </a:r>
            <a:r>
              <a:rPr lang="en-US" sz="3200">
                <a:solidFill>
                  <a:srgbClr val="FF7250"/>
                </a:solidFill>
                <a:latin typeface="Hardwick WF" pitchFamily="2" charset="0"/>
              </a:rPr>
              <a:t>TIGHT KNOT</a:t>
            </a:r>
            <a:r>
              <a:rPr lang="en-US" sz="3200">
                <a:solidFill>
                  <a:srgbClr val="E5E9D0"/>
                </a:solidFill>
                <a:latin typeface="Hardwick WF" pitchFamily="2" charset="0"/>
              </a:rPr>
              <a:t> </a:t>
            </a:r>
            <a:r>
              <a:rPr lang="en-US" sz="3200">
                <a:solidFill>
                  <a:srgbClr val="E5E9D0"/>
                </a:solidFill>
                <a:latin typeface="Avenir Light" panose="020B0402020203020204" pitchFamily="34" charset="77"/>
              </a:rPr>
              <a:t>of </a:t>
            </a:r>
            <a:r>
              <a:rPr lang="en-US" sz="3200" dirty="0">
                <a:solidFill>
                  <a:srgbClr val="E5E9D0"/>
                </a:solidFill>
                <a:latin typeface="Avenir Light" panose="020B0402020203020204" pitchFamily="34" charset="77"/>
              </a:rPr>
              <a:t>social maladies.</a:t>
            </a:r>
          </a:p>
        </p:txBody>
      </p:sp>
      <p:sp>
        <p:nvSpPr>
          <p:cNvPr id="5" name="TextBox 4">
            <a:extLst>
              <a:ext uri="{FF2B5EF4-FFF2-40B4-BE49-F238E27FC236}">
                <a16:creationId xmlns:a16="http://schemas.microsoft.com/office/drawing/2014/main" id="{CF72C194-BD02-9D05-306D-B54276449CCB}"/>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1683036859"/>
      </p:ext>
    </p:extLst>
  </p:cSld>
  <p:clrMapOvr>
    <a:masterClrMapping/>
  </p:clrMapOvr>
  <p:transition>
    <p:strips dir="ru"/>
  </p:transition>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19D17E5-94D1-1CAC-E798-97BBC161097E}"/>
              </a:ext>
            </a:extLst>
          </p:cNvPr>
          <p:cNvSpPr/>
          <p:nvPr/>
        </p:nvSpPr>
        <p:spPr>
          <a:xfrm>
            <a:off x="570485" y="495864"/>
            <a:ext cx="11011281"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a:extLst>
              <a:ext uri="{FF2B5EF4-FFF2-40B4-BE49-F238E27FC236}">
                <a16:creationId xmlns:a16="http://schemas.microsoft.com/office/drawing/2014/main" id="{442A31CA-D91B-FAC6-F8FA-09994A4849D0}"/>
              </a:ext>
            </a:extLst>
          </p:cNvPr>
          <p:cNvSpPr/>
          <p:nvPr/>
        </p:nvSpPr>
        <p:spPr>
          <a:xfrm>
            <a:off x="673966" y="561840"/>
            <a:ext cx="10844067"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21">
            <a:extLst>
              <a:ext uri="{FF2B5EF4-FFF2-40B4-BE49-F238E27FC236}">
                <a16:creationId xmlns:a16="http://schemas.microsoft.com/office/drawing/2014/main" id="{482C2643-603D-ECFC-6042-F7223A988287}"/>
              </a:ext>
            </a:extLst>
          </p:cNvPr>
          <p:cNvSpPr/>
          <p:nvPr/>
        </p:nvSpPr>
        <p:spPr>
          <a:xfrm>
            <a:off x="3419899" y="2156035"/>
            <a:ext cx="5875896" cy="3037788"/>
          </a:xfrm>
          <a:custGeom>
            <a:avLst/>
            <a:gdLst>
              <a:gd name="connsiteX0" fmla="*/ 1181833 w 3700485"/>
              <a:gd name="connsiteY0" fmla="*/ 1026942 h 2788248"/>
              <a:gd name="connsiteX1" fmla="*/ 773870 w 3700485"/>
              <a:gd name="connsiteY1" fmla="*/ 2250831 h 2788248"/>
              <a:gd name="connsiteX2" fmla="*/ 2208774 w 3700485"/>
              <a:gd name="connsiteY2" fmla="*/ 2194560 h 2788248"/>
              <a:gd name="connsiteX3" fmla="*/ 379974 w 3700485"/>
              <a:gd name="connsiteY3" fmla="*/ 1547447 h 2788248"/>
              <a:gd name="connsiteX4" fmla="*/ 1181833 w 3700485"/>
              <a:gd name="connsiteY4" fmla="*/ 211016 h 2788248"/>
              <a:gd name="connsiteX5" fmla="*/ 2166571 w 3700485"/>
              <a:gd name="connsiteY5" fmla="*/ 1083213 h 2788248"/>
              <a:gd name="connsiteX6" fmla="*/ 351839 w 3700485"/>
              <a:gd name="connsiteY6" fmla="*/ 1336431 h 2788248"/>
              <a:gd name="connsiteX7" fmla="*/ 1575728 w 3700485"/>
              <a:gd name="connsiteY7" fmla="*/ 2658794 h 2788248"/>
              <a:gd name="connsiteX8" fmla="*/ 1449119 w 3700485"/>
              <a:gd name="connsiteY8" fmla="*/ 872197 h 2788248"/>
              <a:gd name="connsiteX9" fmla="*/ 3291987 w 3700485"/>
              <a:gd name="connsiteY9" fmla="*/ 562708 h 2788248"/>
              <a:gd name="connsiteX10" fmla="*/ 2377587 w 3700485"/>
              <a:gd name="connsiteY10" fmla="*/ 2138290 h 2788248"/>
              <a:gd name="connsiteX11" fmla="*/ 2152504 w 3700485"/>
              <a:gd name="connsiteY11" fmla="*/ 351693 h 2788248"/>
              <a:gd name="connsiteX12" fmla="*/ 147 w 3700485"/>
              <a:gd name="connsiteY12" fmla="*/ 900333 h 2788248"/>
              <a:gd name="connsiteX13" fmla="*/ 2265045 w 3700485"/>
              <a:gd name="connsiteY13" fmla="*/ 1533379 h 2788248"/>
              <a:gd name="connsiteX14" fmla="*/ 2025894 w 3700485"/>
              <a:gd name="connsiteY14" fmla="*/ 2757268 h 2788248"/>
              <a:gd name="connsiteX15" fmla="*/ 126756 w 3700485"/>
              <a:gd name="connsiteY15" fmla="*/ 2335237 h 2788248"/>
              <a:gd name="connsiteX16" fmla="*/ 2504196 w 3700485"/>
              <a:gd name="connsiteY16" fmla="*/ 1392702 h 2788248"/>
              <a:gd name="connsiteX17" fmla="*/ 2687076 w 3700485"/>
              <a:gd name="connsiteY17" fmla="*/ 2672862 h 2788248"/>
              <a:gd name="connsiteX18" fmla="*/ 1055224 w 3700485"/>
              <a:gd name="connsiteY18" fmla="*/ 787791 h 2788248"/>
              <a:gd name="connsiteX19" fmla="*/ 3545205 w 3700485"/>
              <a:gd name="connsiteY19" fmla="*/ 844062 h 2788248"/>
              <a:gd name="connsiteX20" fmla="*/ 3348257 w 3700485"/>
              <a:gd name="connsiteY20" fmla="*/ 2039816 h 2788248"/>
              <a:gd name="connsiteX21" fmla="*/ 2616737 w 3700485"/>
              <a:gd name="connsiteY21" fmla="*/ 1012874 h 2788248"/>
              <a:gd name="connsiteX22" fmla="*/ 1927420 w 3700485"/>
              <a:gd name="connsiteY22" fmla="*/ 0 h 2788248"/>
              <a:gd name="connsiteX0" fmla="*/ 1181833 w 3954447"/>
              <a:gd name="connsiteY0" fmla="*/ 1026942 h 2788248"/>
              <a:gd name="connsiteX1" fmla="*/ 773870 w 3954447"/>
              <a:gd name="connsiteY1" fmla="*/ 2250831 h 2788248"/>
              <a:gd name="connsiteX2" fmla="*/ 2208774 w 3954447"/>
              <a:gd name="connsiteY2" fmla="*/ 2194560 h 2788248"/>
              <a:gd name="connsiteX3" fmla="*/ 379974 w 3954447"/>
              <a:gd name="connsiteY3" fmla="*/ 1547447 h 2788248"/>
              <a:gd name="connsiteX4" fmla="*/ 1181833 w 3954447"/>
              <a:gd name="connsiteY4" fmla="*/ 211016 h 2788248"/>
              <a:gd name="connsiteX5" fmla="*/ 2166571 w 3954447"/>
              <a:gd name="connsiteY5" fmla="*/ 1083213 h 2788248"/>
              <a:gd name="connsiteX6" fmla="*/ 351839 w 3954447"/>
              <a:gd name="connsiteY6" fmla="*/ 1336431 h 2788248"/>
              <a:gd name="connsiteX7" fmla="*/ 1575728 w 3954447"/>
              <a:gd name="connsiteY7" fmla="*/ 2658794 h 2788248"/>
              <a:gd name="connsiteX8" fmla="*/ 1449119 w 3954447"/>
              <a:gd name="connsiteY8" fmla="*/ 872197 h 2788248"/>
              <a:gd name="connsiteX9" fmla="*/ 3291987 w 3954447"/>
              <a:gd name="connsiteY9" fmla="*/ 562708 h 2788248"/>
              <a:gd name="connsiteX10" fmla="*/ 2377587 w 3954447"/>
              <a:gd name="connsiteY10" fmla="*/ 2138290 h 2788248"/>
              <a:gd name="connsiteX11" fmla="*/ 2152504 w 3954447"/>
              <a:gd name="connsiteY11" fmla="*/ 351693 h 2788248"/>
              <a:gd name="connsiteX12" fmla="*/ 147 w 3954447"/>
              <a:gd name="connsiteY12" fmla="*/ 900333 h 2788248"/>
              <a:gd name="connsiteX13" fmla="*/ 2265045 w 3954447"/>
              <a:gd name="connsiteY13" fmla="*/ 1533379 h 2788248"/>
              <a:gd name="connsiteX14" fmla="*/ 2025894 w 3954447"/>
              <a:gd name="connsiteY14" fmla="*/ 2757268 h 2788248"/>
              <a:gd name="connsiteX15" fmla="*/ 126756 w 3954447"/>
              <a:gd name="connsiteY15" fmla="*/ 2335237 h 2788248"/>
              <a:gd name="connsiteX16" fmla="*/ 2504196 w 3954447"/>
              <a:gd name="connsiteY16" fmla="*/ 1392702 h 2788248"/>
              <a:gd name="connsiteX17" fmla="*/ 2687076 w 3954447"/>
              <a:gd name="connsiteY17" fmla="*/ 2672862 h 2788248"/>
              <a:gd name="connsiteX18" fmla="*/ 3925424 w 3954447"/>
              <a:gd name="connsiteY18" fmla="*/ 2506524 h 2788248"/>
              <a:gd name="connsiteX19" fmla="*/ 3545205 w 3954447"/>
              <a:gd name="connsiteY19" fmla="*/ 844062 h 2788248"/>
              <a:gd name="connsiteX20" fmla="*/ 3348257 w 3954447"/>
              <a:gd name="connsiteY20" fmla="*/ 2039816 h 2788248"/>
              <a:gd name="connsiteX21" fmla="*/ 2616737 w 3954447"/>
              <a:gd name="connsiteY21" fmla="*/ 1012874 h 2788248"/>
              <a:gd name="connsiteX22" fmla="*/ 1927420 w 3954447"/>
              <a:gd name="connsiteY22" fmla="*/ 0 h 2788248"/>
              <a:gd name="connsiteX0" fmla="*/ 1181833 w 4608337"/>
              <a:gd name="connsiteY0" fmla="*/ 1026942 h 2788248"/>
              <a:gd name="connsiteX1" fmla="*/ 773870 w 4608337"/>
              <a:gd name="connsiteY1" fmla="*/ 2250831 h 2788248"/>
              <a:gd name="connsiteX2" fmla="*/ 2208774 w 4608337"/>
              <a:gd name="connsiteY2" fmla="*/ 2194560 h 2788248"/>
              <a:gd name="connsiteX3" fmla="*/ 379974 w 4608337"/>
              <a:gd name="connsiteY3" fmla="*/ 1547447 h 2788248"/>
              <a:gd name="connsiteX4" fmla="*/ 1181833 w 4608337"/>
              <a:gd name="connsiteY4" fmla="*/ 211016 h 2788248"/>
              <a:gd name="connsiteX5" fmla="*/ 2166571 w 4608337"/>
              <a:gd name="connsiteY5" fmla="*/ 1083213 h 2788248"/>
              <a:gd name="connsiteX6" fmla="*/ 351839 w 4608337"/>
              <a:gd name="connsiteY6" fmla="*/ 1336431 h 2788248"/>
              <a:gd name="connsiteX7" fmla="*/ 1575728 w 4608337"/>
              <a:gd name="connsiteY7" fmla="*/ 2658794 h 2788248"/>
              <a:gd name="connsiteX8" fmla="*/ 1449119 w 4608337"/>
              <a:gd name="connsiteY8" fmla="*/ 872197 h 2788248"/>
              <a:gd name="connsiteX9" fmla="*/ 3291987 w 4608337"/>
              <a:gd name="connsiteY9" fmla="*/ 562708 h 2788248"/>
              <a:gd name="connsiteX10" fmla="*/ 2377587 w 4608337"/>
              <a:gd name="connsiteY10" fmla="*/ 2138290 h 2788248"/>
              <a:gd name="connsiteX11" fmla="*/ 2152504 w 4608337"/>
              <a:gd name="connsiteY11" fmla="*/ 351693 h 2788248"/>
              <a:gd name="connsiteX12" fmla="*/ 147 w 4608337"/>
              <a:gd name="connsiteY12" fmla="*/ 900333 h 2788248"/>
              <a:gd name="connsiteX13" fmla="*/ 2265045 w 4608337"/>
              <a:gd name="connsiteY13" fmla="*/ 1533379 h 2788248"/>
              <a:gd name="connsiteX14" fmla="*/ 2025894 w 4608337"/>
              <a:gd name="connsiteY14" fmla="*/ 2757268 h 2788248"/>
              <a:gd name="connsiteX15" fmla="*/ 126756 w 4608337"/>
              <a:gd name="connsiteY15" fmla="*/ 2335237 h 2788248"/>
              <a:gd name="connsiteX16" fmla="*/ 2504196 w 4608337"/>
              <a:gd name="connsiteY16" fmla="*/ 1392702 h 2788248"/>
              <a:gd name="connsiteX17" fmla="*/ 2687076 w 4608337"/>
              <a:gd name="connsiteY17" fmla="*/ 2672862 h 2788248"/>
              <a:gd name="connsiteX18" fmla="*/ 3925424 w 4608337"/>
              <a:gd name="connsiteY18" fmla="*/ 2506524 h 2788248"/>
              <a:gd name="connsiteX19" fmla="*/ 4595072 w 4608337"/>
              <a:gd name="connsiteY19" fmla="*/ 1817729 h 2788248"/>
              <a:gd name="connsiteX20" fmla="*/ 3348257 w 4608337"/>
              <a:gd name="connsiteY20" fmla="*/ 2039816 h 2788248"/>
              <a:gd name="connsiteX21" fmla="*/ 2616737 w 4608337"/>
              <a:gd name="connsiteY21" fmla="*/ 1012874 h 2788248"/>
              <a:gd name="connsiteX22" fmla="*/ 1927420 w 4608337"/>
              <a:gd name="connsiteY22" fmla="*/ 0 h 2788248"/>
              <a:gd name="connsiteX0" fmla="*/ 1181833 w 4595113"/>
              <a:gd name="connsiteY0" fmla="*/ 1026942 h 2788248"/>
              <a:gd name="connsiteX1" fmla="*/ 773870 w 4595113"/>
              <a:gd name="connsiteY1" fmla="*/ 2250831 h 2788248"/>
              <a:gd name="connsiteX2" fmla="*/ 2208774 w 4595113"/>
              <a:gd name="connsiteY2" fmla="*/ 2194560 h 2788248"/>
              <a:gd name="connsiteX3" fmla="*/ 379974 w 4595113"/>
              <a:gd name="connsiteY3" fmla="*/ 1547447 h 2788248"/>
              <a:gd name="connsiteX4" fmla="*/ 1181833 w 4595113"/>
              <a:gd name="connsiteY4" fmla="*/ 211016 h 2788248"/>
              <a:gd name="connsiteX5" fmla="*/ 2166571 w 4595113"/>
              <a:gd name="connsiteY5" fmla="*/ 1083213 h 2788248"/>
              <a:gd name="connsiteX6" fmla="*/ 351839 w 4595113"/>
              <a:gd name="connsiteY6" fmla="*/ 1336431 h 2788248"/>
              <a:gd name="connsiteX7" fmla="*/ 1575728 w 4595113"/>
              <a:gd name="connsiteY7" fmla="*/ 2658794 h 2788248"/>
              <a:gd name="connsiteX8" fmla="*/ 1449119 w 4595113"/>
              <a:gd name="connsiteY8" fmla="*/ 872197 h 2788248"/>
              <a:gd name="connsiteX9" fmla="*/ 3291987 w 4595113"/>
              <a:gd name="connsiteY9" fmla="*/ 562708 h 2788248"/>
              <a:gd name="connsiteX10" fmla="*/ 2377587 w 4595113"/>
              <a:gd name="connsiteY10" fmla="*/ 2138290 h 2788248"/>
              <a:gd name="connsiteX11" fmla="*/ 2152504 w 4595113"/>
              <a:gd name="connsiteY11" fmla="*/ 351693 h 2788248"/>
              <a:gd name="connsiteX12" fmla="*/ 147 w 4595113"/>
              <a:gd name="connsiteY12" fmla="*/ 900333 h 2788248"/>
              <a:gd name="connsiteX13" fmla="*/ 2265045 w 4595113"/>
              <a:gd name="connsiteY13" fmla="*/ 1533379 h 2788248"/>
              <a:gd name="connsiteX14" fmla="*/ 2025894 w 4595113"/>
              <a:gd name="connsiteY14" fmla="*/ 2757268 h 2788248"/>
              <a:gd name="connsiteX15" fmla="*/ 126756 w 4595113"/>
              <a:gd name="connsiteY15" fmla="*/ 2335237 h 2788248"/>
              <a:gd name="connsiteX16" fmla="*/ 2504196 w 4595113"/>
              <a:gd name="connsiteY16" fmla="*/ 1392702 h 2788248"/>
              <a:gd name="connsiteX17" fmla="*/ 2687076 w 4595113"/>
              <a:gd name="connsiteY17" fmla="*/ 2672862 h 2788248"/>
              <a:gd name="connsiteX18" fmla="*/ 3925424 w 4595113"/>
              <a:gd name="connsiteY18" fmla="*/ 2506524 h 2788248"/>
              <a:gd name="connsiteX19" fmla="*/ 4595072 w 4595113"/>
              <a:gd name="connsiteY19" fmla="*/ 1817729 h 2788248"/>
              <a:gd name="connsiteX20" fmla="*/ 3898590 w 4595113"/>
              <a:gd name="connsiteY20" fmla="*/ 1066149 h 2788248"/>
              <a:gd name="connsiteX21" fmla="*/ 2616737 w 4595113"/>
              <a:gd name="connsiteY21" fmla="*/ 1012874 h 2788248"/>
              <a:gd name="connsiteX22" fmla="*/ 1927420 w 4595113"/>
              <a:gd name="connsiteY22" fmla="*/ 0 h 2788248"/>
              <a:gd name="connsiteX0" fmla="*/ 1181833 w 4595113"/>
              <a:gd name="connsiteY0" fmla="*/ 1026942 h 2788248"/>
              <a:gd name="connsiteX1" fmla="*/ 773870 w 4595113"/>
              <a:gd name="connsiteY1" fmla="*/ 2250831 h 2788248"/>
              <a:gd name="connsiteX2" fmla="*/ 2208774 w 4595113"/>
              <a:gd name="connsiteY2" fmla="*/ 2194560 h 2788248"/>
              <a:gd name="connsiteX3" fmla="*/ 379974 w 4595113"/>
              <a:gd name="connsiteY3" fmla="*/ 1547447 h 2788248"/>
              <a:gd name="connsiteX4" fmla="*/ 1181833 w 4595113"/>
              <a:gd name="connsiteY4" fmla="*/ 211016 h 2788248"/>
              <a:gd name="connsiteX5" fmla="*/ 2166571 w 4595113"/>
              <a:gd name="connsiteY5" fmla="*/ 1083213 h 2788248"/>
              <a:gd name="connsiteX6" fmla="*/ 351839 w 4595113"/>
              <a:gd name="connsiteY6" fmla="*/ 1336431 h 2788248"/>
              <a:gd name="connsiteX7" fmla="*/ 1575728 w 4595113"/>
              <a:gd name="connsiteY7" fmla="*/ 2658794 h 2788248"/>
              <a:gd name="connsiteX8" fmla="*/ 1449119 w 4595113"/>
              <a:gd name="connsiteY8" fmla="*/ 872197 h 2788248"/>
              <a:gd name="connsiteX9" fmla="*/ 3291987 w 4595113"/>
              <a:gd name="connsiteY9" fmla="*/ 562708 h 2788248"/>
              <a:gd name="connsiteX10" fmla="*/ 2377587 w 4595113"/>
              <a:gd name="connsiteY10" fmla="*/ 2138290 h 2788248"/>
              <a:gd name="connsiteX11" fmla="*/ 2152504 w 4595113"/>
              <a:gd name="connsiteY11" fmla="*/ 351693 h 2788248"/>
              <a:gd name="connsiteX12" fmla="*/ 147 w 4595113"/>
              <a:gd name="connsiteY12" fmla="*/ 900333 h 2788248"/>
              <a:gd name="connsiteX13" fmla="*/ 2265045 w 4595113"/>
              <a:gd name="connsiteY13" fmla="*/ 1533379 h 2788248"/>
              <a:gd name="connsiteX14" fmla="*/ 2025894 w 4595113"/>
              <a:gd name="connsiteY14" fmla="*/ 2757268 h 2788248"/>
              <a:gd name="connsiteX15" fmla="*/ 126756 w 4595113"/>
              <a:gd name="connsiteY15" fmla="*/ 2335237 h 2788248"/>
              <a:gd name="connsiteX16" fmla="*/ 2504196 w 4595113"/>
              <a:gd name="connsiteY16" fmla="*/ 1392702 h 2788248"/>
              <a:gd name="connsiteX17" fmla="*/ 2687076 w 4595113"/>
              <a:gd name="connsiteY17" fmla="*/ 2672862 h 2788248"/>
              <a:gd name="connsiteX18" fmla="*/ 3925424 w 4595113"/>
              <a:gd name="connsiteY18" fmla="*/ 2506524 h 2788248"/>
              <a:gd name="connsiteX19" fmla="*/ 4595072 w 4595113"/>
              <a:gd name="connsiteY19" fmla="*/ 1817729 h 2788248"/>
              <a:gd name="connsiteX20" fmla="*/ 3898590 w 4595113"/>
              <a:gd name="connsiteY20" fmla="*/ 1066149 h 2788248"/>
              <a:gd name="connsiteX21" fmla="*/ 4022203 w 4595113"/>
              <a:gd name="connsiteY21" fmla="*/ 369407 h 2788248"/>
              <a:gd name="connsiteX22" fmla="*/ 1927420 w 4595113"/>
              <a:gd name="connsiteY22" fmla="*/ 0 h 2788248"/>
              <a:gd name="connsiteX0" fmla="*/ 1181833 w 4719809"/>
              <a:gd name="connsiteY0" fmla="*/ 1128542 h 2889848"/>
              <a:gd name="connsiteX1" fmla="*/ 773870 w 4719809"/>
              <a:gd name="connsiteY1" fmla="*/ 2352431 h 2889848"/>
              <a:gd name="connsiteX2" fmla="*/ 2208774 w 4719809"/>
              <a:gd name="connsiteY2" fmla="*/ 2296160 h 2889848"/>
              <a:gd name="connsiteX3" fmla="*/ 379974 w 4719809"/>
              <a:gd name="connsiteY3" fmla="*/ 1649047 h 2889848"/>
              <a:gd name="connsiteX4" fmla="*/ 1181833 w 4719809"/>
              <a:gd name="connsiteY4" fmla="*/ 312616 h 2889848"/>
              <a:gd name="connsiteX5" fmla="*/ 2166571 w 4719809"/>
              <a:gd name="connsiteY5" fmla="*/ 1184813 h 2889848"/>
              <a:gd name="connsiteX6" fmla="*/ 351839 w 4719809"/>
              <a:gd name="connsiteY6" fmla="*/ 1438031 h 2889848"/>
              <a:gd name="connsiteX7" fmla="*/ 1575728 w 4719809"/>
              <a:gd name="connsiteY7" fmla="*/ 2760394 h 2889848"/>
              <a:gd name="connsiteX8" fmla="*/ 1449119 w 4719809"/>
              <a:gd name="connsiteY8" fmla="*/ 973797 h 2889848"/>
              <a:gd name="connsiteX9" fmla="*/ 3291987 w 4719809"/>
              <a:gd name="connsiteY9" fmla="*/ 664308 h 2889848"/>
              <a:gd name="connsiteX10" fmla="*/ 2377587 w 4719809"/>
              <a:gd name="connsiteY10" fmla="*/ 2239890 h 2889848"/>
              <a:gd name="connsiteX11" fmla="*/ 2152504 w 4719809"/>
              <a:gd name="connsiteY11" fmla="*/ 453293 h 2889848"/>
              <a:gd name="connsiteX12" fmla="*/ 147 w 4719809"/>
              <a:gd name="connsiteY12" fmla="*/ 1001933 h 2889848"/>
              <a:gd name="connsiteX13" fmla="*/ 2265045 w 4719809"/>
              <a:gd name="connsiteY13" fmla="*/ 1634979 h 2889848"/>
              <a:gd name="connsiteX14" fmla="*/ 2025894 w 4719809"/>
              <a:gd name="connsiteY14" fmla="*/ 2858868 h 2889848"/>
              <a:gd name="connsiteX15" fmla="*/ 126756 w 4719809"/>
              <a:gd name="connsiteY15" fmla="*/ 2436837 h 2889848"/>
              <a:gd name="connsiteX16" fmla="*/ 2504196 w 4719809"/>
              <a:gd name="connsiteY16" fmla="*/ 1494302 h 2889848"/>
              <a:gd name="connsiteX17" fmla="*/ 2687076 w 4719809"/>
              <a:gd name="connsiteY17" fmla="*/ 2774462 h 2889848"/>
              <a:gd name="connsiteX18" fmla="*/ 3925424 w 4719809"/>
              <a:gd name="connsiteY18" fmla="*/ 2608124 h 2889848"/>
              <a:gd name="connsiteX19" fmla="*/ 4595072 w 4719809"/>
              <a:gd name="connsiteY19" fmla="*/ 1919329 h 2889848"/>
              <a:gd name="connsiteX20" fmla="*/ 3898590 w 4719809"/>
              <a:gd name="connsiteY20" fmla="*/ 1167749 h 2889848"/>
              <a:gd name="connsiteX21" fmla="*/ 4022203 w 4719809"/>
              <a:gd name="connsiteY21" fmla="*/ 471007 h 2889848"/>
              <a:gd name="connsiteX22" fmla="*/ 4704486 w 4719809"/>
              <a:gd name="connsiteY22" fmla="*/ 0 h 2889848"/>
              <a:gd name="connsiteX0" fmla="*/ 2663732 w 6201708"/>
              <a:gd name="connsiteY0" fmla="*/ 1128542 h 2889848"/>
              <a:gd name="connsiteX1" fmla="*/ 2255769 w 6201708"/>
              <a:gd name="connsiteY1" fmla="*/ 2352431 h 2889848"/>
              <a:gd name="connsiteX2" fmla="*/ 3690673 w 6201708"/>
              <a:gd name="connsiteY2" fmla="*/ 2296160 h 2889848"/>
              <a:gd name="connsiteX3" fmla="*/ 1861873 w 6201708"/>
              <a:gd name="connsiteY3" fmla="*/ 1649047 h 2889848"/>
              <a:gd name="connsiteX4" fmla="*/ 2663732 w 6201708"/>
              <a:gd name="connsiteY4" fmla="*/ 312616 h 2889848"/>
              <a:gd name="connsiteX5" fmla="*/ 3648470 w 6201708"/>
              <a:gd name="connsiteY5" fmla="*/ 1184813 h 2889848"/>
              <a:gd name="connsiteX6" fmla="*/ 1833738 w 6201708"/>
              <a:gd name="connsiteY6" fmla="*/ 1438031 h 2889848"/>
              <a:gd name="connsiteX7" fmla="*/ 3057627 w 6201708"/>
              <a:gd name="connsiteY7" fmla="*/ 2760394 h 2889848"/>
              <a:gd name="connsiteX8" fmla="*/ 2931018 w 6201708"/>
              <a:gd name="connsiteY8" fmla="*/ 973797 h 2889848"/>
              <a:gd name="connsiteX9" fmla="*/ 4773886 w 6201708"/>
              <a:gd name="connsiteY9" fmla="*/ 664308 h 2889848"/>
              <a:gd name="connsiteX10" fmla="*/ 3859486 w 6201708"/>
              <a:gd name="connsiteY10" fmla="*/ 2239890 h 2889848"/>
              <a:gd name="connsiteX11" fmla="*/ 3634403 w 6201708"/>
              <a:gd name="connsiteY11" fmla="*/ 453293 h 2889848"/>
              <a:gd name="connsiteX12" fmla="*/ 87 w 6201708"/>
              <a:gd name="connsiteY12" fmla="*/ 465905 h 2889848"/>
              <a:gd name="connsiteX13" fmla="*/ 3746944 w 6201708"/>
              <a:gd name="connsiteY13" fmla="*/ 1634979 h 2889848"/>
              <a:gd name="connsiteX14" fmla="*/ 3507793 w 6201708"/>
              <a:gd name="connsiteY14" fmla="*/ 2858868 h 2889848"/>
              <a:gd name="connsiteX15" fmla="*/ 1608655 w 6201708"/>
              <a:gd name="connsiteY15" fmla="*/ 2436837 h 2889848"/>
              <a:gd name="connsiteX16" fmla="*/ 3986095 w 6201708"/>
              <a:gd name="connsiteY16" fmla="*/ 1494302 h 2889848"/>
              <a:gd name="connsiteX17" fmla="*/ 4168975 w 6201708"/>
              <a:gd name="connsiteY17" fmla="*/ 2774462 h 2889848"/>
              <a:gd name="connsiteX18" fmla="*/ 5407323 w 6201708"/>
              <a:gd name="connsiteY18" fmla="*/ 2608124 h 2889848"/>
              <a:gd name="connsiteX19" fmla="*/ 6076971 w 6201708"/>
              <a:gd name="connsiteY19" fmla="*/ 1919329 h 2889848"/>
              <a:gd name="connsiteX20" fmla="*/ 5380489 w 6201708"/>
              <a:gd name="connsiteY20" fmla="*/ 1167749 h 2889848"/>
              <a:gd name="connsiteX21" fmla="*/ 5504102 w 6201708"/>
              <a:gd name="connsiteY21" fmla="*/ 471007 h 2889848"/>
              <a:gd name="connsiteX22" fmla="*/ 6186385 w 6201708"/>
              <a:gd name="connsiteY22" fmla="*/ 0 h 2889848"/>
              <a:gd name="connsiteX0" fmla="*/ 2337920 w 5875896"/>
              <a:gd name="connsiteY0" fmla="*/ 1128542 h 2889848"/>
              <a:gd name="connsiteX1" fmla="*/ 1929957 w 5875896"/>
              <a:gd name="connsiteY1" fmla="*/ 2352431 h 2889848"/>
              <a:gd name="connsiteX2" fmla="*/ 3364861 w 5875896"/>
              <a:gd name="connsiteY2" fmla="*/ 2296160 h 2889848"/>
              <a:gd name="connsiteX3" fmla="*/ 1536061 w 5875896"/>
              <a:gd name="connsiteY3" fmla="*/ 1649047 h 2889848"/>
              <a:gd name="connsiteX4" fmla="*/ 2337920 w 5875896"/>
              <a:gd name="connsiteY4" fmla="*/ 312616 h 2889848"/>
              <a:gd name="connsiteX5" fmla="*/ 3322658 w 5875896"/>
              <a:gd name="connsiteY5" fmla="*/ 1184813 h 2889848"/>
              <a:gd name="connsiteX6" fmla="*/ 1507926 w 5875896"/>
              <a:gd name="connsiteY6" fmla="*/ 1438031 h 2889848"/>
              <a:gd name="connsiteX7" fmla="*/ 2731815 w 5875896"/>
              <a:gd name="connsiteY7" fmla="*/ 2760394 h 2889848"/>
              <a:gd name="connsiteX8" fmla="*/ 2605206 w 5875896"/>
              <a:gd name="connsiteY8" fmla="*/ 973797 h 2889848"/>
              <a:gd name="connsiteX9" fmla="*/ 4448074 w 5875896"/>
              <a:gd name="connsiteY9" fmla="*/ 664308 h 2889848"/>
              <a:gd name="connsiteX10" fmla="*/ 3533674 w 5875896"/>
              <a:gd name="connsiteY10" fmla="*/ 2239890 h 2889848"/>
              <a:gd name="connsiteX11" fmla="*/ 3308591 w 5875896"/>
              <a:gd name="connsiteY11" fmla="*/ 453293 h 2889848"/>
              <a:gd name="connsiteX12" fmla="*/ 96 w 5875896"/>
              <a:gd name="connsiteY12" fmla="*/ 98043 h 2889848"/>
              <a:gd name="connsiteX13" fmla="*/ 3421132 w 5875896"/>
              <a:gd name="connsiteY13" fmla="*/ 1634979 h 2889848"/>
              <a:gd name="connsiteX14" fmla="*/ 3181981 w 5875896"/>
              <a:gd name="connsiteY14" fmla="*/ 2858868 h 2889848"/>
              <a:gd name="connsiteX15" fmla="*/ 1282843 w 5875896"/>
              <a:gd name="connsiteY15" fmla="*/ 2436837 h 2889848"/>
              <a:gd name="connsiteX16" fmla="*/ 3660283 w 5875896"/>
              <a:gd name="connsiteY16" fmla="*/ 1494302 h 2889848"/>
              <a:gd name="connsiteX17" fmla="*/ 3843163 w 5875896"/>
              <a:gd name="connsiteY17" fmla="*/ 2774462 h 2889848"/>
              <a:gd name="connsiteX18" fmla="*/ 5081511 w 5875896"/>
              <a:gd name="connsiteY18" fmla="*/ 2608124 h 2889848"/>
              <a:gd name="connsiteX19" fmla="*/ 5751159 w 5875896"/>
              <a:gd name="connsiteY19" fmla="*/ 1919329 h 2889848"/>
              <a:gd name="connsiteX20" fmla="*/ 5054677 w 5875896"/>
              <a:gd name="connsiteY20" fmla="*/ 1167749 h 2889848"/>
              <a:gd name="connsiteX21" fmla="*/ 5178290 w 5875896"/>
              <a:gd name="connsiteY21" fmla="*/ 471007 h 2889848"/>
              <a:gd name="connsiteX22" fmla="*/ 5860573 w 5875896"/>
              <a:gd name="connsiteY22" fmla="*/ 0 h 2889848"/>
              <a:gd name="connsiteX0" fmla="*/ 2337920 w 5875896"/>
              <a:gd name="connsiteY0" fmla="*/ 1276482 h 3037788"/>
              <a:gd name="connsiteX1" fmla="*/ 1929957 w 5875896"/>
              <a:gd name="connsiteY1" fmla="*/ 2500371 h 3037788"/>
              <a:gd name="connsiteX2" fmla="*/ 3364861 w 5875896"/>
              <a:gd name="connsiteY2" fmla="*/ 2444100 h 3037788"/>
              <a:gd name="connsiteX3" fmla="*/ 1536061 w 5875896"/>
              <a:gd name="connsiteY3" fmla="*/ 1796987 h 3037788"/>
              <a:gd name="connsiteX4" fmla="*/ 2337920 w 5875896"/>
              <a:gd name="connsiteY4" fmla="*/ 460556 h 3037788"/>
              <a:gd name="connsiteX5" fmla="*/ 3322658 w 5875896"/>
              <a:gd name="connsiteY5" fmla="*/ 1332753 h 3037788"/>
              <a:gd name="connsiteX6" fmla="*/ 1507926 w 5875896"/>
              <a:gd name="connsiteY6" fmla="*/ 1585971 h 3037788"/>
              <a:gd name="connsiteX7" fmla="*/ 2731815 w 5875896"/>
              <a:gd name="connsiteY7" fmla="*/ 2908334 h 3037788"/>
              <a:gd name="connsiteX8" fmla="*/ 2605206 w 5875896"/>
              <a:gd name="connsiteY8" fmla="*/ 1121737 h 3037788"/>
              <a:gd name="connsiteX9" fmla="*/ 4448074 w 5875896"/>
              <a:gd name="connsiteY9" fmla="*/ 812248 h 3037788"/>
              <a:gd name="connsiteX10" fmla="*/ 3533674 w 5875896"/>
              <a:gd name="connsiteY10" fmla="*/ 2387830 h 3037788"/>
              <a:gd name="connsiteX11" fmla="*/ 3308591 w 5875896"/>
              <a:gd name="connsiteY11" fmla="*/ 222861 h 3037788"/>
              <a:gd name="connsiteX12" fmla="*/ 96 w 5875896"/>
              <a:gd name="connsiteY12" fmla="*/ 245983 h 3037788"/>
              <a:gd name="connsiteX13" fmla="*/ 3421132 w 5875896"/>
              <a:gd name="connsiteY13" fmla="*/ 1782919 h 3037788"/>
              <a:gd name="connsiteX14" fmla="*/ 3181981 w 5875896"/>
              <a:gd name="connsiteY14" fmla="*/ 3006808 h 3037788"/>
              <a:gd name="connsiteX15" fmla="*/ 1282843 w 5875896"/>
              <a:gd name="connsiteY15" fmla="*/ 2584777 h 3037788"/>
              <a:gd name="connsiteX16" fmla="*/ 3660283 w 5875896"/>
              <a:gd name="connsiteY16" fmla="*/ 1642242 h 3037788"/>
              <a:gd name="connsiteX17" fmla="*/ 3843163 w 5875896"/>
              <a:gd name="connsiteY17" fmla="*/ 2922402 h 3037788"/>
              <a:gd name="connsiteX18" fmla="*/ 5081511 w 5875896"/>
              <a:gd name="connsiteY18" fmla="*/ 2756064 h 3037788"/>
              <a:gd name="connsiteX19" fmla="*/ 5751159 w 5875896"/>
              <a:gd name="connsiteY19" fmla="*/ 2067269 h 3037788"/>
              <a:gd name="connsiteX20" fmla="*/ 5054677 w 5875896"/>
              <a:gd name="connsiteY20" fmla="*/ 1315689 h 3037788"/>
              <a:gd name="connsiteX21" fmla="*/ 5178290 w 5875896"/>
              <a:gd name="connsiteY21" fmla="*/ 618947 h 3037788"/>
              <a:gd name="connsiteX22" fmla="*/ 5860573 w 5875896"/>
              <a:gd name="connsiteY22" fmla="*/ 147940 h 303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875896" h="3037788">
                <a:moveTo>
                  <a:pt x="2337920" y="1276482"/>
                </a:moveTo>
                <a:cubicBezTo>
                  <a:pt x="2048360" y="1791125"/>
                  <a:pt x="1758800" y="2305768"/>
                  <a:pt x="1929957" y="2500371"/>
                </a:cubicBezTo>
                <a:cubicBezTo>
                  <a:pt x="2101114" y="2694974"/>
                  <a:pt x="3430510" y="2561331"/>
                  <a:pt x="3364861" y="2444100"/>
                </a:cubicBezTo>
                <a:cubicBezTo>
                  <a:pt x="3299212" y="2326869"/>
                  <a:pt x="1707218" y="2127578"/>
                  <a:pt x="1536061" y="1796987"/>
                </a:cubicBezTo>
                <a:cubicBezTo>
                  <a:pt x="1364904" y="1466396"/>
                  <a:pt x="2040154" y="537928"/>
                  <a:pt x="2337920" y="460556"/>
                </a:cubicBezTo>
                <a:cubicBezTo>
                  <a:pt x="2635686" y="383184"/>
                  <a:pt x="3460990" y="1145184"/>
                  <a:pt x="3322658" y="1332753"/>
                </a:cubicBezTo>
                <a:cubicBezTo>
                  <a:pt x="3184326" y="1520322"/>
                  <a:pt x="1606400" y="1323374"/>
                  <a:pt x="1507926" y="1585971"/>
                </a:cubicBezTo>
                <a:cubicBezTo>
                  <a:pt x="1409452" y="1848568"/>
                  <a:pt x="2548935" y="2985706"/>
                  <a:pt x="2731815" y="2908334"/>
                </a:cubicBezTo>
                <a:cubicBezTo>
                  <a:pt x="2914695" y="2830962"/>
                  <a:pt x="2319163" y="1471085"/>
                  <a:pt x="2605206" y="1121737"/>
                </a:cubicBezTo>
                <a:cubicBezTo>
                  <a:pt x="2891249" y="772389"/>
                  <a:pt x="4293329" y="601233"/>
                  <a:pt x="4448074" y="812248"/>
                </a:cubicBezTo>
                <a:cubicBezTo>
                  <a:pt x="4602819" y="1023263"/>
                  <a:pt x="3723588" y="2486061"/>
                  <a:pt x="3533674" y="2387830"/>
                </a:cubicBezTo>
                <a:cubicBezTo>
                  <a:pt x="3343760" y="2289599"/>
                  <a:pt x="3897521" y="579835"/>
                  <a:pt x="3308591" y="222861"/>
                </a:cubicBezTo>
                <a:cubicBezTo>
                  <a:pt x="2719661" y="-134113"/>
                  <a:pt x="-18661" y="-14027"/>
                  <a:pt x="96" y="245983"/>
                </a:cubicBezTo>
                <a:cubicBezTo>
                  <a:pt x="18853" y="505993"/>
                  <a:pt x="2890818" y="1322782"/>
                  <a:pt x="3421132" y="1782919"/>
                </a:cubicBezTo>
                <a:cubicBezTo>
                  <a:pt x="3951446" y="2243056"/>
                  <a:pt x="3538362" y="2873165"/>
                  <a:pt x="3181981" y="3006808"/>
                </a:cubicBezTo>
                <a:cubicBezTo>
                  <a:pt x="2825600" y="3140451"/>
                  <a:pt x="1203126" y="2812205"/>
                  <a:pt x="1282843" y="2584777"/>
                </a:cubicBezTo>
                <a:cubicBezTo>
                  <a:pt x="1362560" y="2357349"/>
                  <a:pt x="3233563" y="1585971"/>
                  <a:pt x="3660283" y="1642242"/>
                </a:cubicBezTo>
                <a:cubicBezTo>
                  <a:pt x="4087003" y="1698513"/>
                  <a:pt x="3606292" y="2736765"/>
                  <a:pt x="3843163" y="2922402"/>
                </a:cubicBezTo>
                <a:cubicBezTo>
                  <a:pt x="4080034" y="3108039"/>
                  <a:pt x="4763512" y="2898586"/>
                  <a:pt x="5081511" y="2756064"/>
                </a:cubicBezTo>
                <a:cubicBezTo>
                  <a:pt x="5399510" y="2613542"/>
                  <a:pt x="5755631" y="2307331"/>
                  <a:pt x="5751159" y="2067269"/>
                </a:cubicBezTo>
                <a:cubicBezTo>
                  <a:pt x="5746687" y="1827207"/>
                  <a:pt x="5150155" y="1557076"/>
                  <a:pt x="5054677" y="1315689"/>
                </a:cubicBezTo>
                <a:cubicBezTo>
                  <a:pt x="4959199" y="1074302"/>
                  <a:pt x="5415096" y="958916"/>
                  <a:pt x="5178290" y="618947"/>
                </a:cubicBezTo>
                <a:cubicBezTo>
                  <a:pt x="4941484" y="278978"/>
                  <a:pt x="6015317" y="201866"/>
                  <a:pt x="5860573" y="147940"/>
                </a:cubicBezTo>
              </a:path>
            </a:pathLst>
          </a:custGeom>
          <a:noFill/>
          <a:ln w="28575">
            <a:solidFill>
              <a:srgbClr val="FF72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7250"/>
              </a:solidFill>
            </a:endParaRPr>
          </a:p>
        </p:txBody>
      </p:sp>
      <p:sp>
        <p:nvSpPr>
          <p:cNvPr id="12" name="TextBox 11">
            <a:extLst>
              <a:ext uri="{FF2B5EF4-FFF2-40B4-BE49-F238E27FC236}">
                <a16:creationId xmlns:a16="http://schemas.microsoft.com/office/drawing/2014/main" id="{0EA7F3C4-303E-4A94-1B8F-47F6AD413F7C}"/>
              </a:ext>
            </a:extLst>
          </p:cNvPr>
          <p:cNvSpPr txBox="1"/>
          <p:nvPr/>
        </p:nvSpPr>
        <p:spPr>
          <a:xfrm>
            <a:off x="7658228" y="8560087"/>
            <a:ext cx="5224267" cy="365485"/>
          </a:xfrm>
          <a:prstGeom prst="rect">
            <a:avLst/>
          </a:prstGeom>
          <a:noFill/>
        </p:spPr>
        <p:txBody>
          <a:bodyPr wrap="square">
            <a:spAutoFit/>
          </a:bodyPr>
          <a:lstStyle/>
          <a:p>
            <a:pPr>
              <a:lnSpc>
                <a:spcPts val="2220"/>
              </a:lnSpc>
            </a:pPr>
            <a:r>
              <a:rPr lang="en-US" sz="1600" spc="40" dirty="0">
                <a:solidFill>
                  <a:schemeClr val="tx1">
                    <a:lumMod val="85000"/>
                    <a:lumOff val="15000"/>
                  </a:schemeClr>
                </a:solidFill>
                <a:latin typeface="Avenir Next Medium" panose="020B0503020202020204" pitchFamily="34" charset="0"/>
              </a:rPr>
              <a:t>the poor by reining in exploitation</a:t>
            </a:r>
          </a:p>
        </p:txBody>
      </p:sp>
      <p:sp>
        <p:nvSpPr>
          <p:cNvPr id="13" name="TextBox 12">
            <a:extLst>
              <a:ext uri="{FF2B5EF4-FFF2-40B4-BE49-F238E27FC236}">
                <a16:creationId xmlns:a16="http://schemas.microsoft.com/office/drawing/2014/main" id="{4B6005D9-472D-315F-3768-77DB63838F15}"/>
              </a:ext>
            </a:extLst>
          </p:cNvPr>
          <p:cNvSpPr txBox="1"/>
          <p:nvPr/>
        </p:nvSpPr>
        <p:spPr>
          <a:xfrm>
            <a:off x="7730620" y="7617836"/>
            <a:ext cx="5224267" cy="365485"/>
          </a:xfrm>
          <a:prstGeom prst="rect">
            <a:avLst/>
          </a:prstGeom>
          <a:noFill/>
        </p:spPr>
        <p:txBody>
          <a:bodyPr wrap="square">
            <a:spAutoFit/>
          </a:bodyPr>
          <a:lstStyle/>
          <a:p>
            <a:pPr>
              <a:lnSpc>
                <a:spcPts val="2220"/>
              </a:lnSpc>
            </a:pPr>
            <a:r>
              <a:rPr lang="en-US" sz="1600" spc="40" dirty="0">
                <a:solidFill>
                  <a:schemeClr val="tx1">
                    <a:lumMod val="85000"/>
                    <a:lumOff val="15000"/>
                  </a:schemeClr>
                </a:solidFill>
                <a:latin typeface="Avenir Next Medium" panose="020B0503020202020204" pitchFamily="34" charset="0"/>
              </a:rPr>
              <a:t>in families by rebalancing the safety net</a:t>
            </a:r>
          </a:p>
        </p:txBody>
      </p:sp>
      <p:sp>
        <p:nvSpPr>
          <p:cNvPr id="14" name="TextBox 13">
            <a:extLst>
              <a:ext uri="{FF2B5EF4-FFF2-40B4-BE49-F238E27FC236}">
                <a16:creationId xmlns:a16="http://schemas.microsoft.com/office/drawing/2014/main" id="{4F36C267-BCEA-A7BA-5AB7-46DC7C6F20E2}"/>
              </a:ext>
            </a:extLst>
          </p:cNvPr>
          <p:cNvSpPr txBox="1"/>
          <p:nvPr/>
        </p:nvSpPr>
        <p:spPr>
          <a:xfrm>
            <a:off x="7687734" y="9442330"/>
            <a:ext cx="5224267" cy="365485"/>
          </a:xfrm>
          <a:prstGeom prst="rect">
            <a:avLst/>
          </a:prstGeom>
          <a:noFill/>
        </p:spPr>
        <p:txBody>
          <a:bodyPr wrap="square">
            <a:spAutoFit/>
          </a:bodyPr>
          <a:lstStyle/>
          <a:p>
            <a:pPr>
              <a:lnSpc>
                <a:spcPts val="2220"/>
              </a:lnSpc>
            </a:pPr>
            <a:r>
              <a:rPr lang="en-US" sz="1600" spc="40" dirty="0">
                <a:solidFill>
                  <a:schemeClr val="tx1">
                    <a:lumMod val="85000"/>
                    <a:lumOff val="15000"/>
                  </a:schemeClr>
                </a:solidFill>
                <a:latin typeface="Avenir Next Medium" panose="020B0503020202020204" pitchFamily="34" charset="0"/>
              </a:rPr>
              <a:t>communities to promote broad prosperity</a:t>
            </a:r>
          </a:p>
        </p:txBody>
      </p:sp>
      <p:sp>
        <p:nvSpPr>
          <p:cNvPr id="15" name="Rounded Rectangle 14">
            <a:extLst>
              <a:ext uri="{FF2B5EF4-FFF2-40B4-BE49-F238E27FC236}">
                <a16:creationId xmlns:a16="http://schemas.microsoft.com/office/drawing/2014/main" id="{3F1347CC-740A-4F18-9654-445CC0222CBA}"/>
              </a:ext>
            </a:extLst>
          </p:cNvPr>
          <p:cNvSpPr/>
          <p:nvPr/>
        </p:nvSpPr>
        <p:spPr>
          <a:xfrm>
            <a:off x="9459007" y="1875570"/>
            <a:ext cx="2052674" cy="796331"/>
          </a:xfrm>
          <a:prstGeom prst="roundRect">
            <a:avLst>
              <a:gd name="adj" fmla="val 4820"/>
            </a:avLst>
          </a:prstGeom>
          <a:solidFill>
            <a:srgbClr val="A2D0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exploitationmorph">
            <a:extLst>
              <a:ext uri="{FF2B5EF4-FFF2-40B4-BE49-F238E27FC236}">
                <a16:creationId xmlns:a16="http://schemas.microsoft.com/office/drawing/2014/main" id="{7C53C664-7A02-A062-B9CB-280CDDCF57C2}"/>
              </a:ext>
            </a:extLst>
          </p:cNvPr>
          <p:cNvSpPr txBox="1"/>
          <p:nvPr/>
        </p:nvSpPr>
        <p:spPr>
          <a:xfrm>
            <a:off x="9570664" y="1970504"/>
            <a:ext cx="2616064" cy="646331"/>
          </a:xfrm>
          <a:prstGeom prst="rect">
            <a:avLst/>
          </a:prstGeom>
          <a:noFill/>
        </p:spPr>
        <p:txBody>
          <a:bodyPr wrap="square" rtlCol="0">
            <a:spAutoFit/>
          </a:bodyPr>
          <a:lstStyle/>
          <a:p>
            <a:r>
              <a:rPr lang="en-US" sz="3600" spc="300">
                <a:solidFill>
                  <a:schemeClr val="bg1"/>
                </a:solidFill>
                <a:effectLst>
                  <a:outerShdw blurRad="50800" dist="50800" dir="5400000" algn="ctr" rotWithShape="0">
                    <a:srgbClr val="000000">
                      <a:alpha val="35000"/>
                    </a:srgbClr>
                  </a:outerShdw>
                </a:effectLst>
                <a:latin typeface="Hardwick WF" pitchFamily="2" charset="0"/>
              </a:rPr>
              <a:t>INVEST</a:t>
            </a:r>
            <a:endParaRPr lang="en-US" sz="3600" spc="300" dirty="0">
              <a:solidFill>
                <a:schemeClr val="bg1"/>
              </a:solidFill>
              <a:effectLst>
                <a:outerShdw blurRad="50800" dist="50800" dir="5400000" algn="ctr" rotWithShape="0">
                  <a:srgbClr val="000000">
                    <a:alpha val="35000"/>
                  </a:srgbClr>
                </a:outerShdw>
              </a:effectLst>
              <a:latin typeface="Hardwick WF" pitchFamily="2" charset="0"/>
            </a:endParaRPr>
          </a:p>
        </p:txBody>
      </p:sp>
      <p:sp>
        <p:nvSpPr>
          <p:cNvPr id="17" name="TextBox 16">
            <a:extLst>
              <a:ext uri="{FF2B5EF4-FFF2-40B4-BE49-F238E27FC236}">
                <a16:creationId xmlns:a16="http://schemas.microsoft.com/office/drawing/2014/main" id="{A6FF5DE4-9F4C-9B34-BCF7-0058910F4205}"/>
              </a:ext>
            </a:extLst>
          </p:cNvPr>
          <p:cNvSpPr txBox="1"/>
          <p:nvPr/>
        </p:nvSpPr>
        <p:spPr>
          <a:xfrm>
            <a:off x="8956390" y="2735438"/>
            <a:ext cx="3057909" cy="1642757"/>
          </a:xfrm>
          <a:prstGeom prst="rect">
            <a:avLst/>
          </a:prstGeom>
          <a:noFill/>
        </p:spPr>
        <p:txBody>
          <a:bodyPr wrap="square" rtlCol="0">
            <a:spAutoFit/>
          </a:bodyPr>
          <a:lstStyle/>
          <a:p>
            <a:pPr algn="ctr">
              <a:lnSpc>
                <a:spcPts val="2960"/>
              </a:lnSpc>
            </a:pPr>
            <a:r>
              <a:rPr lang="en-US" sz="2000" dirty="0">
                <a:solidFill>
                  <a:srgbClr val="E6EAD0"/>
                </a:solidFill>
                <a:latin typeface="Avenir Next Medium" panose="020B0503020202020204" pitchFamily="34" charset="0"/>
              </a:rPr>
              <a:t>in families by rebalancing the </a:t>
            </a:r>
          </a:p>
          <a:p>
            <a:pPr algn="ctr">
              <a:lnSpc>
                <a:spcPts val="2960"/>
              </a:lnSpc>
            </a:pPr>
            <a:r>
              <a:rPr lang="en-US" sz="2000" dirty="0">
                <a:solidFill>
                  <a:srgbClr val="E6EAD0"/>
                </a:solidFill>
                <a:latin typeface="Avenir Next Medium" panose="020B0503020202020204" pitchFamily="34" charset="0"/>
              </a:rPr>
              <a:t>safety net.</a:t>
            </a:r>
          </a:p>
          <a:p>
            <a:pPr algn="ctr">
              <a:lnSpc>
                <a:spcPts val="2960"/>
              </a:lnSpc>
            </a:pPr>
            <a:r>
              <a:rPr lang="en-US" sz="2800" b="1" dirty="0">
                <a:solidFill>
                  <a:srgbClr val="313232"/>
                </a:solidFill>
                <a:latin typeface="Avenir Next Demi Bold" panose="020B0503020202020204" pitchFamily="34" charset="0"/>
              </a:rPr>
              <a:t> </a:t>
            </a:r>
          </a:p>
        </p:txBody>
      </p:sp>
      <p:sp>
        <p:nvSpPr>
          <p:cNvPr id="18" name="Rounded Rectangle 17">
            <a:extLst>
              <a:ext uri="{FF2B5EF4-FFF2-40B4-BE49-F238E27FC236}">
                <a16:creationId xmlns:a16="http://schemas.microsoft.com/office/drawing/2014/main" id="{9F4B47EC-5B01-4B3F-C90D-833FF33E28D8}"/>
              </a:ext>
            </a:extLst>
          </p:cNvPr>
          <p:cNvSpPr/>
          <p:nvPr/>
        </p:nvSpPr>
        <p:spPr>
          <a:xfrm>
            <a:off x="652491" y="2156035"/>
            <a:ext cx="2525703" cy="796331"/>
          </a:xfrm>
          <a:prstGeom prst="roundRect">
            <a:avLst>
              <a:gd name="adj" fmla="val 4820"/>
            </a:avLst>
          </a:prstGeom>
          <a:solidFill>
            <a:srgbClr val="FF7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exploitationmorph">
            <a:extLst>
              <a:ext uri="{FF2B5EF4-FFF2-40B4-BE49-F238E27FC236}">
                <a16:creationId xmlns:a16="http://schemas.microsoft.com/office/drawing/2014/main" id="{A99B5101-2A02-8AF0-90D8-FF4B6DCD90A8}"/>
              </a:ext>
            </a:extLst>
          </p:cNvPr>
          <p:cNvSpPr txBox="1"/>
          <p:nvPr/>
        </p:nvSpPr>
        <p:spPr>
          <a:xfrm>
            <a:off x="698082" y="2250969"/>
            <a:ext cx="3245704" cy="646331"/>
          </a:xfrm>
          <a:prstGeom prst="rect">
            <a:avLst/>
          </a:prstGeom>
          <a:noFill/>
        </p:spPr>
        <p:txBody>
          <a:bodyPr wrap="square" rtlCol="0">
            <a:spAutoFit/>
          </a:bodyPr>
          <a:lstStyle/>
          <a:p>
            <a:r>
              <a:rPr lang="en-US" sz="3600" spc="300">
                <a:solidFill>
                  <a:schemeClr val="bg1"/>
                </a:solidFill>
                <a:effectLst>
                  <a:outerShdw blurRad="50800" dist="50800" dir="5400000" algn="ctr" rotWithShape="0">
                    <a:srgbClr val="000000">
                      <a:alpha val="35000"/>
                    </a:srgbClr>
                  </a:outerShdw>
                </a:effectLst>
                <a:latin typeface="Hardwick WF" pitchFamily="2" charset="0"/>
              </a:rPr>
              <a:t>EMPOWER</a:t>
            </a:r>
            <a:endParaRPr lang="en-US" sz="3600" spc="300" dirty="0">
              <a:solidFill>
                <a:schemeClr val="bg1"/>
              </a:solidFill>
              <a:effectLst>
                <a:outerShdw blurRad="50800" dist="50800" dir="5400000" algn="ctr" rotWithShape="0">
                  <a:srgbClr val="000000">
                    <a:alpha val="35000"/>
                  </a:srgbClr>
                </a:outerShdw>
              </a:effectLst>
              <a:latin typeface="Hardwick WF" pitchFamily="2" charset="0"/>
            </a:endParaRPr>
          </a:p>
        </p:txBody>
      </p:sp>
      <p:sp>
        <p:nvSpPr>
          <p:cNvPr id="20" name="TextBox 19">
            <a:extLst>
              <a:ext uri="{FF2B5EF4-FFF2-40B4-BE49-F238E27FC236}">
                <a16:creationId xmlns:a16="http://schemas.microsoft.com/office/drawing/2014/main" id="{E5A65E18-4F80-CAC2-C8A0-4270A65169E1}"/>
              </a:ext>
            </a:extLst>
          </p:cNvPr>
          <p:cNvSpPr txBox="1"/>
          <p:nvPr/>
        </p:nvSpPr>
        <p:spPr>
          <a:xfrm>
            <a:off x="29904" y="3053798"/>
            <a:ext cx="3657123" cy="873316"/>
          </a:xfrm>
          <a:prstGeom prst="rect">
            <a:avLst/>
          </a:prstGeom>
          <a:noFill/>
        </p:spPr>
        <p:txBody>
          <a:bodyPr wrap="square" rtlCol="0">
            <a:spAutoFit/>
          </a:bodyPr>
          <a:lstStyle/>
          <a:p>
            <a:pPr algn="ctr">
              <a:lnSpc>
                <a:spcPts val="2960"/>
              </a:lnSpc>
            </a:pPr>
            <a:r>
              <a:rPr lang="en-US" sz="2000" dirty="0">
                <a:solidFill>
                  <a:srgbClr val="E6EAD0"/>
                </a:solidFill>
                <a:latin typeface="Avenir Next Medium" panose="020B0503020202020204" pitchFamily="34" charset="0"/>
              </a:rPr>
              <a:t>the poor by reining </a:t>
            </a:r>
          </a:p>
          <a:p>
            <a:pPr algn="ctr">
              <a:lnSpc>
                <a:spcPts val="2960"/>
              </a:lnSpc>
            </a:pPr>
            <a:r>
              <a:rPr lang="en-US" sz="2000" dirty="0">
                <a:solidFill>
                  <a:srgbClr val="E6EAD0"/>
                </a:solidFill>
                <a:latin typeface="Avenir Next Medium" panose="020B0503020202020204" pitchFamily="34" charset="0"/>
              </a:rPr>
              <a:t>in exploitation.</a:t>
            </a:r>
            <a:r>
              <a:rPr lang="en-US" sz="2800" b="1" dirty="0">
                <a:solidFill>
                  <a:srgbClr val="313232"/>
                </a:solidFill>
                <a:latin typeface="Avenir Next Demi Bold" panose="020B0503020202020204" pitchFamily="34" charset="0"/>
              </a:rPr>
              <a:t> </a:t>
            </a:r>
          </a:p>
        </p:txBody>
      </p:sp>
      <p:sp>
        <p:nvSpPr>
          <p:cNvPr id="2" name="TextBox 1">
            <a:extLst>
              <a:ext uri="{FF2B5EF4-FFF2-40B4-BE49-F238E27FC236}">
                <a16:creationId xmlns:a16="http://schemas.microsoft.com/office/drawing/2014/main" id="{B1E12449-4906-C194-97E7-D178330D1BF5}"/>
              </a:ext>
            </a:extLst>
          </p:cNvPr>
          <p:cNvSpPr txBox="1"/>
          <p:nvPr/>
        </p:nvSpPr>
        <p:spPr>
          <a:xfrm>
            <a:off x="308913" y="651156"/>
            <a:ext cx="11564068" cy="584775"/>
          </a:xfrm>
          <a:prstGeom prst="rect">
            <a:avLst/>
          </a:prstGeom>
          <a:noFill/>
        </p:spPr>
        <p:txBody>
          <a:bodyPr wrap="square" rtlCol="0">
            <a:spAutoFit/>
          </a:bodyPr>
          <a:lstStyle/>
          <a:p>
            <a:pPr algn="ctr"/>
            <a:r>
              <a:rPr lang="en-US" sz="3200" dirty="0">
                <a:solidFill>
                  <a:srgbClr val="E5E9D0"/>
                </a:solidFill>
                <a:latin typeface="Avenir Light" panose="020B0402020203020204" pitchFamily="34" charset="77"/>
              </a:rPr>
              <a:t>Poverty isn't </a:t>
            </a:r>
            <a:r>
              <a:rPr lang="en-US" sz="3200">
                <a:solidFill>
                  <a:srgbClr val="E5E9D0"/>
                </a:solidFill>
                <a:latin typeface="Avenir Light" panose="020B0402020203020204" pitchFamily="34" charset="77"/>
              </a:rPr>
              <a:t>a </a:t>
            </a:r>
            <a:r>
              <a:rPr lang="en-US" sz="3200">
                <a:solidFill>
                  <a:srgbClr val="FF7250"/>
                </a:solidFill>
                <a:latin typeface="Hardwick WF" pitchFamily="2" charset="0"/>
              </a:rPr>
              <a:t>LINE. </a:t>
            </a:r>
            <a:r>
              <a:rPr lang="en-US" sz="3200">
                <a:solidFill>
                  <a:srgbClr val="E5E9D0"/>
                </a:solidFill>
                <a:latin typeface="Avenir Light" panose="020B0402020203020204" pitchFamily="34" charset="77"/>
              </a:rPr>
              <a:t>It's a</a:t>
            </a:r>
            <a:r>
              <a:rPr lang="en-US" sz="3200">
                <a:solidFill>
                  <a:srgbClr val="E5E9D0"/>
                </a:solidFill>
                <a:latin typeface="Hardwick WF" pitchFamily="2" charset="0"/>
              </a:rPr>
              <a:t> </a:t>
            </a:r>
            <a:r>
              <a:rPr lang="en-US" sz="3200">
                <a:solidFill>
                  <a:srgbClr val="FF7250"/>
                </a:solidFill>
                <a:latin typeface="Hardwick WF" pitchFamily="2" charset="0"/>
              </a:rPr>
              <a:t>TIGHT KNOT</a:t>
            </a:r>
            <a:r>
              <a:rPr lang="en-US" sz="3200">
                <a:solidFill>
                  <a:srgbClr val="E5E9D0"/>
                </a:solidFill>
                <a:latin typeface="Hardwick WF" pitchFamily="2" charset="0"/>
              </a:rPr>
              <a:t> </a:t>
            </a:r>
            <a:r>
              <a:rPr lang="en-US" sz="3200">
                <a:solidFill>
                  <a:srgbClr val="E5E9D0"/>
                </a:solidFill>
                <a:latin typeface="Avenir Light" panose="020B0402020203020204" pitchFamily="34" charset="77"/>
              </a:rPr>
              <a:t>of </a:t>
            </a:r>
            <a:r>
              <a:rPr lang="en-US" sz="3200" dirty="0">
                <a:solidFill>
                  <a:srgbClr val="E5E9D0"/>
                </a:solidFill>
                <a:latin typeface="Avenir Light" panose="020B0402020203020204" pitchFamily="34" charset="77"/>
              </a:rPr>
              <a:t>social maladies.</a:t>
            </a:r>
          </a:p>
        </p:txBody>
      </p:sp>
      <p:sp>
        <p:nvSpPr>
          <p:cNvPr id="5" name="TextBox 4">
            <a:extLst>
              <a:ext uri="{FF2B5EF4-FFF2-40B4-BE49-F238E27FC236}">
                <a16:creationId xmlns:a16="http://schemas.microsoft.com/office/drawing/2014/main" id="{76AB664E-9847-A825-1556-7B71C622B714}"/>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2401640777"/>
      </p:ext>
    </p:extLst>
  </p:cSld>
  <p:clrMapOvr>
    <a:masterClrMapping/>
  </p:clrMapOvr>
  <p:transition>
    <p:strips/>
  </p:transition>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19D17E5-94D1-1CAC-E798-97BBC161097E}"/>
              </a:ext>
            </a:extLst>
          </p:cNvPr>
          <p:cNvSpPr/>
          <p:nvPr/>
        </p:nvSpPr>
        <p:spPr>
          <a:xfrm>
            <a:off x="570485" y="495864"/>
            <a:ext cx="11011281"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a:extLst>
              <a:ext uri="{FF2B5EF4-FFF2-40B4-BE49-F238E27FC236}">
                <a16:creationId xmlns:a16="http://schemas.microsoft.com/office/drawing/2014/main" id="{442A31CA-D91B-FAC6-F8FA-09994A4849D0}"/>
              </a:ext>
            </a:extLst>
          </p:cNvPr>
          <p:cNvSpPr/>
          <p:nvPr/>
        </p:nvSpPr>
        <p:spPr>
          <a:xfrm>
            <a:off x="673966" y="561840"/>
            <a:ext cx="10844067"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21">
            <a:extLst>
              <a:ext uri="{FF2B5EF4-FFF2-40B4-BE49-F238E27FC236}">
                <a16:creationId xmlns:a16="http://schemas.microsoft.com/office/drawing/2014/main" id="{482C2643-603D-ECFC-6042-F7223A988287}"/>
              </a:ext>
            </a:extLst>
          </p:cNvPr>
          <p:cNvSpPr/>
          <p:nvPr/>
        </p:nvSpPr>
        <p:spPr>
          <a:xfrm>
            <a:off x="2864732" y="2156035"/>
            <a:ext cx="6431063" cy="3698050"/>
          </a:xfrm>
          <a:custGeom>
            <a:avLst/>
            <a:gdLst>
              <a:gd name="connsiteX0" fmla="*/ 1181833 w 3700485"/>
              <a:gd name="connsiteY0" fmla="*/ 1026942 h 2788248"/>
              <a:gd name="connsiteX1" fmla="*/ 773870 w 3700485"/>
              <a:gd name="connsiteY1" fmla="*/ 2250831 h 2788248"/>
              <a:gd name="connsiteX2" fmla="*/ 2208774 w 3700485"/>
              <a:gd name="connsiteY2" fmla="*/ 2194560 h 2788248"/>
              <a:gd name="connsiteX3" fmla="*/ 379974 w 3700485"/>
              <a:gd name="connsiteY3" fmla="*/ 1547447 h 2788248"/>
              <a:gd name="connsiteX4" fmla="*/ 1181833 w 3700485"/>
              <a:gd name="connsiteY4" fmla="*/ 211016 h 2788248"/>
              <a:gd name="connsiteX5" fmla="*/ 2166571 w 3700485"/>
              <a:gd name="connsiteY5" fmla="*/ 1083213 h 2788248"/>
              <a:gd name="connsiteX6" fmla="*/ 351839 w 3700485"/>
              <a:gd name="connsiteY6" fmla="*/ 1336431 h 2788248"/>
              <a:gd name="connsiteX7" fmla="*/ 1575728 w 3700485"/>
              <a:gd name="connsiteY7" fmla="*/ 2658794 h 2788248"/>
              <a:gd name="connsiteX8" fmla="*/ 1449119 w 3700485"/>
              <a:gd name="connsiteY8" fmla="*/ 872197 h 2788248"/>
              <a:gd name="connsiteX9" fmla="*/ 3291987 w 3700485"/>
              <a:gd name="connsiteY9" fmla="*/ 562708 h 2788248"/>
              <a:gd name="connsiteX10" fmla="*/ 2377587 w 3700485"/>
              <a:gd name="connsiteY10" fmla="*/ 2138290 h 2788248"/>
              <a:gd name="connsiteX11" fmla="*/ 2152504 w 3700485"/>
              <a:gd name="connsiteY11" fmla="*/ 351693 h 2788248"/>
              <a:gd name="connsiteX12" fmla="*/ 147 w 3700485"/>
              <a:gd name="connsiteY12" fmla="*/ 900333 h 2788248"/>
              <a:gd name="connsiteX13" fmla="*/ 2265045 w 3700485"/>
              <a:gd name="connsiteY13" fmla="*/ 1533379 h 2788248"/>
              <a:gd name="connsiteX14" fmla="*/ 2025894 w 3700485"/>
              <a:gd name="connsiteY14" fmla="*/ 2757268 h 2788248"/>
              <a:gd name="connsiteX15" fmla="*/ 126756 w 3700485"/>
              <a:gd name="connsiteY15" fmla="*/ 2335237 h 2788248"/>
              <a:gd name="connsiteX16" fmla="*/ 2504196 w 3700485"/>
              <a:gd name="connsiteY16" fmla="*/ 1392702 h 2788248"/>
              <a:gd name="connsiteX17" fmla="*/ 2687076 w 3700485"/>
              <a:gd name="connsiteY17" fmla="*/ 2672862 h 2788248"/>
              <a:gd name="connsiteX18" fmla="*/ 1055224 w 3700485"/>
              <a:gd name="connsiteY18" fmla="*/ 787791 h 2788248"/>
              <a:gd name="connsiteX19" fmla="*/ 3545205 w 3700485"/>
              <a:gd name="connsiteY19" fmla="*/ 844062 h 2788248"/>
              <a:gd name="connsiteX20" fmla="*/ 3348257 w 3700485"/>
              <a:gd name="connsiteY20" fmla="*/ 2039816 h 2788248"/>
              <a:gd name="connsiteX21" fmla="*/ 2616737 w 3700485"/>
              <a:gd name="connsiteY21" fmla="*/ 1012874 h 2788248"/>
              <a:gd name="connsiteX22" fmla="*/ 1927420 w 3700485"/>
              <a:gd name="connsiteY22" fmla="*/ 0 h 2788248"/>
              <a:gd name="connsiteX0" fmla="*/ 1181833 w 3954447"/>
              <a:gd name="connsiteY0" fmla="*/ 1026942 h 2788248"/>
              <a:gd name="connsiteX1" fmla="*/ 773870 w 3954447"/>
              <a:gd name="connsiteY1" fmla="*/ 2250831 h 2788248"/>
              <a:gd name="connsiteX2" fmla="*/ 2208774 w 3954447"/>
              <a:gd name="connsiteY2" fmla="*/ 2194560 h 2788248"/>
              <a:gd name="connsiteX3" fmla="*/ 379974 w 3954447"/>
              <a:gd name="connsiteY3" fmla="*/ 1547447 h 2788248"/>
              <a:gd name="connsiteX4" fmla="*/ 1181833 w 3954447"/>
              <a:gd name="connsiteY4" fmla="*/ 211016 h 2788248"/>
              <a:gd name="connsiteX5" fmla="*/ 2166571 w 3954447"/>
              <a:gd name="connsiteY5" fmla="*/ 1083213 h 2788248"/>
              <a:gd name="connsiteX6" fmla="*/ 351839 w 3954447"/>
              <a:gd name="connsiteY6" fmla="*/ 1336431 h 2788248"/>
              <a:gd name="connsiteX7" fmla="*/ 1575728 w 3954447"/>
              <a:gd name="connsiteY7" fmla="*/ 2658794 h 2788248"/>
              <a:gd name="connsiteX8" fmla="*/ 1449119 w 3954447"/>
              <a:gd name="connsiteY8" fmla="*/ 872197 h 2788248"/>
              <a:gd name="connsiteX9" fmla="*/ 3291987 w 3954447"/>
              <a:gd name="connsiteY9" fmla="*/ 562708 h 2788248"/>
              <a:gd name="connsiteX10" fmla="*/ 2377587 w 3954447"/>
              <a:gd name="connsiteY10" fmla="*/ 2138290 h 2788248"/>
              <a:gd name="connsiteX11" fmla="*/ 2152504 w 3954447"/>
              <a:gd name="connsiteY11" fmla="*/ 351693 h 2788248"/>
              <a:gd name="connsiteX12" fmla="*/ 147 w 3954447"/>
              <a:gd name="connsiteY12" fmla="*/ 900333 h 2788248"/>
              <a:gd name="connsiteX13" fmla="*/ 2265045 w 3954447"/>
              <a:gd name="connsiteY13" fmla="*/ 1533379 h 2788248"/>
              <a:gd name="connsiteX14" fmla="*/ 2025894 w 3954447"/>
              <a:gd name="connsiteY14" fmla="*/ 2757268 h 2788248"/>
              <a:gd name="connsiteX15" fmla="*/ 126756 w 3954447"/>
              <a:gd name="connsiteY15" fmla="*/ 2335237 h 2788248"/>
              <a:gd name="connsiteX16" fmla="*/ 2504196 w 3954447"/>
              <a:gd name="connsiteY16" fmla="*/ 1392702 h 2788248"/>
              <a:gd name="connsiteX17" fmla="*/ 2687076 w 3954447"/>
              <a:gd name="connsiteY17" fmla="*/ 2672862 h 2788248"/>
              <a:gd name="connsiteX18" fmla="*/ 3925424 w 3954447"/>
              <a:gd name="connsiteY18" fmla="*/ 2506524 h 2788248"/>
              <a:gd name="connsiteX19" fmla="*/ 3545205 w 3954447"/>
              <a:gd name="connsiteY19" fmla="*/ 844062 h 2788248"/>
              <a:gd name="connsiteX20" fmla="*/ 3348257 w 3954447"/>
              <a:gd name="connsiteY20" fmla="*/ 2039816 h 2788248"/>
              <a:gd name="connsiteX21" fmla="*/ 2616737 w 3954447"/>
              <a:gd name="connsiteY21" fmla="*/ 1012874 h 2788248"/>
              <a:gd name="connsiteX22" fmla="*/ 1927420 w 3954447"/>
              <a:gd name="connsiteY22" fmla="*/ 0 h 2788248"/>
              <a:gd name="connsiteX0" fmla="*/ 1181833 w 4608337"/>
              <a:gd name="connsiteY0" fmla="*/ 1026942 h 2788248"/>
              <a:gd name="connsiteX1" fmla="*/ 773870 w 4608337"/>
              <a:gd name="connsiteY1" fmla="*/ 2250831 h 2788248"/>
              <a:gd name="connsiteX2" fmla="*/ 2208774 w 4608337"/>
              <a:gd name="connsiteY2" fmla="*/ 2194560 h 2788248"/>
              <a:gd name="connsiteX3" fmla="*/ 379974 w 4608337"/>
              <a:gd name="connsiteY3" fmla="*/ 1547447 h 2788248"/>
              <a:gd name="connsiteX4" fmla="*/ 1181833 w 4608337"/>
              <a:gd name="connsiteY4" fmla="*/ 211016 h 2788248"/>
              <a:gd name="connsiteX5" fmla="*/ 2166571 w 4608337"/>
              <a:gd name="connsiteY5" fmla="*/ 1083213 h 2788248"/>
              <a:gd name="connsiteX6" fmla="*/ 351839 w 4608337"/>
              <a:gd name="connsiteY6" fmla="*/ 1336431 h 2788248"/>
              <a:gd name="connsiteX7" fmla="*/ 1575728 w 4608337"/>
              <a:gd name="connsiteY7" fmla="*/ 2658794 h 2788248"/>
              <a:gd name="connsiteX8" fmla="*/ 1449119 w 4608337"/>
              <a:gd name="connsiteY8" fmla="*/ 872197 h 2788248"/>
              <a:gd name="connsiteX9" fmla="*/ 3291987 w 4608337"/>
              <a:gd name="connsiteY9" fmla="*/ 562708 h 2788248"/>
              <a:gd name="connsiteX10" fmla="*/ 2377587 w 4608337"/>
              <a:gd name="connsiteY10" fmla="*/ 2138290 h 2788248"/>
              <a:gd name="connsiteX11" fmla="*/ 2152504 w 4608337"/>
              <a:gd name="connsiteY11" fmla="*/ 351693 h 2788248"/>
              <a:gd name="connsiteX12" fmla="*/ 147 w 4608337"/>
              <a:gd name="connsiteY12" fmla="*/ 900333 h 2788248"/>
              <a:gd name="connsiteX13" fmla="*/ 2265045 w 4608337"/>
              <a:gd name="connsiteY13" fmla="*/ 1533379 h 2788248"/>
              <a:gd name="connsiteX14" fmla="*/ 2025894 w 4608337"/>
              <a:gd name="connsiteY14" fmla="*/ 2757268 h 2788248"/>
              <a:gd name="connsiteX15" fmla="*/ 126756 w 4608337"/>
              <a:gd name="connsiteY15" fmla="*/ 2335237 h 2788248"/>
              <a:gd name="connsiteX16" fmla="*/ 2504196 w 4608337"/>
              <a:gd name="connsiteY16" fmla="*/ 1392702 h 2788248"/>
              <a:gd name="connsiteX17" fmla="*/ 2687076 w 4608337"/>
              <a:gd name="connsiteY17" fmla="*/ 2672862 h 2788248"/>
              <a:gd name="connsiteX18" fmla="*/ 3925424 w 4608337"/>
              <a:gd name="connsiteY18" fmla="*/ 2506524 h 2788248"/>
              <a:gd name="connsiteX19" fmla="*/ 4595072 w 4608337"/>
              <a:gd name="connsiteY19" fmla="*/ 1817729 h 2788248"/>
              <a:gd name="connsiteX20" fmla="*/ 3348257 w 4608337"/>
              <a:gd name="connsiteY20" fmla="*/ 2039816 h 2788248"/>
              <a:gd name="connsiteX21" fmla="*/ 2616737 w 4608337"/>
              <a:gd name="connsiteY21" fmla="*/ 1012874 h 2788248"/>
              <a:gd name="connsiteX22" fmla="*/ 1927420 w 4608337"/>
              <a:gd name="connsiteY22" fmla="*/ 0 h 2788248"/>
              <a:gd name="connsiteX0" fmla="*/ 1181833 w 4595113"/>
              <a:gd name="connsiteY0" fmla="*/ 1026942 h 2788248"/>
              <a:gd name="connsiteX1" fmla="*/ 773870 w 4595113"/>
              <a:gd name="connsiteY1" fmla="*/ 2250831 h 2788248"/>
              <a:gd name="connsiteX2" fmla="*/ 2208774 w 4595113"/>
              <a:gd name="connsiteY2" fmla="*/ 2194560 h 2788248"/>
              <a:gd name="connsiteX3" fmla="*/ 379974 w 4595113"/>
              <a:gd name="connsiteY3" fmla="*/ 1547447 h 2788248"/>
              <a:gd name="connsiteX4" fmla="*/ 1181833 w 4595113"/>
              <a:gd name="connsiteY4" fmla="*/ 211016 h 2788248"/>
              <a:gd name="connsiteX5" fmla="*/ 2166571 w 4595113"/>
              <a:gd name="connsiteY5" fmla="*/ 1083213 h 2788248"/>
              <a:gd name="connsiteX6" fmla="*/ 351839 w 4595113"/>
              <a:gd name="connsiteY6" fmla="*/ 1336431 h 2788248"/>
              <a:gd name="connsiteX7" fmla="*/ 1575728 w 4595113"/>
              <a:gd name="connsiteY7" fmla="*/ 2658794 h 2788248"/>
              <a:gd name="connsiteX8" fmla="*/ 1449119 w 4595113"/>
              <a:gd name="connsiteY8" fmla="*/ 872197 h 2788248"/>
              <a:gd name="connsiteX9" fmla="*/ 3291987 w 4595113"/>
              <a:gd name="connsiteY9" fmla="*/ 562708 h 2788248"/>
              <a:gd name="connsiteX10" fmla="*/ 2377587 w 4595113"/>
              <a:gd name="connsiteY10" fmla="*/ 2138290 h 2788248"/>
              <a:gd name="connsiteX11" fmla="*/ 2152504 w 4595113"/>
              <a:gd name="connsiteY11" fmla="*/ 351693 h 2788248"/>
              <a:gd name="connsiteX12" fmla="*/ 147 w 4595113"/>
              <a:gd name="connsiteY12" fmla="*/ 900333 h 2788248"/>
              <a:gd name="connsiteX13" fmla="*/ 2265045 w 4595113"/>
              <a:gd name="connsiteY13" fmla="*/ 1533379 h 2788248"/>
              <a:gd name="connsiteX14" fmla="*/ 2025894 w 4595113"/>
              <a:gd name="connsiteY14" fmla="*/ 2757268 h 2788248"/>
              <a:gd name="connsiteX15" fmla="*/ 126756 w 4595113"/>
              <a:gd name="connsiteY15" fmla="*/ 2335237 h 2788248"/>
              <a:gd name="connsiteX16" fmla="*/ 2504196 w 4595113"/>
              <a:gd name="connsiteY16" fmla="*/ 1392702 h 2788248"/>
              <a:gd name="connsiteX17" fmla="*/ 2687076 w 4595113"/>
              <a:gd name="connsiteY17" fmla="*/ 2672862 h 2788248"/>
              <a:gd name="connsiteX18" fmla="*/ 3925424 w 4595113"/>
              <a:gd name="connsiteY18" fmla="*/ 2506524 h 2788248"/>
              <a:gd name="connsiteX19" fmla="*/ 4595072 w 4595113"/>
              <a:gd name="connsiteY19" fmla="*/ 1817729 h 2788248"/>
              <a:gd name="connsiteX20" fmla="*/ 3898590 w 4595113"/>
              <a:gd name="connsiteY20" fmla="*/ 1066149 h 2788248"/>
              <a:gd name="connsiteX21" fmla="*/ 2616737 w 4595113"/>
              <a:gd name="connsiteY21" fmla="*/ 1012874 h 2788248"/>
              <a:gd name="connsiteX22" fmla="*/ 1927420 w 4595113"/>
              <a:gd name="connsiteY22" fmla="*/ 0 h 2788248"/>
              <a:gd name="connsiteX0" fmla="*/ 1181833 w 4595113"/>
              <a:gd name="connsiteY0" fmla="*/ 1026942 h 2788248"/>
              <a:gd name="connsiteX1" fmla="*/ 773870 w 4595113"/>
              <a:gd name="connsiteY1" fmla="*/ 2250831 h 2788248"/>
              <a:gd name="connsiteX2" fmla="*/ 2208774 w 4595113"/>
              <a:gd name="connsiteY2" fmla="*/ 2194560 h 2788248"/>
              <a:gd name="connsiteX3" fmla="*/ 379974 w 4595113"/>
              <a:gd name="connsiteY3" fmla="*/ 1547447 h 2788248"/>
              <a:gd name="connsiteX4" fmla="*/ 1181833 w 4595113"/>
              <a:gd name="connsiteY4" fmla="*/ 211016 h 2788248"/>
              <a:gd name="connsiteX5" fmla="*/ 2166571 w 4595113"/>
              <a:gd name="connsiteY5" fmla="*/ 1083213 h 2788248"/>
              <a:gd name="connsiteX6" fmla="*/ 351839 w 4595113"/>
              <a:gd name="connsiteY6" fmla="*/ 1336431 h 2788248"/>
              <a:gd name="connsiteX7" fmla="*/ 1575728 w 4595113"/>
              <a:gd name="connsiteY7" fmla="*/ 2658794 h 2788248"/>
              <a:gd name="connsiteX8" fmla="*/ 1449119 w 4595113"/>
              <a:gd name="connsiteY8" fmla="*/ 872197 h 2788248"/>
              <a:gd name="connsiteX9" fmla="*/ 3291987 w 4595113"/>
              <a:gd name="connsiteY9" fmla="*/ 562708 h 2788248"/>
              <a:gd name="connsiteX10" fmla="*/ 2377587 w 4595113"/>
              <a:gd name="connsiteY10" fmla="*/ 2138290 h 2788248"/>
              <a:gd name="connsiteX11" fmla="*/ 2152504 w 4595113"/>
              <a:gd name="connsiteY11" fmla="*/ 351693 h 2788248"/>
              <a:gd name="connsiteX12" fmla="*/ 147 w 4595113"/>
              <a:gd name="connsiteY12" fmla="*/ 900333 h 2788248"/>
              <a:gd name="connsiteX13" fmla="*/ 2265045 w 4595113"/>
              <a:gd name="connsiteY13" fmla="*/ 1533379 h 2788248"/>
              <a:gd name="connsiteX14" fmla="*/ 2025894 w 4595113"/>
              <a:gd name="connsiteY14" fmla="*/ 2757268 h 2788248"/>
              <a:gd name="connsiteX15" fmla="*/ 126756 w 4595113"/>
              <a:gd name="connsiteY15" fmla="*/ 2335237 h 2788248"/>
              <a:gd name="connsiteX16" fmla="*/ 2504196 w 4595113"/>
              <a:gd name="connsiteY16" fmla="*/ 1392702 h 2788248"/>
              <a:gd name="connsiteX17" fmla="*/ 2687076 w 4595113"/>
              <a:gd name="connsiteY17" fmla="*/ 2672862 h 2788248"/>
              <a:gd name="connsiteX18" fmla="*/ 3925424 w 4595113"/>
              <a:gd name="connsiteY18" fmla="*/ 2506524 h 2788248"/>
              <a:gd name="connsiteX19" fmla="*/ 4595072 w 4595113"/>
              <a:gd name="connsiteY19" fmla="*/ 1817729 h 2788248"/>
              <a:gd name="connsiteX20" fmla="*/ 3898590 w 4595113"/>
              <a:gd name="connsiteY20" fmla="*/ 1066149 h 2788248"/>
              <a:gd name="connsiteX21" fmla="*/ 4022203 w 4595113"/>
              <a:gd name="connsiteY21" fmla="*/ 369407 h 2788248"/>
              <a:gd name="connsiteX22" fmla="*/ 1927420 w 4595113"/>
              <a:gd name="connsiteY22" fmla="*/ 0 h 2788248"/>
              <a:gd name="connsiteX0" fmla="*/ 1181833 w 4719809"/>
              <a:gd name="connsiteY0" fmla="*/ 1128542 h 2889848"/>
              <a:gd name="connsiteX1" fmla="*/ 773870 w 4719809"/>
              <a:gd name="connsiteY1" fmla="*/ 2352431 h 2889848"/>
              <a:gd name="connsiteX2" fmla="*/ 2208774 w 4719809"/>
              <a:gd name="connsiteY2" fmla="*/ 2296160 h 2889848"/>
              <a:gd name="connsiteX3" fmla="*/ 379974 w 4719809"/>
              <a:gd name="connsiteY3" fmla="*/ 1649047 h 2889848"/>
              <a:gd name="connsiteX4" fmla="*/ 1181833 w 4719809"/>
              <a:gd name="connsiteY4" fmla="*/ 312616 h 2889848"/>
              <a:gd name="connsiteX5" fmla="*/ 2166571 w 4719809"/>
              <a:gd name="connsiteY5" fmla="*/ 1184813 h 2889848"/>
              <a:gd name="connsiteX6" fmla="*/ 351839 w 4719809"/>
              <a:gd name="connsiteY6" fmla="*/ 1438031 h 2889848"/>
              <a:gd name="connsiteX7" fmla="*/ 1575728 w 4719809"/>
              <a:gd name="connsiteY7" fmla="*/ 2760394 h 2889848"/>
              <a:gd name="connsiteX8" fmla="*/ 1449119 w 4719809"/>
              <a:gd name="connsiteY8" fmla="*/ 973797 h 2889848"/>
              <a:gd name="connsiteX9" fmla="*/ 3291987 w 4719809"/>
              <a:gd name="connsiteY9" fmla="*/ 664308 h 2889848"/>
              <a:gd name="connsiteX10" fmla="*/ 2377587 w 4719809"/>
              <a:gd name="connsiteY10" fmla="*/ 2239890 h 2889848"/>
              <a:gd name="connsiteX11" fmla="*/ 2152504 w 4719809"/>
              <a:gd name="connsiteY11" fmla="*/ 453293 h 2889848"/>
              <a:gd name="connsiteX12" fmla="*/ 147 w 4719809"/>
              <a:gd name="connsiteY12" fmla="*/ 1001933 h 2889848"/>
              <a:gd name="connsiteX13" fmla="*/ 2265045 w 4719809"/>
              <a:gd name="connsiteY13" fmla="*/ 1634979 h 2889848"/>
              <a:gd name="connsiteX14" fmla="*/ 2025894 w 4719809"/>
              <a:gd name="connsiteY14" fmla="*/ 2858868 h 2889848"/>
              <a:gd name="connsiteX15" fmla="*/ 126756 w 4719809"/>
              <a:gd name="connsiteY15" fmla="*/ 2436837 h 2889848"/>
              <a:gd name="connsiteX16" fmla="*/ 2504196 w 4719809"/>
              <a:gd name="connsiteY16" fmla="*/ 1494302 h 2889848"/>
              <a:gd name="connsiteX17" fmla="*/ 2687076 w 4719809"/>
              <a:gd name="connsiteY17" fmla="*/ 2774462 h 2889848"/>
              <a:gd name="connsiteX18" fmla="*/ 3925424 w 4719809"/>
              <a:gd name="connsiteY18" fmla="*/ 2608124 h 2889848"/>
              <a:gd name="connsiteX19" fmla="*/ 4595072 w 4719809"/>
              <a:gd name="connsiteY19" fmla="*/ 1919329 h 2889848"/>
              <a:gd name="connsiteX20" fmla="*/ 3898590 w 4719809"/>
              <a:gd name="connsiteY20" fmla="*/ 1167749 h 2889848"/>
              <a:gd name="connsiteX21" fmla="*/ 4022203 w 4719809"/>
              <a:gd name="connsiteY21" fmla="*/ 471007 h 2889848"/>
              <a:gd name="connsiteX22" fmla="*/ 4704486 w 4719809"/>
              <a:gd name="connsiteY22" fmla="*/ 0 h 2889848"/>
              <a:gd name="connsiteX0" fmla="*/ 2663732 w 6201708"/>
              <a:gd name="connsiteY0" fmla="*/ 1128542 h 2889848"/>
              <a:gd name="connsiteX1" fmla="*/ 2255769 w 6201708"/>
              <a:gd name="connsiteY1" fmla="*/ 2352431 h 2889848"/>
              <a:gd name="connsiteX2" fmla="*/ 3690673 w 6201708"/>
              <a:gd name="connsiteY2" fmla="*/ 2296160 h 2889848"/>
              <a:gd name="connsiteX3" fmla="*/ 1861873 w 6201708"/>
              <a:gd name="connsiteY3" fmla="*/ 1649047 h 2889848"/>
              <a:gd name="connsiteX4" fmla="*/ 2663732 w 6201708"/>
              <a:gd name="connsiteY4" fmla="*/ 312616 h 2889848"/>
              <a:gd name="connsiteX5" fmla="*/ 3648470 w 6201708"/>
              <a:gd name="connsiteY5" fmla="*/ 1184813 h 2889848"/>
              <a:gd name="connsiteX6" fmla="*/ 1833738 w 6201708"/>
              <a:gd name="connsiteY6" fmla="*/ 1438031 h 2889848"/>
              <a:gd name="connsiteX7" fmla="*/ 3057627 w 6201708"/>
              <a:gd name="connsiteY7" fmla="*/ 2760394 h 2889848"/>
              <a:gd name="connsiteX8" fmla="*/ 2931018 w 6201708"/>
              <a:gd name="connsiteY8" fmla="*/ 973797 h 2889848"/>
              <a:gd name="connsiteX9" fmla="*/ 4773886 w 6201708"/>
              <a:gd name="connsiteY9" fmla="*/ 664308 h 2889848"/>
              <a:gd name="connsiteX10" fmla="*/ 3859486 w 6201708"/>
              <a:gd name="connsiteY10" fmla="*/ 2239890 h 2889848"/>
              <a:gd name="connsiteX11" fmla="*/ 3634403 w 6201708"/>
              <a:gd name="connsiteY11" fmla="*/ 453293 h 2889848"/>
              <a:gd name="connsiteX12" fmla="*/ 87 w 6201708"/>
              <a:gd name="connsiteY12" fmla="*/ 465905 h 2889848"/>
              <a:gd name="connsiteX13" fmla="*/ 3746944 w 6201708"/>
              <a:gd name="connsiteY13" fmla="*/ 1634979 h 2889848"/>
              <a:gd name="connsiteX14" fmla="*/ 3507793 w 6201708"/>
              <a:gd name="connsiteY14" fmla="*/ 2858868 h 2889848"/>
              <a:gd name="connsiteX15" fmla="*/ 1608655 w 6201708"/>
              <a:gd name="connsiteY15" fmla="*/ 2436837 h 2889848"/>
              <a:gd name="connsiteX16" fmla="*/ 3986095 w 6201708"/>
              <a:gd name="connsiteY16" fmla="*/ 1494302 h 2889848"/>
              <a:gd name="connsiteX17" fmla="*/ 4168975 w 6201708"/>
              <a:gd name="connsiteY17" fmla="*/ 2774462 h 2889848"/>
              <a:gd name="connsiteX18" fmla="*/ 5407323 w 6201708"/>
              <a:gd name="connsiteY18" fmla="*/ 2608124 h 2889848"/>
              <a:gd name="connsiteX19" fmla="*/ 6076971 w 6201708"/>
              <a:gd name="connsiteY19" fmla="*/ 1919329 h 2889848"/>
              <a:gd name="connsiteX20" fmla="*/ 5380489 w 6201708"/>
              <a:gd name="connsiteY20" fmla="*/ 1167749 h 2889848"/>
              <a:gd name="connsiteX21" fmla="*/ 5504102 w 6201708"/>
              <a:gd name="connsiteY21" fmla="*/ 471007 h 2889848"/>
              <a:gd name="connsiteX22" fmla="*/ 6186385 w 6201708"/>
              <a:gd name="connsiteY22" fmla="*/ 0 h 2889848"/>
              <a:gd name="connsiteX0" fmla="*/ 2337920 w 5875896"/>
              <a:gd name="connsiteY0" fmla="*/ 1128542 h 2889848"/>
              <a:gd name="connsiteX1" fmla="*/ 1929957 w 5875896"/>
              <a:gd name="connsiteY1" fmla="*/ 2352431 h 2889848"/>
              <a:gd name="connsiteX2" fmla="*/ 3364861 w 5875896"/>
              <a:gd name="connsiteY2" fmla="*/ 2296160 h 2889848"/>
              <a:gd name="connsiteX3" fmla="*/ 1536061 w 5875896"/>
              <a:gd name="connsiteY3" fmla="*/ 1649047 h 2889848"/>
              <a:gd name="connsiteX4" fmla="*/ 2337920 w 5875896"/>
              <a:gd name="connsiteY4" fmla="*/ 312616 h 2889848"/>
              <a:gd name="connsiteX5" fmla="*/ 3322658 w 5875896"/>
              <a:gd name="connsiteY5" fmla="*/ 1184813 h 2889848"/>
              <a:gd name="connsiteX6" fmla="*/ 1507926 w 5875896"/>
              <a:gd name="connsiteY6" fmla="*/ 1438031 h 2889848"/>
              <a:gd name="connsiteX7" fmla="*/ 2731815 w 5875896"/>
              <a:gd name="connsiteY7" fmla="*/ 2760394 h 2889848"/>
              <a:gd name="connsiteX8" fmla="*/ 2605206 w 5875896"/>
              <a:gd name="connsiteY8" fmla="*/ 973797 h 2889848"/>
              <a:gd name="connsiteX9" fmla="*/ 4448074 w 5875896"/>
              <a:gd name="connsiteY9" fmla="*/ 664308 h 2889848"/>
              <a:gd name="connsiteX10" fmla="*/ 3533674 w 5875896"/>
              <a:gd name="connsiteY10" fmla="*/ 2239890 h 2889848"/>
              <a:gd name="connsiteX11" fmla="*/ 3308591 w 5875896"/>
              <a:gd name="connsiteY11" fmla="*/ 453293 h 2889848"/>
              <a:gd name="connsiteX12" fmla="*/ 96 w 5875896"/>
              <a:gd name="connsiteY12" fmla="*/ 98043 h 2889848"/>
              <a:gd name="connsiteX13" fmla="*/ 3421132 w 5875896"/>
              <a:gd name="connsiteY13" fmla="*/ 1634979 h 2889848"/>
              <a:gd name="connsiteX14" fmla="*/ 3181981 w 5875896"/>
              <a:gd name="connsiteY14" fmla="*/ 2858868 h 2889848"/>
              <a:gd name="connsiteX15" fmla="*/ 1282843 w 5875896"/>
              <a:gd name="connsiteY15" fmla="*/ 2436837 h 2889848"/>
              <a:gd name="connsiteX16" fmla="*/ 3660283 w 5875896"/>
              <a:gd name="connsiteY16" fmla="*/ 1494302 h 2889848"/>
              <a:gd name="connsiteX17" fmla="*/ 3843163 w 5875896"/>
              <a:gd name="connsiteY17" fmla="*/ 2774462 h 2889848"/>
              <a:gd name="connsiteX18" fmla="*/ 5081511 w 5875896"/>
              <a:gd name="connsiteY18" fmla="*/ 2608124 h 2889848"/>
              <a:gd name="connsiteX19" fmla="*/ 5751159 w 5875896"/>
              <a:gd name="connsiteY19" fmla="*/ 1919329 h 2889848"/>
              <a:gd name="connsiteX20" fmla="*/ 5054677 w 5875896"/>
              <a:gd name="connsiteY20" fmla="*/ 1167749 h 2889848"/>
              <a:gd name="connsiteX21" fmla="*/ 5178290 w 5875896"/>
              <a:gd name="connsiteY21" fmla="*/ 471007 h 2889848"/>
              <a:gd name="connsiteX22" fmla="*/ 5860573 w 5875896"/>
              <a:gd name="connsiteY22" fmla="*/ 0 h 2889848"/>
              <a:gd name="connsiteX0" fmla="*/ 2337920 w 5875896"/>
              <a:gd name="connsiteY0" fmla="*/ 1276482 h 3037788"/>
              <a:gd name="connsiteX1" fmla="*/ 1929957 w 5875896"/>
              <a:gd name="connsiteY1" fmla="*/ 2500371 h 3037788"/>
              <a:gd name="connsiteX2" fmla="*/ 3364861 w 5875896"/>
              <a:gd name="connsiteY2" fmla="*/ 2444100 h 3037788"/>
              <a:gd name="connsiteX3" fmla="*/ 1536061 w 5875896"/>
              <a:gd name="connsiteY3" fmla="*/ 1796987 h 3037788"/>
              <a:gd name="connsiteX4" fmla="*/ 2337920 w 5875896"/>
              <a:gd name="connsiteY4" fmla="*/ 460556 h 3037788"/>
              <a:gd name="connsiteX5" fmla="*/ 3322658 w 5875896"/>
              <a:gd name="connsiteY5" fmla="*/ 1332753 h 3037788"/>
              <a:gd name="connsiteX6" fmla="*/ 1507926 w 5875896"/>
              <a:gd name="connsiteY6" fmla="*/ 1585971 h 3037788"/>
              <a:gd name="connsiteX7" fmla="*/ 2731815 w 5875896"/>
              <a:gd name="connsiteY7" fmla="*/ 2908334 h 3037788"/>
              <a:gd name="connsiteX8" fmla="*/ 2605206 w 5875896"/>
              <a:gd name="connsiteY8" fmla="*/ 1121737 h 3037788"/>
              <a:gd name="connsiteX9" fmla="*/ 4448074 w 5875896"/>
              <a:gd name="connsiteY9" fmla="*/ 812248 h 3037788"/>
              <a:gd name="connsiteX10" fmla="*/ 3533674 w 5875896"/>
              <a:gd name="connsiteY10" fmla="*/ 2387830 h 3037788"/>
              <a:gd name="connsiteX11" fmla="*/ 3308591 w 5875896"/>
              <a:gd name="connsiteY11" fmla="*/ 222861 h 3037788"/>
              <a:gd name="connsiteX12" fmla="*/ 96 w 5875896"/>
              <a:gd name="connsiteY12" fmla="*/ 245983 h 3037788"/>
              <a:gd name="connsiteX13" fmla="*/ 3421132 w 5875896"/>
              <a:gd name="connsiteY13" fmla="*/ 1782919 h 3037788"/>
              <a:gd name="connsiteX14" fmla="*/ 3181981 w 5875896"/>
              <a:gd name="connsiteY14" fmla="*/ 3006808 h 3037788"/>
              <a:gd name="connsiteX15" fmla="*/ 1282843 w 5875896"/>
              <a:gd name="connsiteY15" fmla="*/ 2584777 h 3037788"/>
              <a:gd name="connsiteX16" fmla="*/ 3660283 w 5875896"/>
              <a:gd name="connsiteY16" fmla="*/ 1642242 h 3037788"/>
              <a:gd name="connsiteX17" fmla="*/ 3843163 w 5875896"/>
              <a:gd name="connsiteY17" fmla="*/ 2922402 h 3037788"/>
              <a:gd name="connsiteX18" fmla="*/ 5081511 w 5875896"/>
              <a:gd name="connsiteY18" fmla="*/ 2756064 h 3037788"/>
              <a:gd name="connsiteX19" fmla="*/ 5751159 w 5875896"/>
              <a:gd name="connsiteY19" fmla="*/ 2067269 h 3037788"/>
              <a:gd name="connsiteX20" fmla="*/ 5054677 w 5875896"/>
              <a:gd name="connsiteY20" fmla="*/ 1315689 h 3037788"/>
              <a:gd name="connsiteX21" fmla="*/ 5178290 w 5875896"/>
              <a:gd name="connsiteY21" fmla="*/ 618947 h 3037788"/>
              <a:gd name="connsiteX22" fmla="*/ 5860573 w 5875896"/>
              <a:gd name="connsiteY22" fmla="*/ 147940 h 3037788"/>
              <a:gd name="connsiteX0" fmla="*/ 2337920 w 5875896"/>
              <a:gd name="connsiteY0" fmla="*/ 1276482 h 3037788"/>
              <a:gd name="connsiteX1" fmla="*/ 1929957 w 5875896"/>
              <a:gd name="connsiteY1" fmla="*/ 2500371 h 3037788"/>
              <a:gd name="connsiteX2" fmla="*/ 3364861 w 5875896"/>
              <a:gd name="connsiteY2" fmla="*/ 2444100 h 3037788"/>
              <a:gd name="connsiteX3" fmla="*/ 1168198 w 5875896"/>
              <a:gd name="connsiteY3" fmla="*/ 1849539 h 3037788"/>
              <a:gd name="connsiteX4" fmla="*/ 2337920 w 5875896"/>
              <a:gd name="connsiteY4" fmla="*/ 460556 h 3037788"/>
              <a:gd name="connsiteX5" fmla="*/ 3322658 w 5875896"/>
              <a:gd name="connsiteY5" fmla="*/ 1332753 h 3037788"/>
              <a:gd name="connsiteX6" fmla="*/ 1507926 w 5875896"/>
              <a:gd name="connsiteY6" fmla="*/ 1585971 h 3037788"/>
              <a:gd name="connsiteX7" fmla="*/ 2731815 w 5875896"/>
              <a:gd name="connsiteY7" fmla="*/ 2908334 h 3037788"/>
              <a:gd name="connsiteX8" fmla="*/ 2605206 w 5875896"/>
              <a:gd name="connsiteY8" fmla="*/ 1121737 h 3037788"/>
              <a:gd name="connsiteX9" fmla="*/ 4448074 w 5875896"/>
              <a:gd name="connsiteY9" fmla="*/ 812248 h 3037788"/>
              <a:gd name="connsiteX10" fmla="*/ 3533674 w 5875896"/>
              <a:gd name="connsiteY10" fmla="*/ 2387830 h 3037788"/>
              <a:gd name="connsiteX11" fmla="*/ 3308591 w 5875896"/>
              <a:gd name="connsiteY11" fmla="*/ 222861 h 3037788"/>
              <a:gd name="connsiteX12" fmla="*/ 96 w 5875896"/>
              <a:gd name="connsiteY12" fmla="*/ 245983 h 3037788"/>
              <a:gd name="connsiteX13" fmla="*/ 3421132 w 5875896"/>
              <a:gd name="connsiteY13" fmla="*/ 1782919 h 3037788"/>
              <a:gd name="connsiteX14" fmla="*/ 3181981 w 5875896"/>
              <a:gd name="connsiteY14" fmla="*/ 3006808 h 3037788"/>
              <a:gd name="connsiteX15" fmla="*/ 1282843 w 5875896"/>
              <a:gd name="connsiteY15" fmla="*/ 2584777 h 3037788"/>
              <a:gd name="connsiteX16" fmla="*/ 3660283 w 5875896"/>
              <a:gd name="connsiteY16" fmla="*/ 1642242 h 3037788"/>
              <a:gd name="connsiteX17" fmla="*/ 3843163 w 5875896"/>
              <a:gd name="connsiteY17" fmla="*/ 2922402 h 3037788"/>
              <a:gd name="connsiteX18" fmla="*/ 5081511 w 5875896"/>
              <a:gd name="connsiteY18" fmla="*/ 2756064 h 3037788"/>
              <a:gd name="connsiteX19" fmla="*/ 5751159 w 5875896"/>
              <a:gd name="connsiteY19" fmla="*/ 2067269 h 3037788"/>
              <a:gd name="connsiteX20" fmla="*/ 5054677 w 5875896"/>
              <a:gd name="connsiteY20" fmla="*/ 1315689 h 3037788"/>
              <a:gd name="connsiteX21" fmla="*/ 5178290 w 5875896"/>
              <a:gd name="connsiteY21" fmla="*/ 618947 h 3037788"/>
              <a:gd name="connsiteX22" fmla="*/ 5860573 w 5875896"/>
              <a:gd name="connsiteY22" fmla="*/ 147940 h 3037788"/>
              <a:gd name="connsiteX0" fmla="*/ 2337920 w 5875896"/>
              <a:gd name="connsiteY0" fmla="*/ 1276482 h 3037788"/>
              <a:gd name="connsiteX1" fmla="*/ 216771 w 5875896"/>
              <a:gd name="connsiteY1" fmla="*/ 2941806 h 3037788"/>
              <a:gd name="connsiteX2" fmla="*/ 3364861 w 5875896"/>
              <a:gd name="connsiteY2" fmla="*/ 2444100 h 3037788"/>
              <a:gd name="connsiteX3" fmla="*/ 1168198 w 5875896"/>
              <a:gd name="connsiteY3" fmla="*/ 1849539 h 3037788"/>
              <a:gd name="connsiteX4" fmla="*/ 2337920 w 5875896"/>
              <a:gd name="connsiteY4" fmla="*/ 460556 h 3037788"/>
              <a:gd name="connsiteX5" fmla="*/ 3322658 w 5875896"/>
              <a:gd name="connsiteY5" fmla="*/ 1332753 h 3037788"/>
              <a:gd name="connsiteX6" fmla="*/ 1507926 w 5875896"/>
              <a:gd name="connsiteY6" fmla="*/ 1585971 h 3037788"/>
              <a:gd name="connsiteX7" fmla="*/ 2731815 w 5875896"/>
              <a:gd name="connsiteY7" fmla="*/ 2908334 h 3037788"/>
              <a:gd name="connsiteX8" fmla="*/ 2605206 w 5875896"/>
              <a:gd name="connsiteY8" fmla="*/ 1121737 h 3037788"/>
              <a:gd name="connsiteX9" fmla="*/ 4448074 w 5875896"/>
              <a:gd name="connsiteY9" fmla="*/ 812248 h 3037788"/>
              <a:gd name="connsiteX10" fmla="*/ 3533674 w 5875896"/>
              <a:gd name="connsiteY10" fmla="*/ 2387830 h 3037788"/>
              <a:gd name="connsiteX11" fmla="*/ 3308591 w 5875896"/>
              <a:gd name="connsiteY11" fmla="*/ 222861 h 3037788"/>
              <a:gd name="connsiteX12" fmla="*/ 96 w 5875896"/>
              <a:gd name="connsiteY12" fmla="*/ 245983 h 3037788"/>
              <a:gd name="connsiteX13" fmla="*/ 3421132 w 5875896"/>
              <a:gd name="connsiteY13" fmla="*/ 1782919 h 3037788"/>
              <a:gd name="connsiteX14" fmla="*/ 3181981 w 5875896"/>
              <a:gd name="connsiteY14" fmla="*/ 3006808 h 3037788"/>
              <a:gd name="connsiteX15" fmla="*/ 1282843 w 5875896"/>
              <a:gd name="connsiteY15" fmla="*/ 2584777 h 3037788"/>
              <a:gd name="connsiteX16" fmla="*/ 3660283 w 5875896"/>
              <a:gd name="connsiteY16" fmla="*/ 1642242 h 3037788"/>
              <a:gd name="connsiteX17" fmla="*/ 3843163 w 5875896"/>
              <a:gd name="connsiteY17" fmla="*/ 2922402 h 3037788"/>
              <a:gd name="connsiteX18" fmla="*/ 5081511 w 5875896"/>
              <a:gd name="connsiteY18" fmla="*/ 2756064 h 3037788"/>
              <a:gd name="connsiteX19" fmla="*/ 5751159 w 5875896"/>
              <a:gd name="connsiteY19" fmla="*/ 2067269 h 3037788"/>
              <a:gd name="connsiteX20" fmla="*/ 5054677 w 5875896"/>
              <a:gd name="connsiteY20" fmla="*/ 1315689 h 3037788"/>
              <a:gd name="connsiteX21" fmla="*/ 5178290 w 5875896"/>
              <a:gd name="connsiteY21" fmla="*/ 618947 h 3037788"/>
              <a:gd name="connsiteX22" fmla="*/ 5860573 w 5875896"/>
              <a:gd name="connsiteY22" fmla="*/ 147940 h 3037788"/>
              <a:gd name="connsiteX0" fmla="*/ 2337920 w 5875896"/>
              <a:gd name="connsiteY0" fmla="*/ 1276482 h 3172805"/>
              <a:gd name="connsiteX1" fmla="*/ 216771 w 5875896"/>
              <a:gd name="connsiteY1" fmla="*/ 2941806 h 3172805"/>
              <a:gd name="connsiteX2" fmla="*/ 1273303 w 5875896"/>
              <a:gd name="connsiteY2" fmla="*/ 3043190 h 3172805"/>
              <a:gd name="connsiteX3" fmla="*/ 1168198 w 5875896"/>
              <a:gd name="connsiteY3" fmla="*/ 1849539 h 3172805"/>
              <a:gd name="connsiteX4" fmla="*/ 2337920 w 5875896"/>
              <a:gd name="connsiteY4" fmla="*/ 460556 h 3172805"/>
              <a:gd name="connsiteX5" fmla="*/ 3322658 w 5875896"/>
              <a:gd name="connsiteY5" fmla="*/ 1332753 h 3172805"/>
              <a:gd name="connsiteX6" fmla="*/ 1507926 w 5875896"/>
              <a:gd name="connsiteY6" fmla="*/ 1585971 h 3172805"/>
              <a:gd name="connsiteX7" fmla="*/ 2731815 w 5875896"/>
              <a:gd name="connsiteY7" fmla="*/ 2908334 h 3172805"/>
              <a:gd name="connsiteX8" fmla="*/ 2605206 w 5875896"/>
              <a:gd name="connsiteY8" fmla="*/ 1121737 h 3172805"/>
              <a:gd name="connsiteX9" fmla="*/ 4448074 w 5875896"/>
              <a:gd name="connsiteY9" fmla="*/ 812248 h 3172805"/>
              <a:gd name="connsiteX10" fmla="*/ 3533674 w 5875896"/>
              <a:gd name="connsiteY10" fmla="*/ 2387830 h 3172805"/>
              <a:gd name="connsiteX11" fmla="*/ 3308591 w 5875896"/>
              <a:gd name="connsiteY11" fmla="*/ 222861 h 3172805"/>
              <a:gd name="connsiteX12" fmla="*/ 96 w 5875896"/>
              <a:gd name="connsiteY12" fmla="*/ 245983 h 3172805"/>
              <a:gd name="connsiteX13" fmla="*/ 3421132 w 5875896"/>
              <a:gd name="connsiteY13" fmla="*/ 1782919 h 3172805"/>
              <a:gd name="connsiteX14" fmla="*/ 3181981 w 5875896"/>
              <a:gd name="connsiteY14" fmla="*/ 3006808 h 3172805"/>
              <a:gd name="connsiteX15" fmla="*/ 1282843 w 5875896"/>
              <a:gd name="connsiteY15" fmla="*/ 2584777 h 3172805"/>
              <a:gd name="connsiteX16" fmla="*/ 3660283 w 5875896"/>
              <a:gd name="connsiteY16" fmla="*/ 1642242 h 3172805"/>
              <a:gd name="connsiteX17" fmla="*/ 3843163 w 5875896"/>
              <a:gd name="connsiteY17" fmla="*/ 2922402 h 3172805"/>
              <a:gd name="connsiteX18" fmla="*/ 5081511 w 5875896"/>
              <a:gd name="connsiteY18" fmla="*/ 2756064 h 3172805"/>
              <a:gd name="connsiteX19" fmla="*/ 5751159 w 5875896"/>
              <a:gd name="connsiteY19" fmla="*/ 2067269 h 3172805"/>
              <a:gd name="connsiteX20" fmla="*/ 5054677 w 5875896"/>
              <a:gd name="connsiteY20" fmla="*/ 1315689 h 3172805"/>
              <a:gd name="connsiteX21" fmla="*/ 5178290 w 5875896"/>
              <a:gd name="connsiteY21" fmla="*/ 618947 h 3172805"/>
              <a:gd name="connsiteX22" fmla="*/ 5860573 w 5875896"/>
              <a:gd name="connsiteY22" fmla="*/ 147940 h 3172805"/>
              <a:gd name="connsiteX0" fmla="*/ 134695 w 5942905"/>
              <a:gd name="connsiteY0" fmla="*/ 2127820 h 3131834"/>
              <a:gd name="connsiteX1" fmla="*/ 283780 w 5942905"/>
              <a:gd name="connsiteY1" fmla="*/ 2941806 h 3131834"/>
              <a:gd name="connsiteX2" fmla="*/ 1340312 w 5942905"/>
              <a:gd name="connsiteY2" fmla="*/ 3043190 h 3131834"/>
              <a:gd name="connsiteX3" fmla="*/ 1235207 w 5942905"/>
              <a:gd name="connsiteY3" fmla="*/ 1849539 h 3131834"/>
              <a:gd name="connsiteX4" fmla="*/ 2404929 w 5942905"/>
              <a:gd name="connsiteY4" fmla="*/ 460556 h 3131834"/>
              <a:gd name="connsiteX5" fmla="*/ 3389667 w 5942905"/>
              <a:gd name="connsiteY5" fmla="*/ 1332753 h 3131834"/>
              <a:gd name="connsiteX6" fmla="*/ 1574935 w 5942905"/>
              <a:gd name="connsiteY6" fmla="*/ 1585971 h 3131834"/>
              <a:gd name="connsiteX7" fmla="*/ 2798824 w 5942905"/>
              <a:gd name="connsiteY7" fmla="*/ 2908334 h 3131834"/>
              <a:gd name="connsiteX8" fmla="*/ 2672215 w 5942905"/>
              <a:gd name="connsiteY8" fmla="*/ 1121737 h 3131834"/>
              <a:gd name="connsiteX9" fmla="*/ 4515083 w 5942905"/>
              <a:gd name="connsiteY9" fmla="*/ 812248 h 3131834"/>
              <a:gd name="connsiteX10" fmla="*/ 3600683 w 5942905"/>
              <a:gd name="connsiteY10" fmla="*/ 2387830 h 3131834"/>
              <a:gd name="connsiteX11" fmla="*/ 3375600 w 5942905"/>
              <a:gd name="connsiteY11" fmla="*/ 222861 h 3131834"/>
              <a:gd name="connsiteX12" fmla="*/ 67105 w 5942905"/>
              <a:gd name="connsiteY12" fmla="*/ 245983 h 3131834"/>
              <a:gd name="connsiteX13" fmla="*/ 3488141 w 5942905"/>
              <a:gd name="connsiteY13" fmla="*/ 1782919 h 3131834"/>
              <a:gd name="connsiteX14" fmla="*/ 3248990 w 5942905"/>
              <a:gd name="connsiteY14" fmla="*/ 3006808 h 3131834"/>
              <a:gd name="connsiteX15" fmla="*/ 1349852 w 5942905"/>
              <a:gd name="connsiteY15" fmla="*/ 2584777 h 3131834"/>
              <a:gd name="connsiteX16" fmla="*/ 3727292 w 5942905"/>
              <a:gd name="connsiteY16" fmla="*/ 1642242 h 3131834"/>
              <a:gd name="connsiteX17" fmla="*/ 3910172 w 5942905"/>
              <a:gd name="connsiteY17" fmla="*/ 2922402 h 3131834"/>
              <a:gd name="connsiteX18" fmla="*/ 5148520 w 5942905"/>
              <a:gd name="connsiteY18" fmla="*/ 2756064 h 3131834"/>
              <a:gd name="connsiteX19" fmla="*/ 5818168 w 5942905"/>
              <a:gd name="connsiteY19" fmla="*/ 2067269 h 3131834"/>
              <a:gd name="connsiteX20" fmla="*/ 5121686 w 5942905"/>
              <a:gd name="connsiteY20" fmla="*/ 1315689 h 3131834"/>
              <a:gd name="connsiteX21" fmla="*/ 5245299 w 5942905"/>
              <a:gd name="connsiteY21" fmla="*/ 618947 h 3131834"/>
              <a:gd name="connsiteX22" fmla="*/ 5927582 w 5942905"/>
              <a:gd name="connsiteY22" fmla="*/ 147940 h 3131834"/>
              <a:gd name="connsiteX0" fmla="*/ 68606 w 5876816"/>
              <a:gd name="connsiteY0" fmla="*/ 2127820 h 3392436"/>
              <a:gd name="connsiteX1" fmla="*/ 688143 w 5876816"/>
              <a:gd name="connsiteY1" fmla="*/ 3339371 h 3392436"/>
              <a:gd name="connsiteX2" fmla="*/ 1274223 w 5876816"/>
              <a:gd name="connsiteY2" fmla="*/ 3043190 h 3392436"/>
              <a:gd name="connsiteX3" fmla="*/ 1169118 w 5876816"/>
              <a:gd name="connsiteY3" fmla="*/ 1849539 h 3392436"/>
              <a:gd name="connsiteX4" fmla="*/ 2338840 w 5876816"/>
              <a:gd name="connsiteY4" fmla="*/ 460556 h 3392436"/>
              <a:gd name="connsiteX5" fmla="*/ 3323578 w 5876816"/>
              <a:gd name="connsiteY5" fmla="*/ 1332753 h 3392436"/>
              <a:gd name="connsiteX6" fmla="*/ 1508846 w 5876816"/>
              <a:gd name="connsiteY6" fmla="*/ 1585971 h 3392436"/>
              <a:gd name="connsiteX7" fmla="*/ 2732735 w 5876816"/>
              <a:gd name="connsiteY7" fmla="*/ 2908334 h 3392436"/>
              <a:gd name="connsiteX8" fmla="*/ 2606126 w 5876816"/>
              <a:gd name="connsiteY8" fmla="*/ 1121737 h 3392436"/>
              <a:gd name="connsiteX9" fmla="*/ 4448994 w 5876816"/>
              <a:gd name="connsiteY9" fmla="*/ 812248 h 3392436"/>
              <a:gd name="connsiteX10" fmla="*/ 3534594 w 5876816"/>
              <a:gd name="connsiteY10" fmla="*/ 2387830 h 3392436"/>
              <a:gd name="connsiteX11" fmla="*/ 3309511 w 5876816"/>
              <a:gd name="connsiteY11" fmla="*/ 222861 h 3392436"/>
              <a:gd name="connsiteX12" fmla="*/ 1016 w 5876816"/>
              <a:gd name="connsiteY12" fmla="*/ 245983 h 3392436"/>
              <a:gd name="connsiteX13" fmla="*/ 3422052 w 5876816"/>
              <a:gd name="connsiteY13" fmla="*/ 1782919 h 3392436"/>
              <a:gd name="connsiteX14" fmla="*/ 3182901 w 5876816"/>
              <a:gd name="connsiteY14" fmla="*/ 3006808 h 3392436"/>
              <a:gd name="connsiteX15" fmla="*/ 1283763 w 5876816"/>
              <a:gd name="connsiteY15" fmla="*/ 2584777 h 3392436"/>
              <a:gd name="connsiteX16" fmla="*/ 3661203 w 5876816"/>
              <a:gd name="connsiteY16" fmla="*/ 1642242 h 3392436"/>
              <a:gd name="connsiteX17" fmla="*/ 3844083 w 5876816"/>
              <a:gd name="connsiteY17" fmla="*/ 2922402 h 3392436"/>
              <a:gd name="connsiteX18" fmla="*/ 5082431 w 5876816"/>
              <a:gd name="connsiteY18" fmla="*/ 2756064 h 3392436"/>
              <a:gd name="connsiteX19" fmla="*/ 5752079 w 5876816"/>
              <a:gd name="connsiteY19" fmla="*/ 2067269 h 3392436"/>
              <a:gd name="connsiteX20" fmla="*/ 5055597 w 5876816"/>
              <a:gd name="connsiteY20" fmla="*/ 1315689 h 3392436"/>
              <a:gd name="connsiteX21" fmla="*/ 5179210 w 5876816"/>
              <a:gd name="connsiteY21" fmla="*/ 618947 h 3392436"/>
              <a:gd name="connsiteX22" fmla="*/ 5861493 w 5876816"/>
              <a:gd name="connsiteY22" fmla="*/ 147940 h 3392436"/>
              <a:gd name="connsiteX0" fmla="*/ 52789 w 6192304"/>
              <a:gd name="connsiteY0" fmla="*/ 2538637 h 3364707"/>
              <a:gd name="connsiteX1" fmla="*/ 1003631 w 6192304"/>
              <a:gd name="connsiteY1" fmla="*/ 3339371 h 3364707"/>
              <a:gd name="connsiteX2" fmla="*/ 1589711 w 6192304"/>
              <a:gd name="connsiteY2" fmla="*/ 3043190 h 3364707"/>
              <a:gd name="connsiteX3" fmla="*/ 1484606 w 6192304"/>
              <a:gd name="connsiteY3" fmla="*/ 1849539 h 3364707"/>
              <a:gd name="connsiteX4" fmla="*/ 2654328 w 6192304"/>
              <a:gd name="connsiteY4" fmla="*/ 460556 h 3364707"/>
              <a:gd name="connsiteX5" fmla="*/ 3639066 w 6192304"/>
              <a:gd name="connsiteY5" fmla="*/ 1332753 h 3364707"/>
              <a:gd name="connsiteX6" fmla="*/ 1824334 w 6192304"/>
              <a:gd name="connsiteY6" fmla="*/ 1585971 h 3364707"/>
              <a:gd name="connsiteX7" fmla="*/ 3048223 w 6192304"/>
              <a:gd name="connsiteY7" fmla="*/ 2908334 h 3364707"/>
              <a:gd name="connsiteX8" fmla="*/ 2921614 w 6192304"/>
              <a:gd name="connsiteY8" fmla="*/ 1121737 h 3364707"/>
              <a:gd name="connsiteX9" fmla="*/ 4764482 w 6192304"/>
              <a:gd name="connsiteY9" fmla="*/ 812248 h 3364707"/>
              <a:gd name="connsiteX10" fmla="*/ 3850082 w 6192304"/>
              <a:gd name="connsiteY10" fmla="*/ 2387830 h 3364707"/>
              <a:gd name="connsiteX11" fmla="*/ 3624999 w 6192304"/>
              <a:gd name="connsiteY11" fmla="*/ 222861 h 3364707"/>
              <a:gd name="connsiteX12" fmla="*/ 316504 w 6192304"/>
              <a:gd name="connsiteY12" fmla="*/ 245983 h 3364707"/>
              <a:gd name="connsiteX13" fmla="*/ 3737540 w 6192304"/>
              <a:gd name="connsiteY13" fmla="*/ 1782919 h 3364707"/>
              <a:gd name="connsiteX14" fmla="*/ 3498389 w 6192304"/>
              <a:gd name="connsiteY14" fmla="*/ 3006808 h 3364707"/>
              <a:gd name="connsiteX15" fmla="*/ 1599251 w 6192304"/>
              <a:gd name="connsiteY15" fmla="*/ 2584777 h 3364707"/>
              <a:gd name="connsiteX16" fmla="*/ 3976691 w 6192304"/>
              <a:gd name="connsiteY16" fmla="*/ 1642242 h 3364707"/>
              <a:gd name="connsiteX17" fmla="*/ 4159571 w 6192304"/>
              <a:gd name="connsiteY17" fmla="*/ 2922402 h 3364707"/>
              <a:gd name="connsiteX18" fmla="*/ 5397919 w 6192304"/>
              <a:gd name="connsiteY18" fmla="*/ 2756064 h 3364707"/>
              <a:gd name="connsiteX19" fmla="*/ 6067567 w 6192304"/>
              <a:gd name="connsiteY19" fmla="*/ 2067269 h 3364707"/>
              <a:gd name="connsiteX20" fmla="*/ 5371085 w 6192304"/>
              <a:gd name="connsiteY20" fmla="*/ 1315689 h 3364707"/>
              <a:gd name="connsiteX21" fmla="*/ 5494698 w 6192304"/>
              <a:gd name="connsiteY21" fmla="*/ 618947 h 3364707"/>
              <a:gd name="connsiteX22" fmla="*/ 6176981 w 6192304"/>
              <a:gd name="connsiteY22" fmla="*/ 147940 h 3364707"/>
              <a:gd name="connsiteX0" fmla="*/ 0 w 6139515"/>
              <a:gd name="connsiteY0" fmla="*/ 2538637 h 3364707"/>
              <a:gd name="connsiteX1" fmla="*/ 950842 w 6139515"/>
              <a:gd name="connsiteY1" fmla="*/ 3339371 h 3364707"/>
              <a:gd name="connsiteX2" fmla="*/ 1536922 w 6139515"/>
              <a:gd name="connsiteY2" fmla="*/ 3043190 h 3364707"/>
              <a:gd name="connsiteX3" fmla="*/ 1431817 w 6139515"/>
              <a:gd name="connsiteY3" fmla="*/ 1849539 h 3364707"/>
              <a:gd name="connsiteX4" fmla="*/ 2601539 w 6139515"/>
              <a:gd name="connsiteY4" fmla="*/ 460556 h 3364707"/>
              <a:gd name="connsiteX5" fmla="*/ 3586277 w 6139515"/>
              <a:gd name="connsiteY5" fmla="*/ 1332753 h 3364707"/>
              <a:gd name="connsiteX6" fmla="*/ 1771545 w 6139515"/>
              <a:gd name="connsiteY6" fmla="*/ 1585971 h 3364707"/>
              <a:gd name="connsiteX7" fmla="*/ 2995434 w 6139515"/>
              <a:gd name="connsiteY7" fmla="*/ 2908334 h 3364707"/>
              <a:gd name="connsiteX8" fmla="*/ 2868825 w 6139515"/>
              <a:gd name="connsiteY8" fmla="*/ 1121737 h 3364707"/>
              <a:gd name="connsiteX9" fmla="*/ 4711693 w 6139515"/>
              <a:gd name="connsiteY9" fmla="*/ 812248 h 3364707"/>
              <a:gd name="connsiteX10" fmla="*/ 3797293 w 6139515"/>
              <a:gd name="connsiteY10" fmla="*/ 2387830 h 3364707"/>
              <a:gd name="connsiteX11" fmla="*/ 3572210 w 6139515"/>
              <a:gd name="connsiteY11" fmla="*/ 222861 h 3364707"/>
              <a:gd name="connsiteX12" fmla="*/ 263715 w 6139515"/>
              <a:gd name="connsiteY12" fmla="*/ 245983 h 3364707"/>
              <a:gd name="connsiteX13" fmla="*/ 3684751 w 6139515"/>
              <a:gd name="connsiteY13" fmla="*/ 1782919 h 3364707"/>
              <a:gd name="connsiteX14" fmla="*/ 3445600 w 6139515"/>
              <a:gd name="connsiteY14" fmla="*/ 3006808 h 3364707"/>
              <a:gd name="connsiteX15" fmla="*/ 1546462 w 6139515"/>
              <a:gd name="connsiteY15" fmla="*/ 2584777 h 3364707"/>
              <a:gd name="connsiteX16" fmla="*/ 3923902 w 6139515"/>
              <a:gd name="connsiteY16" fmla="*/ 1642242 h 3364707"/>
              <a:gd name="connsiteX17" fmla="*/ 4106782 w 6139515"/>
              <a:gd name="connsiteY17" fmla="*/ 2922402 h 3364707"/>
              <a:gd name="connsiteX18" fmla="*/ 5345130 w 6139515"/>
              <a:gd name="connsiteY18" fmla="*/ 2756064 h 3364707"/>
              <a:gd name="connsiteX19" fmla="*/ 6014778 w 6139515"/>
              <a:gd name="connsiteY19" fmla="*/ 2067269 h 3364707"/>
              <a:gd name="connsiteX20" fmla="*/ 5318296 w 6139515"/>
              <a:gd name="connsiteY20" fmla="*/ 1315689 h 3364707"/>
              <a:gd name="connsiteX21" fmla="*/ 5441909 w 6139515"/>
              <a:gd name="connsiteY21" fmla="*/ 618947 h 3364707"/>
              <a:gd name="connsiteX22" fmla="*/ 6124192 w 6139515"/>
              <a:gd name="connsiteY22" fmla="*/ 147940 h 3364707"/>
              <a:gd name="connsiteX0" fmla="*/ 0 w 6431063"/>
              <a:gd name="connsiteY0" fmla="*/ 2830185 h 3347175"/>
              <a:gd name="connsiteX1" fmla="*/ 1242390 w 6431063"/>
              <a:gd name="connsiteY1" fmla="*/ 3339371 h 3347175"/>
              <a:gd name="connsiteX2" fmla="*/ 1828470 w 6431063"/>
              <a:gd name="connsiteY2" fmla="*/ 3043190 h 3347175"/>
              <a:gd name="connsiteX3" fmla="*/ 1723365 w 6431063"/>
              <a:gd name="connsiteY3" fmla="*/ 1849539 h 3347175"/>
              <a:gd name="connsiteX4" fmla="*/ 2893087 w 6431063"/>
              <a:gd name="connsiteY4" fmla="*/ 460556 h 3347175"/>
              <a:gd name="connsiteX5" fmla="*/ 3877825 w 6431063"/>
              <a:gd name="connsiteY5" fmla="*/ 1332753 h 3347175"/>
              <a:gd name="connsiteX6" fmla="*/ 2063093 w 6431063"/>
              <a:gd name="connsiteY6" fmla="*/ 1585971 h 3347175"/>
              <a:gd name="connsiteX7" fmla="*/ 3286982 w 6431063"/>
              <a:gd name="connsiteY7" fmla="*/ 2908334 h 3347175"/>
              <a:gd name="connsiteX8" fmla="*/ 3160373 w 6431063"/>
              <a:gd name="connsiteY8" fmla="*/ 1121737 h 3347175"/>
              <a:gd name="connsiteX9" fmla="*/ 5003241 w 6431063"/>
              <a:gd name="connsiteY9" fmla="*/ 812248 h 3347175"/>
              <a:gd name="connsiteX10" fmla="*/ 4088841 w 6431063"/>
              <a:gd name="connsiteY10" fmla="*/ 2387830 h 3347175"/>
              <a:gd name="connsiteX11" fmla="*/ 3863758 w 6431063"/>
              <a:gd name="connsiteY11" fmla="*/ 222861 h 3347175"/>
              <a:gd name="connsiteX12" fmla="*/ 555263 w 6431063"/>
              <a:gd name="connsiteY12" fmla="*/ 245983 h 3347175"/>
              <a:gd name="connsiteX13" fmla="*/ 3976299 w 6431063"/>
              <a:gd name="connsiteY13" fmla="*/ 1782919 h 3347175"/>
              <a:gd name="connsiteX14" fmla="*/ 3737148 w 6431063"/>
              <a:gd name="connsiteY14" fmla="*/ 3006808 h 3347175"/>
              <a:gd name="connsiteX15" fmla="*/ 1838010 w 6431063"/>
              <a:gd name="connsiteY15" fmla="*/ 2584777 h 3347175"/>
              <a:gd name="connsiteX16" fmla="*/ 4215450 w 6431063"/>
              <a:gd name="connsiteY16" fmla="*/ 1642242 h 3347175"/>
              <a:gd name="connsiteX17" fmla="*/ 4398330 w 6431063"/>
              <a:gd name="connsiteY17" fmla="*/ 2922402 h 3347175"/>
              <a:gd name="connsiteX18" fmla="*/ 5636678 w 6431063"/>
              <a:gd name="connsiteY18" fmla="*/ 2756064 h 3347175"/>
              <a:gd name="connsiteX19" fmla="*/ 6306326 w 6431063"/>
              <a:gd name="connsiteY19" fmla="*/ 2067269 h 3347175"/>
              <a:gd name="connsiteX20" fmla="*/ 5609844 w 6431063"/>
              <a:gd name="connsiteY20" fmla="*/ 1315689 h 3347175"/>
              <a:gd name="connsiteX21" fmla="*/ 5733457 w 6431063"/>
              <a:gd name="connsiteY21" fmla="*/ 618947 h 3347175"/>
              <a:gd name="connsiteX22" fmla="*/ 6415740 w 6431063"/>
              <a:gd name="connsiteY22" fmla="*/ 147940 h 3347175"/>
              <a:gd name="connsiteX0" fmla="*/ 0 w 6431063"/>
              <a:gd name="connsiteY0" fmla="*/ 2830185 h 3683879"/>
              <a:gd name="connsiteX1" fmla="*/ 1242390 w 6431063"/>
              <a:gd name="connsiteY1" fmla="*/ 3339371 h 3683879"/>
              <a:gd name="connsiteX2" fmla="*/ 1828470 w 6431063"/>
              <a:gd name="connsiteY2" fmla="*/ 3043190 h 3683879"/>
              <a:gd name="connsiteX3" fmla="*/ 1723365 w 6431063"/>
              <a:gd name="connsiteY3" fmla="*/ 1849539 h 3683879"/>
              <a:gd name="connsiteX4" fmla="*/ 2893087 w 6431063"/>
              <a:gd name="connsiteY4" fmla="*/ 460556 h 3683879"/>
              <a:gd name="connsiteX5" fmla="*/ 3877825 w 6431063"/>
              <a:gd name="connsiteY5" fmla="*/ 1332753 h 3683879"/>
              <a:gd name="connsiteX6" fmla="*/ 2063093 w 6431063"/>
              <a:gd name="connsiteY6" fmla="*/ 1585971 h 3683879"/>
              <a:gd name="connsiteX7" fmla="*/ 3286982 w 6431063"/>
              <a:gd name="connsiteY7" fmla="*/ 2908334 h 3683879"/>
              <a:gd name="connsiteX8" fmla="*/ 3160373 w 6431063"/>
              <a:gd name="connsiteY8" fmla="*/ 1121737 h 3683879"/>
              <a:gd name="connsiteX9" fmla="*/ 5003241 w 6431063"/>
              <a:gd name="connsiteY9" fmla="*/ 812248 h 3683879"/>
              <a:gd name="connsiteX10" fmla="*/ 4088841 w 6431063"/>
              <a:gd name="connsiteY10" fmla="*/ 2387830 h 3683879"/>
              <a:gd name="connsiteX11" fmla="*/ 3863758 w 6431063"/>
              <a:gd name="connsiteY11" fmla="*/ 222861 h 3683879"/>
              <a:gd name="connsiteX12" fmla="*/ 555263 w 6431063"/>
              <a:gd name="connsiteY12" fmla="*/ 245983 h 3683879"/>
              <a:gd name="connsiteX13" fmla="*/ 3976299 w 6431063"/>
              <a:gd name="connsiteY13" fmla="*/ 1782919 h 3683879"/>
              <a:gd name="connsiteX14" fmla="*/ 4275031 w 6431063"/>
              <a:gd name="connsiteY14" fmla="*/ 3670196 h 3683879"/>
              <a:gd name="connsiteX15" fmla="*/ 1838010 w 6431063"/>
              <a:gd name="connsiteY15" fmla="*/ 2584777 h 3683879"/>
              <a:gd name="connsiteX16" fmla="*/ 4215450 w 6431063"/>
              <a:gd name="connsiteY16" fmla="*/ 1642242 h 3683879"/>
              <a:gd name="connsiteX17" fmla="*/ 4398330 w 6431063"/>
              <a:gd name="connsiteY17" fmla="*/ 2922402 h 3683879"/>
              <a:gd name="connsiteX18" fmla="*/ 5636678 w 6431063"/>
              <a:gd name="connsiteY18" fmla="*/ 2756064 h 3683879"/>
              <a:gd name="connsiteX19" fmla="*/ 6306326 w 6431063"/>
              <a:gd name="connsiteY19" fmla="*/ 2067269 h 3683879"/>
              <a:gd name="connsiteX20" fmla="*/ 5609844 w 6431063"/>
              <a:gd name="connsiteY20" fmla="*/ 1315689 h 3683879"/>
              <a:gd name="connsiteX21" fmla="*/ 5733457 w 6431063"/>
              <a:gd name="connsiteY21" fmla="*/ 618947 h 3683879"/>
              <a:gd name="connsiteX22" fmla="*/ 6415740 w 6431063"/>
              <a:gd name="connsiteY22" fmla="*/ 147940 h 3683879"/>
              <a:gd name="connsiteX0" fmla="*/ 0 w 6431063"/>
              <a:gd name="connsiteY0" fmla="*/ 2830185 h 3698928"/>
              <a:gd name="connsiteX1" fmla="*/ 1242390 w 6431063"/>
              <a:gd name="connsiteY1" fmla="*/ 3339371 h 3698928"/>
              <a:gd name="connsiteX2" fmla="*/ 1828470 w 6431063"/>
              <a:gd name="connsiteY2" fmla="*/ 3043190 h 3698928"/>
              <a:gd name="connsiteX3" fmla="*/ 1723365 w 6431063"/>
              <a:gd name="connsiteY3" fmla="*/ 1849539 h 3698928"/>
              <a:gd name="connsiteX4" fmla="*/ 2893087 w 6431063"/>
              <a:gd name="connsiteY4" fmla="*/ 460556 h 3698928"/>
              <a:gd name="connsiteX5" fmla="*/ 3877825 w 6431063"/>
              <a:gd name="connsiteY5" fmla="*/ 1332753 h 3698928"/>
              <a:gd name="connsiteX6" fmla="*/ 2063093 w 6431063"/>
              <a:gd name="connsiteY6" fmla="*/ 1585971 h 3698928"/>
              <a:gd name="connsiteX7" fmla="*/ 3286982 w 6431063"/>
              <a:gd name="connsiteY7" fmla="*/ 2908334 h 3698928"/>
              <a:gd name="connsiteX8" fmla="*/ 3160373 w 6431063"/>
              <a:gd name="connsiteY8" fmla="*/ 1121737 h 3698928"/>
              <a:gd name="connsiteX9" fmla="*/ 5003241 w 6431063"/>
              <a:gd name="connsiteY9" fmla="*/ 812248 h 3698928"/>
              <a:gd name="connsiteX10" fmla="*/ 4088841 w 6431063"/>
              <a:gd name="connsiteY10" fmla="*/ 2387830 h 3698928"/>
              <a:gd name="connsiteX11" fmla="*/ 3863758 w 6431063"/>
              <a:gd name="connsiteY11" fmla="*/ 222861 h 3698928"/>
              <a:gd name="connsiteX12" fmla="*/ 555263 w 6431063"/>
              <a:gd name="connsiteY12" fmla="*/ 245983 h 3698928"/>
              <a:gd name="connsiteX13" fmla="*/ 3976299 w 6431063"/>
              <a:gd name="connsiteY13" fmla="*/ 1782919 h 3698928"/>
              <a:gd name="connsiteX14" fmla="*/ 4275031 w 6431063"/>
              <a:gd name="connsiteY14" fmla="*/ 3670196 h 3698928"/>
              <a:gd name="connsiteX15" fmla="*/ 2626904 w 6431063"/>
              <a:gd name="connsiteY15" fmla="*/ 2835789 h 3698928"/>
              <a:gd name="connsiteX16" fmla="*/ 4215450 w 6431063"/>
              <a:gd name="connsiteY16" fmla="*/ 1642242 h 3698928"/>
              <a:gd name="connsiteX17" fmla="*/ 4398330 w 6431063"/>
              <a:gd name="connsiteY17" fmla="*/ 2922402 h 3698928"/>
              <a:gd name="connsiteX18" fmla="*/ 5636678 w 6431063"/>
              <a:gd name="connsiteY18" fmla="*/ 2756064 h 3698928"/>
              <a:gd name="connsiteX19" fmla="*/ 6306326 w 6431063"/>
              <a:gd name="connsiteY19" fmla="*/ 2067269 h 3698928"/>
              <a:gd name="connsiteX20" fmla="*/ 5609844 w 6431063"/>
              <a:gd name="connsiteY20" fmla="*/ 1315689 h 3698928"/>
              <a:gd name="connsiteX21" fmla="*/ 5733457 w 6431063"/>
              <a:gd name="connsiteY21" fmla="*/ 618947 h 3698928"/>
              <a:gd name="connsiteX22" fmla="*/ 6415740 w 6431063"/>
              <a:gd name="connsiteY22" fmla="*/ 147940 h 3698928"/>
              <a:gd name="connsiteX0" fmla="*/ 0 w 6431063"/>
              <a:gd name="connsiteY0" fmla="*/ 2830185 h 3698050"/>
              <a:gd name="connsiteX1" fmla="*/ 1242390 w 6431063"/>
              <a:gd name="connsiteY1" fmla="*/ 3339371 h 3698050"/>
              <a:gd name="connsiteX2" fmla="*/ 1828470 w 6431063"/>
              <a:gd name="connsiteY2" fmla="*/ 3043190 h 3698050"/>
              <a:gd name="connsiteX3" fmla="*/ 1723365 w 6431063"/>
              <a:gd name="connsiteY3" fmla="*/ 1849539 h 3698050"/>
              <a:gd name="connsiteX4" fmla="*/ 2893087 w 6431063"/>
              <a:gd name="connsiteY4" fmla="*/ 460556 h 3698050"/>
              <a:gd name="connsiteX5" fmla="*/ 3877825 w 6431063"/>
              <a:gd name="connsiteY5" fmla="*/ 1332753 h 3698050"/>
              <a:gd name="connsiteX6" fmla="*/ 2063093 w 6431063"/>
              <a:gd name="connsiteY6" fmla="*/ 1585971 h 3698050"/>
              <a:gd name="connsiteX7" fmla="*/ 3286982 w 6431063"/>
              <a:gd name="connsiteY7" fmla="*/ 2908334 h 3698050"/>
              <a:gd name="connsiteX8" fmla="*/ 3160373 w 6431063"/>
              <a:gd name="connsiteY8" fmla="*/ 1121737 h 3698050"/>
              <a:gd name="connsiteX9" fmla="*/ 5003241 w 6431063"/>
              <a:gd name="connsiteY9" fmla="*/ 812248 h 3698050"/>
              <a:gd name="connsiteX10" fmla="*/ 4088841 w 6431063"/>
              <a:gd name="connsiteY10" fmla="*/ 2387830 h 3698050"/>
              <a:gd name="connsiteX11" fmla="*/ 3863758 w 6431063"/>
              <a:gd name="connsiteY11" fmla="*/ 222861 h 3698050"/>
              <a:gd name="connsiteX12" fmla="*/ 555263 w 6431063"/>
              <a:gd name="connsiteY12" fmla="*/ 245983 h 3698050"/>
              <a:gd name="connsiteX13" fmla="*/ 3976299 w 6431063"/>
              <a:gd name="connsiteY13" fmla="*/ 1782919 h 3698050"/>
              <a:gd name="connsiteX14" fmla="*/ 4275031 w 6431063"/>
              <a:gd name="connsiteY14" fmla="*/ 3670196 h 3698050"/>
              <a:gd name="connsiteX15" fmla="*/ 2626904 w 6431063"/>
              <a:gd name="connsiteY15" fmla="*/ 2835789 h 3698050"/>
              <a:gd name="connsiteX16" fmla="*/ 3067968 w 6431063"/>
              <a:gd name="connsiteY16" fmla="*/ 1803607 h 3698050"/>
              <a:gd name="connsiteX17" fmla="*/ 4398330 w 6431063"/>
              <a:gd name="connsiteY17" fmla="*/ 2922402 h 3698050"/>
              <a:gd name="connsiteX18" fmla="*/ 5636678 w 6431063"/>
              <a:gd name="connsiteY18" fmla="*/ 2756064 h 3698050"/>
              <a:gd name="connsiteX19" fmla="*/ 6306326 w 6431063"/>
              <a:gd name="connsiteY19" fmla="*/ 2067269 h 3698050"/>
              <a:gd name="connsiteX20" fmla="*/ 5609844 w 6431063"/>
              <a:gd name="connsiteY20" fmla="*/ 1315689 h 3698050"/>
              <a:gd name="connsiteX21" fmla="*/ 5733457 w 6431063"/>
              <a:gd name="connsiteY21" fmla="*/ 618947 h 3698050"/>
              <a:gd name="connsiteX22" fmla="*/ 6415740 w 6431063"/>
              <a:gd name="connsiteY22" fmla="*/ 147940 h 3698050"/>
              <a:gd name="connsiteX0" fmla="*/ 0 w 6431063"/>
              <a:gd name="connsiteY0" fmla="*/ 2830185 h 3698050"/>
              <a:gd name="connsiteX1" fmla="*/ 1242390 w 6431063"/>
              <a:gd name="connsiteY1" fmla="*/ 3339371 h 3698050"/>
              <a:gd name="connsiteX2" fmla="*/ 1828470 w 6431063"/>
              <a:gd name="connsiteY2" fmla="*/ 3043190 h 3698050"/>
              <a:gd name="connsiteX3" fmla="*/ 1723365 w 6431063"/>
              <a:gd name="connsiteY3" fmla="*/ 1849539 h 3698050"/>
              <a:gd name="connsiteX4" fmla="*/ 2893087 w 6431063"/>
              <a:gd name="connsiteY4" fmla="*/ 460556 h 3698050"/>
              <a:gd name="connsiteX5" fmla="*/ 3877825 w 6431063"/>
              <a:gd name="connsiteY5" fmla="*/ 1332753 h 3698050"/>
              <a:gd name="connsiteX6" fmla="*/ 2349963 w 6431063"/>
              <a:gd name="connsiteY6" fmla="*/ 1872841 h 3698050"/>
              <a:gd name="connsiteX7" fmla="*/ 3286982 w 6431063"/>
              <a:gd name="connsiteY7" fmla="*/ 2908334 h 3698050"/>
              <a:gd name="connsiteX8" fmla="*/ 3160373 w 6431063"/>
              <a:gd name="connsiteY8" fmla="*/ 1121737 h 3698050"/>
              <a:gd name="connsiteX9" fmla="*/ 5003241 w 6431063"/>
              <a:gd name="connsiteY9" fmla="*/ 812248 h 3698050"/>
              <a:gd name="connsiteX10" fmla="*/ 4088841 w 6431063"/>
              <a:gd name="connsiteY10" fmla="*/ 2387830 h 3698050"/>
              <a:gd name="connsiteX11" fmla="*/ 3863758 w 6431063"/>
              <a:gd name="connsiteY11" fmla="*/ 222861 h 3698050"/>
              <a:gd name="connsiteX12" fmla="*/ 555263 w 6431063"/>
              <a:gd name="connsiteY12" fmla="*/ 245983 h 3698050"/>
              <a:gd name="connsiteX13" fmla="*/ 3976299 w 6431063"/>
              <a:gd name="connsiteY13" fmla="*/ 1782919 h 3698050"/>
              <a:gd name="connsiteX14" fmla="*/ 4275031 w 6431063"/>
              <a:gd name="connsiteY14" fmla="*/ 3670196 h 3698050"/>
              <a:gd name="connsiteX15" fmla="*/ 2626904 w 6431063"/>
              <a:gd name="connsiteY15" fmla="*/ 2835789 h 3698050"/>
              <a:gd name="connsiteX16" fmla="*/ 3067968 w 6431063"/>
              <a:gd name="connsiteY16" fmla="*/ 1803607 h 3698050"/>
              <a:gd name="connsiteX17" fmla="*/ 4398330 w 6431063"/>
              <a:gd name="connsiteY17" fmla="*/ 2922402 h 3698050"/>
              <a:gd name="connsiteX18" fmla="*/ 5636678 w 6431063"/>
              <a:gd name="connsiteY18" fmla="*/ 2756064 h 3698050"/>
              <a:gd name="connsiteX19" fmla="*/ 6306326 w 6431063"/>
              <a:gd name="connsiteY19" fmla="*/ 2067269 h 3698050"/>
              <a:gd name="connsiteX20" fmla="*/ 5609844 w 6431063"/>
              <a:gd name="connsiteY20" fmla="*/ 1315689 h 3698050"/>
              <a:gd name="connsiteX21" fmla="*/ 5733457 w 6431063"/>
              <a:gd name="connsiteY21" fmla="*/ 618947 h 3698050"/>
              <a:gd name="connsiteX22" fmla="*/ 6415740 w 6431063"/>
              <a:gd name="connsiteY22" fmla="*/ 147940 h 3698050"/>
              <a:gd name="connsiteX0" fmla="*/ 0 w 6431063"/>
              <a:gd name="connsiteY0" fmla="*/ 2830185 h 3698050"/>
              <a:gd name="connsiteX1" fmla="*/ 1242390 w 6431063"/>
              <a:gd name="connsiteY1" fmla="*/ 3339371 h 3698050"/>
              <a:gd name="connsiteX2" fmla="*/ 1828470 w 6431063"/>
              <a:gd name="connsiteY2" fmla="*/ 3043190 h 3698050"/>
              <a:gd name="connsiteX3" fmla="*/ 1723365 w 6431063"/>
              <a:gd name="connsiteY3" fmla="*/ 1849539 h 3698050"/>
              <a:gd name="connsiteX4" fmla="*/ 2229698 w 6431063"/>
              <a:gd name="connsiteY4" fmla="*/ 926720 h 3698050"/>
              <a:gd name="connsiteX5" fmla="*/ 3877825 w 6431063"/>
              <a:gd name="connsiteY5" fmla="*/ 1332753 h 3698050"/>
              <a:gd name="connsiteX6" fmla="*/ 2349963 w 6431063"/>
              <a:gd name="connsiteY6" fmla="*/ 1872841 h 3698050"/>
              <a:gd name="connsiteX7" fmla="*/ 3286982 w 6431063"/>
              <a:gd name="connsiteY7" fmla="*/ 2908334 h 3698050"/>
              <a:gd name="connsiteX8" fmla="*/ 3160373 w 6431063"/>
              <a:gd name="connsiteY8" fmla="*/ 1121737 h 3698050"/>
              <a:gd name="connsiteX9" fmla="*/ 5003241 w 6431063"/>
              <a:gd name="connsiteY9" fmla="*/ 812248 h 3698050"/>
              <a:gd name="connsiteX10" fmla="*/ 4088841 w 6431063"/>
              <a:gd name="connsiteY10" fmla="*/ 2387830 h 3698050"/>
              <a:gd name="connsiteX11" fmla="*/ 3863758 w 6431063"/>
              <a:gd name="connsiteY11" fmla="*/ 222861 h 3698050"/>
              <a:gd name="connsiteX12" fmla="*/ 555263 w 6431063"/>
              <a:gd name="connsiteY12" fmla="*/ 245983 h 3698050"/>
              <a:gd name="connsiteX13" fmla="*/ 3976299 w 6431063"/>
              <a:gd name="connsiteY13" fmla="*/ 1782919 h 3698050"/>
              <a:gd name="connsiteX14" fmla="*/ 4275031 w 6431063"/>
              <a:gd name="connsiteY14" fmla="*/ 3670196 h 3698050"/>
              <a:gd name="connsiteX15" fmla="*/ 2626904 w 6431063"/>
              <a:gd name="connsiteY15" fmla="*/ 2835789 h 3698050"/>
              <a:gd name="connsiteX16" fmla="*/ 3067968 w 6431063"/>
              <a:gd name="connsiteY16" fmla="*/ 1803607 h 3698050"/>
              <a:gd name="connsiteX17" fmla="*/ 4398330 w 6431063"/>
              <a:gd name="connsiteY17" fmla="*/ 2922402 h 3698050"/>
              <a:gd name="connsiteX18" fmla="*/ 5636678 w 6431063"/>
              <a:gd name="connsiteY18" fmla="*/ 2756064 h 3698050"/>
              <a:gd name="connsiteX19" fmla="*/ 6306326 w 6431063"/>
              <a:gd name="connsiteY19" fmla="*/ 2067269 h 3698050"/>
              <a:gd name="connsiteX20" fmla="*/ 5609844 w 6431063"/>
              <a:gd name="connsiteY20" fmla="*/ 1315689 h 3698050"/>
              <a:gd name="connsiteX21" fmla="*/ 5733457 w 6431063"/>
              <a:gd name="connsiteY21" fmla="*/ 618947 h 3698050"/>
              <a:gd name="connsiteX22" fmla="*/ 6415740 w 6431063"/>
              <a:gd name="connsiteY22" fmla="*/ 147940 h 3698050"/>
              <a:gd name="connsiteX0" fmla="*/ 0 w 6431063"/>
              <a:gd name="connsiteY0" fmla="*/ 2830185 h 3698050"/>
              <a:gd name="connsiteX1" fmla="*/ 1242390 w 6431063"/>
              <a:gd name="connsiteY1" fmla="*/ 3339371 h 3698050"/>
              <a:gd name="connsiteX2" fmla="*/ 1828470 w 6431063"/>
              <a:gd name="connsiteY2" fmla="*/ 3043190 h 3698050"/>
              <a:gd name="connsiteX3" fmla="*/ 1239271 w 6431063"/>
              <a:gd name="connsiteY3" fmla="*/ 2172268 h 3698050"/>
              <a:gd name="connsiteX4" fmla="*/ 2229698 w 6431063"/>
              <a:gd name="connsiteY4" fmla="*/ 926720 h 3698050"/>
              <a:gd name="connsiteX5" fmla="*/ 3877825 w 6431063"/>
              <a:gd name="connsiteY5" fmla="*/ 1332753 h 3698050"/>
              <a:gd name="connsiteX6" fmla="*/ 2349963 w 6431063"/>
              <a:gd name="connsiteY6" fmla="*/ 1872841 h 3698050"/>
              <a:gd name="connsiteX7" fmla="*/ 3286982 w 6431063"/>
              <a:gd name="connsiteY7" fmla="*/ 2908334 h 3698050"/>
              <a:gd name="connsiteX8" fmla="*/ 3160373 w 6431063"/>
              <a:gd name="connsiteY8" fmla="*/ 1121737 h 3698050"/>
              <a:gd name="connsiteX9" fmla="*/ 5003241 w 6431063"/>
              <a:gd name="connsiteY9" fmla="*/ 812248 h 3698050"/>
              <a:gd name="connsiteX10" fmla="*/ 4088841 w 6431063"/>
              <a:gd name="connsiteY10" fmla="*/ 2387830 h 3698050"/>
              <a:gd name="connsiteX11" fmla="*/ 3863758 w 6431063"/>
              <a:gd name="connsiteY11" fmla="*/ 222861 h 3698050"/>
              <a:gd name="connsiteX12" fmla="*/ 555263 w 6431063"/>
              <a:gd name="connsiteY12" fmla="*/ 245983 h 3698050"/>
              <a:gd name="connsiteX13" fmla="*/ 3976299 w 6431063"/>
              <a:gd name="connsiteY13" fmla="*/ 1782919 h 3698050"/>
              <a:gd name="connsiteX14" fmla="*/ 4275031 w 6431063"/>
              <a:gd name="connsiteY14" fmla="*/ 3670196 h 3698050"/>
              <a:gd name="connsiteX15" fmla="*/ 2626904 w 6431063"/>
              <a:gd name="connsiteY15" fmla="*/ 2835789 h 3698050"/>
              <a:gd name="connsiteX16" fmla="*/ 3067968 w 6431063"/>
              <a:gd name="connsiteY16" fmla="*/ 1803607 h 3698050"/>
              <a:gd name="connsiteX17" fmla="*/ 4398330 w 6431063"/>
              <a:gd name="connsiteY17" fmla="*/ 2922402 h 3698050"/>
              <a:gd name="connsiteX18" fmla="*/ 5636678 w 6431063"/>
              <a:gd name="connsiteY18" fmla="*/ 2756064 h 3698050"/>
              <a:gd name="connsiteX19" fmla="*/ 6306326 w 6431063"/>
              <a:gd name="connsiteY19" fmla="*/ 2067269 h 3698050"/>
              <a:gd name="connsiteX20" fmla="*/ 5609844 w 6431063"/>
              <a:gd name="connsiteY20" fmla="*/ 1315689 h 3698050"/>
              <a:gd name="connsiteX21" fmla="*/ 5733457 w 6431063"/>
              <a:gd name="connsiteY21" fmla="*/ 618947 h 3698050"/>
              <a:gd name="connsiteX22" fmla="*/ 6415740 w 6431063"/>
              <a:gd name="connsiteY22" fmla="*/ 147940 h 3698050"/>
              <a:gd name="connsiteX0" fmla="*/ 0 w 6431063"/>
              <a:gd name="connsiteY0" fmla="*/ 2830185 h 3698050"/>
              <a:gd name="connsiteX1" fmla="*/ 1242390 w 6431063"/>
              <a:gd name="connsiteY1" fmla="*/ 3339371 h 3698050"/>
              <a:gd name="connsiteX2" fmla="*/ 1828470 w 6431063"/>
              <a:gd name="connsiteY2" fmla="*/ 3043190 h 3698050"/>
              <a:gd name="connsiteX3" fmla="*/ 1239271 w 6431063"/>
              <a:gd name="connsiteY3" fmla="*/ 2172268 h 3698050"/>
              <a:gd name="connsiteX4" fmla="*/ 2229698 w 6431063"/>
              <a:gd name="connsiteY4" fmla="*/ 926720 h 3698050"/>
              <a:gd name="connsiteX5" fmla="*/ 2568978 w 6431063"/>
              <a:gd name="connsiteY5" fmla="*/ 1386541 h 3698050"/>
              <a:gd name="connsiteX6" fmla="*/ 2349963 w 6431063"/>
              <a:gd name="connsiteY6" fmla="*/ 1872841 h 3698050"/>
              <a:gd name="connsiteX7" fmla="*/ 3286982 w 6431063"/>
              <a:gd name="connsiteY7" fmla="*/ 2908334 h 3698050"/>
              <a:gd name="connsiteX8" fmla="*/ 3160373 w 6431063"/>
              <a:gd name="connsiteY8" fmla="*/ 1121737 h 3698050"/>
              <a:gd name="connsiteX9" fmla="*/ 5003241 w 6431063"/>
              <a:gd name="connsiteY9" fmla="*/ 812248 h 3698050"/>
              <a:gd name="connsiteX10" fmla="*/ 4088841 w 6431063"/>
              <a:gd name="connsiteY10" fmla="*/ 2387830 h 3698050"/>
              <a:gd name="connsiteX11" fmla="*/ 3863758 w 6431063"/>
              <a:gd name="connsiteY11" fmla="*/ 222861 h 3698050"/>
              <a:gd name="connsiteX12" fmla="*/ 555263 w 6431063"/>
              <a:gd name="connsiteY12" fmla="*/ 245983 h 3698050"/>
              <a:gd name="connsiteX13" fmla="*/ 3976299 w 6431063"/>
              <a:gd name="connsiteY13" fmla="*/ 1782919 h 3698050"/>
              <a:gd name="connsiteX14" fmla="*/ 4275031 w 6431063"/>
              <a:gd name="connsiteY14" fmla="*/ 3670196 h 3698050"/>
              <a:gd name="connsiteX15" fmla="*/ 2626904 w 6431063"/>
              <a:gd name="connsiteY15" fmla="*/ 2835789 h 3698050"/>
              <a:gd name="connsiteX16" fmla="*/ 3067968 w 6431063"/>
              <a:gd name="connsiteY16" fmla="*/ 1803607 h 3698050"/>
              <a:gd name="connsiteX17" fmla="*/ 4398330 w 6431063"/>
              <a:gd name="connsiteY17" fmla="*/ 2922402 h 3698050"/>
              <a:gd name="connsiteX18" fmla="*/ 5636678 w 6431063"/>
              <a:gd name="connsiteY18" fmla="*/ 2756064 h 3698050"/>
              <a:gd name="connsiteX19" fmla="*/ 6306326 w 6431063"/>
              <a:gd name="connsiteY19" fmla="*/ 2067269 h 3698050"/>
              <a:gd name="connsiteX20" fmla="*/ 5609844 w 6431063"/>
              <a:gd name="connsiteY20" fmla="*/ 1315689 h 3698050"/>
              <a:gd name="connsiteX21" fmla="*/ 5733457 w 6431063"/>
              <a:gd name="connsiteY21" fmla="*/ 618947 h 3698050"/>
              <a:gd name="connsiteX22" fmla="*/ 6415740 w 6431063"/>
              <a:gd name="connsiteY22" fmla="*/ 147940 h 3698050"/>
              <a:gd name="connsiteX0" fmla="*/ 0 w 6431063"/>
              <a:gd name="connsiteY0" fmla="*/ 2830185 h 3698050"/>
              <a:gd name="connsiteX1" fmla="*/ 1242390 w 6431063"/>
              <a:gd name="connsiteY1" fmla="*/ 3339371 h 3698050"/>
              <a:gd name="connsiteX2" fmla="*/ 1828470 w 6431063"/>
              <a:gd name="connsiteY2" fmla="*/ 3043190 h 3698050"/>
              <a:gd name="connsiteX3" fmla="*/ 1239271 w 6431063"/>
              <a:gd name="connsiteY3" fmla="*/ 2172268 h 3698050"/>
              <a:gd name="connsiteX4" fmla="*/ 1422874 w 6431063"/>
              <a:gd name="connsiteY4" fmla="*/ 1590108 h 3698050"/>
              <a:gd name="connsiteX5" fmla="*/ 2568978 w 6431063"/>
              <a:gd name="connsiteY5" fmla="*/ 1386541 h 3698050"/>
              <a:gd name="connsiteX6" fmla="*/ 2349963 w 6431063"/>
              <a:gd name="connsiteY6" fmla="*/ 1872841 h 3698050"/>
              <a:gd name="connsiteX7" fmla="*/ 3286982 w 6431063"/>
              <a:gd name="connsiteY7" fmla="*/ 2908334 h 3698050"/>
              <a:gd name="connsiteX8" fmla="*/ 3160373 w 6431063"/>
              <a:gd name="connsiteY8" fmla="*/ 1121737 h 3698050"/>
              <a:gd name="connsiteX9" fmla="*/ 5003241 w 6431063"/>
              <a:gd name="connsiteY9" fmla="*/ 812248 h 3698050"/>
              <a:gd name="connsiteX10" fmla="*/ 4088841 w 6431063"/>
              <a:gd name="connsiteY10" fmla="*/ 2387830 h 3698050"/>
              <a:gd name="connsiteX11" fmla="*/ 3863758 w 6431063"/>
              <a:gd name="connsiteY11" fmla="*/ 222861 h 3698050"/>
              <a:gd name="connsiteX12" fmla="*/ 555263 w 6431063"/>
              <a:gd name="connsiteY12" fmla="*/ 245983 h 3698050"/>
              <a:gd name="connsiteX13" fmla="*/ 3976299 w 6431063"/>
              <a:gd name="connsiteY13" fmla="*/ 1782919 h 3698050"/>
              <a:gd name="connsiteX14" fmla="*/ 4275031 w 6431063"/>
              <a:gd name="connsiteY14" fmla="*/ 3670196 h 3698050"/>
              <a:gd name="connsiteX15" fmla="*/ 2626904 w 6431063"/>
              <a:gd name="connsiteY15" fmla="*/ 2835789 h 3698050"/>
              <a:gd name="connsiteX16" fmla="*/ 3067968 w 6431063"/>
              <a:gd name="connsiteY16" fmla="*/ 1803607 h 3698050"/>
              <a:gd name="connsiteX17" fmla="*/ 4398330 w 6431063"/>
              <a:gd name="connsiteY17" fmla="*/ 2922402 h 3698050"/>
              <a:gd name="connsiteX18" fmla="*/ 5636678 w 6431063"/>
              <a:gd name="connsiteY18" fmla="*/ 2756064 h 3698050"/>
              <a:gd name="connsiteX19" fmla="*/ 6306326 w 6431063"/>
              <a:gd name="connsiteY19" fmla="*/ 2067269 h 3698050"/>
              <a:gd name="connsiteX20" fmla="*/ 5609844 w 6431063"/>
              <a:gd name="connsiteY20" fmla="*/ 1315689 h 3698050"/>
              <a:gd name="connsiteX21" fmla="*/ 5733457 w 6431063"/>
              <a:gd name="connsiteY21" fmla="*/ 618947 h 3698050"/>
              <a:gd name="connsiteX22" fmla="*/ 6415740 w 6431063"/>
              <a:gd name="connsiteY22" fmla="*/ 147940 h 3698050"/>
              <a:gd name="connsiteX0" fmla="*/ 0 w 6431063"/>
              <a:gd name="connsiteY0" fmla="*/ 2830185 h 3698050"/>
              <a:gd name="connsiteX1" fmla="*/ 1242390 w 6431063"/>
              <a:gd name="connsiteY1" fmla="*/ 3339371 h 3698050"/>
              <a:gd name="connsiteX2" fmla="*/ 1828470 w 6431063"/>
              <a:gd name="connsiteY2" fmla="*/ 3043190 h 3698050"/>
              <a:gd name="connsiteX3" fmla="*/ 1239271 w 6431063"/>
              <a:gd name="connsiteY3" fmla="*/ 2172268 h 3698050"/>
              <a:gd name="connsiteX4" fmla="*/ 1422874 w 6431063"/>
              <a:gd name="connsiteY4" fmla="*/ 1590108 h 3698050"/>
              <a:gd name="connsiteX5" fmla="*/ 1995237 w 6431063"/>
              <a:gd name="connsiteY5" fmla="*/ 1565835 h 3698050"/>
              <a:gd name="connsiteX6" fmla="*/ 2349963 w 6431063"/>
              <a:gd name="connsiteY6" fmla="*/ 1872841 h 3698050"/>
              <a:gd name="connsiteX7" fmla="*/ 3286982 w 6431063"/>
              <a:gd name="connsiteY7" fmla="*/ 2908334 h 3698050"/>
              <a:gd name="connsiteX8" fmla="*/ 3160373 w 6431063"/>
              <a:gd name="connsiteY8" fmla="*/ 1121737 h 3698050"/>
              <a:gd name="connsiteX9" fmla="*/ 5003241 w 6431063"/>
              <a:gd name="connsiteY9" fmla="*/ 812248 h 3698050"/>
              <a:gd name="connsiteX10" fmla="*/ 4088841 w 6431063"/>
              <a:gd name="connsiteY10" fmla="*/ 2387830 h 3698050"/>
              <a:gd name="connsiteX11" fmla="*/ 3863758 w 6431063"/>
              <a:gd name="connsiteY11" fmla="*/ 222861 h 3698050"/>
              <a:gd name="connsiteX12" fmla="*/ 555263 w 6431063"/>
              <a:gd name="connsiteY12" fmla="*/ 245983 h 3698050"/>
              <a:gd name="connsiteX13" fmla="*/ 3976299 w 6431063"/>
              <a:gd name="connsiteY13" fmla="*/ 1782919 h 3698050"/>
              <a:gd name="connsiteX14" fmla="*/ 4275031 w 6431063"/>
              <a:gd name="connsiteY14" fmla="*/ 3670196 h 3698050"/>
              <a:gd name="connsiteX15" fmla="*/ 2626904 w 6431063"/>
              <a:gd name="connsiteY15" fmla="*/ 2835789 h 3698050"/>
              <a:gd name="connsiteX16" fmla="*/ 3067968 w 6431063"/>
              <a:gd name="connsiteY16" fmla="*/ 1803607 h 3698050"/>
              <a:gd name="connsiteX17" fmla="*/ 4398330 w 6431063"/>
              <a:gd name="connsiteY17" fmla="*/ 2922402 h 3698050"/>
              <a:gd name="connsiteX18" fmla="*/ 5636678 w 6431063"/>
              <a:gd name="connsiteY18" fmla="*/ 2756064 h 3698050"/>
              <a:gd name="connsiteX19" fmla="*/ 6306326 w 6431063"/>
              <a:gd name="connsiteY19" fmla="*/ 2067269 h 3698050"/>
              <a:gd name="connsiteX20" fmla="*/ 5609844 w 6431063"/>
              <a:gd name="connsiteY20" fmla="*/ 1315689 h 3698050"/>
              <a:gd name="connsiteX21" fmla="*/ 5733457 w 6431063"/>
              <a:gd name="connsiteY21" fmla="*/ 618947 h 3698050"/>
              <a:gd name="connsiteX22" fmla="*/ 6415740 w 6431063"/>
              <a:gd name="connsiteY22" fmla="*/ 147940 h 3698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31063" h="3698050">
                <a:moveTo>
                  <a:pt x="0" y="2830185"/>
                </a:moveTo>
                <a:cubicBezTo>
                  <a:pt x="253779" y="2609333"/>
                  <a:pt x="937645" y="3303870"/>
                  <a:pt x="1242390" y="3339371"/>
                </a:cubicBezTo>
                <a:cubicBezTo>
                  <a:pt x="1547135" y="3374872"/>
                  <a:pt x="1828990" y="3237707"/>
                  <a:pt x="1828470" y="3043190"/>
                </a:cubicBezTo>
                <a:cubicBezTo>
                  <a:pt x="1827950" y="2848673"/>
                  <a:pt x="1306870" y="2414448"/>
                  <a:pt x="1239271" y="2172268"/>
                </a:cubicBezTo>
                <a:cubicBezTo>
                  <a:pt x="1171672" y="1930088"/>
                  <a:pt x="1296880" y="1691180"/>
                  <a:pt x="1422874" y="1590108"/>
                </a:cubicBezTo>
                <a:cubicBezTo>
                  <a:pt x="1548868" y="1489036"/>
                  <a:pt x="1840722" y="1518713"/>
                  <a:pt x="1995237" y="1565835"/>
                </a:cubicBezTo>
                <a:cubicBezTo>
                  <a:pt x="2149752" y="1612957"/>
                  <a:pt x="2134672" y="1649091"/>
                  <a:pt x="2349963" y="1872841"/>
                </a:cubicBezTo>
                <a:cubicBezTo>
                  <a:pt x="2565254" y="2096591"/>
                  <a:pt x="3151914" y="3033518"/>
                  <a:pt x="3286982" y="2908334"/>
                </a:cubicBezTo>
                <a:cubicBezTo>
                  <a:pt x="3422050" y="2783150"/>
                  <a:pt x="2874330" y="1471085"/>
                  <a:pt x="3160373" y="1121737"/>
                </a:cubicBezTo>
                <a:cubicBezTo>
                  <a:pt x="3446416" y="772389"/>
                  <a:pt x="4848496" y="601233"/>
                  <a:pt x="5003241" y="812248"/>
                </a:cubicBezTo>
                <a:cubicBezTo>
                  <a:pt x="5157986" y="1023263"/>
                  <a:pt x="4278755" y="2486061"/>
                  <a:pt x="4088841" y="2387830"/>
                </a:cubicBezTo>
                <a:cubicBezTo>
                  <a:pt x="3898927" y="2289599"/>
                  <a:pt x="4452688" y="579835"/>
                  <a:pt x="3863758" y="222861"/>
                </a:cubicBezTo>
                <a:cubicBezTo>
                  <a:pt x="3274828" y="-134113"/>
                  <a:pt x="536506" y="-14027"/>
                  <a:pt x="555263" y="245983"/>
                </a:cubicBezTo>
                <a:cubicBezTo>
                  <a:pt x="574020" y="505993"/>
                  <a:pt x="3356338" y="1212217"/>
                  <a:pt x="3976299" y="1782919"/>
                </a:cubicBezTo>
                <a:cubicBezTo>
                  <a:pt x="4596260" y="2353621"/>
                  <a:pt x="4499930" y="3494718"/>
                  <a:pt x="4275031" y="3670196"/>
                </a:cubicBezTo>
                <a:cubicBezTo>
                  <a:pt x="4050132" y="3845674"/>
                  <a:pt x="2828081" y="3146887"/>
                  <a:pt x="2626904" y="2835789"/>
                </a:cubicBezTo>
                <a:cubicBezTo>
                  <a:pt x="2425727" y="2524691"/>
                  <a:pt x="2772730" y="1789172"/>
                  <a:pt x="3067968" y="1803607"/>
                </a:cubicBezTo>
                <a:cubicBezTo>
                  <a:pt x="3363206" y="1818043"/>
                  <a:pt x="3970212" y="2763659"/>
                  <a:pt x="4398330" y="2922402"/>
                </a:cubicBezTo>
                <a:cubicBezTo>
                  <a:pt x="4826448" y="3081145"/>
                  <a:pt x="5318679" y="2898586"/>
                  <a:pt x="5636678" y="2756064"/>
                </a:cubicBezTo>
                <a:cubicBezTo>
                  <a:pt x="5954677" y="2613542"/>
                  <a:pt x="6310798" y="2307331"/>
                  <a:pt x="6306326" y="2067269"/>
                </a:cubicBezTo>
                <a:cubicBezTo>
                  <a:pt x="6301854" y="1827207"/>
                  <a:pt x="5705322" y="1557076"/>
                  <a:pt x="5609844" y="1315689"/>
                </a:cubicBezTo>
                <a:cubicBezTo>
                  <a:pt x="5514366" y="1074302"/>
                  <a:pt x="5970263" y="958916"/>
                  <a:pt x="5733457" y="618947"/>
                </a:cubicBezTo>
                <a:cubicBezTo>
                  <a:pt x="5496651" y="278978"/>
                  <a:pt x="6570484" y="201866"/>
                  <a:pt x="6415740" y="147940"/>
                </a:cubicBezTo>
              </a:path>
            </a:pathLst>
          </a:custGeom>
          <a:noFill/>
          <a:ln w="28575">
            <a:solidFill>
              <a:srgbClr val="FF72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7250"/>
              </a:solidFill>
            </a:endParaRPr>
          </a:p>
        </p:txBody>
      </p:sp>
      <p:sp>
        <p:nvSpPr>
          <p:cNvPr id="12" name="TextBox 11">
            <a:extLst>
              <a:ext uri="{FF2B5EF4-FFF2-40B4-BE49-F238E27FC236}">
                <a16:creationId xmlns:a16="http://schemas.microsoft.com/office/drawing/2014/main" id="{0EA7F3C4-303E-4A94-1B8F-47F6AD413F7C}"/>
              </a:ext>
            </a:extLst>
          </p:cNvPr>
          <p:cNvSpPr txBox="1"/>
          <p:nvPr/>
        </p:nvSpPr>
        <p:spPr>
          <a:xfrm>
            <a:off x="7658228" y="8560087"/>
            <a:ext cx="5224267" cy="365485"/>
          </a:xfrm>
          <a:prstGeom prst="rect">
            <a:avLst/>
          </a:prstGeom>
          <a:noFill/>
        </p:spPr>
        <p:txBody>
          <a:bodyPr wrap="square">
            <a:spAutoFit/>
          </a:bodyPr>
          <a:lstStyle/>
          <a:p>
            <a:pPr>
              <a:lnSpc>
                <a:spcPts val="2220"/>
              </a:lnSpc>
            </a:pPr>
            <a:r>
              <a:rPr lang="en-US" sz="1600" spc="40" dirty="0">
                <a:solidFill>
                  <a:schemeClr val="tx1">
                    <a:lumMod val="85000"/>
                    <a:lumOff val="15000"/>
                  </a:schemeClr>
                </a:solidFill>
                <a:latin typeface="Avenir Next Medium" panose="020B0503020202020204" pitchFamily="34" charset="0"/>
              </a:rPr>
              <a:t>the poor by reining in exploitation</a:t>
            </a:r>
          </a:p>
        </p:txBody>
      </p:sp>
      <p:sp>
        <p:nvSpPr>
          <p:cNvPr id="13" name="TextBox 12">
            <a:extLst>
              <a:ext uri="{FF2B5EF4-FFF2-40B4-BE49-F238E27FC236}">
                <a16:creationId xmlns:a16="http://schemas.microsoft.com/office/drawing/2014/main" id="{4B6005D9-472D-315F-3768-77DB63838F15}"/>
              </a:ext>
            </a:extLst>
          </p:cNvPr>
          <p:cNvSpPr txBox="1"/>
          <p:nvPr/>
        </p:nvSpPr>
        <p:spPr>
          <a:xfrm>
            <a:off x="7856123" y="7617836"/>
            <a:ext cx="5224267" cy="365485"/>
          </a:xfrm>
          <a:prstGeom prst="rect">
            <a:avLst/>
          </a:prstGeom>
          <a:noFill/>
        </p:spPr>
        <p:txBody>
          <a:bodyPr wrap="square">
            <a:spAutoFit/>
          </a:bodyPr>
          <a:lstStyle/>
          <a:p>
            <a:pPr>
              <a:lnSpc>
                <a:spcPts val="2220"/>
              </a:lnSpc>
            </a:pPr>
            <a:r>
              <a:rPr lang="en-US" sz="1600" spc="40" dirty="0">
                <a:solidFill>
                  <a:schemeClr val="tx1">
                    <a:lumMod val="85000"/>
                    <a:lumOff val="15000"/>
                  </a:schemeClr>
                </a:solidFill>
                <a:latin typeface="Avenir Next Medium" panose="020B0503020202020204" pitchFamily="34" charset="0"/>
              </a:rPr>
              <a:t>in families by rebalancing the safety net</a:t>
            </a:r>
          </a:p>
        </p:txBody>
      </p:sp>
      <p:sp>
        <p:nvSpPr>
          <p:cNvPr id="14" name="TextBox 13">
            <a:extLst>
              <a:ext uri="{FF2B5EF4-FFF2-40B4-BE49-F238E27FC236}">
                <a16:creationId xmlns:a16="http://schemas.microsoft.com/office/drawing/2014/main" id="{4F36C267-BCEA-A7BA-5AB7-46DC7C6F20E2}"/>
              </a:ext>
            </a:extLst>
          </p:cNvPr>
          <p:cNvSpPr txBox="1"/>
          <p:nvPr/>
        </p:nvSpPr>
        <p:spPr>
          <a:xfrm>
            <a:off x="7687734" y="9442330"/>
            <a:ext cx="5224267" cy="365485"/>
          </a:xfrm>
          <a:prstGeom prst="rect">
            <a:avLst/>
          </a:prstGeom>
          <a:noFill/>
        </p:spPr>
        <p:txBody>
          <a:bodyPr wrap="square">
            <a:spAutoFit/>
          </a:bodyPr>
          <a:lstStyle/>
          <a:p>
            <a:pPr>
              <a:lnSpc>
                <a:spcPts val="2220"/>
              </a:lnSpc>
            </a:pPr>
            <a:r>
              <a:rPr lang="en-US" sz="1600" spc="40" dirty="0">
                <a:solidFill>
                  <a:schemeClr val="tx1">
                    <a:lumMod val="85000"/>
                    <a:lumOff val="15000"/>
                  </a:schemeClr>
                </a:solidFill>
                <a:latin typeface="Avenir Next Medium" panose="020B0503020202020204" pitchFamily="34" charset="0"/>
              </a:rPr>
              <a:t>communities to promote broad prosperity</a:t>
            </a:r>
          </a:p>
        </p:txBody>
      </p:sp>
      <p:sp>
        <p:nvSpPr>
          <p:cNvPr id="15" name="Rounded Rectangle 14">
            <a:extLst>
              <a:ext uri="{FF2B5EF4-FFF2-40B4-BE49-F238E27FC236}">
                <a16:creationId xmlns:a16="http://schemas.microsoft.com/office/drawing/2014/main" id="{590DCFA0-67EB-D868-335D-B1A0E4D65DDB}"/>
              </a:ext>
            </a:extLst>
          </p:cNvPr>
          <p:cNvSpPr/>
          <p:nvPr/>
        </p:nvSpPr>
        <p:spPr>
          <a:xfrm>
            <a:off x="9459007" y="1875570"/>
            <a:ext cx="2052674" cy="796331"/>
          </a:xfrm>
          <a:prstGeom prst="roundRect">
            <a:avLst>
              <a:gd name="adj" fmla="val 4820"/>
            </a:avLst>
          </a:prstGeom>
          <a:solidFill>
            <a:srgbClr val="A2D0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exploitationmorph">
            <a:extLst>
              <a:ext uri="{FF2B5EF4-FFF2-40B4-BE49-F238E27FC236}">
                <a16:creationId xmlns:a16="http://schemas.microsoft.com/office/drawing/2014/main" id="{059BEF66-EA14-801D-4F22-D04BBEB3E3FF}"/>
              </a:ext>
            </a:extLst>
          </p:cNvPr>
          <p:cNvSpPr txBox="1"/>
          <p:nvPr/>
        </p:nvSpPr>
        <p:spPr>
          <a:xfrm>
            <a:off x="9570664" y="1970504"/>
            <a:ext cx="2616064" cy="646331"/>
          </a:xfrm>
          <a:prstGeom prst="rect">
            <a:avLst/>
          </a:prstGeom>
          <a:noFill/>
        </p:spPr>
        <p:txBody>
          <a:bodyPr wrap="square" rtlCol="0">
            <a:spAutoFit/>
          </a:bodyPr>
          <a:lstStyle/>
          <a:p>
            <a:r>
              <a:rPr lang="en-US" sz="3600" spc="300">
                <a:solidFill>
                  <a:schemeClr val="bg1"/>
                </a:solidFill>
                <a:effectLst>
                  <a:outerShdw blurRad="50800" dist="50800" dir="5400000" algn="ctr" rotWithShape="0">
                    <a:srgbClr val="000000">
                      <a:alpha val="35000"/>
                    </a:srgbClr>
                  </a:outerShdw>
                </a:effectLst>
                <a:latin typeface="Hardwick WF" pitchFamily="2" charset="0"/>
              </a:rPr>
              <a:t>INVEST</a:t>
            </a:r>
            <a:endParaRPr lang="en-US" sz="3600" spc="300" dirty="0">
              <a:solidFill>
                <a:schemeClr val="bg1"/>
              </a:solidFill>
              <a:effectLst>
                <a:outerShdw blurRad="50800" dist="50800" dir="5400000" algn="ctr" rotWithShape="0">
                  <a:srgbClr val="000000">
                    <a:alpha val="35000"/>
                  </a:srgbClr>
                </a:outerShdw>
              </a:effectLst>
              <a:latin typeface="Hardwick WF" pitchFamily="2" charset="0"/>
            </a:endParaRPr>
          </a:p>
        </p:txBody>
      </p:sp>
      <p:sp>
        <p:nvSpPr>
          <p:cNvPr id="17" name="TextBox 16">
            <a:extLst>
              <a:ext uri="{FF2B5EF4-FFF2-40B4-BE49-F238E27FC236}">
                <a16:creationId xmlns:a16="http://schemas.microsoft.com/office/drawing/2014/main" id="{C074BB38-E9B1-3FCE-AE40-17EE23128C4E}"/>
              </a:ext>
            </a:extLst>
          </p:cNvPr>
          <p:cNvSpPr txBox="1"/>
          <p:nvPr/>
        </p:nvSpPr>
        <p:spPr>
          <a:xfrm>
            <a:off x="8956390" y="2735438"/>
            <a:ext cx="3057909" cy="1642757"/>
          </a:xfrm>
          <a:prstGeom prst="rect">
            <a:avLst/>
          </a:prstGeom>
          <a:noFill/>
        </p:spPr>
        <p:txBody>
          <a:bodyPr wrap="square" rtlCol="0">
            <a:spAutoFit/>
          </a:bodyPr>
          <a:lstStyle/>
          <a:p>
            <a:pPr algn="ctr">
              <a:lnSpc>
                <a:spcPts val="2960"/>
              </a:lnSpc>
            </a:pPr>
            <a:r>
              <a:rPr lang="en-US" sz="2000" dirty="0">
                <a:solidFill>
                  <a:srgbClr val="E6EAD0"/>
                </a:solidFill>
                <a:latin typeface="Avenir Next Medium" panose="020B0503020202020204" pitchFamily="34" charset="0"/>
              </a:rPr>
              <a:t>in families by rebalancing the </a:t>
            </a:r>
          </a:p>
          <a:p>
            <a:pPr algn="ctr">
              <a:lnSpc>
                <a:spcPts val="2960"/>
              </a:lnSpc>
            </a:pPr>
            <a:r>
              <a:rPr lang="en-US" sz="2000" dirty="0">
                <a:solidFill>
                  <a:srgbClr val="E6EAD0"/>
                </a:solidFill>
                <a:latin typeface="Avenir Next Medium" panose="020B0503020202020204" pitchFamily="34" charset="0"/>
              </a:rPr>
              <a:t>safety net.</a:t>
            </a:r>
          </a:p>
          <a:p>
            <a:pPr algn="ctr">
              <a:lnSpc>
                <a:spcPts val="2960"/>
              </a:lnSpc>
            </a:pPr>
            <a:r>
              <a:rPr lang="en-US" sz="2800" b="1" dirty="0">
                <a:solidFill>
                  <a:srgbClr val="313232"/>
                </a:solidFill>
                <a:latin typeface="Avenir Next Demi Bold" panose="020B0503020202020204" pitchFamily="34" charset="0"/>
              </a:rPr>
              <a:t> </a:t>
            </a:r>
          </a:p>
        </p:txBody>
      </p:sp>
      <p:sp>
        <p:nvSpPr>
          <p:cNvPr id="20" name="TextBox 19">
            <a:extLst>
              <a:ext uri="{FF2B5EF4-FFF2-40B4-BE49-F238E27FC236}">
                <a16:creationId xmlns:a16="http://schemas.microsoft.com/office/drawing/2014/main" id="{B4D16395-62B9-01F6-D33B-6E09194C2995}"/>
              </a:ext>
            </a:extLst>
          </p:cNvPr>
          <p:cNvSpPr txBox="1"/>
          <p:nvPr/>
        </p:nvSpPr>
        <p:spPr>
          <a:xfrm>
            <a:off x="29904" y="3053798"/>
            <a:ext cx="3657123" cy="873316"/>
          </a:xfrm>
          <a:prstGeom prst="rect">
            <a:avLst/>
          </a:prstGeom>
          <a:noFill/>
        </p:spPr>
        <p:txBody>
          <a:bodyPr wrap="square" rtlCol="0">
            <a:spAutoFit/>
          </a:bodyPr>
          <a:lstStyle/>
          <a:p>
            <a:pPr algn="ctr">
              <a:lnSpc>
                <a:spcPts val="2960"/>
              </a:lnSpc>
            </a:pPr>
            <a:r>
              <a:rPr lang="en-US" sz="2000" dirty="0">
                <a:solidFill>
                  <a:srgbClr val="E6EAD0"/>
                </a:solidFill>
                <a:latin typeface="Avenir Next Medium" panose="020B0503020202020204" pitchFamily="34" charset="0"/>
              </a:rPr>
              <a:t>the poor by reining </a:t>
            </a:r>
          </a:p>
          <a:p>
            <a:pPr algn="ctr">
              <a:lnSpc>
                <a:spcPts val="2960"/>
              </a:lnSpc>
            </a:pPr>
            <a:r>
              <a:rPr lang="en-US" sz="2000" dirty="0">
                <a:solidFill>
                  <a:srgbClr val="E6EAD0"/>
                </a:solidFill>
                <a:latin typeface="Avenir Next Medium" panose="020B0503020202020204" pitchFamily="34" charset="0"/>
              </a:rPr>
              <a:t>in exploitation.</a:t>
            </a:r>
            <a:r>
              <a:rPr lang="en-US" sz="2800" b="1" dirty="0">
                <a:solidFill>
                  <a:srgbClr val="313232"/>
                </a:solidFill>
                <a:latin typeface="Avenir Next Demi Bold" panose="020B0503020202020204" pitchFamily="34" charset="0"/>
              </a:rPr>
              <a:t> </a:t>
            </a:r>
          </a:p>
        </p:txBody>
      </p:sp>
      <p:sp>
        <p:nvSpPr>
          <p:cNvPr id="23" name="Rounded Rectangle 22">
            <a:extLst>
              <a:ext uri="{FF2B5EF4-FFF2-40B4-BE49-F238E27FC236}">
                <a16:creationId xmlns:a16="http://schemas.microsoft.com/office/drawing/2014/main" id="{D15552F0-CC17-D42D-3879-EA80B67F7C31}"/>
              </a:ext>
            </a:extLst>
          </p:cNvPr>
          <p:cNvSpPr/>
          <p:nvPr/>
        </p:nvSpPr>
        <p:spPr>
          <a:xfrm>
            <a:off x="787395" y="4709263"/>
            <a:ext cx="1757296" cy="796331"/>
          </a:xfrm>
          <a:prstGeom prst="roundRect">
            <a:avLst>
              <a:gd name="adj" fmla="val 482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exploitationmorph">
            <a:extLst>
              <a:ext uri="{FF2B5EF4-FFF2-40B4-BE49-F238E27FC236}">
                <a16:creationId xmlns:a16="http://schemas.microsoft.com/office/drawing/2014/main" id="{78674345-A751-F45F-9E68-4953785579AA}"/>
              </a:ext>
            </a:extLst>
          </p:cNvPr>
          <p:cNvSpPr txBox="1"/>
          <p:nvPr/>
        </p:nvSpPr>
        <p:spPr>
          <a:xfrm>
            <a:off x="899052" y="4804197"/>
            <a:ext cx="2616064" cy="646331"/>
          </a:xfrm>
          <a:prstGeom prst="rect">
            <a:avLst/>
          </a:prstGeom>
          <a:noFill/>
        </p:spPr>
        <p:txBody>
          <a:bodyPr wrap="square" rtlCol="0">
            <a:spAutoFit/>
          </a:bodyPr>
          <a:lstStyle/>
          <a:p>
            <a:r>
              <a:rPr lang="en-US" sz="3600" spc="300">
                <a:solidFill>
                  <a:schemeClr val="bg1"/>
                </a:solidFill>
                <a:effectLst>
                  <a:outerShdw blurRad="50800" dist="50800" dir="5400000" algn="ctr" rotWithShape="0">
                    <a:srgbClr val="000000">
                      <a:alpha val="35000"/>
                    </a:srgbClr>
                  </a:outerShdw>
                </a:effectLst>
                <a:latin typeface="Hardwick WF" pitchFamily="2" charset="0"/>
              </a:rPr>
              <a:t>BUILD</a:t>
            </a:r>
            <a:endParaRPr lang="en-US" sz="3600" spc="300" dirty="0">
              <a:solidFill>
                <a:schemeClr val="bg1"/>
              </a:solidFill>
              <a:effectLst>
                <a:outerShdw blurRad="50800" dist="50800" dir="5400000" algn="ctr" rotWithShape="0">
                  <a:srgbClr val="000000">
                    <a:alpha val="35000"/>
                  </a:srgbClr>
                </a:outerShdw>
              </a:effectLst>
              <a:latin typeface="Hardwick WF" pitchFamily="2" charset="0"/>
            </a:endParaRPr>
          </a:p>
        </p:txBody>
      </p:sp>
      <p:sp>
        <p:nvSpPr>
          <p:cNvPr id="25" name="TextBox 24">
            <a:extLst>
              <a:ext uri="{FF2B5EF4-FFF2-40B4-BE49-F238E27FC236}">
                <a16:creationId xmlns:a16="http://schemas.microsoft.com/office/drawing/2014/main" id="{A606D525-6BFD-AB53-5443-B699804FBBD5}"/>
              </a:ext>
            </a:extLst>
          </p:cNvPr>
          <p:cNvSpPr txBox="1"/>
          <p:nvPr/>
        </p:nvSpPr>
        <p:spPr>
          <a:xfrm>
            <a:off x="86" y="5558349"/>
            <a:ext cx="3331910" cy="842538"/>
          </a:xfrm>
          <a:prstGeom prst="rect">
            <a:avLst/>
          </a:prstGeom>
          <a:noFill/>
        </p:spPr>
        <p:txBody>
          <a:bodyPr wrap="square" rtlCol="0">
            <a:spAutoFit/>
          </a:bodyPr>
          <a:lstStyle/>
          <a:p>
            <a:pPr algn="ctr">
              <a:lnSpc>
                <a:spcPts val="2960"/>
              </a:lnSpc>
            </a:pPr>
            <a:r>
              <a:rPr lang="en-US" sz="2000" dirty="0">
                <a:solidFill>
                  <a:srgbClr val="E6EAD0"/>
                </a:solidFill>
                <a:latin typeface="Avenir Next Medium" panose="020B0503020202020204" pitchFamily="34" charset="0"/>
              </a:rPr>
              <a:t>inclusive and open communities.</a:t>
            </a:r>
          </a:p>
        </p:txBody>
      </p:sp>
      <p:sp>
        <p:nvSpPr>
          <p:cNvPr id="26" name="Rounded Rectangle 25">
            <a:extLst>
              <a:ext uri="{FF2B5EF4-FFF2-40B4-BE49-F238E27FC236}">
                <a16:creationId xmlns:a16="http://schemas.microsoft.com/office/drawing/2014/main" id="{3D813EEF-E938-B04C-8CA3-0D3FB006AAF2}"/>
              </a:ext>
            </a:extLst>
          </p:cNvPr>
          <p:cNvSpPr/>
          <p:nvPr/>
        </p:nvSpPr>
        <p:spPr>
          <a:xfrm>
            <a:off x="652491" y="2156035"/>
            <a:ext cx="2525703" cy="796331"/>
          </a:xfrm>
          <a:prstGeom prst="roundRect">
            <a:avLst>
              <a:gd name="adj" fmla="val 4820"/>
            </a:avLst>
          </a:prstGeom>
          <a:solidFill>
            <a:srgbClr val="FF7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exploitationmorph">
            <a:extLst>
              <a:ext uri="{FF2B5EF4-FFF2-40B4-BE49-F238E27FC236}">
                <a16:creationId xmlns:a16="http://schemas.microsoft.com/office/drawing/2014/main" id="{333EF99C-6776-E0E0-D409-925C7C6F1037}"/>
              </a:ext>
            </a:extLst>
          </p:cNvPr>
          <p:cNvSpPr txBox="1"/>
          <p:nvPr/>
        </p:nvSpPr>
        <p:spPr>
          <a:xfrm>
            <a:off x="698082" y="2250969"/>
            <a:ext cx="3245704" cy="646331"/>
          </a:xfrm>
          <a:prstGeom prst="rect">
            <a:avLst/>
          </a:prstGeom>
          <a:noFill/>
        </p:spPr>
        <p:txBody>
          <a:bodyPr wrap="square" rtlCol="0">
            <a:spAutoFit/>
          </a:bodyPr>
          <a:lstStyle/>
          <a:p>
            <a:r>
              <a:rPr lang="en-US" sz="3600" spc="300">
                <a:solidFill>
                  <a:schemeClr val="bg1"/>
                </a:solidFill>
                <a:effectLst>
                  <a:outerShdw blurRad="50800" dist="50800" dir="5400000" algn="ctr" rotWithShape="0">
                    <a:srgbClr val="000000">
                      <a:alpha val="35000"/>
                    </a:srgbClr>
                  </a:outerShdw>
                </a:effectLst>
                <a:latin typeface="Hardwick WF" pitchFamily="2" charset="0"/>
              </a:rPr>
              <a:t>EMPOWER</a:t>
            </a:r>
            <a:endParaRPr lang="en-US" sz="3600" spc="300" dirty="0">
              <a:solidFill>
                <a:schemeClr val="bg1"/>
              </a:solidFill>
              <a:effectLst>
                <a:outerShdw blurRad="50800" dist="50800" dir="5400000" algn="ctr" rotWithShape="0">
                  <a:srgbClr val="000000">
                    <a:alpha val="35000"/>
                  </a:srgbClr>
                </a:outerShdw>
              </a:effectLst>
              <a:latin typeface="Hardwick WF" pitchFamily="2" charset="0"/>
            </a:endParaRPr>
          </a:p>
        </p:txBody>
      </p:sp>
      <p:sp>
        <p:nvSpPr>
          <p:cNvPr id="2" name="TextBox 1">
            <a:extLst>
              <a:ext uri="{FF2B5EF4-FFF2-40B4-BE49-F238E27FC236}">
                <a16:creationId xmlns:a16="http://schemas.microsoft.com/office/drawing/2014/main" id="{22A6BA09-973E-ADCF-DB23-18E7B5C5ED60}"/>
              </a:ext>
            </a:extLst>
          </p:cNvPr>
          <p:cNvSpPr txBox="1"/>
          <p:nvPr/>
        </p:nvSpPr>
        <p:spPr>
          <a:xfrm>
            <a:off x="308913" y="651156"/>
            <a:ext cx="11564068" cy="584775"/>
          </a:xfrm>
          <a:prstGeom prst="rect">
            <a:avLst/>
          </a:prstGeom>
          <a:noFill/>
        </p:spPr>
        <p:txBody>
          <a:bodyPr wrap="square" rtlCol="0">
            <a:spAutoFit/>
          </a:bodyPr>
          <a:lstStyle/>
          <a:p>
            <a:pPr algn="ctr"/>
            <a:r>
              <a:rPr lang="en-US" sz="3200" dirty="0">
                <a:solidFill>
                  <a:srgbClr val="E5E9D0"/>
                </a:solidFill>
                <a:latin typeface="Avenir Light" panose="020B0402020203020204" pitchFamily="34" charset="77"/>
              </a:rPr>
              <a:t>Poverty isn't </a:t>
            </a:r>
            <a:r>
              <a:rPr lang="en-US" sz="3200">
                <a:solidFill>
                  <a:srgbClr val="E5E9D0"/>
                </a:solidFill>
                <a:latin typeface="Avenir Light" panose="020B0402020203020204" pitchFamily="34" charset="77"/>
              </a:rPr>
              <a:t>a </a:t>
            </a:r>
            <a:r>
              <a:rPr lang="en-US" sz="3200">
                <a:solidFill>
                  <a:srgbClr val="FF7250"/>
                </a:solidFill>
                <a:latin typeface="Hardwick WF" pitchFamily="2" charset="0"/>
              </a:rPr>
              <a:t>LINE. </a:t>
            </a:r>
            <a:r>
              <a:rPr lang="en-US" sz="3200">
                <a:solidFill>
                  <a:srgbClr val="E5E9D0"/>
                </a:solidFill>
                <a:latin typeface="Avenir Light" panose="020B0402020203020204" pitchFamily="34" charset="77"/>
              </a:rPr>
              <a:t>It's a</a:t>
            </a:r>
            <a:r>
              <a:rPr lang="en-US" sz="3200">
                <a:solidFill>
                  <a:srgbClr val="E5E9D0"/>
                </a:solidFill>
                <a:latin typeface="Hardwick WF" pitchFamily="2" charset="0"/>
              </a:rPr>
              <a:t> </a:t>
            </a:r>
            <a:r>
              <a:rPr lang="en-US" sz="3200">
                <a:solidFill>
                  <a:srgbClr val="FF7250"/>
                </a:solidFill>
                <a:latin typeface="Hardwick WF" pitchFamily="2" charset="0"/>
              </a:rPr>
              <a:t>TIGHT KNOT</a:t>
            </a:r>
            <a:r>
              <a:rPr lang="en-US" sz="3200">
                <a:solidFill>
                  <a:srgbClr val="E5E9D0"/>
                </a:solidFill>
                <a:latin typeface="Hardwick WF" pitchFamily="2" charset="0"/>
              </a:rPr>
              <a:t> </a:t>
            </a:r>
            <a:r>
              <a:rPr lang="en-US" sz="3200">
                <a:solidFill>
                  <a:srgbClr val="E5E9D0"/>
                </a:solidFill>
                <a:latin typeface="Avenir Light" panose="020B0402020203020204" pitchFamily="34" charset="77"/>
              </a:rPr>
              <a:t>of </a:t>
            </a:r>
            <a:r>
              <a:rPr lang="en-US" sz="3200" dirty="0">
                <a:solidFill>
                  <a:srgbClr val="E5E9D0"/>
                </a:solidFill>
                <a:latin typeface="Avenir Light" panose="020B0402020203020204" pitchFamily="34" charset="77"/>
              </a:rPr>
              <a:t>social maladies.</a:t>
            </a:r>
          </a:p>
        </p:txBody>
      </p:sp>
      <p:sp>
        <p:nvSpPr>
          <p:cNvPr id="5" name="TextBox 4">
            <a:extLst>
              <a:ext uri="{FF2B5EF4-FFF2-40B4-BE49-F238E27FC236}">
                <a16:creationId xmlns:a16="http://schemas.microsoft.com/office/drawing/2014/main" id="{004608FF-185F-53BC-EE2C-9A44F6614C0B}"/>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77173675"/>
      </p:ext>
    </p:extLst>
  </p:cSld>
  <p:clrMapOvr>
    <a:masterClrMapping/>
  </p:clrMapOvr>
  <p:transition>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 name="Freeform 80">
            <a:extLst>
              <a:ext uri="{FF2B5EF4-FFF2-40B4-BE49-F238E27FC236}">
                <a16:creationId xmlns:a16="http://schemas.microsoft.com/office/drawing/2014/main" id="{F7229391-7AD9-42EF-0E5A-DBB28A44D8DA}"/>
              </a:ext>
            </a:extLst>
          </p:cNvPr>
          <p:cNvSpPr/>
          <p:nvPr/>
        </p:nvSpPr>
        <p:spPr>
          <a:xfrm>
            <a:off x="5315342" y="842338"/>
            <a:ext cx="70718" cy="517358"/>
          </a:xfrm>
          <a:custGeom>
            <a:avLst/>
            <a:gdLst>
              <a:gd name="connsiteX0" fmla="*/ 51856 w 142939"/>
              <a:gd name="connsiteY0" fmla="*/ 0 h 517358"/>
              <a:gd name="connsiteX1" fmla="*/ 3730 w 142939"/>
              <a:gd name="connsiteY1" fmla="*/ 184484 h 517358"/>
              <a:gd name="connsiteX2" fmla="*/ 140088 w 142939"/>
              <a:gd name="connsiteY2" fmla="*/ 300789 h 517358"/>
              <a:gd name="connsiteX3" fmla="*/ 91961 w 142939"/>
              <a:gd name="connsiteY3" fmla="*/ 449179 h 517358"/>
              <a:gd name="connsiteX4" fmla="*/ 39824 w 142939"/>
              <a:gd name="connsiteY4" fmla="*/ 517358 h 517358"/>
              <a:gd name="connsiteX0" fmla="*/ 15367 w 104142"/>
              <a:gd name="connsiteY0" fmla="*/ 0 h 517358"/>
              <a:gd name="connsiteX1" fmla="*/ 22779 w 104142"/>
              <a:gd name="connsiteY1" fmla="*/ 162712 h 517358"/>
              <a:gd name="connsiteX2" fmla="*/ 103599 w 104142"/>
              <a:gd name="connsiteY2" fmla="*/ 300789 h 517358"/>
              <a:gd name="connsiteX3" fmla="*/ 55472 w 104142"/>
              <a:gd name="connsiteY3" fmla="*/ 449179 h 517358"/>
              <a:gd name="connsiteX4" fmla="*/ 3335 w 104142"/>
              <a:gd name="connsiteY4" fmla="*/ 517358 h 517358"/>
              <a:gd name="connsiteX0" fmla="*/ 15367 w 127115"/>
              <a:gd name="connsiteY0" fmla="*/ 0 h 517358"/>
              <a:gd name="connsiteX1" fmla="*/ 22779 w 127115"/>
              <a:gd name="connsiteY1" fmla="*/ 162712 h 517358"/>
              <a:gd name="connsiteX2" fmla="*/ 103599 w 127115"/>
              <a:gd name="connsiteY2" fmla="*/ 300789 h 517358"/>
              <a:gd name="connsiteX3" fmla="*/ 120268 w 127115"/>
              <a:gd name="connsiteY3" fmla="*/ 449179 h 517358"/>
              <a:gd name="connsiteX4" fmla="*/ 3335 w 127115"/>
              <a:gd name="connsiteY4" fmla="*/ 517358 h 517358"/>
              <a:gd name="connsiteX0" fmla="*/ 15367 w 120268"/>
              <a:gd name="connsiteY0" fmla="*/ 0 h 517358"/>
              <a:gd name="connsiteX1" fmla="*/ 22779 w 120268"/>
              <a:gd name="connsiteY1" fmla="*/ 162712 h 517358"/>
              <a:gd name="connsiteX2" fmla="*/ 103599 w 120268"/>
              <a:gd name="connsiteY2" fmla="*/ 300789 h 517358"/>
              <a:gd name="connsiteX3" fmla="*/ 120268 w 120268"/>
              <a:gd name="connsiteY3" fmla="*/ 449179 h 517358"/>
              <a:gd name="connsiteX4" fmla="*/ 3335 w 120268"/>
              <a:gd name="connsiteY4" fmla="*/ 517358 h 517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68" h="517358">
                <a:moveTo>
                  <a:pt x="15367" y="0"/>
                </a:moveTo>
                <a:cubicBezTo>
                  <a:pt x="-16049" y="67176"/>
                  <a:pt x="8074" y="112581"/>
                  <a:pt x="22779" y="162712"/>
                </a:cubicBezTo>
                <a:cubicBezTo>
                  <a:pt x="37484" y="212843"/>
                  <a:pt x="87351" y="253045"/>
                  <a:pt x="103599" y="300789"/>
                </a:cubicBezTo>
                <a:cubicBezTo>
                  <a:pt x="119847" y="348534"/>
                  <a:pt x="-29639" y="445741"/>
                  <a:pt x="120268" y="449179"/>
                </a:cubicBezTo>
                <a:cubicBezTo>
                  <a:pt x="103557" y="485274"/>
                  <a:pt x="21048" y="501316"/>
                  <a:pt x="3335" y="517358"/>
                </a:cubicBezTo>
              </a:path>
            </a:pathLst>
          </a:custGeom>
          <a:noFill/>
          <a:ln w="19050">
            <a:solidFill>
              <a:srgbClr val="FF72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Freeform 81">
            <a:extLst>
              <a:ext uri="{FF2B5EF4-FFF2-40B4-BE49-F238E27FC236}">
                <a16:creationId xmlns:a16="http://schemas.microsoft.com/office/drawing/2014/main" id="{1AB28F5B-D807-3B61-5904-8345BDBB5FC1}"/>
              </a:ext>
            </a:extLst>
          </p:cNvPr>
          <p:cNvSpPr/>
          <p:nvPr/>
        </p:nvSpPr>
        <p:spPr>
          <a:xfrm>
            <a:off x="6942892" y="858318"/>
            <a:ext cx="51027" cy="545493"/>
          </a:xfrm>
          <a:custGeom>
            <a:avLst/>
            <a:gdLst>
              <a:gd name="connsiteX0" fmla="*/ 51856 w 142939"/>
              <a:gd name="connsiteY0" fmla="*/ 0 h 517358"/>
              <a:gd name="connsiteX1" fmla="*/ 3730 w 142939"/>
              <a:gd name="connsiteY1" fmla="*/ 184484 h 517358"/>
              <a:gd name="connsiteX2" fmla="*/ 140088 w 142939"/>
              <a:gd name="connsiteY2" fmla="*/ 300789 h 517358"/>
              <a:gd name="connsiteX3" fmla="*/ 91961 w 142939"/>
              <a:gd name="connsiteY3" fmla="*/ 449179 h 517358"/>
              <a:gd name="connsiteX4" fmla="*/ 39824 w 142939"/>
              <a:gd name="connsiteY4" fmla="*/ 517358 h 517358"/>
              <a:gd name="connsiteX0" fmla="*/ 15367 w 104142"/>
              <a:gd name="connsiteY0" fmla="*/ 0 h 517358"/>
              <a:gd name="connsiteX1" fmla="*/ 22779 w 104142"/>
              <a:gd name="connsiteY1" fmla="*/ 162712 h 517358"/>
              <a:gd name="connsiteX2" fmla="*/ 103599 w 104142"/>
              <a:gd name="connsiteY2" fmla="*/ 300789 h 517358"/>
              <a:gd name="connsiteX3" fmla="*/ 55472 w 104142"/>
              <a:gd name="connsiteY3" fmla="*/ 449179 h 517358"/>
              <a:gd name="connsiteX4" fmla="*/ 3335 w 104142"/>
              <a:gd name="connsiteY4" fmla="*/ 517358 h 517358"/>
              <a:gd name="connsiteX0" fmla="*/ 15367 w 127115"/>
              <a:gd name="connsiteY0" fmla="*/ 0 h 517358"/>
              <a:gd name="connsiteX1" fmla="*/ 22779 w 127115"/>
              <a:gd name="connsiteY1" fmla="*/ 162712 h 517358"/>
              <a:gd name="connsiteX2" fmla="*/ 103599 w 127115"/>
              <a:gd name="connsiteY2" fmla="*/ 300789 h 517358"/>
              <a:gd name="connsiteX3" fmla="*/ 120268 w 127115"/>
              <a:gd name="connsiteY3" fmla="*/ 449179 h 517358"/>
              <a:gd name="connsiteX4" fmla="*/ 3335 w 127115"/>
              <a:gd name="connsiteY4" fmla="*/ 517358 h 517358"/>
              <a:gd name="connsiteX0" fmla="*/ 15367 w 120268"/>
              <a:gd name="connsiteY0" fmla="*/ 0 h 517358"/>
              <a:gd name="connsiteX1" fmla="*/ 22779 w 120268"/>
              <a:gd name="connsiteY1" fmla="*/ 162712 h 517358"/>
              <a:gd name="connsiteX2" fmla="*/ 103599 w 120268"/>
              <a:gd name="connsiteY2" fmla="*/ 300789 h 517358"/>
              <a:gd name="connsiteX3" fmla="*/ 120268 w 120268"/>
              <a:gd name="connsiteY3" fmla="*/ 449179 h 517358"/>
              <a:gd name="connsiteX4" fmla="*/ 3335 w 120268"/>
              <a:gd name="connsiteY4" fmla="*/ 517358 h 517358"/>
              <a:gd name="connsiteX0" fmla="*/ 12032 w 116933"/>
              <a:gd name="connsiteY0" fmla="*/ 0 h 517358"/>
              <a:gd name="connsiteX1" fmla="*/ 102751 w 116933"/>
              <a:gd name="connsiteY1" fmla="*/ 168155 h 517358"/>
              <a:gd name="connsiteX2" fmla="*/ 100264 w 116933"/>
              <a:gd name="connsiteY2" fmla="*/ 300789 h 517358"/>
              <a:gd name="connsiteX3" fmla="*/ 116933 w 116933"/>
              <a:gd name="connsiteY3" fmla="*/ 449179 h 517358"/>
              <a:gd name="connsiteX4" fmla="*/ 0 w 116933"/>
              <a:gd name="connsiteY4" fmla="*/ 517358 h 517358"/>
              <a:gd name="connsiteX0" fmla="*/ 23047 w 127948"/>
              <a:gd name="connsiteY0" fmla="*/ 0 h 517358"/>
              <a:gd name="connsiteX1" fmla="*/ 113766 w 127948"/>
              <a:gd name="connsiteY1" fmla="*/ 168155 h 517358"/>
              <a:gd name="connsiteX2" fmla="*/ 202 w 127948"/>
              <a:gd name="connsiteY2" fmla="*/ 306232 h 517358"/>
              <a:gd name="connsiteX3" fmla="*/ 127948 w 127948"/>
              <a:gd name="connsiteY3" fmla="*/ 449179 h 517358"/>
              <a:gd name="connsiteX4" fmla="*/ 11015 w 127948"/>
              <a:gd name="connsiteY4" fmla="*/ 517358 h 517358"/>
              <a:gd name="connsiteX0" fmla="*/ 12032 w 116933"/>
              <a:gd name="connsiteY0" fmla="*/ 0 h 517358"/>
              <a:gd name="connsiteX1" fmla="*/ 102751 w 116933"/>
              <a:gd name="connsiteY1" fmla="*/ 168155 h 517358"/>
              <a:gd name="connsiteX2" fmla="*/ 53983 w 116933"/>
              <a:gd name="connsiteY2" fmla="*/ 338889 h 517358"/>
              <a:gd name="connsiteX3" fmla="*/ 116933 w 116933"/>
              <a:gd name="connsiteY3" fmla="*/ 449179 h 517358"/>
              <a:gd name="connsiteX4" fmla="*/ 0 w 116933"/>
              <a:gd name="connsiteY4" fmla="*/ 517358 h 517358"/>
              <a:gd name="connsiteX0" fmla="*/ 12032 w 116933"/>
              <a:gd name="connsiteY0" fmla="*/ 0 h 517358"/>
              <a:gd name="connsiteX1" fmla="*/ 56469 w 116933"/>
              <a:gd name="connsiteY1" fmla="*/ 184484 h 517358"/>
              <a:gd name="connsiteX2" fmla="*/ 53983 w 116933"/>
              <a:gd name="connsiteY2" fmla="*/ 338889 h 517358"/>
              <a:gd name="connsiteX3" fmla="*/ 116933 w 116933"/>
              <a:gd name="connsiteY3" fmla="*/ 449179 h 517358"/>
              <a:gd name="connsiteX4" fmla="*/ 0 w 116933"/>
              <a:gd name="connsiteY4" fmla="*/ 517358 h 517358"/>
              <a:gd name="connsiteX0" fmla="*/ 30471 w 135372"/>
              <a:gd name="connsiteY0" fmla="*/ 0 h 517358"/>
              <a:gd name="connsiteX1" fmla="*/ 3135 w 135372"/>
              <a:gd name="connsiteY1" fmla="*/ 219653 h 517358"/>
              <a:gd name="connsiteX2" fmla="*/ 72422 w 135372"/>
              <a:gd name="connsiteY2" fmla="*/ 338889 h 517358"/>
              <a:gd name="connsiteX3" fmla="*/ 135372 w 135372"/>
              <a:gd name="connsiteY3" fmla="*/ 449179 h 517358"/>
              <a:gd name="connsiteX4" fmla="*/ 18439 w 135372"/>
              <a:gd name="connsiteY4" fmla="*/ 517358 h 517358"/>
              <a:gd name="connsiteX0" fmla="*/ 161212 w 161212"/>
              <a:gd name="connsiteY0" fmla="*/ 0 h 531425"/>
              <a:gd name="connsiteX1" fmla="*/ 2291 w 161212"/>
              <a:gd name="connsiteY1" fmla="*/ 233720 h 531425"/>
              <a:gd name="connsiteX2" fmla="*/ 71578 w 161212"/>
              <a:gd name="connsiteY2" fmla="*/ 352956 h 531425"/>
              <a:gd name="connsiteX3" fmla="*/ 134528 w 161212"/>
              <a:gd name="connsiteY3" fmla="*/ 463246 h 531425"/>
              <a:gd name="connsiteX4" fmla="*/ 17595 w 161212"/>
              <a:gd name="connsiteY4" fmla="*/ 531425 h 531425"/>
              <a:gd name="connsiteX0" fmla="*/ 143617 w 143617"/>
              <a:gd name="connsiteY0" fmla="*/ 0 h 531425"/>
              <a:gd name="connsiteX1" fmla="*/ 68432 w 143617"/>
              <a:gd name="connsiteY1" fmla="*/ 240754 h 531425"/>
              <a:gd name="connsiteX2" fmla="*/ 53983 w 143617"/>
              <a:gd name="connsiteY2" fmla="*/ 352956 h 531425"/>
              <a:gd name="connsiteX3" fmla="*/ 116933 w 143617"/>
              <a:gd name="connsiteY3" fmla="*/ 463246 h 531425"/>
              <a:gd name="connsiteX4" fmla="*/ 0 w 143617"/>
              <a:gd name="connsiteY4" fmla="*/ 531425 h 531425"/>
              <a:gd name="connsiteX0" fmla="*/ 143617 w 143617"/>
              <a:gd name="connsiteY0" fmla="*/ 0 h 531425"/>
              <a:gd name="connsiteX1" fmla="*/ 68432 w 143617"/>
              <a:gd name="connsiteY1" fmla="*/ 240754 h 531425"/>
              <a:gd name="connsiteX2" fmla="*/ 137719 w 143617"/>
              <a:gd name="connsiteY2" fmla="*/ 367024 h 531425"/>
              <a:gd name="connsiteX3" fmla="*/ 116933 w 143617"/>
              <a:gd name="connsiteY3" fmla="*/ 463246 h 531425"/>
              <a:gd name="connsiteX4" fmla="*/ 0 w 143617"/>
              <a:gd name="connsiteY4" fmla="*/ 531425 h 531425"/>
              <a:gd name="connsiteX0" fmla="*/ 86780 w 86780"/>
              <a:gd name="connsiteY0" fmla="*/ 0 h 545493"/>
              <a:gd name="connsiteX1" fmla="*/ 11595 w 86780"/>
              <a:gd name="connsiteY1" fmla="*/ 240754 h 545493"/>
              <a:gd name="connsiteX2" fmla="*/ 80882 w 86780"/>
              <a:gd name="connsiteY2" fmla="*/ 367024 h 545493"/>
              <a:gd name="connsiteX3" fmla="*/ 60096 w 86780"/>
              <a:gd name="connsiteY3" fmla="*/ 463246 h 545493"/>
              <a:gd name="connsiteX4" fmla="*/ 50824 w 86780"/>
              <a:gd name="connsiteY4" fmla="*/ 545493 h 545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80" h="545493">
                <a:moveTo>
                  <a:pt x="86780" y="0"/>
                </a:moveTo>
                <a:cubicBezTo>
                  <a:pt x="55364" y="67176"/>
                  <a:pt x="12578" y="179583"/>
                  <a:pt x="11595" y="240754"/>
                </a:cubicBezTo>
                <a:cubicBezTo>
                  <a:pt x="10612" y="301925"/>
                  <a:pt x="72799" y="329942"/>
                  <a:pt x="80882" y="367024"/>
                </a:cubicBezTo>
                <a:cubicBezTo>
                  <a:pt x="88965" y="404106"/>
                  <a:pt x="-89811" y="459808"/>
                  <a:pt x="60096" y="463246"/>
                </a:cubicBezTo>
                <a:cubicBezTo>
                  <a:pt x="43385" y="499341"/>
                  <a:pt x="68537" y="529451"/>
                  <a:pt x="50824" y="545493"/>
                </a:cubicBezTo>
              </a:path>
            </a:pathLst>
          </a:custGeom>
          <a:noFill/>
          <a:ln w="19050">
            <a:solidFill>
              <a:srgbClr val="FF72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6CF37808-6277-638F-98AD-EAEDC9DF35F5}"/>
              </a:ext>
            </a:extLst>
          </p:cNvPr>
          <p:cNvGrpSpPr/>
          <p:nvPr/>
        </p:nvGrpSpPr>
        <p:grpSpPr>
          <a:xfrm>
            <a:off x="1457608" y="77325"/>
            <a:ext cx="9297910" cy="869855"/>
            <a:chOff x="6095" y="77325"/>
            <a:chExt cx="12191999" cy="869855"/>
          </a:xfrm>
        </p:grpSpPr>
        <p:sp>
          <p:nvSpPr>
            <p:cNvPr id="3" name="Rounded Rectangle 2">
              <a:extLst>
                <a:ext uri="{FF2B5EF4-FFF2-40B4-BE49-F238E27FC236}">
                  <a16:creationId xmlns:a16="http://schemas.microsoft.com/office/drawing/2014/main" id="{219D17E5-94D1-1CAC-E798-97BBC161097E}"/>
                </a:ext>
              </a:extLst>
            </p:cNvPr>
            <p:cNvSpPr/>
            <p:nvPr/>
          </p:nvSpPr>
          <p:spPr>
            <a:xfrm>
              <a:off x="6095" y="77325"/>
              <a:ext cx="12191999"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a:extLst>
                <a:ext uri="{FF2B5EF4-FFF2-40B4-BE49-F238E27FC236}">
                  <a16:creationId xmlns:a16="http://schemas.microsoft.com/office/drawing/2014/main" id="{442A31CA-D91B-FAC6-F8FA-09994A4849D0}"/>
                </a:ext>
              </a:extLst>
            </p:cNvPr>
            <p:cNvSpPr/>
            <p:nvPr/>
          </p:nvSpPr>
          <p:spPr>
            <a:xfrm>
              <a:off x="103631" y="143301"/>
              <a:ext cx="11984736"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3CCA7FCF-09E3-6C8A-C5F9-ECC0FF2354E5}"/>
              </a:ext>
            </a:extLst>
          </p:cNvPr>
          <p:cNvSpPr txBox="1"/>
          <p:nvPr/>
        </p:nvSpPr>
        <p:spPr>
          <a:xfrm>
            <a:off x="66135" y="222694"/>
            <a:ext cx="12047765" cy="553998"/>
          </a:xfrm>
          <a:prstGeom prst="rect">
            <a:avLst/>
          </a:prstGeom>
          <a:noFill/>
        </p:spPr>
        <p:txBody>
          <a:bodyPr wrap="square" rtlCol="0">
            <a:spAutoFit/>
          </a:bodyPr>
          <a:lstStyle/>
          <a:p>
            <a:pPr algn="ctr"/>
            <a:r>
              <a:rPr lang="en-US" sz="3000" spc="40">
                <a:solidFill>
                  <a:srgbClr val="E5E9D0"/>
                </a:solidFill>
                <a:latin typeface="Hardwick WF" pitchFamily="2" charset="0"/>
              </a:rPr>
              <a:t>HOW THE GOVERNMENT MEASURES POVERTY</a:t>
            </a:r>
            <a:endParaRPr lang="en-US" sz="3000" spc="40" dirty="0">
              <a:solidFill>
                <a:srgbClr val="E5E9D0"/>
              </a:solidFill>
              <a:latin typeface="Hardwick WF" pitchFamily="2" charset="0"/>
            </a:endParaRPr>
          </a:p>
        </p:txBody>
      </p:sp>
      <p:sp>
        <p:nvSpPr>
          <p:cNvPr id="83" name="Octagon 82">
            <a:extLst>
              <a:ext uri="{FF2B5EF4-FFF2-40B4-BE49-F238E27FC236}">
                <a16:creationId xmlns:a16="http://schemas.microsoft.com/office/drawing/2014/main" id="{E31C798F-3C95-07B7-B244-63E133EED2B8}"/>
              </a:ext>
            </a:extLst>
          </p:cNvPr>
          <p:cNvSpPr/>
          <p:nvPr/>
        </p:nvSpPr>
        <p:spPr>
          <a:xfrm>
            <a:off x="153126" y="1114473"/>
            <a:ext cx="11868985" cy="755210"/>
          </a:xfrm>
          <a:prstGeom prst="octagon">
            <a:avLst/>
          </a:prstGeom>
          <a:solidFill>
            <a:srgbClr val="191819"/>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Octagon 83">
            <a:extLst>
              <a:ext uri="{FF2B5EF4-FFF2-40B4-BE49-F238E27FC236}">
                <a16:creationId xmlns:a16="http://schemas.microsoft.com/office/drawing/2014/main" id="{B554AC58-888C-E659-8B53-3F7879E16D53}"/>
              </a:ext>
            </a:extLst>
          </p:cNvPr>
          <p:cNvSpPr/>
          <p:nvPr/>
        </p:nvSpPr>
        <p:spPr>
          <a:xfrm>
            <a:off x="333958" y="1198596"/>
            <a:ext cx="11620339" cy="583360"/>
          </a:xfrm>
          <a:prstGeom prst="octagon">
            <a:avLst/>
          </a:prstGeom>
          <a:solidFill>
            <a:srgbClr val="201F20"/>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5" name="Group 84">
            <a:extLst>
              <a:ext uri="{FF2B5EF4-FFF2-40B4-BE49-F238E27FC236}">
                <a16:creationId xmlns:a16="http://schemas.microsoft.com/office/drawing/2014/main" id="{C2F782EE-BC8B-EFCE-156F-6D2239C2A092}"/>
              </a:ext>
            </a:extLst>
          </p:cNvPr>
          <p:cNvGrpSpPr/>
          <p:nvPr/>
        </p:nvGrpSpPr>
        <p:grpSpPr>
          <a:xfrm>
            <a:off x="497992" y="1084365"/>
            <a:ext cx="847000" cy="785318"/>
            <a:chOff x="376198" y="1113149"/>
            <a:chExt cx="869855" cy="869855"/>
          </a:xfrm>
        </p:grpSpPr>
        <p:pic>
          <p:nvPicPr>
            <p:cNvPr id="86" name="Graphic 85" descr="Key with solid fill">
              <a:extLst>
                <a:ext uri="{FF2B5EF4-FFF2-40B4-BE49-F238E27FC236}">
                  <a16:creationId xmlns:a16="http://schemas.microsoft.com/office/drawing/2014/main" id="{8DF2147F-56B3-1770-1FDD-BF9E8368F6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6198" y="1113149"/>
              <a:ext cx="869855" cy="869855"/>
            </a:xfrm>
            <a:prstGeom prst="rect">
              <a:avLst/>
            </a:prstGeom>
          </p:spPr>
        </p:pic>
        <p:sp>
          <p:nvSpPr>
            <p:cNvPr id="87" name="Snip Same Side Corner Rectangle 86">
              <a:extLst>
                <a:ext uri="{FF2B5EF4-FFF2-40B4-BE49-F238E27FC236}">
                  <a16:creationId xmlns:a16="http://schemas.microsoft.com/office/drawing/2014/main" id="{22588854-44C5-9B4F-898C-CDC1A8BEF72E}"/>
                </a:ext>
              </a:extLst>
            </p:cNvPr>
            <p:cNvSpPr/>
            <p:nvPr/>
          </p:nvSpPr>
          <p:spPr>
            <a:xfrm rot="16200000">
              <a:off x="384690" y="1357214"/>
              <a:ext cx="389827" cy="388244"/>
            </a:xfrm>
            <a:prstGeom prst="snip2SameRect">
              <a:avLst>
                <a:gd name="adj1" fmla="val 21679"/>
                <a:gd name="adj2" fmla="val 3659"/>
              </a:avLst>
            </a:prstGeom>
            <a:solidFill>
              <a:srgbClr val="FF72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ounded Rectangle 87">
              <a:extLst>
                <a:ext uri="{FF2B5EF4-FFF2-40B4-BE49-F238E27FC236}">
                  <a16:creationId xmlns:a16="http://schemas.microsoft.com/office/drawing/2014/main" id="{73144D9E-F177-73FC-CA51-C9DF225C2F1C}"/>
                </a:ext>
              </a:extLst>
            </p:cNvPr>
            <p:cNvSpPr/>
            <p:nvPr/>
          </p:nvSpPr>
          <p:spPr>
            <a:xfrm>
              <a:off x="460075" y="1495245"/>
              <a:ext cx="74763" cy="103517"/>
            </a:xfrm>
            <a:prstGeom prst="roundRect">
              <a:avLst/>
            </a:prstGeom>
            <a:solidFill>
              <a:srgbClr val="171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9" name="TextBox 88">
            <a:extLst>
              <a:ext uri="{FF2B5EF4-FFF2-40B4-BE49-F238E27FC236}">
                <a16:creationId xmlns:a16="http://schemas.microsoft.com/office/drawing/2014/main" id="{C7042C1A-3C41-B25F-2197-46D2EDFED974}"/>
              </a:ext>
            </a:extLst>
          </p:cNvPr>
          <p:cNvSpPr txBox="1"/>
          <p:nvPr/>
        </p:nvSpPr>
        <p:spPr>
          <a:xfrm>
            <a:off x="1457608" y="1317023"/>
            <a:ext cx="11225729" cy="369332"/>
          </a:xfrm>
          <a:prstGeom prst="rect">
            <a:avLst/>
          </a:prstGeom>
          <a:noFill/>
        </p:spPr>
        <p:txBody>
          <a:bodyPr wrap="square" rtlCol="0">
            <a:spAutoFit/>
          </a:bodyPr>
          <a:lstStyle/>
          <a:p>
            <a:r>
              <a:rPr lang="en-US" dirty="0">
                <a:solidFill>
                  <a:schemeClr val="bg1"/>
                </a:solidFill>
                <a:latin typeface="Avenir Next" panose="020B0503020202020204" pitchFamily="34" charset="0"/>
              </a:rPr>
              <a:t>The Census Bureau releases two poverty measures every year that describe who is poor in the U.S. </a:t>
            </a:r>
          </a:p>
        </p:txBody>
      </p:sp>
      <p:sp>
        <p:nvSpPr>
          <p:cNvPr id="2" name="Rounded Rectangle 1">
            <a:extLst>
              <a:ext uri="{FF2B5EF4-FFF2-40B4-BE49-F238E27FC236}">
                <a16:creationId xmlns:a16="http://schemas.microsoft.com/office/drawing/2014/main" id="{C9FF3449-C0F4-FB5F-A3EC-5D8F303387F7}"/>
              </a:ext>
            </a:extLst>
          </p:cNvPr>
          <p:cNvSpPr/>
          <p:nvPr/>
        </p:nvSpPr>
        <p:spPr>
          <a:xfrm>
            <a:off x="237706" y="2736389"/>
            <a:ext cx="11753260" cy="3873782"/>
          </a:xfrm>
          <a:prstGeom prst="roundRect">
            <a:avLst>
              <a:gd name="adj" fmla="val 613"/>
            </a:avLst>
          </a:prstGeom>
          <a:noFill/>
          <a:ln w="3175" cmpd="sng">
            <a:solidFill>
              <a:schemeClr val="tx1">
                <a:lumMod val="50000"/>
                <a:lumOff val="50000"/>
              </a:schemeClr>
            </a:solidFill>
            <a:prstDash val="solid"/>
          </a:ln>
          <a:effectLst>
            <a:outerShdw blurRad="50800" dist="38100" dir="2700000" sx="96034" sy="96034" algn="tl"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TextBox 145">
            <a:extLst>
              <a:ext uri="{FF2B5EF4-FFF2-40B4-BE49-F238E27FC236}">
                <a16:creationId xmlns:a16="http://schemas.microsoft.com/office/drawing/2014/main" id="{C16626DB-6AE3-9737-7F53-D3A18F11DC3A}"/>
              </a:ext>
            </a:extLst>
          </p:cNvPr>
          <p:cNvSpPr txBox="1"/>
          <p:nvPr/>
        </p:nvSpPr>
        <p:spPr>
          <a:xfrm>
            <a:off x="7195399" y="1987720"/>
            <a:ext cx="4114381" cy="707886"/>
          </a:xfrm>
          <a:prstGeom prst="rect">
            <a:avLst/>
          </a:prstGeom>
          <a:noFill/>
        </p:spPr>
        <p:txBody>
          <a:bodyPr wrap="square">
            <a:spAutoFit/>
          </a:bodyPr>
          <a:lstStyle/>
          <a:p>
            <a:pPr algn="ctr"/>
            <a:r>
              <a:rPr lang="en-US" sz="2000" spc="100">
                <a:solidFill>
                  <a:srgbClr val="FF7250"/>
                </a:solidFill>
                <a:latin typeface="Hardwick WF" pitchFamily="2" charset="0"/>
              </a:rPr>
              <a:t>THE </a:t>
            </a:r>
            <a:r>
              <a:rPr lang="en-US" sz="2000" spc="100">
                <a:solidFill>
                  <a:srgbClr val="BBEBED"/>
                </a:solidFill>
                <a:latin typeface="Hardwick WF" pitchFamily="2" charset="0"/>
              </a:rPr>
              <a:t>SUPPLEMENTAL</a:t>
            </a:r>
            <a:r>
              <a:rPr lang="en-US" sz="2000" spc="100">
                <a:solidFill>
                  <a:srgbClr val="FF7250"/>
                </a:solidFill>
                <a:latin typeface="Hardwick WF" pitchFamily="2" charset="0"/>
              </a:rPr>
              <a:t> POVERTY MEASURE</a:t>
            </a:r>
            <a:endParaRPr lang="en-US" sz="2000" spc="100" dirty="0">
              <a:solidFill>
                <a:srgbClr val="FF7250"/>
              </a:solidFill>
              <a:latin typeface="Hardwick WF" pitchFamily="2" charset="0"/>
            </a:endParaRPr>
          </a:p>
        </p:txBody>
      </p:sp>
      <p:sp>
        <p:nvSpPr>
          <p:cNvPr id="149" name="TextBox 148">
            <a:extLst>
              <a:ext uri="{FF2B5EF4-FFF2-40B4-BE49-F238E27FC236}">
                <a16:creationId xmlns:a16="http://schemas.microsoft.com/office/drawing/2014/main" id="{32B8DFE6-D7A3-EA97-C420-77BC663746C6}"/>
              </a:ext>
            </a:extLst>
          </p:cNvPr>
          <p:cNvSpPr txBox="1"/>
          <p:nvPr/>
        </p:nvSpPr>
        <p:spPr>
          <a:xfrm>
            <a:off x="-128699" y="2917098"/>
            <a:ext cx="3499795" cy="752770"/>
          </a:xfrm>
          <a:prstGeom prst="rect">
            <a:avLst/>
          </a:prstGeom>
          <a:noFill/>
        </p:spPr>
        <p:txBody>
          <a:bodyPr wrap="square">
            <a:spAutoFit/>
          </a:bodyPr>
          <a:lstStyle/>
          <a:p>
            <a:pPr algn="ctr">
              <a:lnSpc>
                <a:spcPts val="2580"/>
              </a:lnSpc>
            </a:pPr>
            <a:r>
              <a:rPr lang="en-US" sz="2000" b="1" spc="40" dirty="0">
                <a:solidFill>
                  <a:schemeClr val="bg1"/>
                </a:solidFill>
                <a:latin typeface="Avenir Next Demi Bold" panose="020B0503020202020204" pitchFamily="34" charset="0"/>
              </a:rPr>
              <a:t>What’s the </a:t>
            </a:r>
          </a:p>
          <a:p>
            <a:pPr algn="ctr">
              <a:lnSpc>
                <a:spcPts val="2580"/>
              </a:lnSpc>
            </a:pPr>
            <a:r>
              <a:rPr lang="en-US" sz="2000" b="1" spc="40" dirty="0">
                <a:solidFill>
                  <a:schemeClr val="bg1"/>
                </a:solidFill>
                <a:latin typeface="Avenir Next Demi Bold" panose="020B0503020202020204" pitchFamily="34" charset="0"/>
              </a:rPr>
              <a:t>threshold? </a:t>
            </a:r>
          </a:p>
        </p:txBody>
      </p:sp>
      <p:sp>
        <p:nvSpPr>
          <p:cNvPr id="150" name="TextBox 149">
            <a:extLst>
              <a:ext uri="{FF2B5EF4-FFF2-40B4-BE49-F238E27FC236}">
                <a16:creationId xmlns:a16="http://schemas.microsoft.com/office/drawing/2014/main" id="{30E056BE-1F35-7295-46C2-631C8C253D1B}"/>
              </a:ext>
            </a:extLst>
          </p:cNvPr>
          <p:cNvSpPr txBox="1"/>
          <p:nvPr/>
        </p:nvSpPr>
        <p:spPr>
          <a:xfrm>
            <a:off x="2933794" y="2910185"/>
            <a:ext cx="3480040" cy="737381"/>
          </a:xfrm>
          <a:prstGeom prst="rect">
            <a:avLst/>
          </a:prstGeom>
          <a:noFill/>
        </p:spPr>
        <p:txBody>
          <a:bodyPr wrap="square">
            <a:spAutoFit/>
          </a:bodyPr>
          <a:lstStyle/>
          <a:p>
            <a:pPr algn="ctr">
              <a:lnSpc>
                <a:spcPts val="2580"/>
              </a:lnSpc>
            </a:pPr>
            <a:r>
              <a:rPr lang="en-US" sz="1600" b="1" spc="40" dirty="0">
                <a:solidFill>
                  <a:srgbClr val="E5E9D0"/>
                </a:solidFill>
                <a:latin typeface="Avenir Next" panose="020B0503020202020204" pitchFamily="34" charset="0"/>
              </a:rPr>
              <a:t>3X</a:t>
            </a:r>
            <a:r>
              <a:rPr lang="en-US" sz="1600" spc="40" dirty="0">
                <a:solidFill>
                  <a:srgbClr val="E5E9D0"/>
                </a:solidFill>
                <a:latin typeface="Avenir Next" panose="020B0503020202020204" pitchFamily="34" charset="0"/>
              </a:rPr>
              <a:t> the cost of a minimal </a:t>
            </a:r>
          </a:p>
          <a:p>
            <a:pPr algn="ctr">
              <a:lnSpc>
                <a:spcPts val="2580"/>
              </a:lnSpc>
            </a:pPr>
            <a:r>
              <a:rPr lang="en-US" sz="1600" spc="40" dirty="0">
                <a:solidFill>
                  <a:srgbClr val="E5E9D0"/>
                </a:solidFill>
                <a:latin typeface="Avenir Next" panose="020B0503020202020204" pitchFamily="34" charset="0"/>
              </a:rPr>
              <a:t>food budget</a:t>
            </a:r>
            <a:endParaRPr lang="en-US" sz="2400" spc="40" dirty="0">
              <a:solidFill>
                <a:srgbClr val="FF7250"/>
              </a:solidFill>
              <a:latin typeface="Hardwick WF" pitchFamily="2" charset="0"/>
            </a:endParaRPr>
          </a:p>
        </p:txBody>
      </p:sp>
      <p:cxnSp>
        <p:nvCxnSpPr>
          <p:cNvPr id="5" name="Straight Connector 4">
            <a:extLst>
              <a:ext uri="{FF2B5EF4-FFF2-40B4-BE49-F238E27FC236}">
                <a16:creationId xmlns:a16="http://schemas.microsoft.com/office/drawing/2014/main" id="{977E0C6E-AF02-43C8-6534-CD25288693CB}"/>
              </a:ext>
            </a:extLst>
          </p:cNvPr>
          <p:cNvCxnSpPr>
            <a:cxnSpLocks/>
          </p:cNvCxnSpPr>
          <p:nvPr/>
        </p:nvCxnSpPr>
        <p:spPr>
          <a:xfrm>
            <a:off x="2967521" y="2736390"/>
            <a:ext cx="0" cy="3873781"/>
          </a:xfrm>
          <a:prstGeom prst="line">
            <a:avLst/>
          </a:prstGeom>
          <a:ln w="3175">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AC54ECF-E90E-A67E-46FE-42051A69EFA7}"/>
              </a:ext>
            </a:extLst>
          </p:cNvPr>
          <p:cNvCxnSpPr>
            <a:cxnSpLocks/>
          </p:cNvCxnSpPr>
          <p:nvPr/>
        </p:nvCxnSpPr>
        <p:spPr>
          <a:xfrm>
            <a:off x="6471376" y="2736390"/>
            <a:ext cx="0" cy="3873781"/>
          </a:xfrm>
          <a:prstGeom prst="line">
            <a:avLst/>
          </a:prstGeom>
          <a:ln w="3175">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9F7524F-A565-7B88-63A2-BFB7AC98877D}"/>
              </a:ext>
            </a:extLst>
          </p:cNvPr>
          <p:cNvCxnSpPr>
            <a:cxnSpLocks/>
          </p:cNvCxnSpPr>
          <p:nvPr/>
        </p:nvCxnSpPr>
        <p:spPr>
          <a:xfrm>
            <a:off x="237706" y="3806982"/>
            <a:ext cx="11784405" cy="0"/>
          </a:xfrm>
          <a:prstGeom prst="line">
            <a:avLst/>
          </a:prstGeom>
          <a:ln w="3175">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1B27F1E-6546-2A97-F6BC-D5B297319E6F}"/>
              </a:ext>
            </a:extLst>
          </p:cNvPr>
          <p:cNvCxnSpPr>
            <a:cxnSpLocks/>
          </p:cNvCxnSpPr>
          <p:nvPr/>
        </p:nvCxnSpPr>
        <p:spPr>
          <a:xfrm>
            <a:off x="237706" y="5293502"/>
            <a:ext cx="11784405" cy="0"/>
          </a:xfrm>
          <a:prstGeom prst="line">
            <a:avLst/>
          </a:prstGeom>
          <a:ln w="3175">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BC386D3-5ECC-F1B2-F3A9-83677C50D6B3}"/>
              </a:ext>
            </a:extLst>
          </p:cNvPr>
          <p:cNvSpPr txBox="1"/>
          <p:nvPr/>
        </p:nvSpPr>
        <p:spPr>
          <a:xfrm>
            <a:off x="2827155" y="2007682"/>
            <a:ext cx="3758397" cy="707886"/>
          </a:xfrm>
          <a:prstGeom prst="rect">
            <a:avLst/>
          </a:prstGeom>
          <a:noFill/>
        </p:spPr>
        <p:txBody>
          <a:bodyPr wrap="square">
            <a:spAutoFit/>
          </a:bodyPr>
          <a:lstStyle/>
          <a:p>
            <a:pPr algn="ctr"/>
            <a:r>
              <a:rPr lang="en-US" sz="2000" spc="100">
                <a:solidFill>
                  <a:srgbClr val="FF7250"/>
                </a:solidFill>
                <a:latin typeface="Hardwick WF" pitchFamily="2" charset="0"/>
              </a:rPr>
              <a:t>THE </a:t>
            </a:r>
            <a:r>
              <a:rPr lang="en-US" sz="2000" spc="100">
                <a:solidFill>
                  <a:srgbClr val="E6EAD0"/>
                </a:solidFill>
                <a:latin typeface="Hardwick WF" pitchFamily="2" charset="0"/>
              </a:rPr>
              <a:t>OFFICIAL</a:t>
            </a:r>
            <a:r>
              <a:rPr lang="en-US" sz="2000" spc="100">
                <a:solidFill>
                  <a:srgbClr val="FF7250"/>
                </a:solidFill>
                <a:latin typeface="Hardwick WF" pitchFamily="2" charset="0"/>
              </a:rPr>
              <a:t> POVERTY MEASURE</a:t>
            </a:r>
            <a:endParaRPr lang="en-US" sz="2000" spc="100" dirty="0">
              <a:solidFill>
                <a:srgbClr val="FF7250"/>
              </a:solidFill>
              <a:latin typeface="Hardwick WF" pitchFamily="2" charset="0"/>
            </a:endParaRPr>
          </a:p>
        </p:txBody>
      </p:sp>
      <p:sp>
        <p:nvSpPr>
          <p:cNvPr id="14" name="TextBox 13">
            <a:extLst>
              <a:ext uri="{FF2B5EF4-FFF2-40B4-BE49-F238E27FC236}">
                <a16:creationId xmlns:a16="http://schemas.microsoft.com/office/drawing/2014/main" id="{66CDB303-B9E8-3D30-C8BD-C129277C6E5D}"/>
              </a:ext>
            </a:extLst>
          </p:cNvPr>
          <p:cNvSpPr txBox="1"/>
          <p:nvPr/>
        </p:nvSpPr>
        <p:spPr>
          <a:xfrm>
            <a:off x="-139969" y="4191357"/>
            <a:ext cx="3499809" cy="752770"/>
          </a:xfrm>
          <a:prstGeom prst="rect">
            <a:avLst/>
          </a:prstGeom>
          <a:noFill/>
        </p:spPr>
        <p:txBody>
          <a:bodyPr wrap="square">
            <a:spAutoFit/>
          </a:bodyPr>
          <a:lstStyle/>
          <a:p>
            <a:pPr algn="ctr">
              <a:lnSpc>
                <a:spcPts val="2580"/>
              </a:lnSpc>
            </a:pPr>
            <a:r>
              <a:rPr lang="en-US" sz="2000" b="1" spc="40" dirty="0">
                <a:solidFill>
                  <a:schemeClr val="bg1"/>
                </a:solidFill>
                <a:latin typeface="Avenir Next Demi Bold" panose="020B0503020202020204" pitchFamily="34" charset="0"/>
              </a:rPr>
              <a:t>What counts as </a:t>
            </a:r>
          </a:p>
          <a:p>
            <a:pPr algn="ctr">
              <a:lnSpc>
                <a:spcPts val="2580"/>
              </a:lnSpc>
            </a:pPr>
            <a:r>
              <a:rPr lang="en-US" sz="2000" b="1" spc="40" dirty="0">
                <a:solidFill>
                  <a:schemeClr val="bg1"/>
                </a:solidFill>
                <a:latin typeface="Avenir Next Demi Bold" panose="020B0503020202020204" pitchFamily="34" charset="0"/>
              </a:rPr>
              <a:t>income?</a:t>
            </a:r>
          </a:p>
        </p:txBody>
      </p:sp>
      <p:sp>
        <p:nvSpPr>
          <p:cNvPr id="15" name="TextBox 14">
            <a:extLst>
              <a:ext uri="{FF2B5EF4-FFF2-40B4-BE49-F238E27FC236}">
                <a16:creationId xmlns:a16="http://schemas.microsoft.com/office/drawing/2014/main" id="{109F672D-DB18-75B4-2CC4-25791E51B5E7}"/>
              </a:ext>
            </a:extLst>
          </p:cNvPr>
          <p:cNvSpPr txBox="1"/>
          <p:nvPr/>
        </p:nvSpPr>
        <p:spPr>
          <a:xfrm>
            <a:off x="-76919" y="5555808"/>
            <a:ext cx="3337247" cy="752770"/>
          </a:xfrm>
          <a:prstGeom prst="rect">
            <a:avLst/>
          </a:prstGeom>
          <a:noFill/>
        </p:spPr>
        <p:txBody>
          <a:bodyPr wrap="square">
            <a:spAutoFit/>
          </a:bodyPr>
          <a:lstStyle/>
          <a:p>
            <a:pPr algn="ctr">
              <a:lnSpc>
                <a:spcPts val="2580"/>
              </a:lnSpc>
            </a:pPr>
            <a:r>
              <a:rPr lang="en-US" sz="2000" b="1" spc="40" dirty="0">
                <a:solidFill>
                  <a:schemeClr val="bg1"/>
                </a:solidFill>
                <a:latin typeface="Avenir Next Demi Bold" panose="020B0503020202020204" pitchFamily="34" charset="0"/>
              </a:rPr>
              <a:t>How is it </a:t>
            </a:r>
          </a:p>
          <a:p>
            <a:pPr algn="ctr">
              <a:lnSpc>
                <a:spcPts val="2580"/>
              </a:lnSpc>
            </a:pPr>
            <a:r>
              <a:rPr lang="en-US" sz="2000" b="1" spc="40" dirty="0">
                <a:solidFill>
                  <a:schemeClr val="bg1"/>
                </a:solidFill>
                <a:latin typeface="Avenir Next Demi Bold" panose="020B0503020202020204" pitchFamily="34" charset="0"/>
              </a:rPr>
              <a:t>customized?</a:t>
            </a:r>
          </a:p>
        </p:txBody>
      </p:sp>
      <p:sp>
        <p:nvSpPr>
          <p:cNvPr id="18" name="TextBox 17">
            <a:extLst>
              <a:ext uri="{FF2B5EF4-FFF2-40B4-BE49-F238E27FC236}">
                <a16:creationId xmlns:a16="http://schemas.microsoft.com/office/drawing/2014/main" id="{1AE4B7F7-1900-7561-9645-8DBB49E91749}"/>
              </a:ext>
            </a:extLst>
          </p:cNvPr>
          <p:cNvSpPr txBox="1"/>
          <p:nvPr/>
        </p:nvSpPr>
        <p:spPr>
          <a:xfrm>
            <a:off x="6716050" y="2910185"/>
            <a:ext cx="5073077" cy="737381"/>
          </a:xfrm>
          <a:prstGeom prst="rect">
            <a:avLst/>
          </a:prstGeom>
          <a:noFill/>
        </p:spPr>
        <p:txBody>
          <a:bodyPr wrap="square">
            <a:spAutoFit/>
          </a:bodyPr>
          <a:lstStyle/>
          <a:p>
            <a:pPr algn="ctr">
              <a:lnSpc>
                <a:spcPts val="2580"/>
              </a:lnSpc>
            </a:pPr>
            <a:r>
              <a:rPr lang="en-US" sz="1600" spc="40" dirty="0">
                <a:solidFill>
                  <a:srgbClr val="BBEBED"/>
                </a:solidFill>
                <a:latin typeface="Avenir Next" panose="020B0503020202020204" pitchFamily="34" charset="0"/>
              </a:rPr>
              <a:t>The cost of food, clothing, shelter, utilities, </a:t>
            </a:r>
          </a:p>
          <a:p>
            <a:pPr algn="ctr">
              <a:lnSpc>
                <a:spcPts val="2580"/>
              </a:lnSpc>
            </a:pPr>
            <a:r>
              <a:rPr lang="en-US" sz="1600" spc="40" dirty="0">
                <a:solidFill>
                  <a:srgbClr val="BBEBED"/>
                </a:solidFill>
                <a:latin typeface="Avenir Next" panose="020B0503020202020204" pitchFamily="34" charset="0"/>
              </a:rPr>
              <a:t>and telecommunications + an extra 20% </a:t>
            </a:r>
            <a:endParaRPr lang="en-US" sz="2400" spc="40" dirty="0">
              <a:solidFill>
                <a:srgbClr val="BBEBED"/>
              </a:solidFill>
              <a:latin typeface="Hardwick WF" pitchFamily="2" charset="0"/>
            </a:endParaRPr>
          </a:p>
        </p:txBody>
      </p:sp>
      <p:sp>
        <p:nvSpPr>
          <p:cNvPr id="19" name="TextBox 18">
            <a:extLst>
              <a:ext uri="{FF2B5EF4-FFF2-40B4-BE49-F238E27FC236}">
                <a16:creationId xmlns:a16="http://schemas.microsoft.com/office/drawing/2014/main" id="{22FB65B8-1E4F-7B17-6E95-9BFFB972F587}"/>
              </a:ext>
            </a:extLst>
          </p:cNvPr>
          <p:cNvSpPr txBox="1"/>
          <p:nvPr/>
        </p:nvSpPr>
        <p:spPr>
          <a:xfrm>
            <a:off x="2899301" y="3994604"/>
            <a:ext cx="3640295" cy="1070806"/>
          </a:xfrm>
          <a:prstGeom prst="rect">
            <a:avLst/>
          </a:prstGeom>
          <a:noFill/>
        </p:spPr>
        <p:txBody>
          <a:bodyPr wrap="square">
            <a:spAutoFit/>
          </a:bodyPr>
          <a:lstStyle/>
          <a:p>
            <a:pPr algn="ctr">
              <a:lnSpc>
                <a:spcPts val="2580"/>
              </a:lnSpc>
            </a:pPr>
            <a:r>
              <a:rPr lang="en-US" sz="1600" b="1" spc="40" dirty="0">
                <a:solidFill>
                  <a:srgbClr val="E5E9D0"/>
                </a:solidFill>
                <a:latin typeface="Avenir Next" panose="020B0503020202020204" pitchFamily="34" charset="0"/>
              </a:rPr>
              <a:t>Only cash</a:t>
            </a:r>
            <a:r>
              <a:rPr lang="en-US" sz="1600" spc="40" dirty="0">
                <a:solidFill>
                  <a:srgbClr val="E5E9D0"/>
                </a:solidFill>
                <a:latin typeface="Avenir Next" panose="020B0503020202020204" pitchFamily="34" charset="0"/>
              </a:rPr>
              <a:t>: Salary, child </a:t>
            </a:r>
          </a:p>
          <a:p>
            <a:pPr algn="ctr">
              <a:lnSpc>
                <a:spcPts val="2580"/>
              </a:lnSpc>
            </a:pPr>
            <a:r>
              <a:rPr lang="en-US" sz="1600" spc="40" dirty="0">
                <a:solidFill>
                  <a:srgbClr val="E5E9D0"/>
                </a:solidFill>
                <a:latin typeface="Avenir Next" panose="020B0503020202020204" pitchFamily="34" charset="0"/>
              </a:rPr>
              <a:t>support, Social Security &amp; unemployment insurance</a:t>
            </a:r>
            <a:endParaRPr lang="en-US" sz="2400" spc="40" dirty="0">
              <a:solidFill>
                <a:srgbClr val="FF7250"/>
              </a:solidFill>
              <a:latin typeface="Hardwick WF" pitchFamily="2" charset="0"/>
            </a:endParaRPr>
          </a:p>
        </p:txBody>
      </p:sp>
      <p:sp>
        <p:nvSpPr>
          <p:cNvPr id="20" name="TextBox 19">
            <a:extLst>
              <a:ext uri="{FF2B5EF4-FFF2-40B4-BE49-F238E27FC236}">
                <a16:creationId xmlns:a16="http://schemas.microsoft.com/office/drawing/2014/main" id="{2D6A9E67-BE13-98A1-9B41-6F1889CBCF21}"/>
              </a:ext>
            </a:extLst>
          </p:cNvPr>
          <p:cNvSpPr txBox="1"/>
          <p:nvPr/>
        </p:nvSpPr>
        <p:spPr>
          <a:xfrm>
            <a:off x="6290479" y="3995565"/>
            <a:ext cx="5782780" cy="1070806"/>
          </a:xfrm>
          <a:prstGeom prst="rect">
            <a:avLst/>
          </a:prstGeom>
          <a:noFill/>
        </p:spPr>
        <p:txBody>
          <a:bodyPr wrap="square">
            <a:spAutoFit/>
          </a:bodyPr>
          <a:lstStyle/>
          <a:p>
            <a:pPr algn="ctr">
              <a:lnSpc>
                <a:spcPts val="2580"/>
              </a:lnSpc>
            </a:pPr>
            <a:r>
              <a:rPr lang="en-US" sz="1600" b="1" spc="40" dirty="0">
                <a:solidFill>
                  <a:srgbClr val="BBEBED"/>
                </a:solidFill>
                <a:latin typeface="Avenir Next" panose="020B0503020202020204" pitchFamily="34" charset="0"/>
              </a:rPr>
              <a:t>Adds cash + non-cash benefits </a:t>
            </a:r>
            <a:r>
              <a:rPr lang="en-US" sz="1600" spc="40" dirty="0">
                <a:solidFill>
                  <a:srgbClr val="BBEBED"/>
                </a:solidFill>
                <a:latin typeface="Avenir Next" panose="020B0503020202020204" pitchFamily="34" charset="0"/>
              </a:rPr>
              <a:t>like SNAP, free </a:t>
            </a:r>
          </a:p>
          <a:p>
            <a:pPr algn="ctr">
              <a:lnSpc>
                <a:spcPts val="2580"/>
              </a:lnSpc>
            </a:pPr>
            <a:r>
              <a:rPr lang="en-US" sz="1600" spc="40" dirty="0">
                <a:solidFill>
                  <a:srgbClr val="BBEBED"/>
                </a:solidFill>
                <a:latin typeface="Avenir Next" panose="020B0503020202020204" pitchFamily="34" charset="0"/>
              </a:rPr>
              <a:t>lunches, subsidies, and tax credits;</a:t>
            </a:r>
            <a:br>
              <a:rPr lang="en-US" sz="1600" spc="40" dirty="0">
                <a:solidFill>
                  <a:srgbClr val="BBEBED"/>
                </a:solidFill>
                <a:latin typeface="Avenir Next" panose="020B0503020202020204" pitchFamily="34" charset="0"/>
              </a:rPr>
            </a:br>
            <a:r>
              <a:rPr lang="en-US" sz="1600" b="1" spc="40" dirty="0">
                <a:solidFill>
                  <a:srgbClr val="BBEBED"/>
                </a:solidFill>
                <a:latin typeface="Avenir Next" panose="020B0503020202020204" pitchFamily="34" charset="0"/>
              </a:rPr>
              <a:t>Subtracts expenses </a:t>
            </a:r>
            <a:r>
              <a:rPr lang="en-US" sz="1600" spc="40" dirty="0">
                <a:solidFill>
                  <a:srgbClr val="BBEBED"/>
                </a:solidFill>
                <a:latin typeface="Avenir Next" panose="020B0503020202020204" pitchFamily="34" charset="0"/>
              </a:rPr>
              <a:t>like taxes and medical bills</a:t>
            </a:r>
            <a:endParaRPr lang="en-US" sz="2400" spc="40" dirty="0">
              <a:solidFill>
                <a:srgbClr val="BBEBED"/>
              </a:solidFill>
              <a:latin typeface="Hardwick WF" pitchFamily="2" charset="0"/>
            </a:endParaRPr>
          </a:p>
        </p:txBody>
      </p:sp>
      <p:sp>
        <p:nvSpPr>
          <p:cNvPr id="21" name="TextBox 20">
            <a:extLst>
              <a:ext uri="{FF2B5EF4-FFF2-40B4-BE49-F238E27FC236}">
                <a16:creationId xmlns:a16="http://schemas.microsoft.com/office/drawing/2014/main" id="{D507AC08-C2F0-7603-2223-19F70118EB70}"/>
              </a:ext>
            </a:extLst>
          </p:cNvPr>
          <p:cNvSpPr txBox="1"/>
          <p:nvPr/>
        </p:nvSpPr>
        <p:spPr>
          <a:xfrm>
            <a:off x="2927648" y="5404705"/>
            <a:ext cx="3518737" cy="1070806"/>
          </a:xfrm>
          <a:prstGeom prst="rect">
            <a:avLst/>
          </a:prstGeom>
          <a:noFill/>
        </p:spPr>
        <p:txBody>
          <a:bodyPr wrap="square">
            <a:spAutoFit/>
          </a:bodyPr>
          <a:lstStyle/>
          <a:p>
            <a:pPr algn="ctr">
              <a:lnSpc>
                <a:spcPts val="2580"/>
              </a:lnSpc>
            </a:pPr>
            <a:r>
              <a:rPr lang="en-US" sz="1600" spc="40" dirty="0">
                <a:solidFill>
                  <a:srgbClr val="E5E9D0"/>
                </a:solidFill>
                <a:latin typeface="Avenir Next" panose="020B0503020202020204" pitchFamily="34" charset="0"/>
              </a:rPr>
              <a:t>Differs by family size.</a:t>
            </a:r>
          </a:p>
          <a:p>
            <a:pPr algn="ctr">
              <a:lnSpc>
                <a:spcPts val="2580"/>
              </a:lnSpc>
            </a:pPr>
            <a:r>
              <a:rPr lang="en-US" sz="1600" spc="40" dirty="0">
                <a:solidFill>
                  <a:srgbClr val="E5E9D0"/>
                </a:solidFill>
                <a:latin typeface="Avenir Next" panose="020B0503020202020204" pitchFamily="34" charset="0"/>
              </a:rPr>
              <a:t>2022 poverty line for a </a:t>
            </a:r>
          </a:p>
          <a:p>
            <a:pPr algn="ctr">
              <a:lnSpc>
                <a:spcPts val="2580"/>
              </a:lnSpc>
            </a:pPr>
            <a:r>
              <a:rPr lang="en-US" sz="1600" spc="40" dirty="0">
                <a:solidFill>
                  <a:srgbClr val="E5E9D0"/>
                </a:solidFill>
                <a:latin typeface="Avenir Next" panose="020B0503020202020204" pitchFamily="34" charset="0"/>
              </a:rPr>
              <a:t>family of 4: </a:t>
            </a:r>
            <a:r>
              <a:rPr lang="en-US" sz="1600" b="1" spc="40" dirty="0">
                <a:solidFill>
                  <a:srgbClr val="E5E9D0"/>
                </a:solidFill>
                <a:latin typeface="Avenir Next" panose="020B0503020202020204" pitchFamily="34" charset="0"/>
              </a:rPr>
              <a:t>$29.6K</a:t>
            </a:r>
            <a:endParaRPr lang="en-US" sz="2400" b="1" spc="40" dirty="0">
              <a:solidFill>
                <a:srgbClr val="FF7250"/>
              </a:solidFill>
              <a:latin typeface="Hardwick WF" pitchFamily="2" charset="0"/>
            </a:endParaRPr>
          </a:p>
        </p:txBody>
      </p:sp>
      <p:sp>
        <p:nvSpPr>
          <p:cNvPr id="25" name="TextBox 24">
            <a:extLst>
              <a:ext uri="{FF2B5EF4-FFF2-40B4-BE49-F238E27FC236}">
                <a16:creationId xmlns:a16="http://schemas.microsoft.com/office/drawing/2014/main" id="{37AB110F-E9E7-E374-4FA0-F3F277E3B295}"/>
              </a:ext>
            </a:extLst>
          </p:cNvPr>
          <p:cNvSpPr txBox="1"/>
          <p:nvPr/>
        </p:nvSpPr>
        <p:spPr>
          <a:xfrm>
            <a:off x="6361198" y="5403587"/>
            <a:ext cx="5782780" cy="1070806"/>
          </a:xfrm>
          <a:prstGeom prst="rect">
            <a:avLst/>
          </a:prstGeom>
          <a:noFill/>
        </p:spPr>
        <p:txBody>
          <a:bodyPr wrap="square">
            <a:spAutoFit/>
          </a:bodyPr>
          <a:lstStyle/>
          <a:p>
            <a:pPr algn="ctr">
              <a:lnSpc>
                <a:spcPts val="2580"/>
              </a:lnSpc>
            </a:pPr>
            <a:r>
              <a:rPr lang="en-US" sz="1600" spc="40" dirty="0">
                <a:solidFill>
                  <a:srgbClr val="BBEBED"/>
                </a:solidFill>
                <a:latin typeface="Avenir Next" panose="020B0503020202020204" pitchFamily="34" charset="0"/>
              </a:rPr>
              <a:t>Also adjusts for location, cost of living, and </a:t>
            </a:r>
          </a:p>
          <a:p>
            <a:pPr algn="ctr">
              <a:lnSpc>
                <a:spcPts val="2580"/>
              </a:lnSpc>
            </a:pPr>
            <a:r>
              <a:rPr lang="en-US" sz="1600" spc="40" dirty="0">
                <a:solidFill>
                  <a:srgbClr val="BBEBED"/>
                </a:solidFill>
                <a:latin typeface="Avenir Next" panose="020B0503020202020204" pitchFamily="34" charset="0"/>
              </a:rPr>
              <a:t>whether a renter or a homeowner;</a:t>
            </a:r>
          </a:p>
          <a:p>
            <a:pPr algn="ctr">
              <a:lnSpc>
                <a:spcPts val="2580"/>
              </a:lnSpc>
            </a:pPr>
            <a:r>
              <a:rPr lang="en-US" sz="1600" spc="40" dirty="0">
                <a:solidFill>
                  <a:srgbClr val="BBEBED"/>
                </a:solidFill>
                <a:latin typeface="Avenir Next" panose="020B0503020202020204" pitchFamily="34" charset="0"/>
              </a:rPr>
              <a:t>Threshold changes throughout the country</a:t>
            </a:r>
            <a:endParaRPr lang="en-US" sz="2400" spc="40" dirty="0">
              <a:solidFill>
                <a:srgbClr val="BBEBED"/>
              </a:solidFill>
              <a:latin typeface="Hardwick WF" pitchFamily="2" charset="0"/>
            </a:endParaRPr>
          </a:p>
        </p:txBody>
      </p:sp>
      <p:sp>
        <p:nvSpPr>
          <p:cNvPr id="7" name="TextBox 6">
            <a:extLst>
              <a:ext uri="{FF2B5EF4-FFF2-40B4-BE49-F238E27FC236}">
                <a16:creationId xmlns:a16="http://schemas.microsoft.com/office/drawing/2014/main" id="{5314E9D2-49BF-81F7-513B-4E5D14062EC6}"/>
              </a:ext>
            </a:extLst>
          </p:cNvPr>
          <p:cNvSpPr txBox="1"/>
          <p:nvPr/>
        </p:nvSpPr>
        <p:spPr>
          <a:xfrm>
            <a:off x="11392170" y="2371987"/>
            <a:ext cx="150361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10</a:t>
            </a:r>
          </a:p>
        </p:txBody>
      </p:sp>
      <p:sp>
        <p:nvSpPr>
          <p:cNvPr id="11" name="TextBox 10">
            <a:extLst>
              <a:ext uri="{FF2B5EF4-FFF2-40B4-BE49-F238E27FC236}">
                <a16:creationId xmlns:a16="http://schemas.microsoft.com/office/drawing/2014/main" id="{8F04371E-939C-1314-19F2-3D1AF7956D9F}"/>
              </a:ext>
            </a:extLst>
          </p:cNvPr>
          <p:cNvSpPr txBox="1"/>
          <p:nvPr/>
        </p:nvSpPr>
        <p:spPr>
          <a:xfrm>
            <a:off x="10003234" y="6610171"/>
            <a:ext cx="3213106" cy="246221"/>
          </a:xfrm>
          <a:prstGeom prst="rect">
            <a:avLst/>
          </a:prstGeom>
          <a:noFill/>
        </p:spPr>
        <p:txBody>
          <a:bodyPr wrap="square" rtlCol="0">
            <a:spAutoFit/>
          </a:bodyPr>
          <a:lstStyle/>
          <a:p>
            <a:r>
              <a:rPr lang="en-US" sz="1000" b="0" i="0" dirty="0">
                <a:solidFill>
                  <a:schemeClr val="bg2">
                    <a:lumMod val="25000"/>
                  </a:schemeClr>
                </a:solidFill>
                <a:effectLst/>
                <a:latin typeface="Roboto" panose="02000000000000000000" pitchFamily="2" charset="0"/>
              </a:rPr>
              <a:t>©</a:t>
            </a:r>
            <a:r>
              <a:rPr lang="en-US" sz="1000" b="0" i="1" dirty="0">
                <a:solidFill>
                  <a:schemeClr val="bg2">
                    <a:lumMod val="25000"/>
                  </a:schemeClr>
                </a:solidFill>
                <a:effectLst/>
                <a:latin typeface="Avenir Next Condensed" panose="020B0506020202020204" pitchFamily="34" charset="0"/>
              </a:rPr>
              <a:t> </a:t>
            </a:r>
            <a:r>
              <a:rPr lang="en-US" sz="1000" b="0" dirty="0">
                <a:solidFill>
                  <a:schemeClr val="bg2">
                    <a:lumMod val="25000"/>
                  </a:schemeClr>
                </a:solidFill>
                <a:effectLst/>
                <a:latin typeface="Avenir Next Condensed" panose="020B0506020202020204" pitchFamily="34" charset="0"/>
              </a:rPr>
              <a:t>Matthe</a:t>
            </a:r>
            <a:r>
              <a:rPr lang="en-US" sz="1000" dirty="0">
                <a:solidFill>
                  <a:schemeClr val="bg2">
                    <a:lumMod val="25000"/>
                  </a:schemeClr>
                </a:solidFill>
                <a:latin typeface="Avenir Next Condensed" panose="020B0506020202020204" pitchFamily="34" charset="0"/>
              </a:rPr>
              <a:t>w Desmond, </a:t>
            </a:r>
            <a:r>
              <a:rPr lang="en-US" sz="10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248046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E9DF804-E603-7EA4-DF6F-07437CA6FDE0}"/>
            </a:ext>
          </a:extLst>
        </p:cNvPr>
        <p:cNvGrpSpPr/>
        <p:nvPr/>
      </p:nvGrpSpPr>
      <p:grpSpPr>
        <a:xfrm>
          <a:off x="0" y="0"/>
          <a:ext cx="0" cy="0"/>
          <a:chOff x="0" y="0"/>
          <a:chExt cx="0" cy="0"/>
        </a:xfrm>
      </p:grpSpPr>
      <p:sp>
        <p:nvSpPr>
          <p:cNvPr id="81" name="Freeform 80">
            <a:extLst>
              <a:ext uri="{FF2B5EF4-FFF2-40B4-BE49-F238E27FC236}">
                <a16:creationId xmlns:a16="http://schemas.microsoft.com/office/drawing/2014/main" id="{919E661B-FE70-C4B4-CA88-E9BB7C49DC12}"/>
              </a:ext>
            </a:extLst>
          </p:cNvPr>
          <p:cNvSpPr/>
          <p:nvPr/>
        </p:nvSpPr>
        <p:spPr>
          <a:xfrm>
            <a:off x="5315342" y="842338"/>
            <a:ext cx="70718" cy="517358"/>
          </a:xfrm>
          <a:custGeom>
            <a:avLst/>
            <a:gdLst>
              <a:gd name="connsiteX0" fmla="*/ 51856 w 142939"/>
              <a:gd name="connsiteY0" fmla="*/ 0 h 517358"/>
              <a:gd name="connsiteX1" fmla="*/ 3730 w 142939"/>
              <a:gd name="connsiteY1" fmla="*/ 184484 h 517358"/>
              <a:gd name="connsiteX2" fmla="*/ 140088 w 142939"/>
              <a:gd name="connsiteY2" fmla="*/ 300789 h 517358"/>
              <a:gd name="connsiteX3" fmla="*/ 91961 w 142939"/>
              <a:gd name="connsiteY3" fmla="*/ 449179 h 517358"/>
              <a:gd name="connsiteX4" fmla="*/ 39824 w 142939"/>
              <a:gd name="connsiteY4" fmla="*/ 517358 h 517358"/>
              <a:gd name="connsiteX0" fmla="*/ 15367 w 104142"/>
              <a:gd name="connsiteY0" fmla="*/ 0 h 517358"/>
              <a:gd name="connsiteX1" fmla="*/ 22779 w 104142"/>
              <a:gd name="connsiteY1" fmla="*/ 162712 h 517358"/>
              <a:gd name="connsiteX2" fmla="*/ 103599 w 104142"/>
              <a:gd name="connsiteY2" fmla="*/ 300789 h 517358"/>
              <a:gd name="connsiteX3" fmla="*/ 55472 w 104142"/>
              <a:gd name="connsiteY3" fmla="*/ 449179 h 517358"/>
              <a:gd name="connsiteX4" fmla="*/ 3335 w 104142"/>
              <a:gd name="connsiteY4" fmla="*/ 517358 h 517358"/>
              <a:gd name="connsiteX0" fmla="*/ 15367 w 127115"/>
              <a:gd name="connsiteY0" fmla="*/ 0 h 517358"/>
              <a:gd name="connsiteX1" fmla="*/ 22779 w 127115"/>
              <a:gd name="connsiteY1" fmla="*/ 162712 h 517358"/>
              <a:gd name="connsiteX2" fmla="*/ 103599 w 127115"/>
              <a:gd name="connsiteY2" fmla="*/ 300789 h 517358"/>
              <a:gd name="connsiteX3" fmla="*/ 120268 w 127115"/>
              <a:gd name="connsiteY3" fmla="*/ 449179 h 517358"/>
              <a:gd name="connsiteX4" fmla="*/ 3335 w 127115"/>
              <a:gd name="connsiteY4" fmla="*/ 517358 h 517358"/>
              <a:gd name="connsiteX0" fmla="*/ 15367 w 120268"/>
              <a:gd name="connsiteY0" fmla="*/ 0 h 517358"/>
              <a:gd name="connsiteX1" fmla="*/ 22779 w 120268"/>
              <a:gd name="connsiteY1" fmla="*/ 162712 h 517358"/>
              <a:gd name="connsiteX2" fmla="*/ 103599 w 120268"/>
              <a:gd name="connsiteY2" fmla="*/ 300789 h 517358"/>
              <a:gd name="connsiteX3" fmla="*/ 120268 w 120268"/>
              <a:gd name="connsiteY3" fmla="*/ 449179 h 517358"/>
              <a:gd name="connsiteX4" fmla="*/ 3335 w 120268"/>
              <a:gd name="connsiteY4" fmla="*/ 517358 h 517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68" h="517358">
                <a:moveTo>
                  <a:pt x="15367" y="0"/>
                </a:moveTo>
                <a:cubicBezTo>
                  <a:pt x="-16049" y="67176"/>
                  <a:pt x="8074" y="112581"/>
                  <a:pt x="22779" y="162712"/>
                </a:cubicBezTo>
                <a:cubicBezTo>
                  <a:pt x="37484" y="212843"/>
                  <a:pt x="87351" y="253045"/>
                  <a:pt x="103599" y="300789"/>
                </a:cubicBezTo>
                <a:cubicBezTo>
                  <a:pt x="119847" y="348534"/>
                  <a:pt x="-29639" y="445741"/>
                  <a:pt x="120268" y="449179"/>
                </a:cubicBezTo>
                <a:cubicBezTo>
                  <a:pt x="103557" y="485274"/>
                  <a:pt x="21048" y="501316"/>
                  <a:pt x="3335" y="517358"/>
                </a:cubicBezTo>
              </a:path>
            </a:pathLst>
          </a:custGeom>
          <a:noFill/>
          <a:ln w="19050">
            <a:solidFill>
              <a:srgbClr val="FF72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Freeform 81">
            <a:extLst>
              <a:ext uri="{FF2B5EF4-FFF2-40B4-BE49-F238E27FC236}">
                <a16:creationId xmlns:a16="http://schemas.microsoft.com/office/drawing/2014/main" id="{3E4A39CE-BF6D-CBDC-EA8C-23238357C3AA}"/>
              </a:ext>
            </a:extLst>
          </p:cNvPr>
          <p:cNvSpPr/>
          <p:nvPr/>
        </p:nvSpPr>
        <p:spPr>
          <a:xfrm>
            <a:off x="6942892" y="858318"/>
            <a:ext cx="51027" cy="545493"/>
          </a:xfrm>
          <a:custGeom>
            <a:avLst/>
            <a:gdLst>
              <a:gd name="connsiteX0" fmla="*/ 51856 w 142939"/>
              <a:gd name="connsiteY0" fmla="*/ 0 h 517358"/>
              <a:gd name="connsiteX1" fmla="*/ 3730 w 142939"/>
              <a:gd name="connsiteY1" fmla="*/ 184484 h 517358"/>
              <a:gd name="connsiteX2" fmla="*/ 140088 w 142939"/>
              <a:gd name="connsiteY2" fmla="*/ 300789 h 517358"/>
              <a:gd name="connsiteX3" fmla="*/ 91961 w 142939"/>
              <a:gd name="connsiteY3" fmla="*/ 449179 h 517358"/>
              <a:gd name="connsiteX4" fmla="*/ 39824 w 142939"/>
              <a:gd name="connsiteY4" fmla="*/ 517358 h 517358"/>
              <a:gd name="connsiteX0" fmla="*/ 15367 w 104142"/>
              <a:gd name="connsiteY0" fmla="*/ 0 h 517358"/>
              <a:gd name="connsiteX1" fmla="*/ 22779 w 104142"/>
              <a:gd name="connsiteY1" fmla="*/ 162712 h 517358"/>
              <a:gd name="connsiteX2" fmla="*/ 103599 w 104142"/>
              <a:gd name="connsiteY2" fmla="*/ 300789 h 517358"/>
              <a:gd name="connsiteX3" fmla="*/ 55472 w 104142"/>
              <a:gd name="connsiteY3" fmla="*/ 449179 h 517358"/>
              <a:gd name="connsiteX4" fmla="*/ 3335 w 104142"/>
              <a:gd name="connsiteY4" fmla="*/ 517358 h 517358"/>
              <a:gd name="connsiteX0" fmla="*/ 15367 w 127115"/>
              <a:gd name="connsiteY0" fmla="*/ 0 h 517358"/>
              <a:gd name="connsiteX1" fmla="*/ 22779 w 127115"/>
              <a:gd name="connsiteY1" fmla="*/ 162712 h 517358"/>
              <a:gd name="connsiteX2" fmla="*/ 103599 w 127115"/>
              <a:gd name="connsiteY2" fmla="*/ 300789 h 517358"/>
              <a:gd name="connsiteX3" fmla="*/ 120268 w 127115"/>
              <a:gd name="connsiteY3" fmla="*/ 449179 h 517358"/>
              <a:gd name="connsiteX4" fmla="*/ 3335 w 127115"/>
              <a:gd name="connsiteY4" fmla="*/ 517358 h 517358"/>
              <a:gd name="connsiteX0" fmla="*/ 15367 w 120268"/>
              <a:gd name="connsiteY0" fmla="*/ 0 h 517358"/>
              <a:gd name="connsiteX1" fmla="*/ 22779 w 120268"/>
              <a:gd name="connsiteY1" fmla="*/ 162712 h 517358"/>
              <a:gd name="connsiteX2" fmla="*/ 103599 w 120268"/>
              <a:gd name="connsiteY2" fmla="*/ 300789 h 517358"/>
              <a:gd name="connsiteX3" fmla="*/ 120268 w 120268"/>
              <a:gd name="connsiteY3" fmla="*/ 449179 h 517358"/>
              <a:gd name="connsiteX4" fmla="*/ 3335 w 120268"/>
              <a:gd name="connsiteY4" fmla="*/ 517358 h 517358"/>
              <a:gd name="connsiteX0" fmla="*/ 12032 w 116933"/>
              <a:gd name="connsiteY0" fmla="*/ 0 h 517358"/>
              <a:gd name="connsiteX1" fmla="*/ 102751 w 116933"/>
              <a:gd name="connsiteY1" fmla="*/ 168155 h 517358"/>
              <a:gd name="connsiteX2" fmla="*/ 100264 w 116933"/>
              <a:gd name="connsiteY2" fmla="*/ 300789 h 517358"/>
              <a:gd name="connsiteX3" fmla="*/ 116933 w 116933"/>
              <a:gd name="connsiteY3" fmla="*/ 449179 h 517358"/>
              <a:gd name="connsiteX4" fmla="*/ 0 w 116933"/>
              <a:gd name="connsiteY4" fmla="*/ 517358 h 517358"/>
              <a:gd name="connsiteX0" fmla="*/ 23047 w 127948"/>
              <a:gd name="connsiteY0" fmla="*/ 0 h 517358"/>
              <a:gd name="connsiteX1" fmla="*/ 113766 w 127948"/>
              <a:gd name="connsiteY1" fmla="*/ 168155 h 517358"/>
              <a:gd name="connsiteX2" fmla="*/ 202 w 127948"/>
              <a:gd name="connsiteY2" fmla="*/ 306232 h 517358"/>
              <a:gd name="connsiteX3" fmla="*/ 127948 w 127948"/>
              <a:gd name="connsiteY3" fmla="*/ 449179 h 517358"/>
              <a:gd name="connsiteX4" fmla="*/ 11015 w 127948"/>
              <a:gd name="connsiteY4" fmla="*/ 517358 h 517358"/>
              <a:gd name="connsiteX0" fmla="*/ 12032 w 116933"/>
              <a:gd name="connsiteY0" fmla="*/ 0 h 517358"/>
              <a:gd name="connsiteX1" fmla="*/ 102751 w 116933"/>
              <a:gd name="connsiteY1" fmla="*/ 168155 h 517358"/>
              <a:gd name="connsiteX2" fmla="*/ 53983 w 116933"/>
              <a:gd name="connsiteY2" fmla="*/ 338889 h 517358"/>
              <a:gd name="connsiteX3" fmla="*/ 116933 w 116933"/>
              <a:gd name="connsiteY3" fmla="*/ 449179 h 517358"/>
              <a:gd name="connsiteX4" fmla="*/ 0 w 116933"/>
              <a:gd name="connsiteY4" fmla="*/ 517358 h 517358"/>
              <a:gd name="connsiteX0" fmla="*/ 12032 w 116933"/>
              <a:gd name="connsiteY0" fmla="*/ 0 h 517358"/>
              <a:gd name="connsiteX1" fmla="*/ 56469 w 116933"/>
              <a:gd name="connsiteY1" fmla="*/ 184484 h 517358"/>
              <a:gd name="connsiteX2" fmla="*/ 53983 w 116933"/>
              <a:gd name="connsiteY2" fmla="*/ 338889 h 517358"/>
              <a:gd name="connsiteX3" fmla="*/ 116933 w 116933"/>
              <a:gd name="connsiteY3" fmla="*/ 449179 h 517358"/>
              <a:gd name="connsiteX4" fmla="*/ 0 w 116933"/>
              <a:gd name="connsiteY4" fmla="*/ 517358 h 517358"/>
              <a:gd name="connsiteX0" fmla="*/ 30471 w 135372"/>
              <a:gd name="connsiteY0" fmla="*/ 0 h 517358"/>
              <a:gd name="connsiteX1" fmla="*/ 3135 w 135372"/>
              <a:gd name="connsiteY1" fmla="*/ 219653 h 517358"/>
              <a:gd name="connsiteX2" fmla="*/ 72422 w 135372"/>
              <a:gd name="connsiteY2" fmla="*/ 338889 h 517358"/>
              <a:gd name="connsiteX3" fmla="*/ 135372 w 135372"/>
              <a:gd name="connsiteY3" fmla="*/ 449179 h 517358"/>
              <a:gd name="connsiteX4" fmla="*/ 18439 w 135372"/>
              <a:gd name="connsiteY4" fmla="*/ 517358 h 517358"/>
              <a:gd name="connsiteX0" fmla="*/ 161212 w 161212"/>
              <a:gd name="connsiteY0" fmla="*/ 0 h 531425"/>
              <a:gd name="connsiteX1" fmla="*/ 2291 w 161212"/>
              <a:gd name="connsiteY1" fmla="*/ 233720 h 531425"/>
              <a:gd name="connsiteX2" fmla="*/ 71578 w 161212"/>
              <a:gd name="connsiteY2" fmla="*/ 352956 h 531425"/>
              <a:gd name="connsiteX3" fmla="*/ 134528 w 161212"/>
              <a:gd name="connsiteY3" fmla="*/ 463246 h 531425"/>
              <a:gd name="connsiteX4" fmla="*/ 17595 w 161212"/>
              <a:gd name="connsiteY4" fmla="*/ 531425 h 531425"/>
              <a:gd name="connsiteX0" fmla="*/ 143617 w 143617"/>
              <a:gd name="connsiteY0" fmla="*/ 0 h 531425"/>
              <a:gd name="connsiteX1" fmla="*/ 68432 w 143617"/>
              <a:gd name="connsiteY1" fmla="*/ 240754 h 531425"/>
              <a:gd name="connsiteX2" fmla="*/ 53983 w 143617"/>
              <a:gd name="connsiteY2" fmla="*/ 352956 h 531425"/>
              <a:gd name="connsiteX3" fmla="*/ 116933 w 143617"/>
              <a:gd name="connsiteY3" fmla="*/ 463246 h 531425"/>
              <a:gd name="connsiteX4" fmla="*/ 0 w 143617"/>
              <a:gd name="connsiteY4" fmla="*/ 531425 h 531425"/>
              <a:gd name="connsiteX0" fmla="*/ 143617 w 143617"/>
              <a:gd name="connsiteY0" fmla="*/ 0 h 531425"/>
              <a:gd name="connsiteX1" fmla="*/ 68432 w 143617"/>
              <a:gd name="connsiteY1" fmla="*/ 240754 h 531425"/>
              <a:gd name="connsiteX2" fmla="*/ 137719 w 143617"/>
              <a:gd name="connsiteY2" fmla="*/ 367024 h 531425"/>
              <a:gd name="connsiteX3" fmla="*/ 116933 w 143617"/>
              <a:gd name="connsiteY3" fmla="*/ 463246 h 531425"/>
              <a:gd name="connsiteX4" fmla="*/ 0 w 143617"/>
              <a:gd name="connsiteY4" fmla="*/ 531425 h 531425"/>
              <a:gd name="connsiteX0" fmla="*/ 86780 w 86780"/>
              <a:gd name="connsiteY0" fmla="*/ 0 h 545493"/>
              <a:gd name="connsiteX1" fmla="*/ 11595 w 86780"/>
              <a:gd name="connsiteY1" fmla="*/ 240754 h 545493"/>
              <a:gd name="connsiteX2" fmla="*/ 80882 w 86780"/>
              <a:gd name="connsiteY2" fmla="*/ 367024 h 545493"/>
              <a:gd name="connsiteX3" fmla="*/ 60096 w 86780"/>
              <a:gd name="connsiteY3" fmla="*/ 463246 h 545493"/>
              <a:gd name="connsiteX4" fmla="*/ 50824 w 86780"/>
              <a:gd name="connsiteY4" fmla="*/ 545493 h 545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80" h="545493">
                <a:moveTo>
                  <a:pt x="86780" y="0"/>
                </a:moveTo>
                <a:cubicBezTo>
                  <a:pt x="55364" y="67176"/>
                  <a:pt x="12578" y="179583"/>
                  <a:pt x="11595" y="240754"/>
                </a:cubicBezTo>
                <a:cubicBezTo>
                  <a:pt x="10612" y="301925"/>
                  <a:pt x="72799" y="329942"/>
                  <a:pt x="80882" y="367024"/>
                </a:cubicBezTo>
                <a:cubicBezTo>
                  <a:pt x="88965" y="404106"/>
                  <a:pt x="-89811" y="459808"/>
                  <a:pt x="60096" y="463246"/>
                </a:cubicBezTo>
                <a:cubicBezTo>
                  <a:pt x="43385" y="499341"/>
                  <a:pt x="68537" y="529451"/>
                  <a:pt x="50824" y="545493"/>
                </a:cubicBezTo>
              </a:path>
            </a:pathLst>
          </a:custGeom>
          <a:noFill/>
          <a:ln w="19050">
            <a:solidFill>
              <a:srgbClr val="FF72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98AFB52E-4906-1FC9-242D-836EFC66F5EA}"/>
              </a:ext>
            </a:extLst>
          </p:cNvPr>
          <p:cNvGrpSpPr/>
          <p:nvPr/>
        </p:nvGrpSpPr>
        <p:grpSpPr>
          <a:xfrm>
            <a:off x="1457608" y="77325"/>
            <a:ext cx="9297910" cy="869855"/>
            <a:chOff x="6095" y="77325"/>
            <a:chExt cx="12191999" cy="869855"/>
          </a:xfrm>
        </p:grpSpPr>
        <p:sp>
          <p:nvSpPr>
            <p:cNvPr id="3" name="Rounded Rectangle 2">
              <a:extLst>
                <a:ext uri="{FF2B5EF4-FFF2-40B4-BE49-F238E27FC236}">
                  <a16:creationId xmlns:a16="http://schemas.microsoft.com/office/drawing/2014/main" id="{E7F50562-EA01-7379-AF81-1EFA25E4D09C}"/>
                </a:ext>
              </a:extLst>
            </p:cNvPr>
            <p:cNvSpPr/>
            <p:nvPr/>
          </p:nvSpPr>
          <p:spPr>
            <a:xfrm>
              <a:off x="6095" y="77325"/>
              <a:ext cx="12191999"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a:extLst>
                <a:ext uri="{FF2B5EF4-FFF2-40B4-BE49-F238E27FC236}">
                  <a16:creationId xmlns:a16="http://schemas.microsoft.com/office/drawing/2014/main" id="{930C3026-628C-08D5-8974-02A784063155}"/>
                </a:ext>
              </a:extLst>
            </p:cNvPr>
            <p:cNvSpPr/>
            <p:nvPr/>
          </p:nvSpPr>
          <p:spPr>
            <a:xfrm>
              <a:off x="103631" y="143301"/>
              <a:ext cx="11984736"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CAC2C09F-ABB5-ACD4-C80C-369C59530E7D}"/>
              </a:ext>
            </a:extLst>
          </p:cNvPr>
          <p:cNvSpPr txBox="1"/>
          <p:nvPr/>
        </p:nvSpPr>
        <p:spPr>
          <a:xfrm>
            <a:off x="66135" y="222694"/>
            <a:ext cx="12047765" cy="553998"/>
          </a:xfrm>
          <a:prstGeom prst="rect">
            <a:avLst/>
          </a:prstGeom>
          <a:noFill/>
        </p:spPr>
        <p:txBody>
          <a:bodyPr wrap="square" rtlCol="0">
            <a:spAutoFit/>
          </a:bodyPr>
          <a:lstStyle/>
          <a:p>
            <a:pPr algn="ctr"/>
            <a:r>
              <a:rPr lang="en-US" sz="3000" spc="40">
                <a:solidFill>
                  <a:srgbClr val="E5E9D0"/>
                </a:solidFill>
                <a:latin typeface="Hardwick WF" pitchFamily="2" charset="0"/>
              </a:rPr>
              <a:t>HOW THE GOVERNMENT MEASURES POVERTY</a:t>
            </a:r>
            <a:endParaRPr lang="en-US" sz="3000" spc="40" dirty="0">
              <a:solidFill>
                <a:srgbClr val="E5E9D0"/>
              </a:solidFill>
              <a:latin typeface="Hardwick WF" pitchFamily="2" charset="0"/>
            </a:endParaRPr>
          </a:p>
        </p:txBody>
      </p:sp>
      <p:sp>
        <p:nvSpPr>
          <p:cNvPr id="83" name="Octagon 82">
            <a:extLst>
              <a:ext uri="{FF2B5EF4-FFF2-40B4-BE49-F238E27FC236}">
                <a16:creationId xmlns:a16="http://schemas.microsoft.com/office/drawing/2014/main" id="{5B5D4454-2D31-6BA4-EBAE-2A1E6536669C}"/>
              </a:ext>
            </a:extLst>
          </p:cNvPr>
          <p:cNvSpPr/>
          <p:nvPr/>
        </p:nvSpPr>
        <p:spPr>
          <a:xfrm>
            <a:off x="153126" y="1114473"/>
            <a:ext cx="11868985" cy="755210"/>
          </a:xfrm>
          <a:prstGeom prst="octagon">
            <a:avLst/>
          </a:prstGeom>
          <a:solidFill>
            <a:srgbClr val="191819"/>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Octagon 83">
            <a:extLst>
              <a:ext uri="{FF2B5EF4-FFF2-40B4-BE49-F238E27FC236}">
                <a16:creationId xmlns:a16="http://schemas.microsoft.com/office/drawing/2014/main" id="{4EC9E96B-3F7F-9EEF-F4AC-0DB144F15662}"/>
              </a:ext>
            </a:extLst>
          </p:cNvPr>
          <p:cNvSpPr/>
          <p:nvPr/>
        </p:nvSpPr>
        <p:spPr>
          <a:xfrm>
            <a:off x="333958" y="1198596"/>
            <a:ext cx="11620339" cy="583360"/>
          </a:xfrm>
          <a:prstGeom prst="octagon">
            <a:avLst/>
          </a:prstGeom>
          <a:solidFill>
            <a:srgbClr val="201F20"/>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TextBox 88">
            <a:extLst>
              <a:ext uri="{FF2B5EF4-FFF2-40B4-BE49-F238E27FC236}">
                <a16:creationId xmlns:a16="http://schemas.microsoft.com/office/drawing/2014/main" id="{982773D8-EF96-CD01-E56B-581134DBE0EE}"/>
              </a:ext>
            </a:extLst>
          </p:cNvPr>
          <p:cNvSpPr txBox="1"/>
          <p:nvPr/>
        </p:nvSpPr>
        <p:spPr>
          <a:xfrm>
            <a:off x="1457608" y="1317023"/>
            <a:ext cx="11225729" cy="369332"/>
          </a:xfrm>
          <a:prstGeom prst="rect">
            <a:avLst/>
          </a:prstGeom>
          <a:noFill/>
        </p:spPr>
        <p:txBody>
          <a:bodyPr wrap="square" rtlCol="0">
            <a:spAutoFit/>
          </a:bodyPr>
          <a:lstStyle/>
          <a:p>
            <a:r>
              <a:rPr lang="en-US" dirty="0">
                <a:solidFill>
                  <a:schemeClr val="bg1"/>
                </a:solidFill>
                <a:latin typeface="Avenir Next" panose="020B0503020202020204" pitchFamily="34" charset="0"/>
              </a:rPr>
              <a:t>The Census Bureau releases two poverty measures every year that describe who is poor in the U.S. </a:t>
            </a:r>
          </a:p>
        </p:txBody>
      </p:sp>
      <p:sp>
        <p:nvSpPr>
          <p:cNvPr id="146" name="TextBox 145">
            <a:extLst>
              <a:ext uri="{FF2B5EF4-FFF2-40B4-BE49-F238E27FC236}">
                <a16:creationId xmlns:a16="http://schemas.microsoft.com/office/drawing/2014/main" id="{636091BF-13BA-9E50-9A20-2147BA7B0530}"/>
              </a:ext>
            </a:extLst>
          </p:cNvPr>
          <p:cNvSpPr txBox="1"/>
          <p:nvPr/>
        </p:nvSpPr>
        <p:spPr>
          <a:xfrm>
            <a:off x="4364177" y="2353298"/>
            <a:ext cx="4114381" cy="707886"/>
          </a:xfrm>
          <a:prstGeom prst="rect">
            <a:avLst/>
          </a:prstGeom>
          <a:noFill/>
        </p:spPr>
        <p:txBody>
          <a:bodyPr wrap="square">
            <a:spAutoFit/>
          </a:bodyPr>
          <a:lstStyle/>
          <a:p>
            <a:pPr algn="ctr"/>
            <a:r>
              <a:rPr lang="en-US" sz="2000" spc="100" dirty="0">
                <a:solidFill>
                  <a:srgbClr val="FF7250"/>
                </a:solidFill>
                <a:latin typeface="Hardwick WF" pitchFamily="2" charset="0"/>
              </a:rPr>
              <a:t>THE </a:t>
            </a:r>
            <a:r>
              <a:rPr lang="en-US" sz="2000" spc="100" dirty="0">
                <a:solidFill>
                  <a:srgbClr val="CAFEFF"/>
                </a:solidFill>
                <a:latin typeface="Hardwick WF" pitchFamily="2" charset="0"/>
              </a:rPr>
              <a:t>SUPPLEMENTAL</a:t>
            </a:r>
            <a:r>
              <a:rPr lang="en-US" sz="2000" spc="100" dirty="0">
                <a:solidFill>
                  <a:srgbClr val="FF7250"/>
                </a:solidFill>
                <a:latin typeface="Hardwick WF" pitchFamily="2" charset="0"/>
              </a:rPr>
              <a:t> </a:t>
            </a:r>
          </a:p>
          <a:p>
            <a:pPr algn="ctr"/>
            <a:r>
              <a:rPr lang="en-US" sz="2000" spc="100" dirty="0">
                <a:solidFill>
                  <a:srgbClr val="FF7250"/>
                </a:solidFill>
                <a:latin typeface="Hardwick WF" pitchFamily="2" charset="0"/>
              </a:rPr>
              <a:t>POVERTY MEASURE</a:t>
            </a:r>
          </a:p>
        </p:txBody>
      </p:sp>
      <p:sp>
        <p:nvSpPr>
          <p:cNvPr id="13" name="TextBox 12">
            <a:extLst>
              <a:ext uri="{FF2B5EF4-FFF2-40B4-BE49-F238E27FC236}">
                <a16:creationId xmlns:a16="http://schemas.microsoft.com/office/drawing/2014/main" id="{AF1006CD-E8A0-E2A5-FB5D-6062CA3635A7}"/>
              </a:ext>
            </a:extLst>
          </p:cNvPr>
          <p:cNvSpPr txBox="1"/>
          <p:nvPr/>
        </p:nvSpPr>
        <p:spPr>
          <a:xfrm>
            <a:off x="-626850" y="4628363"/>
            <a:ext cx="3758397" cy="707886"/>
          </a:xfrm>
          <a:prstGeom prst="rect">
            <a:avLst/>
          </a:prstGeom>
          <a:noFill/>
        </p:spPr>
        <p:txBody>
          <a:bodyPr wrap="square">
            <a:spAutoFit/>
          </a:bodyPr>
          <a:lstStyle/>
          <a:p>
            <a:pPr algn="r"/>
            <a:r>
              <a:rPr lang="en-US" sz="2000" spc="100" dirty="0">
                <a:solidFill>
                  <a:srgbClr val="FF7250"/>
                </a:solidFill>
                <a:latin typeface="Hardwick WF" pitchFamily="2" charset="0"/>
              </a:rPr>
              <a:t>THE </a:t>
            </a:r>
            <a:r>
              <a:rPr lang="en-US" sz="2000" spc="100" dirty="0">
                <a:solidFill>
                  <a:srgbClr val="E6EAD0"/>
                </a:solidFill>
                <a:latin typeface="Hardwick WF" pitchFamily="2" charset="0"/>
              </a:rPr>
              <a:t>OFFICIAL</a:t>
            </a:r>
            <a:r>
              <a:rPr lang="en-US" sz="2000" spc="100" dirty="0">
                <a:solidFill>
                  <a:srgbClr val="FF7250"/>
                </a:solidFill>
                <a:latin typeface="Hardwick WF" pitchFamily="2" charset="0"/>
              </a:rPr>
              <a:t> </a:t>
            </a:r>
          </a:p>
          <a:p>
            <a:pPr algn="r"/>
            <a:r>
              <a:rPr lang="en-US" sz="2000" spc="100" dirty="0">
                <a:solidFill>
                  <a:srgbClr val="FF7250"/>
                </a:solidFill>
                <a:latin typeface="Hardwick WF" pitchFamily="2" charset="0"/>
              </a:rPr>
              <a:t>POVERTY MEASURE</a:t>
            </a:r>
          </a:p>
        </p:txBody>
      </p:sp>
      <p:sp>
        <p:nvSpPr>
          <p:cNvPr id="7" name="TextBox 6">
            <a:extLst>
              <a:ext uri="{FF2B5EF4-FFF2-40B4-BE49-F238E27FC236}">
                <a16:creationId xmlns:a16="http://schemas.microsoft.com/office/drawing/2014/main" id="{3460AA6D-E8E7-F005-D060-2E4FDDDDE274}"/>
              </a:ext>
            </a:extLst>
          </p:cNvPr>
          <p:cNvSpPr txBox="1"/>
          <p:nvPr/>
        </p:nvSpPr>
        <p:spPr>
          <a:xfrm>
            <a:off x="52199" y="6552000"/>
            <a:ext cx="7622450"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U.S. Census Bureau, Current Population Survey, 2010 to 2020 Annual Social and Economic Supplements (CPS ASEC).</a:t>
            </a:r>
          </a:p>
        </p:txBody>
      </p:sp>
      <p:cxnSp>
        <p:nvCxnSpPr>
          <p:cNvPr id="16" name="Straight Connector 15">
            <a:extLst>
              <a:ext uri="{FF2B5EF4-FFF2-40B4-BE49-F238E27FC236}">
                <a16:creationId xmlns:a16="http://schemas.microsoft.com/office/drawing/2014/main" id="{36414BF5-E9D4-B6F7-F828-3C92E56065B1}"/>
              </a:ext>
            </a:extLst>
          </p:cNvPr>
          <p:cNvCxnSpPr>
            <a:cxnSpLocks/>
          </p:cNvCxnSpPr>
          <p:nvPr/>
        </p:nvCxnSpPr>
        <p:spPr>
          <a:xfrm flipH="1">
            <a:off x="1085088" y="5769045"/>
            <a:ext cx="10040373" cy="0"/>
          </a:xfrm>
          <a:prstGeom prst="line">
            <a:avLst/>
          </a:prstGeom>
          <a:ln>
            <a:solidFill>
              <a:srgbClr val="F2F7DC"/>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4DE82FD-4802-0863-44E2-A4D45B9B0BD9}"/>
              </a:ext>
            </a:extLst>
          </p:cNvPr>
          <p:cNvSpPr txBox="1"/>
          <p:nvPr/>
        </p:nvSpPr>
        <p:spPr>
          <a:xfrm>
            <a:off x="1390945" y="5914697"/>
            <a:ext cx="1988362" cy="400110"/>
          </a:xfrm>
          <a:prstGeom prst="rect">
            <a:avLst/>
          </a:prstGeom>
          <a:noFill/>
        </p:spPr>
        <p:txBody>
          <a:bodyPr wrap="square" rtlCol="0">
            <a:spAutoFit/>
          </a:bodyPr>
          <a:lstStyle/>
          <a:p>
            <a:pPr algn="ctr"/>
            <a:r>
              <a:rPr lang="en-US" sz="2000" dirty="0">
                <a:solidFill>
                  <a:srgbClr val="81817F"/>
                </a:solidFill>
                <a:latin typeface="Avenir Next Medium" panose="020B0503020202020204" pitchFamily="34" charset="0"/>
              </a:rPr>
              <a:t>‘09</a:t>
            </a:r>
          </a:p>
        </p:txBody>
      </p:sp>
      <p:sp>
        <p:nvSpPr>
          <p:cNvPr id="22" name="TextBox 21">
            <a:extLst>
              <a:ext uri="{FF2B5EF4-FFF2-40B4-BE49-F238E27FC236}">
                <a16:creationId xmlns:a16="http://schemas.microsoft.com/office/drawing/2014/main" id="{31854839-89AB-43DA-9B68-97E05789D53D}"/>
              </a:ext>
            </a:extLst>
          </p:cNvPr>
          <p:cNvSpPr txBox="1"/>
          <p:nvPr/>
        </p:nvSpPr>
        <p:spPr>
          <a:xfrm>
            <a:off x="9009021" y="5914697"/>
            <a:ext cx="1988362" cy="400110"/>
          </a:xfrm>
          <a:prstGeom prst="rect">
            <a:avLst/>
          </a:prstGeom>
          <a:noFill/>
        </p:spPr>
        <p:txBody>
          <a:bodyPr wrap="square" rtlCol="0">
            <a:spAutoFit/>
          </a:bodyPr>
          <a:lstStyle/>
          <a:p>
            <a:pPr algn="ctr"/>
            <a:r>
              <a:rPr lang="en-US" sz="2000" dirty="0">
                <a:solidFill>
                  <a:srgbClr val="81817F"/>
                </a:solidFill>
                <a:latin typeface="Avenir Next Medium" panose="020B0503020202020204" pitchFamily="34" charset="0"/>
              </a:rPr>
              <a:t>‘19</a:t>
            </a:r>
          </a:p>
        </p:txBody>
      </p:sp>
      <p:sp>
        <p:nvSpPr>
          <p:cNvPr id="26" name="TextBox 25">
            <a:extLst>
              <a:ext uri="{FF2B5EF4-FFF2-40B4-BE49-F238E27FC236}">
                <a16:creationId xmlns:a16="http://schemas.microsoft.com/office/drawing/2014/main" id="{E18BB00D-9E64-2411-35D3-F72FCE0C4522}"/>
              </a:ext>
            </a:extLst>
          </p:cNvPr>
          <p:cNvSpPr txBox="1"/>
          <p:nvPr/>
        </p:nvSpPr>
        <p:spPr>
          <a:xfrm>
            <a:off x="2152753" y="5914697"/>
            <a:ext cx="1988362" cy="400110"/>
          </a:xfrm>
          <a:prstGeom prst="rect">
            <a:avLst/>
          </a:prstGeom>
          <a:noFill/>
        </p:spPr>
        <p:txBody>
          <a:bodyPr wrap="square" rtlCol="0">
            <a:spAutoFit/>
          </a:bodyPr>
          <a:lstStyle/>
          <a:p>
            <a:pPr algn="ctr"/>
            <a:r>
              <a:rPr lang="en-US" sz="2000" dirty="0">
                <a:solidFill>
                  <a:srgbClr val="81817F"/>
                </a:solidFill>
                <a:latin typeface="Avenir Next Medium" panose="020B0503020202020204" pitchFamily="34" charset="0"/>
              </a:rPr>
              <a:t>'10</a:t>
            </a:r>
          </a:p>
        </p:txBody>
      </p:sp>
      <p:sp>
        <p:nvSpPr>
          <p:cNvPr id="36" name="TextBox 35">
            <a:extLst>
              <a:ext uri="{FF2B5EF4-FFF2-40B4-BE49-F238E27FC236}">
                <a16:creationId xmlns:a16="http://schemas.microsoft.com/office/drawing/2014/main" id="{0FA156EE-086C-F3C1-B297-BDC3F7AAFAE2}"/>
              </a:ext>
            </a:extLst>
          </p:cNvPr>
          <p:cNvSpPr txBox="1"/>
          <p:nvPr/>
        </p:nvSpPr>
        <p:spPr>
          <a:xfrm>
            <a:off x="2914561" y="5914697"/>
            <a:ext cx="1988362" cy="400110"/>
          </a:xfrm>
          <a:prstGeom prst="rect">
            <a:avLst/>
          </a:prstGeom>
          <a:noFill/>
        </p:spPr>
        <p:txBody>
          <a:bodyPr wrap="square" rtlCol="0">
            <a:spAutoFit/>
          </a:bodyPr>
          <a:lstStyle/>
          <a:p>
            <a:pPr algn="ctr"/>
            <a:r>
              <a:rPr lang="en-US" sz="2000" dirty="0">
                <a:solidFill>
                  <a:srgbClr val="81817F"/>
                </a:solidFill>
                <a:latin typeface="Avenir Next Medium" panose="020B0503020202020204" pitchFamily="34" charset="0"/>
              </a:rPr>
              <a:t>'11</a:t>
            </a:r>
          </a:p>
        </p:txBody>
      </p:sp>
      <p:sp>
        <p:nvSpPr>
          <p:cNvPr id="37" name="TextBox 36">
            <a:extLst>
              <a:ext uri="{FF2B5EF4-FFF2-40B4-BE49-F238E27FC236}">
                <a16:creationId xmlns:a16="http://schemas.microsoft.com/office/drawing/2014/main" id="{08AFDC97-33B5-4CC2-9FAF-B10AE386D3BF}"/>
              </a:ext>
            </a:extLst>
          </p:cNvPr>
          <p:cNvSpPr txBox="1"/>
          <p:nvPr/>
        </p:nvSpPr>
        <p:spPr>
          <a:xfrm>
            <a:off x="3676370" y="5914697"/>
            <a:ext cx="1988362" cy="400110"/>
          </a:xfrm>
          <a:prstGeom prst="rect">
            <a:avLst/>
          </a:prstGeom>
          <a:noFill/>
        </p:spPr>
        <p:txBody>
          <a:bodyPr wrap="square" rtlCol="0">
            <a:spAutoFit/>
          </a:bodyPr>
          <a:lstStyle/>
          <a:p>
            <a:pPr algn="ctr"/>
            <a:r>
              <a:rPr lang="en-US" sz="2000" dirty="0">
                <a:solidFill>
                  <a:srgbClr val="81817F"/>
                </a:solidFill>
                <a:latin typeface="Avenir Next Medium" panose="020B0503020202020204" pitchFamily="34" charset="0"/>
              </a:rPr>
              <a:t>'12</a:t>
            </a:r>
          </a:p>
        </p:txBody>
      </p:sp>
      <p:sp>
        <p:nvSpPr>
          <p:cNvPr id="38" name="TextBox 37">
            <a:extLst>
              <a:ext uri="{FF2B5EF4-FFF2-40B4-BE49-F238E27FC236}">
                <a16:creationId xmlns:a16="http://schemas.microsoft.com/office/drawing/2014/main" id="{3E48CEB4-AC54-B666-9352-C740B4DB6CAB}"/>
              </a:ext>
            </a:extLst>
          </p:cNvPr>
          <p:cNvSpPr txBox="1"/>
          <p:nvPr/>
        </p:nvSpPr>
        <p:spPr>
          <a:xfrm>
            <a:off x="4438177" y="5914697"/>
            <a:ext cx="1988362" cy="400110"/>
          </a:xfrm>
          <a:prstGeom prst="rect">
            <a:avLst/>
          </a:prstGeom>
          <a:noFill/>
        </p:spPr>
        <p:txBody>
          <a:bodyPr wrap="square" rtlCol="0">
            <a:spAutoFit/>
          </a:bodyPr>
          <a:lstStyle/>
          <a:p>
            <a:pPr algn="ctr"/>
            <a:r>
              <a:rPr lang="en-US" sz="2000" dirty="0">
                <a:solidFill>
                  <a:srgbClr val="81817F"/>
                </a:solidFill>
                <a:latin typeface="Avenir Next Medium" panose="020B0503020202020204" pitchFamily="34" charset="0"/>
              </a:rPr>
              <a:t>'13</a:t>
            </a:r>
          </a:p>
        </p:txBody>
      </p:sp>
      <p:sp>
        <p:nvSpPr>
          <p:cNvPr id="39" name="TextBox 38">
            <a:extLst>
              <a:ext uri="{FF2B5EF4-FFF2-40B4-BE49-F238E27FC236}">
                <a16:creationId xmlns:a16="http://schemas.microsoft.com/office/drawing/2014/main" id="{D9EBF396-E516-931B-9654-CCF6FF4A6757}"/>
              </a:ext>
            </a:extLst>
          </p:cNvPr>
          <p:cNvSpPr txBox="1"/>
          <p:nvPr/>
        </p:nvSpPr>
        <p:spPr>
          <a:xfrm>
            <a:off x="5199985" y="5914697"/>
            <a:ext cx="1988362" cy="400110"/>
          </a:xfrm>
          <a:prstGeom prst="rect">
            <a:avLst/>
          </a:prstGeom>
          <a:noFill/>
        </p:spPr>
        <p:txBody>
          <a:bodyPr wrap="square" rtlCol="0">
            <a:spAutoFit/>
          </a:bodyPr>
          <a:lstStyle/>
          <a:p>
            <a:pPr algn="ctr"/>
            <a:r>
              <a:rPr lang="en-US" sz="2000" dirty="0">
                <a:solidFill>
                  <a:srgbClr val="81817F"/>
                </a:solidFill>
                <a:latin typeface="Avenir Next Medium" panose="020B0503020202020204" pitchFamily="34" charset="0"/>
              </a:rPr>
              <a:t>'14</a:t>
            </a:r>
          </a:p>
        </p:txBody>
      </p:sp>
      <p:sp>
        <p:nvSpPr>
          <p:cNvPr id="40" name="TextBox 39">
            <a:extLst>
              <a:ext uri="{FF2B5EF4-FFF2-40B4-BE49-F238E27FC236}">
                <a16:creationId xmlns:a16="http://schemas.microsoft.com/office/drawing/2014/main" id="{D3E85226-4EB0-0CA1-A0F1-7D46C9F38AF1}"/>
              </a:ext>
            </a:extLst>
          </p:cNvPr>
          <p:cNvSpPr txBox="1"/>
          <p:nvPr/>
        </p:nvSpPr>
        <p:spPr>
          <a:xfrm>
            <a:off x="5961794" y="5914697"/>
            <a:ext cx="1988362" cy="400110"/>
          </a:xfrm>
          <a:prstGeom prst="rect">
            <a:avLst/>
          </a:prstGeom>
          <a:noFill/>
        </p:spPr>
        <p:txBody>
          <a:bodyPr wrap="square" rtlCol="0">
            <a:spAutoFit/>
          </a:bodyPr>
          <a:lstStyle/>
          <a:p>
            <a:pPr algn="ctr"/>
            <a:r>
              <a:rPr lang="en-US" sz="2000" dirty="0">
                <a:solidFill>
                  <a:srgbClr val="81817F"/>
                </a:solidFill>
                <a:latin typeface="Avenir Next Medium" panose="020B0503020202020204" pitchFamily="34" charset="0"/>
              </a:rPr>
              <a:t>'15</a:t>
            </a:r>
          </a:p>
        </p:txBody>
      </p:sp>
      <p:sp>
        <p:nvSpPr>
          <p:cNvPr id="41" name="TextBox 40">
            <a:extLst>
              <a:ext uri="{FF2B5EF4-FFF2-40B4-BE49-F238E27FC236}">
                <a16:creationId xmlns:a16="http://schemas.microsoft.com/office/drawing/2014/main" id="{131B70E7-29AF-0FC5-AE64-49BD3BC7A01E}"/>
              </a:ext>
            </a:extLst>
          </p:cNvPr>
          <p:cNvSpPr txBox="1"/>
          <p:nvPr/>
        </p:nvSpPr>
        <p:spPr>
          <a:xfrm>
            <a:off x="6723602" y="5914697"/>
            <a:ext cx="1988362" cy="400110"/>
          </a:xfrm>
          <a:prstGeom prst="rect">
            <a:avLst/>
          </a:prstGeom>
          <a:noFill/>
        </p:spPr>
        <p:txBody>
          <a:bodyPr wrap="square" rtlCol="0">
            <a:spAutoFit/>
          </a:bodyPr>
          <a:lstStyle/>
          <a:p>
            <a:pPr algn="ctr"/>
            <a:r>
              <a:rPr lang="en-US" sz="2000" dirty="0">
                <a:solidFill>
                  <a:srgbClr val="81817F"/>
                </a:solidFill>
                <a:latin typeface="Avenir Next Medium" panose="020B0503020202020204" pitchFamily="34" charset="0"/>
              </a:rPr>
              <a:t>'16</a:t>
            </a:r>
          </a:p>
        </p:txBody>
      </p:sp>
      <p:sp>
        <p:nvSpPr>
          <p:cNvPr id="42" name="TextBox 41">
            <a:extLst>
              <a:ext uri="{FF2B5EF4-FFF2-40B4-BE49-F238E27FC236}">
                <a16:creationId xmlns:a16="http://schemas.microsoft.com/office/drawing/2014/main" id="{76B49B5A-3481-0CE6-86D5-33FA2C99B72D}"/>
              </a:ext>
            </a:extLst>
          </p:cNvPr>
          <p:cNvSpPr txBox="1"/>
          <p:nvPr/>
        </p:nvSpPr>
        <p:spPr>
          <a:xfrm>
            <a:off x="7485410" y="5914697"/>
            <a:ext cx="1988362" cy="400110"/>
          </a:xfrm>
          <a:prstGeom prst="rect">
            <a:avLst/>
          </a:prstGeom>
          <a:noFill/>
        </p:spPr>
        <p:txBody>
          <a:bodyPr wrap="square" rtlCol="0">
            <a:spAutoFit/>
          </a:bodyPr>
          <a:lstStyle/>
          <a:p>
            <a:pPr algn="ctr"/>
            <a:r>
              <a:rPr lang="en-US" sz="2000" dirty="0">
                <a:solidFill>
                  <a:srgbClr val="81817F"/>
                </a:solidFill>
                <a:latin typeface="Avenir Next Medium" panose="020B0503020202020204" pitchFamily="34" charset="0"/>
              </a:rPr>
              <a:t>'17</a:t>
            </a:r>
          </a:p>
        </p:txBody>
      </p:sp>
      <p:sp>
        <p:nvSpPr>
          <p:cNvPr id="43" name="TextBox 42">
            <a:extLst>
              <a:ext uri="{FF2B5EF4-FFF2-40B4-BE49-F238E27FC236}">
                <a16:creationId xmlns:a16="http://schemas.microsoft.com/office/drawing/2014/main" id="{BA74D41E-ED42-CA95-2EE7-800412AB3B93}"/>
              </a:ext>
            </a:extLst>
          </p:cNvPr>
          <p:cNvSpPr txBox="1"/>
          <p:nvPr/>
        </p:nvSpPr>
        <p:spPr>
          <a:xfrm>
            <a:off x="8247217" y="5914697"/>
            <a:ext cx="1988362" cy="400110"/>
          </a:xfrm>
          <a:prstGeom prst="rect">
            <a:avLst/>
          </a:prstGeom>
          <a:noFill/>
        </p:spPr>
        <p:txBody>
          <a:bodyPr wrap="square" rtlCol="0">
            <a:spAutoFit/>
          </a:bodyPr>
          <a:lstStyle/>
          <a:p>
            <a:pPr algn="ctr"/>
            <a:r>
              <a:rPr lang="en-US" sz="2000" dirty="0">
                <a:solidFill>
                  <a:srgbClr val="81817F"/>
                </a:solidFill>
                <a:latin typeface="Avenir Next Medium" panose="020B0503020202020204" pitchFamily="34" charset="0"/>
              </a:rPr>
              <a:t>'18</a:t>
            </a:r>
          </a:p>
        </p:txBody>
      </p:sp>
      <p:sp>
        <p:nvSpPr>
          <p:cNvPr id="2" name="Freeform 1">
            <a:extLst>
              <a:ext uri="{FF2B5EF4-FFF2-40B4-BE49-F238E27FC236}">
                <a16:creationId xmlns:a16="http://schemas.microsoft.com/office/drawing/2014/main" id="{36B9226C-E4A2-4D44-BAB0-2468FBBD8EB7}"/>
              </a:ext>
            </a:extLst>
          </p:cNvPr>
          <p:cNvSpPr/>
          <p:nvPr/>
        </p:nvSpPr>
        <p:spPr>
          <a:xfrm>
            <a:off x="2428687" y="3681738"/>
            <a:ext cx="7554686" cy="859971"/>
          </a:xfrm>
          <a:custGeom>
            <a:avLst/>
            <a:gdLst>
              <a:gd name="connsiteX0" fmla="*/ 0 w 7554686"/>
              <a:gd name="connsiteY0" fmla="*/ 163286 h 859971"/>
              <a:gd name="connsiteX1" fmla="*/ 783772 w 7554686"/>
              <a:gd name="connsiteY1" fmla="*/ 0 h 859971"/>
              <a:gd name="connsiteX2" fmla="*/ 1524000 w 7554686"/>
              <a:gd name="connsiteY2" fmla="*/ 65314 h 859971"/>
              <a:gd name="connsiteX3" fmla="*/ 2264229 w 7554686"/>
              <a:gd name="connsiteY3" fmla="*/ 65314 h 859971"/>
              <a:gd name="connsiteX4" fmla="*/ 3037114 w 7554686"/>
              <a:gd name="connsiteY4" fmla="*/ 141514 h 859971"/>
              <a:gd name="connsiteX5" fmla="*/ 3788229 w 7554686"/>
              <a:gd name="connsiteY5" fmla="*/ 119743 h 859971"/>
              <a:gd name="connsiteX6" fmla="*/ 4517572 w 7554686"/>
              <a:gd name="connsiteY6" fmla="*/ 326571 h 859971"/>
              <a:gd name="connsiteX7" fmla="*/ 5268686 w 7554686"/>
              <a:gd name="connsiteY7" fmla="*/ 478971 h 859971"/>
              <a:gd name="connsiteX8" fmla="*/ 6063343 w 7554686"/>
              <a:gd name="connsiteY8" fmla="*/ 544286 h 859971"/>
              <a:gd name="connsiteX9" fmla="*/ 6803572 w 7554686"/>
              <a:gd name="connsiteY9" fmla="*/ 620486 h 859971"/>
              <a:gd name="connsiteX10" fmla="*/ 7554686 w 7554686"/>
              <a:gd name="connsiteY10" fmla="*/ 859971 h 85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54686" h="859971">
                <a:moveTo>
                  <a:pt x="0" y="163286"/>
                </a:moveTo>
                <a:lnTo>
                  <a:pt x="783772" y="0"/>
                </a:lnTo>
                <a:lnTo>
                  <a:pt x="1524000" y="65314"/>
                </a:lnTo>
                <a:lnTo>
                  <a:pt x="2264229" y="65314"/>
                </a:lnTo>
                <a:lnTo>
                  <a:pt x="3037114" y="141514"/>
                </a:lnTo>
                <a:lnTo>
                  <a:pt x="3788229" y="119743"/>
                </a:lnTo>
                <a:lnTo>
                  <a:pt x="4517572" y="326571"/>
                </a:lnTo>
                <a:lnTo>
                  <a:pt x="5268686" y="478971"/>
                </a:lnTo>
                <a:lnTo>
                  <a:pt x="6063343" y="544286"/>
                </a:lnTo>
                <a:lnTo>
                  <a:pt x="6803572" y="620486"/>
                </a:lnTo>
                <a:lnTo>
                  <a:pt x="7554686" y="859971"/>
                </a:lnTo>
              </a:path>
            </a:pathLst>
          </a:custGeom>
          <a:noFill/>
          <a:ln w="28575">
            <a:solidFill>
              <a:srgbClr val="F7F9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4">
            <a:extLst>
              <a:ext uri="{FF2B5EF4-FFF2-40B4-BE49-F238E27FC236}">
                <a16:creationId xmlns:a16="http://schemas.microsoft.com/office/drawing/2014/main" id="{8A69F8C4-5817-02FE-83D7-36007557E855}"/>
              </a:ext>
            </a:extLst>
          </p:cNvPr>
          <p:cNvSpPr/>
          <p:nvPr/>
        </p:nvSpPr>
        <p:spPr>
          <a:xfrm>
            <a:off x="2425880" y="3309985"/>
            <a:ext cx="7543800" cy="772886"/>
          </a:xfrm>
          <a:custGeom>
            <a:avLst/>
            <a:gdLst>
              <a:gd name="connsiteX0" fmla="*/ 0 w 7543800"/>
              <a:gd name="connsiteY0" fmla="*/ 163286 h 772886"/>
              <a:gd name="connsiteX1" fmla="*/ 805543 w 7543800"/>
              <a:gd name="connsiteY1" fmla="*/ 32657 h 772886"/>
              <a:gd name="connsiteX2" fmla="*/ 1534885 w 7543800"/>
              <a:gd name="connsiteY2" fmla="*/ 0 h 772886"/>
              <a:gd name="connsiteX3" fmla="*/ 2286000 w 7543800"/>
              <a:gd name="connsiteY3" fmla="*/ 21772 h 772886"/>
              <a:gd name="connsiteX4" fmla="*/ 3026228 w 7543800"/>
              <a:gd name="connsiteY4" fmla="*/ 119743 h 772886"/>
              <a:gd name="connsiteX5" fmla="*/ 3788228 w 7543800"/>
              <a:gd name="connsiteY5" fmla="*/ 76200 h 772886"/>
              <a:gd name="connsiteX6" fmla="*/ 4539343 w 7543800"/>
              <a:gd name="connsiteY6" fmla="*/ 283029 h 772886"/>
              <a:gd name="connsiteX7" fmla="*/ 5301343 w 7543800"/>
              <a:gd name="connsiteY7" fmla="*/ 370114 h 772886"/>
              <a:gd name="connsiteX8" fmla="*/ 6063343 w 7543800"/>
              <a:gd name="connsiteY8" fmla="*/ 457200 h 772886"/>
              <a:gd name="connsiteX9" fmla="*/ 6803571 w 7543800"/>
              <a:gd name="connsiteY9" fmla="*/ 566057 h 772886"/>
              <a:gd name="connsiteX10" fmla="*/ 7543800 w 7543800"/>
              <a:gd name="connsiteY10" fmla="*/ 772886 h 77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43800" h="772886">
                <a:moveTo>
                  <a:pt x="0" y="163286"/>
                </a:moveTo>
                <a:lnTo>
                  <a:pt x="805543" y="32657"/>
                </a:lnTo>
                <a:lnTo>
                  <a:pt x="1534885" y="0"/>
                </a:lnTo>
                <a:lnTo>
                  <a:pt x="2286000" y="21772"/>
                </a:lnTo>
                <a:lnTo>
                  <a:pt x="3026228" y="119743"/>
                </a:lnTo>
                <a:lnTo>
                  <a:pt x="3788228" y="76200"/>
                </a:lnTo>
                <a:lnTo>
                  <a:pt x="4539343" y="283029"/>
                </a:lnTo>
                <a:lnTo>
                  <a:pt x="5301343" y="370114"/>
                </a:lnTo>
                <a:lnTo>
                  <a:pt x="6063343" y="457200"/>
                </a:lnTo>
                <a:lnTo>
                  <a:pt x="6803571" y="566057"/>
                </a:lnTo>
                <a:lnTo>
                  <a:pt x="7543800" y="772886"/>
                </a:lnTo>
              </a:path>
            </a:pathLst>
          </a:custGeom>
          <a:noFill/>
          <a:ln w="28575">
            <a:solidFill>
              <a:srgbClr val="CAF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4047E235-B857-8DE7-1EA3-E4DF84D81717}"/>
              </a:ext>
            </a:extLst>
          </p:cNvPr>
          <p:cNvSpPr txBox="1"/>
          <p:nvPr/>
        </p:nvSpPr>
        <p:spPr>
          <a:xfrm>
            <a:off x="1455986" y="3662517"/>
            <a:ext cx="1781257" cy="461665"/>
          </a:xfrm>
          <a:prstGeom prst="rect">
            <a:avLst/>
          </a:prstGeom>
          <a:noFill/>
        </p:spPr>
        <p:txBody>
          <a:bodyPr wrap="square" rtlCol="0">
            <a:spAutoFit/>
          </a:bodyPr>
          <a:lstStyle/>
          <a:p>
            <a:r>
              <a:rPr lang="en-US" sz="2400">
                <a:solidFill>
                  <a:srgbClr val="E7E8D2"/>
                </a:solidFill>
                <a:latin typeface="Hardwick WF" pitchFamily="2" charset="0"/>
              </a:rPr>
              <a:t>14.5%</a:t>
            </a:r>
            <a:endParaRPr lang="en-US" sz="2400" dirty="0">
              <a:solidFill>
                <a:srgbClr val="E7E8D2"/>
              </a:solidFill>
              <a:latin typeface="Hardwick WF" pitchFamily="2" charset="0"/>
            </a:endParaRPr>
          </a:p>
        </p:txBody>
      </p:sp>
      <p:sp>
        <p:nvSpPr>
          <p:cNvPr id="10" name="TextBox 9">
            <a:extLst>
              <a:ext uri="{FF2B5EF4-FFF2-40B4-BE49-F238E27FC236}">
                <a16:creationId xmlns:a16="http://schemas.microsoft.com/office/drawing/2014/main" id="{E9638079-86F8-7B1F-C859-7F2C52905C4E}"/>
              </a:ext>
            </a:extLst>
          </p:cNvPr>
          <p:cNvSpPr txBox="1"/>
          <p:nvPr/>
        </p:nvSpPr>
        <p:spPr>
          <a:xfrm>
            <a:off x="1502817" y="3220073"/>
            <a:ext cx="1781257" cy="461665"/>
          </a:xfrm>
          <a:prstGeom prst="rect">
            <a:avLst/>
          </a:prstGeom>
          <a:noFill/>
        </p:spPr>
        <p:txBody>
          <a:bodyPr wrap="square" rtlCol="0">
            <a:spAutoFit/>
          </a:bodyPr>
          <a:lstStyle/>
          <a:p>
            <a:r>
              <a:rPr lang="en-US" sz="2400">
                <a:solidFill>
                  <a:srgbClr val="CAFEFF"/>
                </a:solidFill>
                <a:latin typeface="Hardwick WF" pitchFamily="2" charset="0"/>
              </a:rPr>
              <a:t>15.1%</a:t>
            </a:r>
            <a:endParaRPr lang="en-US" sz="2400" dirty="0">
              <a:solidFill>
                <a:srgbClr val="CAFEFF"/>
              </a:solidFill>
              <a:latin typeface="Hardwick WF" pitchFamily="2" charset="0"/>
            </a:endParaRPr>
          </a:p>
        </p:txBody>
      </p:sp>
      <p:sp>
        <p:nvSpPr>
          <p:cNvPr id="12" name="TextBox 11">
            <a:extLst>
              <a:ext uri="{FF2B5EF4-FFF2-40B4-BE49-F238E27FC236}">
                <a16:creationId xmlns:a16="http://schemas.microsoft.com/office/drawing/2014/main" id="{6BE12316-5665-0E62-D9B4-DB04933FA616}"/>
              </a:ext>
            </a:extLst>
          </p:cNvPr>
          <p:cNvSpPr txBox="1"/>
          <p:nvPr/>
        </p:nvSpPr>
        <p:spPr>
          <a:xfrm>
            <a:off x="10011718" y="3874951"/>
            <a:ext cx="1781257" cy="461665"/>
          </a:xfrm>
          <a:prstGeom prst="rect">
            <a:avLst/>
          </a:prstGeom>
          <a:noFill/>
        </p:spPr>
        <p:txBody>
          <a:bodyPr wrap="square" rtlCol="0">
            <a:spAutoFit/>
          </a:bodyPr>
          <a:lstStyle/>
          <a:p>
            <a:r>
              <a:rPr lang="en-US" sz="2400">
                <a:solidFill>
                  <a:srgbClr val="CAFEFF"/>
                </a:solidFill>
                <a:latin typeface="Hardwick WF" pitchFamily="2" charset="0"/>
              </a:rPr>
              <a:t>11.7%</a:t>
            </a:r>
            <a:endParaRPr lang="en-US" sz="2400" dirty="0">
              <a:solidFill>
                <a:srgbClr val="CAFEFF"/>
              </a:solidFill>
              <a:latin typeface="Hardwick WF" pitchFamily="2" charset="0"/>
            </a:endParaRPr>
          </a:p>
        </p:txBody>
      </p:sp>
      <p:sp>
        <p:nvSpPr>
          <p:cNvPr id="14" name="TextBox 13">
            <a:extLst>
              <a:ext uri="{FF2B5EF4-FFF2-40B4-BE49-F238E27FC236}">
                <a16:creationId xmlns:a16="http://schemas.microsoft.com/office/drawing/2014/main" id="{8D6A4E03-B182-1F62-B7C5-05CD6B7018DA}"/>
              </a:ext>
            </a:extLst>
          </p:cNvPr>
          <p:cNvSpPr txBox="1"/>
          <p:nvPr/>
        </p:nvSpPr>
        <p:spPr>
          <a:xfrm>
            <a:off x="9983373" y="4346083"/>
            <a:ext cx="1781257" cy="461665"/>
          </a:xfrm>
          <a:prstGeom prst="rect">
            <a:avLst/>
          </a:prstGeom>
          <a:noFill/>
        </p:spPr>
        <p:txBody>
          <a:bodyPr wrap="square" rtlCol="0">
            <a:spAutoFit/>
          </a:bodyPr>
          <a:lstStyle/>
          <a:p>
            <a:r>
              <a:rPr lang="en-US" sz="2400">
                <a:solidFill>
                  <a:srgbClr val="E7E8D2"/>
                </a:solidFill>
                <a:latin typeface="Hardwick WF" pitchFamily="2" charset="0"/>
              </a:rPr>
              <a:t>10.5%</a:t>
            </a:r>
            <a:endParaRPr lang="en-US" sz="2400" dirty="0">
              <a:solidFill>
                <a:srgbClr val="E7E8D2"/>
              </a:solidFill>
              <a:latin typeface="Hardwick WF" pitchFamily="2" charset="0"/>
            </a:endParaRPr>
          </a:p>
        </p:txBody>
      </p:sp>
      <p:grpSp>
        <p:nvGrpSpPr>
          <p:cNvPr id="15" name="Group 14">
            <a:extLst>
              <a:ext uri="{FF2B5EF4-FFF2-40B4-BE49-F238E27FC236}">
                <a16:creationId xmlns:a16="http://schemas.microsoft.com/office/drawing/2014/main" id="{FE2F4008-CC43-7134-17D1-DA6FE0124CC3}"/>
              </a:ext>
            </a:extLst>
          </p:cNvPr>
          <p:cNvGrpSpPr/>
          <p:nvPr/>
        </p:nvGrpSpPr>
        <p:grpSpPr>
          <a:xfrm rot="20362146">
            <a:off x="4014376" y="2690445"/>
            <a:ext cx="1090351" cy="241031"/>
            <a:chOff x="2086271" y="2727005"/>
            <a:chExt cx="3346186" cy="802673"/>
          </a:xfrm>
        </p:grpSpPr>
        <p:sp>
          <p:nvSpPr>
            <p:cNvPr id="18" name="Freeform 17">
              <a:extLst>
                <a:ext uri="{FF2B5EF4-FFF2-40B4-BE49-F238E27FC236}">
                  <a16:creationId xmlns:a16="http://schemas.microsoft.com/office/drawing/2014/main" id="{3E32AFB9-1BA9-B78F-A368-FE98FD0616A2}"/>
                </a:ext>
              </a:extLst>
            </p:cNvPr>
            <p:cNvSpPr/>
            <p:nvPr/>
          </p:nvSpPr>
          <p:spPr>
            <a:xfrm>
              <a:off x="2299611" y="2727005"/>
              <a:ext cx="3132846" cy="606399"/>
            </a:xfrm>
            <a:custGeom>
              <a:avLst/>
              <a:gdLst>
                <a:gd name="connsiteX0" fmla="*/ 2929180 w 2929180"/>
                <a:gd name="connsiteY0" fmla="*/ 557939 h 557939"/>
                <a:gd name="connsiteX1" fmla="*/ 1317356 w 2929180"/>
                <a:gd name="connsiteY1" fmla="*/ 0 h 557939"/>
                <a:gd name="connsiteX2" fmla="*/ 0 w 2929180"/>
                <a:gd name="connsiteY2" fmla="*/ 495945 h 557939"/>
                <a:gd name="connsiteX0" fmla="*/ 2929180 w 2929180"/>
                <a:gd name="connsiteY0" fmla="*/ 558168 h 558168"/>
                <a:gd name="connsiteX1" fmla="*/ 1317356 w 2929180"/>
                <a:gd name="connsiteY1" fmla="*/ 229 h 558168"/>
                <a:gd name="connsiteX2" fmla="*/ 0 w 2929180"/>
                <a:gd name="connsiteY2" fmla="*/ 496174 h 558168"/>
                <a:gd name="connsiteX0" fmla="*/ 2923318 w 2923318"/>
                <a:gd name="connsiteY0" fmla="*/ 558331 h 558331"/>
                <a:gd name="connsiteX1" fmla="*/ 1311494 w 2923318"/>
                <a:gd name="connsiteY1" fmla="*/ 392 h 558331"/>
                <a:gd name="connsiteX2" fmla="*/ 0 w 2923318"/>
                <a:gd name="connsiteY2" fmla="*/ 478752 h 558331"/>
                <a:gd name="connsiteX0" fmla="*/ 2923318 w 2923318"/>
                <a:gd name="connsiteY0" fmla="*/ 558210 h 558210"/>
                <a:gd name="connsiteX1" fmla="*/ 1311494 w 2923318"/>
                <a:gd name="connsiteY1" fmla="*/ 271 h 558210"/>
                <a:gd name="connsiteX2" fmla="*/ 0 w 2923318"/>
                <a:gd name="connsiteY2" fmla="*/ 478631 h 558210"/>
                <a:gd name="connsiteX0" fmla="*/ 2923318 w 2923402"/>
                <a:gd name="connsiteY0" fmla="*/ 558210 h 558210"/>
                <a:gd name="connsiteX1" fmla="*/ 1311494 w 2923402"/>
                <a:gd name="connsiteY1" fmla="*/ 271 h 558210"/>
                <a:gd name="connsiteX2" fmla="*/ 0 w 2923402"/>
                <a:gd name="connsiteY2" fmla="*/ 478631 h 558210"/>
                <a:gd name="connsiteX0" fmla="*/ 2923318 w 2923419"/>
                <a:gd name="connsiteY0" fmla="*/ 558635 h 558635"/>
                <a:gd name="connsiteX1" fmla="*/ 1311494 w 2923419"/>
                <a:gd name="connsiteY1" fmla="*/ 696 h 558635"/>
                <a:gd name="connsiteX2" fmla="*/ 0 w 2923419"/>
                <a:gd name="connsiteY2" fmla="*/ 479056 h 558635"/>
              </a:gdLst>
              <a:ahLst/>
              <a:cxnLst>
                <a:cxn ang="0">
                  <a:pos x="connsiteX0" y="connsiteY0"/>
                </a:cxn>
                <a:cxn ang="0">
                  <a:pos x="connsiteX1" y="connsiteY1"/>
                </a:cxn>
                <a:cxn ang="0">
                  <a:pos x="connsiteX2" y="connsiteY2"/>
                </a:cxn>
              </a:cxnLst>
              <a:rect l="l" t="t" r="r" b="b"/>
              <a:pathLst>
                <a:path w="2923419" h="558635">
                  <a:moveTo>
                    <a:pt x="2923318" y="558635"/>
                  </a:moveTo>
                  <a:cubicBezTo>
                    <a:pt x="2934683" y="505659"/>
                    <a:pt x="1989907" y="22272"/>
                    <a:pt x="1311494" y="696"/>
                  </a:cubicBezTo>
                  <a:cubicBezTo>
                    <a:pt x="633081" y="-20880"/>
                    <a:pt x="17088" y="466141"/>
                    <a:pt x="0" y="479056"/>
                  </a:cubicBezTo>
                </a:path>
              </a:pathLst>
            </a:custGeom>
            <a:noFill/>
            <a:ln w="28575">
              <a:gradFill flip="none" rotWithShape="1">
                <a:gsLst>
                  <a:gs pos="0">
                    <a:schemeClr val="tx1">
                      <a:lumMod val="50000"/>
                      <a:lumOff val="50000"/>
                    </a:schemeClr>
                  </a:gs>
                  <a:gs pos="100000">
                    <a:schemeClr val="tx1"/>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riangle 18">
              <a:extLst>
                <a:ext uri="{FF2B5EF4-FFF2-40B4-BE49-F238E27FC236}">
                  <a16:creationId xmlns:a16="http://schemas.microsoft.com/office/drawing/2014/main" id="{5104C9F3-3E4D-DC70-E80B-1B2526654CF6}"/>
                </a:ext>
              </a:extLst>
            </p:cNvPr>
            <p:cNvSpPr/>
            <p:nvPr/>
          </p:nvSpPr>
          <p:spPr>
            <a:xfrm rot="13525743">
              <a:off x="2037056" y="3108977"/>
              <a:ext cx="469916" cy="371485"/>
            </a:xfrm>
            <a:prstGeom prst="triangl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a:extLst>
              <a:ext uri="{FF2B5EF4-FFF2-40B4-BE49-F238E27FC236}">
                <a16:creationId xmlns:a16="http://schemas.microsoft.com/office/drawing/2014/main" id="{ED3D3076-1428-D481-0514-53F6D0961D3F}"/>
              </a:ext>
            </a:extLst>
          </p:cNvPr>
          <p:cNvGrpSpPr/>
          <p:nvPr/>
        </p:nvGrpSpPr>
        <p:grpSpPr>
          <a:xfrm>
            <a:off x="3166501" y="3922415"/>
            <a:ext cx="369784" cy="798425"/>
            <a:chOff x="3264268" y="3944125"/>
            <a:chExt cx="369784" cy="798425"/>
          </a:xfrm>
        </p:grpSpPr>
        <p:sp>
          <p:nvSpPr>
            <p:cNvPr id="23" name="Freeform 22">
              <a:extLst>
                <a:ext uri="{FF2B5EF4-FFF2-40B4-BE49-F238E27FC236}">
                  <a16:creationId xmlns:a16="http://schemas.microsoft.com/office/drawing/2014/main" id="{3742C187-8158-39D9-3C74-FFA2F48C2586}"/>
                </a:ext>
              </a:extLst>
            </p:cNvPr>
            <p:cNvSpPr/>
            <p:nvPr/>
          </p:nvSpPr>
          <p:spPr>
            <a:xfrm rot="7983613">
              <a:off x="2913070" y="4295323"/>
              <a:ext cx="798425" cy="96030"/>
            </a:xfrm>
            <a:custGeom>
              <a:avLst/>
              <a:gdLst>
                <a:gd name="connsiteX0" fmla="*/ 2929180 w 2929180"/>
                <a:gd name="connsiteY0" fmla="*/ 557939 h 557939"/>
                <a:gd name="connsiteX1" fmla="*/ 1317356 w 2929180"/>
                <a:gd name="connsiteY1" fmla="*/ 0 h 557939"/>
                <a:gd name="connsiteX2" fmla="*/ 0 w 2929180"/>
                <a:gd name="connsiteY2" fmla="*/ 495945 h 557939"/>
                <a:gd name="connsiteX0" fmla="*/ 2929180 w 2929180"/>
                <a:gd name="connsiteY0" fmla="*/ 558168 h 558168"/>
                <a:gd name="connsiteX1" fmla="*/ 1317356 w 2929180"/>
                <a:gd name="connsiteY1" fmla="*/ 229 h 558168"/>
                <a:gd name="connsiteX2" fmla="*/ 0 w 2929180"/>
                <a:gd name="connsiteY2" fmla="*/ 496174 h 558168"/>
                <a:gd name="connsiteX0" fmla="*/ 2923318 w 2923318"/>
                <a:gd name="connsiteY0" fmla="*/ 558331 h 558331"/>
                <a:gd name="connsiteX1" fmla="*/ 1311494 w 2923318"/>
                <a:gd name="connsiteY1" fmla="*/ 392 h 558331"/>
                <a:gd name="connsiteX2" fmla="*/ 0 w 2923318"/>
                <a:gd name="connsiteY2" fmla="*/ 478752 h 558331"/>
                <a:gd name="connsiteX0" fmla="*/ 2923318 w 2923318"/>
                <a:gd name="connsiteY0" fmla="*/ 558210 h 558210"/>
                <a:gd name="connsiteX1" fmla="*/ 1311494 w 2923318"/>
                <a:gd name="connsiteY1" fmla="*/ 271 h 558210"/>
                <a:gd name="connsiteX2" fmla="*/ 0 w 2923318"/>
                <a:gd name="connsiteY2" fmla="*/ 478631 h 558210"/>
                <a:gd name="connsiteX0" fmla="*/ 2923318 w 2923402"/>
                <a:gd name="connsiteY0" fmla="*/ 558210 h 558210"/>
                <a:gd name="connsiteX1" fmla="*/ 1311494 w 2923402"/>
                <a:gd name="connsiteY1" fmla="*/ 271 h 558210"/>
                <a:gd name="connsiteX2" fmla="*/ 0 w 2923402"/>
                <a:gd name="connsiteY2" fmla="*/ 478631 h 558210"/>
                <a:gd name="connsiteX0" fmla="*/ 2923318 w 2923419"/>
                <a:gd name="connsiteY0" fmla="*/ 558635 h 558635"/>
                <a:gd name="connsiteX1" fmla="*/ 1311494 w 2923419"/>
                <a:gd name="connsiteY1" fmla="*/ 696 h 558635"/>
                <a:gd name="connsiteX2" fmla="*/ 0 w 2923419"/>
                <a:gd name="connsiteY2" fmla="*/ 479056 h 558635"/>
              </a:gdLst>
              <a:ahLst/>
              <a:cxnLst>
                <a:cxn ang="0">
                  <a:pos x="connsiteX0" y="connsiteY0"/>
                </a:cxn>
                <a:cxn ang="0">
                  <a:pos x="connsiteX1" y="connsiteY1"/>
                </a:cxn>
                <a:cxn ang="0">
                  <a:pos x="connsiteX2" y="connsiteY2"/>
                </a:cxn>
              </a:cxnLst>
              <a:rect l="l" t="t" r="r" b="b"/>
              <a:pathLst>
                <a:path w="2923419" h="558635">
                  <a:moveTo>
                    <a:pt x="2923318" y="558635"/>
                  </a:moveTo>
                  <a:cubicBezTo>
                    <a:pt x="2934683" y="505659"/>
                    <a:pt x="1989907" y="22272"/>
                    <a:pt x="1311494" y="696"/>
                  </a:cubicBezTo>
                  <a:cubicBezTo>
                    <a:pt x="633081" y="-20880"/>
                    <a:pt x="17088" y="466141"/>
                    <a:pt x="0" y="479056"/>
                  </a:cubicBezTo>
                </a:path>
              </a:pathLst>
            </a:custGeom>
            <a:noFill/>
            <a:ln w="28575">
              <a:gradFill flip="none" rotWithShape="1">
                <a:gsLst>
                  <a:gs pos="0">
                    <a:schemeClr val="tx1">
                      <a:lumMod val="50000"/>
                      <a:lumOff val="50000"/>
                    </a:schemeClr>
                  </a:gs>
                  <a:gs pos="100000">
                    <a:schemeClr val="tx1"/>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riangle 23">
              <a:extLst>
                <a:ext uri="{FF2B5EF4-FFF2-40B4-BE49-F238E27FC236}">
                  <a16:creationId xmlns:a16="http://schemas.microsoft.com/office/drawing/2014/main" id="{AA9767FC-A979-2465-753F-92779BD2CE3B}"/>
                </a:ext>
              </a:extLst>
            </p:cNvPr>
            <p:cNvSpPr/>
            <p:nvPr/>
          </p:nvSpPr>
          <p:spPr>
            <a:xfrm rot="1164358">
              <a:off x="3504932" y="3947559"/>
              <a:ext cx="129120" cy="121048"/>
            </a:xfrm>
            <a:prstGeom prst="triangl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 name="Group 10">
            <a:extLst>
              <a:ext uri="{FF2B5EF4-FFF2-40B4-BE49-F238E27FC236}">
                <a16:creationId xmlns:a16="http://schemas.microsoft.com/office/drawing/2014/main" id="{7337E95D-33A1-E156-AE54-C9F4C8372604}"/>
              </a:ext>
            </a:extLst>
          </p:cNvPr>
          <p:cNvGrpSpPr/>
          <p:nvPr/>
        </p:nvGrpSpPr>
        <p:grpSpPr>
          <a:xfrm>
            <a:off x="497992" y="1084365"/>
            <a:ext cx="847000" cy="785318"/>
            <a:chOff x="376198" y="1113149"/>
            <a:chExt cx="869855" cy="869855"/>
          </a:xfrm>
        </p:grpSpPr>
        <p:pic>
          <p:nvPicPr>
            <p:cNvPr id="20" name="Graphic 19" descr="Key with solid fill">
              <a:extLst>
                <a:ext uri="{FF2B5EF4-FFF2-40B4-BE49-F238E27FC236}">
                  <a16:creationId xmlns:a16="http://schemas.microsoft.com/office/drawing/2014/main" id="{CC3C1ADB-9892-03EA-E514-74F04C801E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6198" y="1113149"/>
              <a:ext cx="869855" cy="869855"/>
            </a:xfrm>
            <a:prstGeom prst="rect">
              <a:avLst/>
            </a:prstGeom>
          </p:spPr>
        </p:pic>
        <p:sp>
          <p:nvSpPr>
            <p:cNvPr id="25" name="Snip Same Side Corner Rectangle 24">
              <a:extLst>
                <a:ext uri="{FF2B5EF4-FFF2-40B4-BE49-F238E27FC236}">
                  <a16:creationId xmlns:a16="http://schemas.microsoft.com/office/drawing/2014/main" id="{F98B4DB5-9DC1-84E5-6ED0-5B9966C8DC32}"/>
                </a:ext>
              </a:extLst>
            </p:cNvPr>
            <p:cNvSpPr/>
            <p:nvPr/>
          </p:nvSpPr>
          <p:spPr>
            <a:xfrm rot="16200000">
              <a:off x="384690" y="1357214"/>
              <a:ext cx="389827" cy="388244"/>
            </a:xfrm>
            <a:prstGeom prst="snip2SameRect">
              <a:avLst>
                <a:gd name="adj1" fmla="val 21679"/>
                <a:gd name="adj2" fmla="val 3659"/>
              </a:avLst>
            </a:prstGeom>
            <a:solidFill>
              <a:srgbClr val="FF72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ounded Rectangle 26">
              <a:extLst>
                <a:ext uri="{FF2B5EF4-FFF2-40B4-BE49-F238E27FC236}">
                  <a16:creationId xmlns:a16="http://schemas.microsoft.com/office/drawing/2014/main" id="{96768772-9856-7EBF-500E-7D663E296B65}"/>
                </a:ext>
              </a:extLst>
            </p:cNvPr>
            <p:cNvSpPr/>
            <p:nvPr/>
          </p:nvSpPr>
          <p:spPr>
            <a:xfrm>
              <a:off x="460075" y="1495245"/>
              <a:ext cx="74763" cy="103517"/>
            </a:xfrm>
            <a:prstGeom prst="roundRect">
              <a:avLst/>
            </a:prstGeom>
            <a:solidFill>
              <a:srgbClr val="171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0" name="Picture 29">
            <a:extLst>
              <a:ext uri="{FF2B5EF4-FFF2-40B4-BE49-F238E27FC236}">
                <a16:creationId xmlns:a16="http://schemas.microsoft.com/office/drawing/2014/main" id="{A00FA3C4-072D-5921-A461-1C27DBCADC45}"/>
              </a:ext>
            </a:extLst>
          </p:cNvPr>
          <p:cNvPicPr>
            <a:picLocks noChangeAspect="1"/>
          </p:cNvPicPr>
          <p:nvPr/>
        </p:nvPicPr>
        <p:blipFill>
          <a:blip r:embed="rId5"/>
          <a:stretch>
            <a:fillRect/>
          </a:stretch>
        </p:blipFill>
        <p:spPr>
          <a:xfrm>
            <a:off x="3191054" y="4660275"/>
            <a:ext cx="660514" cy="607369"/>
          </a:xfrm>
          <a:prstGeom prst="rect">
            <a:avLst/>
          </a:prstGeom>
        </p:spPr>
      </p:pic>
      <p:sp>
        <p:nvSpPr>
          <p:cNvPr id="32" name="TextBox 31">
            <a:extLst>
              <a:ext uri="{FF2B5EF4-FFF2-40B4-BE49-F238E27FC236}">
                <a16:creationId xmlns:a16="http://schemas.microsoft.com/office/drawing/2014/main" id="{63F54A18-9928-92AF-185E-A2CC48ADB86A}"/>
              </a:ext>
            </a:extLst>
          </p:cNvPr>
          <p:cNvSpPr txBox="1"/>
          <p:nvPr/>
        </p:nvSpPr>
        <p:spPr>
          <a:xfrm>
            <a:off x="3941023" y="4592850"/>
            <a:ext cx="3396006" cy="711733"/>
          </a:xfrm>
          <a:prstGeom prst="rect">
            <a:avLst/>
          </a:prstGeom>
          <a:noFill/>
        </p:spPr>
        <p:txBody>
          <a:bodyPr wrap="square" rtlCol="0">
            <a:spAutoFit/>
          </a:bodyPr>
          <a:lstStyle/>
          <a:p>
            <a:pPr>
              <a:lnSpc>
                <a:spcPct val="150000"/>
              </a:lnSpc>
            </a:pPr>
            <a:r>
              <a:rPr lang="en-US" sz="1400" i="1" dirty="0">
                <a:solidFill>
                  <a:schemeClr val="bg1"/>
                </a:solidFill>
                <a:latin typeface="Courier New" panose="02070309020205020404" pitchFamily="49" charset="0"/>
                <a:cs typeface="Courier New" panose="02070309020205020404" pitchFamily="49" charset="0"/>
              </a:rPr>
              <a:t>2022 OPM threshold for </a:t>
            </a:r>
          </a:p>
          <a:p>
            <a:pPr>
              <a:lnSpc>
                <a:spcPct val="150000"/>
              </a:lnSpc>
            </a:pPr>
            <a:r>
              <a:rPr lang="en-US" sz="1400" i="1" dirty="0">
                <a:solidFill>
                  <a:schemeClr val="bg1"/>
                </a:solidFill>
                <a:latin typeface="Courier New" panose="02070309020205020404" pitchFamily="49" charset="0"/>
                <a:cs typeface="Courier New" panose="02070309020205020404" pitchFamily="49" charset="0"/>
              </a:rPr>
              <a:t>a family of 4:</a:t>
            </a:r>
          </a:p>
        </p:txBody>
      </p:sp>
      <p:sp>
        <p:nvSpPr>
          <p:cNvPr id="33" name="TextBox 32">
            <a:extLst>
              <a:ext uri="{FF2B5EF4-FFF2-40B4-BE49-F238E27FC236}">
                <a16:creationId xmlns:a16="http://schemas.microsoft.com/office/drawing/2014/main" id="{B92A4D0B-5E09-D7C5-CE81-FE9A3AF6509C}"/>
              </a:ext>
            </a:extLst>
          </p:cNvPr>
          <p:cNvSpPr txBox="1"/>
          <p:nvPr/>
        </p:nvSpPr>
        <p:spPr>
          <a:xfrm>
            <a:off x="5549224" y="4966917"/>
            <a:ext cx="1988084" cy="369332"/>
          </a:xfrm>
          <a:prstGeom prst="rect">
            <a:avLst/>
          </a:prstGeom>
          <a:noFill/>
        </p:spPr>
        <p:txBody>
          <a:bodyPr wrap="square" rtlCol="0">
            <a:spAutoFit/>
          </a:bodyPr>
          <a:lstStyle/>
          <a:p>
            <a:r>
              <a:rPr lang="en-US" spc="50">
                <a:solidFill>
                  <a:srgbClr val="F7F9E3"/>
                </a:solidFill>
                <a:latin typeface="Hardwick WF" pitchFamily="2" charset="0"/>
                <a:cs typeface="Courier New" panose="02070309020205020404" pitchFamily="49" charset="0"/>
              </a:rPr>
              <a:t>$29.6K</a:t>
            </a:r>
            <a:endParaRPr lang="en-US" spc="50" dirty="0">
              <a:solidFill>
                <a:srgbClr val="F7F9E3"/>
              </a:solidFill>
              <a:latin typeface="Hardwick WF" pitchFamily="2" charset="0"/>
              <a:cs typeface="Courier New" panose="02070309020205020404" pitchFamily="49" charset="0"/>
            </a:endParaRPr>
          </a:p>
        </p:txBody>
      </p:sp>
      <p:pic>
        <p:nvPicPr>
          <p:cNvPr id="46" name="Picture 45">
            <a:extLst>
              <a:ext uri="{FF2B5EF4-FFF2-40B4-BE49-F238E27FC236}">
                <a16:creationId xmlns:a16="http://schemas.microsoft.com/office/drawing/2014/main" id="{6A02FD6B-BD64-99F2-6BBF-E9850009326B}"/>
              </a:ext>
            </a:extLst>
          </p:cNvPr>
          <p:cNvPicPr>
            <a:picLocks noChangeAspect="1"/>
          </p:cNvPicPr>
          <p:nvPr/>
        </p:nvPicPr>
        <p:blipFill>
          <a:blip r:embed="rId5"/>
          <a:stretch>
            <a:fillRect/>
          </a:stretch>
        </p:blipFill>
        <p:spPr>
          <a:xfrm>
            <a:off x="7848966" y="2383321"/>
            <a:ext cx="660514" cy="607369"/>
          </a:xfrm>
          <a:prstGeom prst="rect">
            <a:avLst/>
          </a:prstGeom>
        </p:spPr>
      </p:pic>
      <p:sp>
        <p:nvSpPr>
          <p:cNvPr id="47" name="TextBox 46">
            <a:extLst>
              <a:ext uri="{FF2B5EF4-FFF2-40B4-BE49-F238E27FC236}">
                <a16:creationId xmlns:a16="http://schemas.microsoft.com/office/drawing/2014/main" id="{7BC0ED00-6298-EF16-9F10-0323179F0B55}"/>
              </a:ext>
            </a:extLst>
          </p:cNvPr>
          <p:cNvSpPr txBox="1"/>
          <p:nvPr/>
        </p:nvSpPr>
        <p:spPr>
          <a:xfrm>
            <a:off x="8599420" y="2315896"/>
            <a:ext cx="4114381" cy="711733"/>
          </a:xfrm>
          <a:prstGeom prst="rect">
            <a:avLst/>
          </a:prstGeom>
          <a:noFill/>
        </p:spPr>
        <p:txBody>
          <a:bodyPr wrap="square" rtlCol="0">
            <a:spAutoFit/>
          </a:bodyPr>
          <a:lstStyle/>
          <a:p>
            <a:pPr>
              <a:lnSpc>
                <a:spcPct val="150000"/>
              </a:lnSpc>
            </a:pPr>
            <a:r>
              <a:rPr lang="en-US" sz="1400" i="1" dirty="0">
                <a:solidFill>
                  <a:schemeClr val="bg1"/>
                </a:solidFill>
                <a:latin typeface="Courier New" panose="02070309020205020404" pitchFamily="49" charset="0"/>
                <a:cs typeface="Courier New" panose="02070309020205020404" pitchFamily="49" charset="0"/>
              </a:rPr>
              <a:t>2022 SPM threshold for a </a:t>
            </a:r>
          </a:p>
          <a:p>
            <a:pPr>
              <a:lnSpc>
                <a:spcPct val="150000"/>
              </a:lnSpc>
            </a:pPr>
            <a:r>
              <a:rPr lang="en-US" sz="1400" b="1" i="1" dirty="0">
                <a:solidFill>
                  <a:schemeClr val="bg1"/>
                </a:solidFill>
                <a:latin typeface="Courier New" panose="02070309020205020404" pitchFamily="49" charset="0"/>
                <a:cs typeface="Courier New" panose="02070309020205020404" pitchFamily="49" charset="0"/>
              </a:rPr>
              <a:t>renting</a:t>
            </a:r>
            <a:r>
              <a:rPr lang="en-US" sz="1400" i="1" dirty="0">
                <a:solidFill>
                  <a:schemeClr val="bg1"/>
                </a:solidFill>
                <a:latin typeface="Courier New" panose="02070309020205020404" pitchFamily="49" charset="0"/>
                <a:cs typeface="Courier New" panose="02070309020205020404" pitchFamily="49" charset="0"/>
              </a:rPr>
              <a:t> family of 4:</a:t>
            </a:r>
          </a:p>
        </p:txBody>
      </p:sp>
      <p:sp>
        <p:nvSpPr>
          <p:cNvPr id="48" name="TextBox 47">
            <a:extLst>
              <a:ext uri="{FF2B5EF4-FFF2-40B4-BE49-F238E27FC236}">
                <a16:creationId xmlns:a16="http://schemas.microsoft.com/office/drawing/2014/main" id="{0FE02754-A127-7CDD-5ACF-7045840B3F95}"/>
              </a:ext>
            </a:extLst>
          </p:cNvPr>
          <p:cNvSpPr txBox="1"/>
          <p:nvPr/>
        </p:nvSpPr>
        <p:spPr>
          <a:xfrm>
            <a:off x="10834443" y="2672015"/>
            <a:ext cx="1988084" cy="369332"/>
          </a:xfrm>
          <a:prstGeom prst="rect">
            <a:avLst/>
          </a:prstGeom>
          <a:noFill/>
        </p:spPr>
        <p:txBody>
          <a:bodyPr wrap="square" rtlCol="0">
            <a:spAutoFit/>
          </a:bodyPr>
          <a:lstStyle/>
          <a:p>
            <a:r>
              <a:rPr lang="en-US" spc="50">
                <a:solidFill>
                  <a:srgbClr val="BBEBED"/>
                </a:solidFill>
                <a:latin typeface="Hardwick WF" pitchFamily="2" charset="0"/>
                <a:cs typeface="Courier New" panose="02070309020205020404" pitchFamily="49" charset="0"/>
              </a:rPr>
              <a:t>$34.5K</a:t>
            </a:r>
            <a:endParaRPr lang="en-US" spc="50" dirty="0">
              <a:solidFill>
                <a:srgbClr val="BBEBED"/>
              </a:solidFill>
              <a:latin typeface="Hardwick WF" pitchFamily="2" charset="0"/>
              <a:cs typeface="Courier New" panose="02070309020205020404" pitchFamily="49" charset="0"/>
            </a:endParaRPr>
          </a:p>
        </p:txBody>
      </p:sp>
      <p:sp>
        <p:nvSpPr>
          <p:cNvPr id="21" name="TextBox 20">
            <a:extLst>
              <a:ext uri="{FF2B5EF4-FFF2-40B4-BE49-F238E27FC236}">
                <a16:creationId xmlns:a16="http://schemas.microsoft.com/office/drawing/2014/main" id="{B123A61D-47A3-2120-A39E-180B9A1F3AED}"/>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654672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BB20459-C76E-683B-7260-3F4AF98E71AA}"/>
            </a:ext>
          </a:extLst>
        </p:cNvPr>
        <p:cNvGrpSpPr/>
        <p:nvPr/>
      </p:nvGrpSpPr>
      <p:grpSpPr>
        <a:xfrm>
          <a:off x="0" y="0"/>
          <a:ext cx="0" cy="0"/>
          <a:chOff x="0" y="0"/>
          <a:chExt cx="0" cy="0"/>
        </a:xfrm>
      </p:grpSpPr>
      <p:sp>
        <p:nvSpPr>
          <p:cNvPr id="33" name="Rounded Rectangle 32">
            <a:extLst>
              <a:ext uri="{FF2B5EF4-FFF2-40B4-BE49-F238E27FC236}">
                <a16:creationId xmlns:a16="http://schemas.microsoft.com/office/drawing/2014/main" id="{F82BCCC3-A01F-50AB-DE43-79F20DFE9C57}"/>
              </a:ext>
            </a:extLst>
          </p:cNvPr>
          <p:cNvSpPr/>
          <p:nvPr/>
        </p:nvSpPr>
        <p:spPr>
          <a:xfrm>
            <a:off x="5326484" y="4096107"/>
            <a:ext cx="6052715" cy="1716134"/>
          </a:xfrm>
          <a:prstGeom prst="roundRect">
            <a:avLst>
              <a:gd name="adj" fmla="val 0"/>
            </a:avLst>
          </a:prstGeom>
          <a:solidFill>
            <a:schemeClr val="tx1"/>
          </a:solidFill>
          <a:ln w="57150" cmpd="sng">
            <a:solidFill>
              <a:srgbClr val="807C7C"/>
            </a:solidFill>
            <a:prstDash val="sysDot"/>
            <a:extLst>
              <a:ext uri="{C807C97D-BFC1-408E-A445-0C87EB9F89A2}">
                <ask:lineSketchStyleProps xmlns:ask="http://schemas.microsoft.com/office/drawing/2018/sketchyshapes" sd="1219033472">
                  <a:custGeom>
                    <a:avLst/>
                    <a:gdLst>
                      <a:gd name="connsiteX0" fmla="*/ 0 w 4944315"/>
                      <a:gd name="connsiteY0" fmla="*/ 0 h 1207149"/>
                      <a:gd name="connsiteX1" fmla="*/ 0 w 4944315"/>
                      <a:gd name="connsiteY1" fmla="*/ 0 h 1207149"/>
                      <a:gd name="connsiteX2" fmla="*/ 4944315 w 4944315"/>
                      <a:gd name="connsiteY2" fmla="*/ 0 h 1207149"/>
                      <a:gd name="connsiteX3" fmla="*/ 4944315 w 4944315"/>
                      <a:gd name="connsiteY3" fmla="*/ 0 h 1207149"/>
                      <a:gd name="connsiteX4" fmla="*/ 4944315 w 4944315"/>
                      <a:gd name="connsiteY4" fmla="*/ 1207149 h 1207149"/>
                      <a:gd name="connsiteX5" fmla="*/ 4944315 w 4944315"/>
                      <a:gd name="connsiteY5" fmla="*/ 1207149 h 1207149"/>
                      <a:gd name="connsiteX6" fmla="*/ 0 w 4944315"/>
                      <a:gd name="connsiteY6" fmla="*/ 1207149 h 1207149"/>
                      <a:gd name="connsiteX7" fmla="*/ 0 w 4944315"/>
                      <a:gd name="connsiteY7" fmla="*/ 1207149 h 1207149"/>
                      <a:gd name="connsiteX8" fmla="*/ 0 w 4944315"/>
                      <a:gd name="connsiteY8" fmla="*/ 0 h 120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4315" h="1207149" fill="none" extrusionOk="0">
                        <a:moveTo>
                          <a:pt x="0" y="0"/>
                        </a:moveTo>
                        <a:lnTo>
                          <a:pt x="0" y="0"/>
                        </a:lnTo>
                        <a:cubicBezTo>
                          <a:pt x="557245" y="-49533"/>
                          <a:pt x="2597248" y="-14809"/>
                          <a:pt x="4944315" y="0"/>
                        </a:cubicBezTo>
                        <a:lnTo>
                          <a:pt x="4944315" y="0"/>
                        </a:lnTo>
                        <a:cubicBezTo>
                          <a:pt x="5046399" y="351275"/>
                          <a:pt x="5027310" y="840744"/>
                          <a:pt x="4944315" y="1207149"/>
                        </a:cubicBezTo>
                        <a:lnTo>
                          <a:pt x="4944315" y="1207149"/>
                        </a:lnTo>
                        <a:cubicBezTo>
                          <a:pt x="4157106" y="1158918"/>
                          <a:pt x="1659160" y="1291604"/>
                          <a:pt x="0" y="1207149"/>
                        </a:cubicBezTo>
                        <a:lnTo>
                          <a:pt x="0" y="1207149"/>
                        </a:lnTo>
                        <a:cubicBezTo>
                          <a:pt x="-79153" y="1045544"/>
                          <a:pt x="-53725" y="464649"/>
                          <a:pt x="0" y="0"/>
                        </a:cubicBezTo>
                        <a:close/>
                      </a:path>
                      <a:path w="4944315" h="1207149" stroke="0" extrusionOk="0">
                        <a:moveTo>
                          <a:pt x="0" y="0"/>
                        </a:moveTo>
                        <a:lnTo>
                          <a:pt x="0" y="0"/>
                        </a:lnTo>
                        <a:cubicBezTo>
                          <a:pt x="751759" y="118645"/>
                          <a:pt x="3979276" y="116012"/>
                          <a:pt x="4944315" y="0"/>
                        </a:cubicBezTo>
                        <a:lnTo>
                          <a:pt x="4944315" y="0"/>
                        </a:lnTo>
                        <a:cubicBezTo>
                          <a:pt x="5026645" y="155128"/>
                          <a:pt x="4981840" y="1067061"/>
                          <a:pt x="4944315" y="1207149"/>
                        </a:cubicBezTo>
                        <a:lnTo>
                          <a:pt x="4944315" y="1207149"/>
                        </a:lnTo>
                        <a:cubicBezTo>
                          <a:pt x="3985025" y="1341749"/>
                          <a:pt x="1291269" y="1049953"/>
                          <a:pt x="0" y="1207149"/>
                        </a:cubicBezTo>
                        <a:lnTo>
                          <a:pt x="0" y="1207149"/>
                        </a:lnTo>
                        <a:cubicBezTo>
                          <a:pt x="-65885" y="947997"/>
                          <a:pt x="20823" y="542399"/>
                          <a:pt x="0" y="0"/>
                        </a:cubicBezTo>
                        <a:close/>
                      </a:path>
                    </a:pathLst>
                  </a:custGeom>
                  <ask:type>
                    <ask:lineSketchNone/>
                  </ask:type>
                </ask:lineSketchStyleProps>
              </a:ext>
            </a:extLst>
          </a:ln>
          <a:effectLst>
            <a:outerShdw blurRad="474909" dist="38100" dir="5400000" sx="117117" sy="117117" algn="t" rotWithShape="0">
              <a:prstClr val="black">
                <a:alpha val="0"/>
              </a:prstClr>
            </a:outerShdw>
          </a:effectLst>
          <a:scene3d>
            <a:camera prst="obliqueTopLeft"/>
            <a:lightRig rig="threePt" dir="t"/>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ounded Rectangle 33">
            <a:extLst>
              <a:ext uri="{FF2B5EF4-FFF2-40B4-BE49-F238E27FC236}">
                <a16:creationId xmlns:a16="http://schemas.microsoft.com/office/drawing/2014/main" id="{350A3A11-18BA-3BC0-81D5-A670AA2FBA77}"/>
              </a:ext>
            </a:extLst>
          </p:cNvPr>
          <p:cNvSpPr/>
          <p:nvPr/>
        </p:nvSpPr>
        <p:spPr>
          <a:xfrm>
            <a:off x="4743393" y="3947763"/>
            <a:ext cx="1185121" cy="837099"/>
          </a:xfrm>
          <a:prstGeom prst="roundRect">
            <a:avLst>
              <a:gd name="adj" fmla="val 5100"/>
            </a:avLst>
          </a:prstGeom>
          <a:solidFill>
            <a:schemeClr val="tx1"/>
          </a:solidFill>
          <a:ln w="28575" cmpd="tri">
            <a:noFill/>
            <a:prstDash val="solid"/>
            <a:extLst>
              <a:ext uri="{C807C97D-BFC1-408E-A445-0C87EB9F89A2}">
                <ask:lineSketchStyleProps xmlns:ask="http://schemas.microsoft.com/office/drawing/2018/sketchyshapes" sd="1219033472">
                  <a:custGeom>
                    <a:avLst/>
                    <a:gdLst>
                      <a:gd name="connsiteX0" fmla="*/ 0 w 4944315"/>
                      <a:gd name="connsiteY0" fmla="*/ 0 h 1207149"/>
                      <a:gd name="connsiteX1" fmla="*/ 0 w 4944315"/>
                      <a:gd name="connsiteY1" fmla="*/ 0 h 1207149"/>
                      <a:gd name="connsiteX2" fmla="*/ 4944315 w 4944315"/>
                      <a:gd name="connsiteY2" fmla="*/ 0 h 1207149"/>
                      <a:gd name="connsiteX3" fmla="*/ 4944315 w 4944315"/>
                      <a:gd name="connsiteY3" fmla="*/ 0 h 1207149"/>
                      <a:gd name="connsiteX4" fmla="*/ 4944315 w 4944315"/>
                      <a:gd name="connsiteY4" fmla="*/ 1207149 h 1207149"/>
                      <a:gd name="connsiteX5" fmla="*/ 4944315 w 4944315"/>
                      <a:gd name="connsiteY5" fmla="*/ 1207149 h 1207149"/>
                      <a:gd name="connsiteX6" fmla="*/ 0 w 4944315"/>
                      <a:gd name="connsiteY6" fmla="*/ 1207149 h 1207149"/>
                      <a:gd name="connsiteX7" fmla="*/ 0 w 4944315"/>
                      <a:gd name="connsiteY7" fmla="*/ 1207149 h 1207149"/>
                      <a:gd name="connsiteX8" fmla="*/ 0 w 4944315"/>
                      <a:gd name="connsiteY8" fmla="*/ 0 h 120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4315" h="1207149" fill="none" extrusionOk="0">
                        <a:moveTo>
                          <a:pt x="0" y="0"/>
                        </a:moveTo>
                        <a:lnTo>
                          <a:pt x="0" y="0"/>
                        </a:lnTo>
                        <a:cubicBezTo>
                          <a:pt x="557245" y="-49533"/>
                          <a:pt x="2597248" y="-14809"/>
                          <a:pt x="4944315" y="0"/>
                        </a:cubicBezTo>
                        <a:lnTo>
                          <a:pt x="4944315" y="0"/>
                        </a:lnTo>
                        <a:cubicBezTo>
                          <a:pt x="5046399" y="351275"/>
                          <a:pt x="5027310" y="840744"/>
                          <a:pt x="4944315" y="1207149"/>
                        </a:cubicBezTo>
                        <a:lnTo>
                          <a:pt x="4944315" y="1207149"/>
                        </a:lnTo>
                        <a:cubicBezTo>
                          <a:pt x="4157106" y="1158918"/>
                          <a:pt x="1659160" y="1291604"/>
                          <a:pt x="0" y="1207149"/>
                        </a:cubicBezTo>
                        <a:lnTo>
                          <a:pt x="0" y="1207149"/>
                        </a:lnTo>
                        <a:cubicBezTo>
                          <a:pt x="-79153" y="1045544"/>
                          <a:pt x="-53725" y="464649"/>
                          <a:pt x="0" y="0"/>
                        </a:cubicBezTo>
                        <a:close/>
                      </a:path>
                      <a:path w="4944315" h="1207149" stroke="0" extrusionOk="0">
                        <a:moveTo>
                          <a:pt x="0" y="0"/>
                        </a:moveTo>
                        <a:lnTo>
                          <a:pt x="0" y="0"/>
                        </a:lnTo>
                        <a:cubicBezTo>
                          <a:pt x="751759" y="118645"/>
                          <a:pt x="3979276" y="116012"/>
                          <a:pt x="4944315" y="0"/>
                        </a:cubicBezTo>
                        <a:lnTo>
                          <a:pt x="4944315" y="0"/>
                        </a:lnTo>
                        <a:cubicBezTo>
                          <a:pt x="5026645" y="155128"/>
                          <a:pt x="4981840" y="1067061"/>
                          <a:pt x="4944315" y="1207149"/>
                        </a:cubicBezTo>
                        <a:lnTo>
                          <a:pt x="4944315" y="1207149"/>
                        </a:lnTo>
                        <a:cubicBezTo>
                          <a:pt x="3985025" y="1341749"/>
                          <a:pt x="1291269" y="1049953"/>
                          <a:pt x="0" y="1207149"/>
                        </a:cubicBezTo>
                        <a:lnTo>
                          <a:pt x="0" y="1207149"/>
                        </a:lnTo>
                        <a:cubicBezTo>
                          <a:pt x="-65885" y="947997"/>
                          <a:pt x="20823" y="542399"/>
                          <a:pt x="0" y="0"/>
                        </a:cubicBezTo>
                        <a:close/>
                      </a:path>
                    </a:pathLst>
                  </a:custGeom>
                  <ask:type>
                    <ask:lineSketchNone/>
                  </ask:type>
                </ask:lineSketchStyleProps>
              </a:ext>
            </a:extLst>
          </a:ln>
          <a:effectLst>
            <a:outerShdw blurRad="474909" dist="38100" dir="5400000" sx="117117" sy="117117" algn="t" rotWithShape="0">
              <a:prstClr val="black">
                <a:alpha val="67000"/>
              </a:prstClr>
            </a:outerShdw>
          </a:effectLst>
          <a:scene3d>
            <a:camera prst="obliqueTopLeft"/>
            <a:lightRig rig="threePt" dir="t"/>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Graphic 34" descr="Open quotation mark with solid fill">
            <a:extLst>
              <a:ext uri="{FF2B5EF4-FFF2-40B4-BE49-F238E27FC236}">
                <a16:creationId xmlns:a16="http://schemas.microsoft.com/office/drawing/2014/main" id="{C2137DE2-B43B-284A-44D4-51F7C7DF12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58095" y="3620764"/>
            <a:ext cx="1198571" cy="1240349"/>
          </a:xfrm>
          <a:prstGeom prst="rect">
            <a:avLst/>
          </a:prstGeom>
        </p:spPr>
      </p:pic>
      <p:sp>
        <p:nvSpPr>
          <p:cNvPr id="36" name="TextBox 35">
            <a:extLst>
              <a:ext uri="{FF2B5EF4-FFF2-40B4-BE49-F238E27FC236}">
                <a16:creationId xmlns:a16="http://schemas.microsoft.com/office/drawing/2014/main" id="{63D79508-4CF0-53A9-56B9-1E1062CA61D7}"/>
              </a:ext>
            </a:extLst>
          </p:cNvPr>
          <p:cNvSpPr txBox="1"/>
          <p:nvPr/>
        </p:nvSpPr>
        <p:spPr>
          <a:xfrm>
            <a:off x="5813330" y="4276226"/>
            <a:ext cx="5772158" cy="1290097"/>
          </a:xfrm>
          <a:prstGeom prst="rect">
            <a:avLst/>
          </a:prstGeom>
          <a:noFill/>
        </p:spPr>
        <p:txBody>
          <a:bodyPr wrap="square" rtlCol="0">
            <a:spAutoFit/>
          </a:bodyPr>
          <a:lstStyle/>
          <a:p>
            <a:pPr>
              <a:lnSpc>
                <a:spcPts val="3160"/>
              </a:lnSpc>
            </a:pPr>
            <a:r>
              <a:rPr lang="en-US" dirty="0">
                <a:solidFill>
                  <a:schemeClr val="bg1"/>
                </a:solidFill>
                <a:latin typeface="Courier New" panose="02070309020205020404" pitchFamily="49" charset="0"/>
                <a:cs typeface="Courier New" panose="02070309020205020404" pitchFamily="49" charset="0"/>
              </a:rPr>
              <a:t>To be a poor man is hard, but to be a poor race in a land of dollars is the very bottom of hardships.</a:t>
            </a:r>
          </a:p>
        </p:txBody>
      </p:sp>
      <p:grpSp>
        <p:nvGrpSpPr>
          <p:cNvPr id="271" name="Group 270">
            <a:extLst>
              <a:ext uri="{FF2B5EF4-FFF2-40B4-BE49-F238E27FC236}">
                <a16:creationId xmlns:a16="http://schemas.microsoft.com/office/drawing/2014/main" id="{294735FF-9934-3DC3-79D6-01F5C3F253ED}"/>
              </a:ext>
            </a:extLst>
          </p:cNvPr>
          <p:cNvGrpSpPr/>
          <p:nvPr/>
        </p:nvGrpSpPr>
        <p:grpSpPr>
          <a:xfrm>
            <a:off x="2476679" y="1639795"/>
            <a:ext cx="8939310" cy="2896890"/>
            <a:chOff x="3347418" y="2692259"/>
            <a:chExt cx="8939310" cy="2896890"/>
          </a:xfrm>
        </p:grpSpPr>
        <p:sp>
          <p:nvSpPr>
            <p:cNvPr id="28" name="TextBox 27">
              <a:extLst>
                <a:ext uri="{FF2B5EF4-FFF2-40B4-BE49-F238E27FC236}">
                  <a16:creationId xmlns:a16="http://schemas.microsoft.com/office/drawing/2014/main" id="{CA9EB62C-90B1-46EA-384E-4547B09503FC}"/>
                </a:ext>
              </a:extLst>
            </p:cNvPr>
            <p:cNvSpPr txBox="1"/>
            <p:nvPr/>
          </p:nvSpPr>
          <p:spPr>
            <a:xfrm>
              <a:off x="3347418" y="3215699"/>
              <a:ext cx="3983567" cy="1070806"/>
            </a:xfrm>
            <a:prstGeom prst="rect">
              <a:avLst/>
            </a:prstGeom>
            <a:noFill/>
          </p:spPr>
          <p:txBody>
            <a:bodyPr wrap="square">
              <a:spAutoFit/>
            </a:bodyPr>
            <a:lstStyle/>
            <a:p>
              <a:pPr algn="ctr">
                <a:lnSpc>
                  <a:spcPts val="2580"/>
                </a:lnSpc>
              </a:pPr>
              <a:r>
                <a:rPr lang="en-US" sz="1600" spc="40" dirty="0">
                  <a:solidFill>
                    <a:srgbClr val="E5E9D0"/>
                  </a:solidFill>
                  <a:latin typeface="Avenir Next" panose="020B0503020202020204" pitchFamily="34" charset="0"/>
                </a:rPr>
                <a:t>The average </a:t>
              </a:r>
              <a:r>
                <a:rPr lang="en-US" sz="1600" b="1" spc="40" dirty="0">
                  <a:solidFill>
                    <a:srgbClr val="CAFEFF"/>
                  </a:solidFill>
                  <a:latin typeface="Avenir Next" panose="020B0503020202020204" pitchFamily="34" charset="0"/>
                </a:rPr>
                <a:t>white household </a:t>
              </a:r>
            </a:p>
            <a:p>
              <a:pPr algn="ctr">
                <a:lnSpc>
                  <a:spcPts val="2580"/>
                </a:lnSpc>
              </a:pPr>
              <a:r>
                <a:rPr lang="en-US" sz="1600" spc="40" dirty="0">
                  <a:solidFill>
                    <a:srgbClr val="E5E9D0"/>
                  </a:solidFill>
                  <a:latin typeface="Avenir Next" panose="020B0503020202020204" pitchFamily="34" charset="0"/>
                </a:rPr>
                <a:t>headed by someone with a</a:t>
              </a:r>
            </a:p>
            <a:p>
              <a:pPr algn="ctr">
                <a:lnSpc>
                  <a:spcPts val="2580"/>
                </a:lnSpc>
              </a:pPr>
              <a:r>
                <a:rPr lang="en-US" sz="1600" spc="40" dirty="0">
                  <a:solidFill>
                    <a:srgbClr val="E5E9D0"/>
                  </a:solidFill>
                  <a:latin typeface="Avenir Next" panose="020B0503020202020204" pitchFamily="34" charset="0"/>
                </a:rPr>
                <a:t> </a:t>
              </a:r>
              <a:r>
                <a:rPr lang="en-US" sz="1600" b="1" i="1" spc="40" dirty="0">
                  <a:solidFill>
                    <a:srgbClr val="E5E9D0"/>
                  </a:solidFill>
                  <a:latin typeface="Avenir Next" panose="020B0503020202020204" pitchFamily="34" charset="0"/>
                </a:rPr>
                <a:t>high school diploma</a:t>
              </a:r>
            </a:p>
          </p:txBody>
        </p:sp>
        <p:sp>
          <p:nvSpPr>
            <p:cNvPr id="41" name="TextBox 40">
              <a:extLst>
                <a:ext uri="{FF2B5EF4-FFF2-40B4-BE49-F238E27FC236}">
                  <a16:creationId xmlns:a16="http://schemas.microsoft.com/office/drawing/2014/main" id="{0F4DF648-A148-CC3B-5E98-898354734877}"/>
                </a:ext>
              </a:extLst>
            </p:cNvPr>
            <p:cNvSpPr txBox="1"/>
            <p:nvPr/>
          </p:nvSpPr>
          <p:spPr>
            <a:xfrm>
              <a:off x="8036347" y="3215699"/>
              <a:ext cx="4250381" cy="1070806"/>
            </a:xfrm>
            <a:prstGeom prst="rect">
              <a:avLst/>
            </a:prstGeom>
            <a:noFill/>
          </p:spPr>
          <p:txBody>
            <a:bodyPr wrap="square">
              <a:spAutoFit/>
            </a:bodyPr>
            <a:lstStyle/>
            <a:p>
              <a:pPr algn="ctr">
                <a:lnSpc>
                  <a:spcPts val="2580"/>
                </a:lnSpc>
              </a:pPr>
              <a:r>
                <a:rPr lang="en-US" sz="1600" spc="40" dirty="0">
                  <a:solidFill>
                    <a:srgbClr val="E5E9D0"/>
                  </a:solidFill>
                  <a:latin typeface="Avenir Next" panose="020B0503020202020204" pitchFamily="34" charset="0"/>
                </a:rPr>
                <a:t>the average </a:t>
              </a:r>
              <a:r>
                <a:rPr lang="en-US" sz="1600" b="1" spc="40" dirty="0">
                  <a:solidFill>
                    <a:srgbClr val="FF7250"/>
                  </a:solidFill>
                  <a:latin typeface="Avenir Next" panose="020B0503020202020204" pitchFamily="34" charset="0"/>
                </a:rPr>
                <a:t>Black household</a:t>
              </a:r>
            </a:p>
            <a:p>
              <a:pPr algn="ctr">
                <a:lnSpc>
                  <a:spcPts val="2580"/>
                </a:lnSpc>
              </a:pPr>
              <a:r>
                <a:rPr lang="en-US" sz="1600" b="1" spc="40" dirty="0">
                  <a:solidFill>
                    <a:srgbClr val="FF7250"/>
                  </a:solidFill>
                  <a:latin typeface="Avenir Next" panose="020B0503020202020204" pitchFamily="34" charset="0"/>
                </a:rPr>
                <a:t> </a:t>
              </a:r>
              <a:r>
                <a:rPr lang="en-US" sz="1600" spc="40" dirty="0">
                  <a:solidFill>
                    <a:srgbClr val="E5E9D0"/>
                  </a:solidFill>
                  <a:latin typeface="Avenir Next" panose="020B0503020202020204" pitchFamily="34" charset="0"/>
                </a:rPr>
                <a:t>headed by someone with a </a:t>
              </a:r>
            </a:p>
            <a:p>
              <a:pPr algn="ctr">
                <a:lnSpc>
                  <a:spcPts val="2580"/>
                </a:lnSpc>
              </a:pPr>
              <a:r>
                <a:rPr lang="en-US" sz="1600" b="1" i="1" spc="40" dirty="0">
                  <a:solidFill>
                    <a:srgbClr val="E5E9D0"/>
                  </a:solidFill>
                  <a:latin typeface="Avenir Next" panose="020B0503020202020204" pitchFamily="34" charset="0"/>
                </a:rPr>
                <a:t>university degree.</a:t>
              </a:r>
            </a:p>
          </p:txBody>
        </p:sp>
        <p:grpSp>
          <p:nvGrpSpPr>
            <p:cNvPr id="249" name="Group 248">
              <a:extLst>
                <a:ext uri="{FF2B5EF4-FFF2-40B4-BE49-F238E27FC236}">
                  <a16:creationId xmlns:a16="http://schemas.microsoft.com/office/drawing/2014/main" id="{BA57748F-DCAD-304B-FDED-7FB649707EB1}"/>
                </a:ext>
              </a:extLst>
            </p:cNvPr>
            <p:cNvGrpSpPr/>
            <p:nvPr/>
          </p:nvGrpSpPr>
          <p:grpSpPr>
            <a:xfrm>
              <a:off x="6807245" y="3124798"/>
              <a:ext cx="1996582" cy="1200329"/>
              <a:chOff x="8037849" y="3949660"/>
              <a:chExt cx="3936025" cy="1895083"/>
            </a:xfrm>
          </p:grpSpPr>
          <p:grpSp>
            <p:nvGrpSpPr>
              <p:cNvPr id="64" name="Group 63">
                <a:extLst>
                  <a:ext uri="{FF2B5EF4-FFF2-40B4-BE49-F238E27FC236}">
                    <a16:creationId xmlns:a16="http://schemas.microsoft.com/office/drawing/2014/main" id="{9EF222E6-D68C-2EA0-D1F7-43245EB92599}"/>
                  </a:ext>
                </a:extLst>
              </p:cNvPr>
              <p:cNvGrpSpPr/>
              <p:nvPr/>
            </p:nvGrpSpPr>
            <p:grpSpPr>
              <a:xfrm>
                <a:off x="9277296" y="3949660"/>
                <a:ext cx="1388008" cy="594701"/>
                <a:chOff x="9057100" y="3472517"/>
                <a:chExt cx="1388008" cy="594701"/>
              </a:xfrm>
            </p:grpSpPr>
            <p:pic>
              <p:nvPicPr>
                <p:cNvPr id="246" name="Picture 245">
                  <a:extLst>
                    <a:ext uri="{FF2B5EF4-FFF2-40B4-BE49-F238E27FC236}">
                      <a16:creationId xmlns:a16="http://schemas.microsoft.com/office/drawing/2014/main" id="{3997E7A1-1361-F15C-C7BA-6BE469D0A6C6}"/>
                    </a:ext>
                  </a:extLst>
                </p:cNvPr>
                <p:cNvPicPr>
                  <a:picLocks noChangeAspect="1"/>
                </p:cNvPicPr>
                <p:nvPr/>
              </p:nvPicPr>
              <p:blipFill rotWithShape="1">
                <a:blip r:embed="rId5"/>
                <a:srcRect t="8499" b="10547"/>
                <a:stretch/>
              </p:blipFill>
              <p:spPr>
                <a:xfrm>
                  <a:off x="9057100" y="3472517"/>
                  <a:ext cx="1388008" cy="594701"/>
                </a:xfrm>
                <a:prstGeom prst="rect">
                  <a:avLst/>
                </a:prstGeom>
              </p:spPr>
            </p:pic>
            <p:sp>
              <p:nvSpPr>
                <p:cNvPr id="247" name="Oval 246">
                  <a:extLst>
                    <a:ext uri="{FF2B5EF4-FFF2-40B4-BE49-F238E27FC236}">
                      <a16:creationId xmlns:a16="http://schemas.microsoft.com/office/drawing/2014/main" id="{2D3B9154-D3E3-B2CD-8152-8970796312CE}"/>
                    </a:ext>
                  </a:extLst>
                </p:cNvPr>
                <p:cNvSpPr/>
                <p:nvPr/>
              </p:nvSpPr>
              <p:spPr>
                <a:xfrm>
                  <a:off x="9529813" y="3568887"/>
                  <a:ext cx="395715" cy="396921"/>
                </a:xfrm>
                <a:prstGeom prst="ellipse">
                  <a:avLst/>
                </a:prstGeom>
                <a:solidFill>
                  <a:srgbClr val="5482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7" name="Group 206">
                <a:extLst>
                  <a:ext uri="{FF2B5EF4-FFF2-40B4-BE49-F238E27FC236}">
                    <a16:creationId xmlns:a16="http://schemas.microsoft.com/office/drawing/2014/main" id="{90A76F3F-B160-1B04-8C8B-4C501A8BD220}"/>
                  </a:ext>
                </a:extLst>
              </p:cNvPr>
              <p:cNvGrpSpPr/>
              <p:nvPr/>
            </p:nvGrpSpPr>
            <p:grpSpPr>
              <a:xfrm>
                <a:off x="8037849" y="5267301"/>
                <a:ext cx="1388008" cy="577442"/>
                <a:chOff x="9057100" y="3472517"/>
                <a:chExt cx="1388008" cy="594701"/>
              </a:xfrm>
            </p:grpSpPr>
            <p:pic>
              <p:nvPicPr>
                <p:cNvPr id="240" name="Picture 239">
                  <a:extLst>
                    <a:ext uri="{FF2B5EF4-FFF2-40B4-BE49-F238E27FC236}">
                      <a16:creationId xmlns:a16="http://schemas.microsoft.com/office/drawing/2014/main" id="{F27689C7-E205-2FF5-B330-0C0F20DC08B0}"/>
                    </a:ext>
                  </a:extLst>
                </p:cNvPr>
                <p:cNvPicPr>
                  <a:picLocks noChangeAspect="1"/>
                </p:cNvPicPr>
                <p:nvPr/>
              </p:nvPicPr>
              <p:blipFill rotWithShape="1">
                <a:blip r:embed="rId5"/>
                <a:srcRect t="8499" b="10547"/>
                <a:stretch/>
              </p:blipFill>
              <p:spPr>
                <a:xfrm>
                  <a:off x="9057100" y="3472517"/>
                  <a:ext cx="1388008" cy="594701"/>
                </a:xfrm>
                <a:prstGeom prst="rect">
                  <a:avLst/>
                </a:prstGeom>
              </p:spPr>
            </p:pic>
            <p:sp>
              <p:nvSpPr>
                <p:cNvPr id="241" name="Oval 240">
                  <a:extLst>
                    <a:ext uri="{FF2B5EF4-FFF2-40B4-BE49-F238E27FC236}">
                      <a16:creationId xmlns:a16="http://schemas.microsoft.com/office/drawing/2014/main" id="{13CD28B4-E20D-295E-1785-EB9CDB6944C1}"/>
                    </a:ext>
                  </a:extLst>
                </p:cNvPr>
                <p:cNvSpPr/>
                <p:nvPr/>
              </p:nvSpPr>
              <p:spPr>
                <a:xfrm>
                  <a:off x="9529813" y="3568887"/>
                  <a:ext cx="395715" cy="396921"/>
                </a:xfrm>
                <a:prstGeom prst="ellipse">
                  <a:avLst/>
                </a:prstGeom>
                <a:solidFill>
                  <a:srgbClr val="5482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0" name="Group 209">
                <a:extLst>
                  <a:ext uri="{FF2B5EF4-FFF2-40B4-BE49-F238E27FC236}">
                    <a16:creationId xmlns:a16="http://schemas.microsoft.com/office/drawing/2014/main" id="{922DB404-22A8-01E2-D3B2-69C687E04F32}"/>
                  </a:ext>
                </a:extLst>
              </p:cNvPr>
              <p:cNvGrpSpPr/>
              <p:nvPr/>
            </p:nvGrpSpPr>
            <p:grpSpPr>
              <a:xfrm>
                <a:off x="9315354" y="5246731"/>
                <a:ext cx="1388008" cy="594701"/>
                <a:chOff x="9057100" y="3472517"/>
                <a:chExt cx="1388008" cy="594701"/>
              </a:xfrm>
            </p:grpSpPr>
            <p:pic>
              <p:nvPicPr>
                <p:cNvPr id="231" name="Picture 230">
                  <a:extLst>
                    <a:ext uri="{FF2B5EF4-FFF2-40B4-BE49-F238E27FC236}">
                      <a16:creationId xmlns:a16="http://schemas.microsoft.com/office/drawing/2014/main" id="{D299AA08-5E64-3694-193D-3A968B77F74B}"/>
                    </a:ext>
                  </a:extLst>
                </p:cNvPr>
                <p:cNvPicPr>
                  <a:picLocks noChangeAspect="1"/>
                </p:cNvPicPr>
                <p:nvPr/>
              </p:nvPicPr>
              <p:blipFill rotWithShape="1">
                <a:blip r:embed="rId5"/>
                <a:srcRect t="8499" b="10547"/>
                <a:stretch/>
              </p:blipFill>
              <p:spPr>
                <a:xfrm>
                  <a:off x="9057100" y="3472517"/>
                  <a:ext cx="1388008" cy="594701"/>
                </a:xfrm>
                <a:prstGeom prst="rect">
                  <a:avLst/>
                </a:prstGeom>
              </p:spPr>
            </p:pic>
            <p:sp>
              <p:nvSpPr>
                <p:cNvPr id="232" name="Oval 231">
                  <a:extLst>
                    <a:ext uri="{FF2B5EF4-FFF2-40B4-BE49-F238E27FC236}">
                      <a16:creationId xmlns:a16="http://schemas.microsoft.com/office/drawing/2014/main" id="{D2858589-FF2D-C0E1-9FF0-2811E9B037CB}"/>
                    </a:ext>
                  </a:extLst>
                </p:cNvPr>
                <p:cNvSpPr/>
                <p:nvPr/>
              </p:nvSpPr>
              <p:spPr>
                <a:xfrm>
                  <a:off x="9529813" y="3568887"/>
                  <a:ext cx="395715" cy="396921"/>
                </a:xfrm>
                <a:prstGeom prst="ellipse">
                  <a:avLst/>
                </a:prstGeom>
                <a:solidFill>
                  <a:srgbClr val="5482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1" name="Group 210">
                <a:extLst>
                  <a:ext uri="{FF2B5EF4-FFF2-40B4-BE49-F238E27FC236}">
                    <a16:creationId xmlns:a16="http://schemas.microsoft.com/office/drawing/2014/main" id="{2E3712EB-E1B8-AF67-6A20-DAB259F076CE}"/>
                  </a:ext>
                </a:extLst>
              </p:cNvPr>
              <p:cNvGrpSpPr/>
              <p:nvPr/>
            </p:nvGrpSpPr>
            <p:grpSpPr>
              <a:xfrm>
                <a:off x="10585866" y="5234619"/>
                <a:ext cx="1388008" cy="594701"/>
                <a:chOff x="9057100" y="3472517"/>
                <a:chExt cx="1388008" cy="594701"/>
              </a:xfrm>
            </p:grpSpPr>
            <p:pic>
              <p:nvPicPr>
                <p:cNvPr id="228" name="Picture 227">
                  <a:extLst>
                    <a:ext uri="{FF2B5EF4-FFF2-40B4-BE49-F238E27FC236}">
                      <a16:creationId xmlns:a16="http://schemas.microsoft.com/office/drawing/2014/main" id="{A51B5E54-FFFF-E0E3-5AF1-ED7A313D8054}"/>
                    </a:ext>
                  </a:extLst>
                </p:cNvPr>
                <p:cNvPicPr>
                  <a:picLocks noChangeAspect="1"/>
                </p:cNvPicPr>
                <p:nvPr/>
              </p:nvPicPr>
              <p:blipFill rotWithShape="1">
                <a:blip r:embed="rId5"/>
                <a:srcRect t="8499" b="10547"/>
                <a:stretch/>
              </p:blipFill>
              <p:spPr>
                <a:xfrm>
                  <a:off x="9057100" y="3472517"/>
                  <a:ext cx="1388008" cy="594701"/>
                </a:xfrm>
                <a:prstGeom prst="rect">
                  <a:avLst/>
                </a:prstGeom>
              </p:spPr>
            </p:pic>
            <p:sp>
              <p:nvSpPr>
                <p:cNvPr id="229" name="Oval 228">
                  <a:extLst>
                    <a:ext uri="{FF2B5EF4-FFF2-40B4-BE49-F238E27FC236}">
                      <a16:creationId xmlns:a16="http://schemas.microsoft.com/office/drawing/2014/main" id="{5E20143A-1D31-D5E5-4FD4-17D2D49362D0}"/>
                    </a:ext>
                  </a:extLst>
                </p:cNvPr>
                <p:cNvSpPr/>
                <p:nvPr/>
              </p:nvSpPr>
              <p:spPr>
                <a:xfrm>
                  <a:off x="9529813" y="3568887"/>
                  <a:ext cx="395715" cy="396921"/>
                </a:xfrm>
                <a:prstGeom prst="ellipse">
                  <a:avLst/>
                </a:prstGeom>
                <a:solidFill>
                  <a:srgbClr val="5482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5" name="Group 214">
                <a:extLst>
                  <a:ext uri="{FF2B5EF4-FFF2-40B4-BE49-F238E27FC236}">
                    <a16:creationId xmlns:a16="http://schemas.microsoft.com/office/drawing/2014/main" id="{20406D15-015F-7944-7133-40EF94A665A7}"/>
                  </a:ext>
                </a:extLst>
              </p:cNvPr>
              <p:cNvGrpSpPr/>
              <p:nvPr/>
            </p:nvGrpSpPr>
            <p:grpSpPr>
              <a:xfrm>
                <a:off x="8658665" y="4595857"/>
                <a:ext cx="1388008" cy="594701"/>
                <a:chOff x="9057100" y="3472517"/>
                <a:chExt cx="1388008" cy="594701"/>
              </a:xfrm>
            </p:grpSpPr>
            <p:pic>
              <p:nvPicPr>
                <p:cNvPr id="222" name="Picture 221">
                  <a:extLst>
                    <a:ext uri="{FF2B5EF4-FFF2-40B4-BE49-F238E27FC236}">
                      <a16:creationId xmlns:a16="http://schemas.microsoft.com/office/drawing/2014/main" id="{E4C778FA-4891-0871-03FD-A5E5D0162F11}"/>
                    </a:ext>
                  </a:extLst>
                </p:cNvPr>
                <p:cNvPicPr>
                  <a:picLocks noChangeAspect="1"/>
                </p:cNvPicPr>
                <p:nvPr/>
              </p:nvPicPr>
              <p:blipFill rotWithShape="1">
                <a:blip r:embed="rId5"/>
                <a:srcRect t="8499" b="10547"/>
                <a:stretch/>
              </p:blipFill>
              <p:spPr>
                <a:xfrm>
                  <a:off x="9057100" y="3472517"/>
                  <a:ext cx="1388008" cy="594701"/>
                </a:xfrm>
                <a:prstGeom prst="rect">
                  <a:avLst/>
                </a:prstGeom>
              </p:spPr>
            </p:pic>
            <p:sp>
              <p:nvSpPr>
                <p:cNvPr id="223" name="Oval 222">
                  <a:extLst>
                    <a:ext uri="{FF2B5EF4-FFF2-40B4-BE49-F238E27FC236}">
                      <a16:creationId xmlns:a16="http://schemas.microsoft.com/office/drawing/2014/main" id="{A99356C3-68F4-52B4-EC1A-DE4C9510ADBA}"/>
                    </a:ext>
                  </a:extLst>
                </p:cNvPr>
                <p:cNvSpPr/>
                <p:nvPr/>
              </p:nvSpPr>
              <p:spPr>
                <a:xfrm>
                  <a:off x="9529813" y="3568887"/>
                  <a:ext cx="395715" cy="396921"/>
                </a:xfrm>
                <a:prstGeom prst="ellipse">
                  <a:avLst/>
                </a:prstGeom>
                <a:solidFill>
                  <a:srgbClr val="5482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6" name="Group 215">
                <a:extLst>
                  <a:ext uri="{FF2B5EF4-FFF2-40B4-BE49-F238E27FC236}">
                    <a16:creationId xmlns:a16="http://schemas.microsoft.com/office/drawing/2014/main" id="{27F2365C-E7A8-57E1-6AB7-E26FF970559D}"/>
                  </a:ext>
                </a:extLst>
              </p:cNvPr>
              <p:cNvGrpSpPr/>
              <p:nvPr/>
            </p:nvGrpSpPr>
            <p:grpSpPr>
              <a:xfrm>
                <a:off x="9936170" y="4592546"/>
                <a:ext cx="1388008" cy="594701"/>
                <a:chOff x="9057100" y="3472517"/>
                <a:chExt cx="1388008" cy="594701"/>
              </a:xfrm>
            </p:grpSpPr>
            <p:pic>
              <p:nvPicPr>
                <p:cNvPr id="219" name="Picture 218">
                  <a:extLst>
                    <a:ext uri="{FF2B5EF4-FFF2-40B4-BE49-F238E27FC236}">
                      <a16:creationId xmlns:a16="http://schemas.microsoft.com/office/drawing/2014/main" id="{F10AFD44-EE10-9EA4-5F06-61D325A83F2E}"/>
                    </a:ext>
                  </a:extLst>
                </p:cNvPr>
                <p:cNvPicPr>
                  <a:picLocks noChangeAspect="1"/>
                </p:cNvPicPr>
                <p:nvPr/>
              </p:nvPicPr>
              <p:blipFill rotWithShape="1">
                <a:blip r:embed="rId5"/>
                <a:srcRect t="8499" b="10547"/>
                <a:stretch/>
              </p:blipFill>
              <p:spPr>
                <a:xfrm>
                  <a:off x="9057100" y="3472517"/>
                  <a:ext cx="1388008" cy="594701"/>
                </a:xfrm>
                <a:prstGeom prst="rect">
                  <a:avLst/>
                </a:prstGeom>
              </p:spPr>
            </p:pic>
            <p:sp>
              <p:nvSpPr>
                <p:cNvPr id="220" name="Oval 219">
                  <a:extLst>
                    <a:ext uri="{FF2B5EF4-FFF2-40B4-BE49-F238E27FC236}">
                      <a16:creationId xmlns:a16="http://schemas.microsoft.com/office/drawing/2014/main" id="{372C8396-B3F2-EB9E-0E0E-D87EF09209A4}"/>
                    </a:ext>
                  </a:extLst>
                </p:cNvPr>
                <p:cNvSpPr/>
                <p:nvPr/>
              </p:nvSpPr>
              <p:spPr>
                <a:xfrm>
                  <a:off x="9529813" y="3568887"/>
                  <a:ext cx="395715" cy="396921"/>
                </a:xfrm>
                <a:prstGeom prst="ellipse">
                  <a:avLst/>
                </a:prstGeom>
                <a:solidFill>
                  <a:srgbClr val="5482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51" name="TextBox 250">
              <a:extLst>
                <a:ext uri="{FF2B5EF4-FFF2-40B4-BE49-F238E27FC236}">
                  <a16:creationId xmlns:a16="http://schemas.microsoft.com/office/drawing/2014/main" id="{66773802-EC84-FA5F-0794-C97347A00F7F}"/>
                </a:ext>
              </a:extLst>
            </p:cNvPr>
            <p:cNvSpPr txBox="1"/>
            <p:nvPr/>
          </p:nvSpPr>
          <p:spPr>
            <a:xfrm>
              <a:off x="6027722" y="2692259"/>
              <a:ext cx="3484920" cy="2896890"/>
            </a:xfrm>
            <a:prstGeom prst="rect">
              <a:avLst/>
            </a:prstGeom>
            <a:noFill/>
          </p:spPr>
          <p:txBody>
            <a:bodyPr wrap="square">
              <a:prstTxWarp prst="textArchUp">
                <a:avLst>
                  <a:gd name="adj" fmla="val 11866060"/>
                </a:avLst>
              </a:prstTxWarp>
              <a:spAutoFit/>
            </a:bodyPr>
            <a:lstStyle/>
            <a:p>
              <a:pPr algn="ctr">
                <a:lnSpc>
                  <a:spcPts val="2580"/>
                </a:lnSpc>
              </a:pPr>
              <a:r>
                <a:rPr lang="en-US" b="1" spc="40" dirty="0">
                  <a:solidFill>
                    <a:srgbClr val="E5E9D0"/>
                  </a:solidFill>
                  <a:latin typeface="Avenir Next Condensed" panose="020B0506020202020204" pitchFamily="34" charset="0"/>
                </a:rPr>
                <a:t>has more wealth than</a:t>
              </a:r>
            </a:p>
          </p:txBody>
        </p:sp>
      </p:grpSp>
      <p:grpSp>
        <p:nvGrpSpPr>
          <p:cNvPr id="11" name="Group 10">
            <a:extLst>
              <a:ext uri="{FF2B5EF4-FFF2-40B4-BE49-F238E27FC236}">
                <a16:creationId xmlns:a16="http://schemas.microsoft.com/office/drawing/2014/main" id="{73FD50E3-3E49-A785-8B45-20A0252B5C02}"/>
              </a:ext>
            </a:extLst>
          </p:cNvPr>
          <p:cNvGrpSpPr/>
          <p:nvPr/>
        </p:nvGrpSpPr>
        <p:grpSpPr>
          <a:xfrm>
            <a:off x="594839" y="1777153"/>
            <a:ext cx="3691657" cy="4473423"/>
            <a:chOff x="594839" y="1777153"/>
            <a:chExt cx="3691657" cy="4473423"/>
          </a:xfrm>
        </p:grpSpPr>
        <p:sp>
          <p:nvSpPr>
            <p:cNvPr id="255" name="Rounded Rectangle 254">
              <a:extLst>
                <a:ext uri="{FF2B5EF4-FFF2-40B4-BE49-F238E27FC236}">
                  <a16:creationId xmlns:a16="http://schemas.microsoft.com/office/drawing/2014/main" id="{FEFAC409-9658-04B7-8CE3-E4FCA3B10A4D}"/>
                </a:ext>
              </a:extLst>
            </p:cNvPr>
            <p:cNvSpPr/>
            <p:nvPr/>
          </p:nvSpPr>
          <p:spPr>
            <a:xfrm>
              <a:off x="998398" y="2215772"/>
              <a:ext cx="914400" cy="3123572"/>
            </a:xfrm>
            <a:prstGeom prst="roundRect">
              <a:avLst>
                <a:gd name="adj" fmla="val 4240"/>
              </a:avLst>
            </a:prstGeom>
            <a:solidFill>
              <a:srgbClr val="CAF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solidFill>
                  <a:srgbClr val="CAFEFF"/>
                </a:solidFill>
              </a:endParaRPr>
            </a:p>
          </p:txBody>
        </p:sp>
        <p:sp>
          <p:nvSpPr>
            <p:cNvPr id="256" name="Rounded Rectangle 255">
              <a:extLst>
                <a:ext uri="{FF2B5EF4-FFF2-40B4-BE49-F238E27FC236}">
                  <a16:creationId xmlns:a16="http://schemas.microsoft.com/office/drawing/2014/main" id="{FDEB21C4-9382-9A97-10B9-A2B64002447F}"/>
                </a:ext>
              </a:extLst>
            </p:cNvPr>
            <p:cNvSpPr/>
            <p:nvPr/>
          </p:nvSpPr>
          <p:spPr>
            <a:xfrm>
              <a:off x="2005247" y="4766666"/>
              <a:ext cx="914400" cy="572678"/>
            </a:xfrm>
            <a:prstGeom prst="roundRect">
              <a:avLst>
                <a:gd name="adj" fmla="val 3960"/>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257" name="Rounded Rectangle 256">
              <a:extLst>
                <a:ext uri="{FF2B5EF4-FFF2-40B4-BE49-F238E27FC236}">
                  <a16:creationId xmlns:a16="http://schemas.microsoft.com/office/drawing/2014/main" id="{CF6944B1-E95A-EEA9-6D74-CBBEF83C3B6A}"/>
                </a:ext>
              </a:extLst>
            </p:cNvPr>
            <p:cNvSpPr/>
            <p:nvPr/>
          </p:nvSpPr>
          <p:spPr>
            <a:xfrm>
              <a:off x="3012096" y="4950971"/>
              <a:ext cx="914400" cy="388373"/>
            </a:xfrm>
            <a:prstGeom prst="roundRect">
              <a:avLst>
                <a:gd name="adj" fmla="val 5424"/>
              </a:avLst>
            </a:prstGeom>
            <a:solidFill>
              <a:srgbClr val="FF79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cxnSp>
          <p:nvCxnSpPr>
            <p:cNvPr id="260" name="Straight Connector 259">
              <a:extLst>
                <a:ext uri="{FF2B5EF4-FFF2-40B4-BE49-F238E27FC236}">
                  <a16:creationId xmlns:a16="http://schemas.microsoft.com/office/drawing/2014/main" id="{4155C2F3-45C0-CA6E-5253-099DC29BA2B1}"/>
                </a:ext>
              </a:extLst>
            </p:cNvPr>
            <p:cNvCxnSpPr>
              <a:cxnSpLocks/>
            </p:cNvCxnSpPr>
            <p:nvPr/>
          </p:nvCxnSpPr>
          <p:spPr>
            <a:xfrm>
              <a:off x="923996" y="5339344"/>
              <a:ext cx="3088839"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63" name="TextBox 262">
              <a:extLst>
                <a:ext uri="{FF2B5EF4-FFF2-40B4-BE49-F238E27FC236}">
                  <a16:creationId xmlns:a16="http://schemas.microsoft.com/office/drawing/2014/main" id="{C7F93249-9AB6-1221-22AD-9081D714F13F}"/>
                </a:ext>
              </a:extLst>
            </p:cNvPr>
            <p:cNvSpPr txBox="1"/>
            <p:nvPr/>
          </p:nvSpPr>
          <p:spPr>
            <a:xfrm>
              <a:off x="655029" y="1777153"/>
              <a:ext cx="1542962" cy="369332"/>
            </a:xfrm>
            <a:prstGeom prst="rect">
              <a:avLst/>
            </a:prstGeom>
            <a:noFill/>
          </p:spPr>
          <p:txBody>
            <a:bodyPr wrap="square" rtlCol="0">
              <a:spAutoFit/>
            </a:bodyPr>
            <a:lstStyle/>
            <a:p>
              <a:pPr algn="ctr"/>
              <a:r>
                <a:rPr lang="en-US" dirty="0">
                  <a:solidFill>
                    <a:srgbClr val="CAFEFF"/>
                  </a:solidFill>
                  <a:latin typeface="Hardwick WF" pitchFamily="2" charset="0"/>
                </a:rPr>
                <a:t>$188K</a:t>
              </a:r>
            </a:p>
          </p:txBody>
        </p:sp>
        <p:sp>
          <p:nvSpPr>
            <p:cNvPr id="264" name="TextBox 263">
              <a:extLst>
                <a:ext uri="{FF2B5EF4-FFF2-40B4-BE49-F238E27FC236}">
                  <a16:creationId xmlns:a16="http://schemas.microsoft.com/office/drawing/2014/main" id="{B0405EA5-58DE-92D7-2087-ED03AC141AA2}"/>
                </a:ext>
              </a:extLst>
            </p:cNvPr>
            <p:cNvSpPr txBox="1"/>
            <p:nvPr/>
          </p:nvSpPr>
          <p:spPr>
            <a:xfrm>
              <a:off x="1663770" y="4361618"/>
              <a:ext cx="1542961" cy="369332"/>
            </a:xfrm>
            <a:prstGeom prst="rect">
              <a:avLst/>
            </a:prstGeom>
            <a:noFill/>
          </p:spPr>
          <p:txBody>
            <a:bodyPr wrap="square" rtlCol="0">
              <a:spAutoFit/>
            </a:bodyPr>
            <a:lstStyle/>
            <a:p>
              <a:pPr algn="ctr"/>
              <a:r>
                <a:rPr lang="en-US" dirty="0">
                  <a:solidFill>
                    <a:schemeClr val="bg2">
                      <a:lumMod val="90000"/>
                    </a:schemeClr>
                  </a:solidFill>
                  <a:latin typeface="Hardwick WF" pitchFamily="2" charset="0"/>
                </a:rPr>
                <a:t>$36K</a:t>
              </a:r>
            </a:p>
          </p:txBody>
        </p:sp>
        <p:sp>
          <p:nvSpPr>
            <p:cNvPr id="265" name="TextBox 264">
              <a:extLst>
                <a:ext uri="{FF2B5EF4-FFF2-40B4-BE49-F238E27FC236}">
                  <a16:creationId xmlns:a16="http://schemas.microsoft.com/office/drawing/2014/main" id="{1C428D45-1A49-F2E6-F477-ECAA1F4A1C2C}"/>
                </a:ext>
              </a:extLst>
            </p:cNvPr>
            <p:cNvSpPr txBox="1"/>
            <p:nvPr/>
          </p:nvSpPr>
          <p:spPr>
            <a:xfrm>
              <a:off x="2713161" y="4540532"/>
              <a:ext cx="1493740" cy="369332"/>
            </a:xfrm>
            <a:prstGeom prst="rect">
              <a:avLst/>
            </a:prstGeom>
            <a:noFill/>
          </p:spPr>
          <p:txBody>
            <a:bodyPr wrap="square" rtlCol="0">
              <a:spAutoFit/>
            </a:bodyPr>
            <a:lstStyle/>
            <a:p>
              <a:pPr algn="ctr"/>
              <a:r>
                <a:rPr lang="en-US" dirty="0">
                  <a:solidFill>
                    <a:srgbClr val="FF7956"/>
                  </a:solidFill>
                  <a:latin typeface="Hardwick WF" pitchFamily="2" charset="0"/>
                </a:rPr>
                <a:t>$24K</a:t>
              </a:r>
            </a:p>
          </p:txBody>
        </p:sp>
        <p:sp>
          <p:nvSpPr>
            <p:cNvPr id="267" name="TextBox 266">
              <a:extLst>
                <a:ext uri="{FF2B5EF4-FFF2-40B4-BE49-F238E27FC236}">
                  <a16:creationId xmlns:a16="http://schemas.microsoft.com/office/drawing/2014/main" id="{220BF902-A50F-6127-2BBD-F30A408EE8F7}"/>
                </a:ext>
              </a:extLst>
            </p:cNvPr>
            <p:cNvSpPr txBox="1"/>
            <p:nvPr/>
          </p:nvSpPr>
          <p:spPr>
            <a:xfrm>
              <a:off x="624502" y="5410777"/>
              <a:ext cx="1604018" cy="338554"/>
            </a:xfrm>
            <a:prstGeom prst="rect">
              <a:avLst/>
            </a:prstGeom>
            <a:noFill/>
          </p:spPr>
          <p:txBody>
            <a:bodyPr wrap="square">
              <a:spAutoFit/>
            </a:bodyPr>
            <a:lstStyle/>
            <a:p>
              <a:pPr algn="ctr"/>
              <a:r>
                <a:rPr lang="en-US" sz="1600" b="1" spc="40" dirty="0">
                  <a:solidFill>
                    <a:srgbClr val="CAFEFF"/>
                  </a:solidFill>
                  <a:latin typeface="Avenir Next Demi Bold" panose="020B0503020202020204" pitchFamily="34" charset="0"/>
                </a:rPr>
                <a:t>White</a:t>
              </a:r>
              <a:endParaRPr lang="en-US" sz="1600" b="1" dirty="0">
                <a:latin typeface="Avenir Next Demi Bold" panose="020B0503020202020204" pitchFamily="34" charset="0"/>
              </a:endParaRPr>
            </a:p>
          </p:txBody>
        </p:sp>
        <p:sp>
          <p:nvSpPr>
            <p:cNvPr id="268" name="TextBox 267">
              <a:extLst>
                <a:ext uri="{FF2B5EF4-FFF2-40B4-BE49-F238E27FC236}">
                  <a16:creationId xmlns:a16="http://schemas.microsoft.com/office/drawing/2014/main" id="{ADFE1BBE-6DF8-125C-4C61-E5E7A7092B9A}"/>
                </a:ext>
              </a:extLst>
            </p:cNvPr>
            <p:cNvSpPr txBox="1"/>
            <p:nvPr/>
          </p:nvSpPr>
          <p:spPr>
            <a:xfrm>
              <a:off x="1515023" y="5410777"/>
              <a:ext cx="1840453" cy="338554"/>
            </a:xfrm>
            <a:prstGeom prst="rect">
              <a:avLst/>
            </a:prstGeom>
            <a:noFill/>
          </p:spPr>
          <p:txBody>
            <a:bodyPr wrap="square">
              <a:spAutoFit/>
            </a:bodyPr>
            <a:lstStyle/>
            <a:p>
              <a:pPr algn="ctr"/>
              <a:r>
                <a:rPr lang="en-US" sz="1600" b="1" spc="40" dirty="0">
                  <a:solidFill>
                    <a:schemeClr val="bg2">
                      <a:lumMod val="90000"/>
                    </a:schemeClr>
                  </a:solidFill>
                  <a:latin typeface="Avenir Next Demi Bold" panose="020B0503020202020204" pitchFamily="34" charset="0"/>
                </a:rPr>
                <a:t>Hispanic</a:t>
              </a:r>
              <a:endParaRPr lang="en-US" sz="1600" b="1" dirty="0">
                <a:solidFill>
                  <a:schemeClr val="bg2">
                    <a:lumMod val="90000"/>
                  </a:schemeClr>
                </a:solidFill>
                <a:latin typeface="Avenir Next Demi Bold" panose="020B0503020202020204" pitchFamily="34" charset="0"/>
              </a:endParaRPr>
            </a:p>
          </p:txBody>
        </p:sp>
        <p:sp>
          <p:nvSpPr>
            <p:cNvPr id="269" name="TextBox 268">
              <a:extLst>
                <a:ext uri="{FF2B5EF4-FFF2-40B4-BE49-F238E27FC236}">
                  <a16:creationId xmlns:a16="http://schemas.microsoft.com/office/drawing/2014/main" id="{594F131F-F297-B6B4-1C87-9F5766A55853}"/>
                </a:ext>
              </a:extLst>
            </p:cNvPr>
            <p:cNvSpPr txBox="1"/>
            <p:nvPr/>
          </p:nvSpPr>
          <p:spPr>
            <a:xfrm>
              <a:off x="2635475" y="5415753"/>
              <a:ext cx="1576200" cy="338554"/>
            </a:xfrm>
            <a:prstGeom prst="rect">
              <a:avLst/>
            </a:prstGeom>
            <a:noFill/>
          </p:spPr>
          <p:txBody>
            <a:bodyPr wrap="square">
              <a:spAutoFit/>
            </a:bodyPr>
            <a:lstStyle/>
            <a:p>
              <a:pPr algn="ctr"/>
              <a:r>
                <a:rPr lang="en-US" sz="1600" b="1" spc="40" dirty="0">
                  <a:solidFill>
                    <a:srgbClr val="FF7956"/>
                  </a:solidFill>
                  <a:latin typeface="Avenir Next Demi Bold" panose="020B0503020202020204" pitchFamily="34" charset="0"/>
                </a:rPr>
                <a:t>Black</a:t>
              </a:r>
              <a:endParaRPr lang="en-US" sz="1600" b="1" dirty="0">
                <a:solidFill>
                  <a:srgbClr val="FF7956"/>
                </a:solidFill>
                <a:latin typeface="Avenir Next Demi Bold" panose="020B0503020202020204" pitchFamily="34" charset="0"/>
              </a:endParaRPr>
            </a:p>
          </p:txBody>
        </p:sp>
        <p:sp>
          <p:nvSpPr>
            <p:cNvPr id="270" name="TextBox 269">
              <a:extLst>
                <a:ext uri="{FF2B5EF4-FFF2-40B4-BE49-F238E27FC236}">
                  <a16:creationId xmlns:a16="http://schemas.microsoft.com/office/drawing/2014/main" id="{1B373D9B-C7A7-65D3-2D35-0D09AE84334C}"/>
                </a:ext>
              </a:extLst>
            </p:cNvPr>
            <p:cNvSpPr txBox="1"/>
            <p:nvPr/>
          </p:nvSpPr>
          <p:spPr>
            <a:xfrm>
              <a:off x="594839" y="5912022"/>
              <a:ext cx="3691657" cy="338554"/>
            </a:xfrm>
            <a:prstGeom prst="rect">
              <a:avLst/>
            </a:prstGeom>
            <a:noFill/>
          </p:spPr>
          <p:txBody>
            <a:bodyPr wrap="square">
              <a:spAutoFit/>
            </a:bodyPr>
            <a:lstStyle/>
            <a:p>
              <a:pPr algn="ctr"/>
              <a:r>
                <a:rPr lang="en-US" sz="1600" spc="60" dirty="0">
                  <a:solidFill>
                    <a:srgbClr val="F7F9E3"/>
                  </a:solidFill>
                  <a:latin typeface="Avenir Next Condensed" panose="020B0506020202020204" pitchFamily="34" charset="0"/>
                </a:rPr>
                <a:t>Median household net worth</a:t>
              </a:r>
            </a:p>
          </p:txBody>
        </p:sp>
      </p:grpSp>
      <p:grpSp>
        <p:nvGrpSpPr>
          <p:cNvPr id="12" name="Group 11">
            <a:extLst>
              <a:ext uri="{FF2B5EF4-FFF2-40B4-BE49-F238E27FC236}">
                <a16:creationId xmlns:a16="http://schemas.microsoft.com/office/drawing/2014/main" id="{211A1CE4-1C6E-6BCB-F3C8-E9DEFD574FA8}"/>
              </a:ext>
            </a:extLst>
          </p:cNvPr>
          <p:cNvGrpSpPr/>
          <p:nvPr/>
        </p:nvGrpSpPr>
        <p:grpSpPr>
          <a:xfrm>
            <a:off x="72117" y="272964"/>
            <a:ext cx="12047765" cy="869855"/>
            <a:chOff x="66135" y="158605"/>
            <a:chExt cx="12047765" cy="869855"/>
          </a:xfrm>
        </p:grpSpPr>
        <p:grpSp>
          <p:nvGrpSpPr>
            <p:cNvPr id="2" name="Group 1">
              <a:extLst>
                <a:ext uri="{FF2B5EF4-FFF2-40B4-BE49-F238E27FC236}">
                  <a16:creationId xmlns:a16="http://schemas.microsoft.com/office/drawing/2014/main" id="{F7737083-B679-6077-B6F0-00F4DC3F15EA}"/>
                </a:ext>
              </a:extLst>
            </p:cNvPr>
            <p:cNvGrpSpPr/>
            <p:nvPr/>
          </p:nvGrpSpPr>
          <p:grpSpPr>
            <a:xfrm>
              <a:off x="3073163" y="158605"/>
              <a:ext cx="5956538" cy="869855"/>
              <a:chOff x="6095" y="77325"/>
              <a:chExt cx="12191999" cy="869855"/>
            </a:xfrm>
          </p:grpSpPr>
          <p:sp>
            <p:nvSpPr>
              <p:cNvPr id="5" name="Rounded Rectangle 4">
                <a:extLst>
                  <a:ext uri="{FF2B5EF4-FFF2-40B4-BE49-F238E27FC236}">
                    <a16:creationId xmlns:a16="http://schemas.microsoft.com/office/drawing/2014/main" id="{B0F8BD95-FAB5-92C2-6E4B-AB9B13C72DF1}"/>
                  </a:ext>
                </a:extLst>
              </p:cNvPr>
              <p:cNvSpPr/>
              <p:nvPr/>
            </p:nvSpPr>
            <p:spPr>
              <a:xfrm>
                <a:off x="6095" y="77325"/>
                <a:ext cx="12191999"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a:extLst>
                  <a:ext uri="{FF2B5EF4-FFF2-40B4-BE49-F238E27FC236}">
                    <a16:creationId xmlns:a16="http://schemas.microsoft.com/office/drawing/2014/main" id="{E3FB613B-C248-FC9A-D52C-DB29CED8AA3E}"/>
                  </a:ext>
                </a:extLst>
              </p:cNvPr>
              <p:cNvSpPr/>
              <p:nvPr/>
            </p:nvSpPr>
            <p:spPr>
              <a:xfrm>
                <a:off x="103631" y="143301"/>
                <a:ext cx="11984736"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a:extLst>
                <a:ext uri="{FF2B5EF4-FFF2-40B4-BE49-F238E27FC236}">
                  <a16:creationId xmlns:a16="http://schemas.microsoft.com/office/drawing/2014/main" id="{39E99E76-1A40-DC2B-4C7A-0E13DBDC28A3}"/>
                </a:ext>
              </a:extLst>
            </p:cNvPr>
            <p:cNvSpPr txBox="1"/>
            <p:nvPr/>
          </p:nvSpPr>
          <p:spPr>
            <a:xfrm>
              <a:off x="66135" y="303974"/>
              <a:ext cx="12047765" cy="553998"/>
            </a:xfrm>
            <a:prstGeom prst="rect">
              <a:avLst/>
            </a:prstGeom>
            <a:noFill/>
          </p:spPr>
          <p:txBody>
            <a:bodyPr wrap="square" rtlCol="0">
              <a:spAutoFit/>
            </a:bodyPr>
            <a:lstStyle/>
            <a:p>
              <a:pPr algn="ctr"/>
              <a:r>
                <a:rPr lang="en-US" sz="3000" spc="40" dirty="0">
                  <a:solidFill>
                    <a:srgbClr val="E5E9D0"/>
                  </a:solidFill>
                  <a:latin typeface="Hardwick WF" pitchFamily="2" charset="0"/>
                </a:rPr>
                <a:t>THE RACIAL WEALTH DIVIDE</a:t>
              </a:r>
            </a:p>
          </p:txBody>
        </p:sp>
      </p:grpSp>
      <p:sp>
        <p:nvSpPr>
          <p:cNvPr id="10" name="TextBox 9">
            <a:extLst>
              <a:ext uri="{FF2B5EF4-FFF2-40B4-BE49-F238E27FC236}">
                <a16:creationId xmlns:a16="http://schemas.microsoft.com/office/drawing/2014/main" id="{77B4EBB9-9B07-FDAB-05AC-B41FB718D51A}"/>
              </a:ext>
            </a:extLst>
          </p:cNvPr>
          <p:cNvSpPr txBox="1"/>
          <p:nvPr/>
        </p:nvSpPr>
        <p:spPr>
          <a:xfrm>
            <a:off x="10877747" y="3695010"/>
            <a:ext cx="134734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23</a:t>
            </a:r>
          </a:p>
        </p:txBody>
      </p:sp>
      <p:pic>
        <p:nvPicPr>
          <p:cNvPr id="4" name="Picture 3">
            <a:extLst>
              <a:ext uri="{FF2B5EF4-FFF2-40B4-BE49-F238E27FC236}">
                <a16:creationId xmlns:a16="http://schemas.microsoft.com/office/drawing/2014/main" id="{5C73D8C0-031A-B860-ADE8-8C9A730907F9}"/>
              </a:ext>
            </a:extLst>
          </p:cNvPr>
          <p:cNvPicPr>
            <a:picLocks noChangeAspect="1"/>
          </p:cNvPicPr>
          <p:nvPr/>
        </p:nvPicPr>
        <p:blipFill>
          <a:blip r:embed="rId6"/>
          <a:stretch>
            <a:fillRect/>
          </a:stretch>
        </p:blipFill>
        <p:spPr>
          <a:xfrm>
            <a:off x="9523891" y="6051682"/>
            <a:ext cx="2019300" cy="359688"/>
          </a:xfrm>
          <a:prstGeom prst="rect">
            <a:avLst/>
          </a:prstGeom>
        </p:spPr>
      </p:pic>
      <p:sp>
        <p:nvSpPr>
          <p:cNvPr id="3" name="TextBox 2">
            <a:extLst>
              <a:ext uri="{FF2B5EF4-FFF2-40B4-BE49-F238E27FC236}">
                <a16:creationId xmlns:a16="http://schemas.microsoft.com/office/drawing/2014/main" id="{BD98FA7C-FB25-0D17-806C-C24DAAC3C5C9}"/>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3903590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 name="Freeform 80">
            <a:extLst>
              <a:ext uri="{FF2B5EF4-FFF2-40B4-BE49-F238E27FC236}">
                <a16:creationId xmlns:a16="http://schemas.microsoft.com/office/drawing/2014/main" id="{F7229391-7AD9-42EF-0E5A-DBB28A44D8DA}"/>
              </a:ext>
            </a:extLst>
          </p:cNvPr>
          <p:cNvSpPr/>
          <p:nvPr/>
        </p:nvSpPr>
        <p:spPr>
          <a:xfrm>
            <a:off x="5315343" y="953666"/>
            <a:ext cx="70718" cy="517358"/>
          </a:xfrm>
          <a:custGeom>
            <a:avLst/>
            <a:gdLst>
              <a:gd name="connsiteX0" fmla="*/ 51856 w 142939"/>
              <a:gd name="connsiteY0" fmla="*/ 0 h 517358"/>
              <a:gd name="connsiteX1" fmla="*/ 3730 w 142939"/>
              <a:gd name="connsiteY1" fmla="*/ 184484 h 517358"/>
              <a:gd name="connsiteX2" fmla="*/ 140088 w 142939"/>
              <a:gd name="connsiteY2" fmla="*/ 300789 h 517358"/>
              <a:gd name="connsiteX3" fmla="*/ 91961 w 142939"/>
              <a:gd name="connsiteY3" fmla="*/ 449179 h 517358"/>
              <a:gd name="connsiteX4" fmla="*/ 39824 w 142939"/>
              <a:gd name="connsiteY4" fmla="*/ 517358 h 517358"/>
              <a:gd name="connsiteX0" fmla="*/ 15367 w 104142"/>
              <a:gd name="connsiteY0" fmla="*/ 0 h 517358"/>
              <a:gd name="connsiteX1" fmla="*/ 22779 w 104142"/>
              <a:gd name="connsiteY1" fmla="*/ 162712 h 517358"/>
              <a:gd name="connsiteX2" fmla="*/ 103599 w 104142"/>
              <a:gd name="connsiteY2" fmla="*/ 300789 h 517358"/>
              <a:gd name="connsiteX3" fmla="*/ 55472 w 104142"/>
              <a:gd name="connsiteY3" fmla="*/ 449179 h 517358"/>
              <a:gd name="connsiteX4" fmla="*/ 3335 w 104142"/>
              <a:gd name="connsiteY4" fmla="*/ 517358 h 517358"/>
              <a:gd name="connsiteX0" fmla="*/ 15367 w 127115"/>
              <a:gd name="connsiteY0" fmla="*/ 0 h 517358"/>
              <a:gd name="connsiteX1" fmla="*/ 22779 w 127115"/>
              <a:gd name="connsiteY1" fmla="*/ 162712 h 517358"/>
              <a:gd name="connsiteX2" fmla="*/ 103599 w 127115"/>
              <a:gd name="connsiteY2" fmla="*/ 300789 h 517358"/>
              <a:gd name="connsiteX3" fmla="*/ 120268 w 127115"/>
              <a:gd name="connsiteY3" fmla="*/ 449179 h 517358"/>
              <a:gd name="connsiteX4" fmla="*/ 3335 w 127115"/>
              <a:gd name="connsiteY4" fmla="*/ 517358 h 517358"/>
              <a:gd name="connsiteX0" fmla="*/ 15367 w 120268"/>
              <a:gd name="connsiteY0" fmla="*/ 0 h 517358"/>
              <a:gd name="connsiteX1" fmla="*/ 22779 w 120268"/>
              <a:gd name="connsiteY1" fmla="*/ 162712 h 517358"/>
              <a:gd name="connsiteX2" fmla="*/ 103599 w 120268"/>
              <a:gd name="connsiteY2" fmla="*/ 300789 h 517358"/>
              <a:gd name="connsiteX3" fmla="*/ 120268 w 120268"/>
              <a:gd name="connsiteY3" fmla="*/ 449179 h 517358"/>
              <a:gd name="connsiteX4" fmla="*/ 3335 w 120268"/>
              <a:gd name="connsiteY4" fmla="*/ 517358 h 517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68" h="517358">
                <a:moveTo>
                  <a:pt x="15367" y="0"/>
                </a:moveTo>
                <a:cubicBezTo>
                  <a:pt x="-16049" y="67176"/>
                  <a:pt x="8074" y="112581"/>
                  <a:pt x="22779" y="162712"/>
                </a:cubicBezTo>
                <a:cubicBezTo>
                  <a:pt x="37484" y="212843"/>
                  <a:pt x="87351" y="253045"/>
                  <a:pt x="103599" y="300789"/>
                </a:cubicBezTo>
                <a:cubicBezTo>
                  <a:pt x="119847" y="348534"/>
                  <a:pt x="-29639" y="445741"/>
                  <a:pt x="120268" y="449179"/>
                </a:cubicBezTo>
                <a:cubicBezTo>
                  <a:pt x="103557" y="485274"/>
                  <a:pt x="21048" y="501316"/>
                  <a:pt x="3335" y="517358"/>
                </a:cubicBezTo>
              </a:path>
            </a:pathLst>
          </a:custGeom>
          <a:noFill/>
          <a:ln w="19050">
            <a:solidFill>
              <a:srgbClr val="FF72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Freeform 81">
            <a:extLst>
              <a:ext uri="{FF2B5EF4-FFF2-40B4-BE49-F238E27FC236}">
                <a16:creationId xmlns:a16="http://schemas.microsoft.com/office/drawing/2014/main" id="{1AB28F5B-D807-3B61-5904-8345BDBB5FC1}"/>
              </a:ext>
            </a:extLst>
          </p:cNvPr>
          <p:cNvSpPr/>
          <p:nvPr/>
        </p:nvSpPr>
        <p:spPr>
          <a:xfrm>
            <a:off x="6942892" y="939598"/>
            <a:ext cx="51027" cy="545493"/>
          </a:xfrm>
          <a:custGeom>
            <a:avLst/>
            <a:gdLst>
              <a:gd name="connsiteX0" fmla="*/ 51856 w 142939"/>
              <a:gd name="connsiteY0" fmla="*/ 0 h 517358"/>
              <a:gd name="connsiteX1" fmla="*/ 3730 w 142939"/>
              <a:gd name="connsiteY1" fmla="*/ 184484 h 517358"/>
              <a:gd name="connsiteX2" fmla="*/ 140088 w 142939"/>
              <a:gd name="connsiteY2" fmla="*/ 300789 h 517358"/>
              <a:gd name="connsiteX3" fmla="*/ 91961 w 142939"/>
              <a:gd name="connsiteY3" fmla="*/ 449179 h 517358"/>
              <a:gd name="connsiteX4" fmla="*/ 39824 w 142939"/>
              <a:gd name="connsiteY4" fmla="*/ 517358 h 517358"/>
              <a:gd name="connsiteX0" fmla="*/ 15367 w 104142"/>
              <a:gd name="connsiteY0" fmla="*/ 0 h 517358"/>
              <a:gd name="connsiteX1" fmla="*/ 22779 w 104142"/>
              <a:gd name="connsiteY1" fmla="*/ 162712 h 517358"/>
              <a:gd name="connsiteX2" fmla="*/ 103599 w 104142"/>
              <a:gd name="connsiteY2" fmla="*/ 300789 h 517358"/>
              <a:gd name="connsiteX3" fmla="*/ 55472 w 104142"/>
              <a:gd name="connsiteY3" fmla="*/ 449179 h 517358"/>
              <a:gd name="connsiteX4" fmla="*/ 3335 w 104142"/>
              <a:gd name="connsiteY4" fmla="*/ 517358 h 517358"/>
              <a:gd name="connsiteX0" fmla="*/ 15367 w 127115"/>
              <a:gd name="connsiteY0" fmla="*/ 0 h 517358"/>
              <a:gd name="connsiteX1" fmla="*/ 22779 w 127115"/>
              <a:gd name="connsiteY1" fmla="*/ 162712 h 517358"/>
              <a:gd name="connsiteX2" fmla="*/ 103599 w 127115"/>
              <a:gd name="connsiteY2" fmla="*/ 300789 h 517358"/>
              <a:gd name="connsiteX3" fmla="*/ 120268 w 127115"/>
              <a:gd name="connsiteY3" fmla="*/ 449179 h 517358"/>
              <a:gd name="connsiteX4" fmla="*/ 3335 w 127115"/>
              <a:gd name="connsiteY4" fmla="*/ 517358 h 517358"/>
              <a:gd name="connsiteX0" fmla="*/ 15367 w 120268"/>
              <a:gd name="connsiteY0" fmla="*/ 0 h 517358"/>
              <a:gd name="connsiteX1" fmla="*/ 22779 w 120268"/>
              <a:gd name="connsiteY1" fmla="*/ 162712 h 517358"/>
              <a:gd name="connsiteX2" fmla="*/ 103599 w 120268"/>
              <a:gd name="connsiteY2" fmla="*/ 300789 h 517358"/>
              <a:gd name="connsiteX3" fmla="*/ 120268 w 120268"/>
              <a:gd name="connsiteY3" fmla="*/ 449179 h 517358"/>
              <a:gd name="connsiteX4" fmla="*/ 3335 w 120268"/>
              <a:gd name="connsiteY4" fmla="*/ 517358 h 517358"/>
              <a:gd name="connsiteX0" fmla="*/ 12032 w 116933"/>
              <a:gd name="connsiteY0" fmla="*/ 0 h 517358"/>
              <a:gd name="connsiteX1" fmla="*/ 102751 w 116933"/>
              <a:gd name="connsiteY1" fmla="*/ 168155 h 517358"/>
              <a:gd name="connsiteX2" fmla="*/ 100264 w 116933"/>
              <a:gd name="connsiteY2" fmla="*/ 300789 h 517358"/>
              <a:gd name="connsiteX3" fmla="*/ 116933 w 116933"/>
              <a:gd name="connsiteY3" fmla="*/ 449179 h 517358"/>
              <a:gd name="connsiteX4" fmla="*/ 0 w 116933"/>
              <a:gd name="connsiteY4" fmla="*/ 517358 h 517358"/>
              <a:gd name="connsiteX0" fmla="*/ 23047 w 127948"/>
              <a:gd name="connsiteY0" fmla="*/ 0 h 517358"/>
              <a:gd name="connsiteX1" fmla="*/ 113766 w 127948"/>
              <a:gd name="connsiteY1" fmla="*/ 168155 h 517358"/>
              <a:gd name="connsiteX2" fmla="*/ 202 w 127948"/>
              <a:gd name="connsiteY2" fmla="*/ 306232 h 517358"/>
              <a:gd name="connsiteX3" fmla="*/ 127948 w 127948"/>
              <a:gd name="connsiteY3" fmla="*/ 449179 h 517358"/>
              <a:gd name="connsiteX4" fmla="*/ 11015 w 127948"/>
              <a:gd name="connsiteY4" fmla="*/ 517358 h 517358"/>
              <a:gd name="connsiteX0" fmla="*/ 12032 w 116933"/>
              <a:gd name="connsiteY0" fmla="*/ 0 h 517358"/>
              <a:gd name="connsiteX1" fmla="*/ 102751 w 116933"/>
              <a:gd name="connsiteY1" fmla="*/ 168155 h 517358"/>
              <a:gd name="connsiteX2" fmla="*/ 53983 w 116933"/>
              <a:gd name="connsiteY2" fmla="*/ 338889 h 517358"/>
              <a:gd name="connsiteX3" fmla="*/ 116933 w 116933"/>
              <a:gd name="connsiteY3" fmla="*/ 449179 h 517358"/>
              <a:gd name="connsiteX4" fmla="*/ 0 w 116933"/>
              <a:gd name="connsiteY4" fmla="*/ 517358 h 517358"/>
              <a:gd name="connsiteX0" fmla="*/ 12032 w 116933"/>
              <a:gd name="connsiteY0" fmla="*/ 0 h 517358"/>
              <a:gd name="connsiteX1" fmla="*/ 56469 w 116933"/>
              <a:gd name="connsiteY1" fmla="*/ 184484 h 517358"/>
              <a:gd name="connsiteX2" fmla="*/ 53983 w 116933"/>
              <a:gd name="connsiteY2" fmla="*/ 338889 h 517358"/>
              <a:gd name="connsiteX3" fmla="*/ 116933 w 116933"/>
              <a:gd name="connsiteY3" fmla="*/ 449179 h 517358"/>
              <a:gd name="connsiteX4" fmla="*/ 0 w 116933"/>
              <a:gd name="connsiteY4" fmla="*/ 517358 h 517358"/>
              <a:gd name="connsiteX0" fmla="*/ 30471 w 135372"/>
              <a:gd name="connsiteY0" fmla="*/ 0 h 517358"/>
              <a:gd name="connsiteX1" fmla="*/ 3135 w 135372"/>
              <a:gd name="connsiteY1" fmla="*/ 219653 h 517358"/>
              <a:gd name="connsiteX2" fmla="*/ 72422 w 135372"/>
              <a:gd name="connsiteY2" fmla="*/ 338889 h 517358"/>
              <a:gd name="connsiteX3" fmla="*/ 135372 w 135372"/>
              <a:gd name="connsiteY3" fmla="*/ 449179 h 517358"/>
              <a:gd name="connsiteX4" fmla="*/ 18439 w 135372"/>
              <a:gd name="connsiteY4" fmla="*/ 517358 h 517358"/>
              <a:gd name="connsiteX0" fmla="*/ 161212 w 161212"/>
              <a:gd name="connsiteY0" fmla="*/ 0 h 531425"/>
              <a:gd name="connsiteX1" fmla="*/ 2291 w 161212"/>
              <a:gd name="connsiteY1" fmla="*/ 233720 h 531425"/>
              <a:gd name="connsiteX2" fmla="*/ 71578 w 161212"/>
              <a:gd name="connsiteY2" fmla="*/ 352956 h 531425"/>
              <a:gd name="connsiteX3" fmla="*/ 134528 w 161212"/>
              <a:gd name="connsiteY3" fmla="*/ 463246 h 531425"/>
              <a:gd name="connsiteX4" fmla="*/ 17595 w 161212"/>
              <a:gd name="connsiteY4" fmla="*/ 531425 h 531425"/>
              <a:gd name="connsiteX0" fmla="*/ 143617 w 143617"/>
              <a:gd name="connsiteY0" fmla="*/ 0 h 531425"/>
              <a:gd name="connsiteX1" fmla="*/ 68432 w 143617"/>
              <a:gd name="connsiteY1" fmla="*/ 240754 h 531425"/>
              <a:gd name="connsiteX2" fmla="*/ 53983 w 143617"/>
              <a:gd name="connsiteY2" fmla="*/ 352956 h 531425"/>
              <a:gd name="connsiteX3" fmla="*/ 116933 w 143617"/>
              <a:gd name="connsiteY3" fmla="*/ 463246 h 531425"/>
              <a:gd name="connsiteX4" fmla="*/ 0 w 143617"/>
              <a:gd name="connsiteY4" fmla="*/ 531425 h 531425"/>
              <a:gd name="connsiteX0" fmla="*/ 143617 w 143617"/>
              <a:gd name="connsiteY0" fmla="*/ 0 h 531425"/>
              <a:gd name="connsiteX1" fmla="*/ 68432 w 143617"/>
              <a:gd name="connsiteY1" fmla="*/ 240754 h 531425"/>
              <a:gd name="connsiteX2" fmla="*/ 137719 w 143617"/>
              <a:gd name="connsiteY2" fmla="*/ 367024 h 531425"/>
              <a:gd name="connsiteX3" fmla="*/ 116933 w 143617"/>
              <a:gd name="connsiteY3" fmla="*/ 463246 h 531425"/>
              <a:gd name="connsiteX4" fmla="*/ 0 w 143617"/>
              <a:gd name="connsiteY4" fmla="*/ 531425 h 531425"/>
              <a:gd name="connsiteX0" fmla="*/ 86780 w 86780"/>
              <a:gd name="connsiteY0" fmla="*/ 0 h 545493"/>
              <a:gd name="connsiteX1" fmla="*/ 11595 w 86780"/>
              <a:gd name="connsiteY1" fmla="*/ 240754 h 545493"/>
              <a:gd name="connsiteX2" fmla="*/ 80882 w 86780"/>
              <a:gd name="connsiteY2" fmla="*/ 367024 h 545493"/>
              <a:gd name="connsiteX3" fmla="*/ 60096 w 86780"/>
              <a:gd name="connsiteY3" fmla="*/ 463246 h 545493"/>
              <a:gd name="connsiteX4" fmla="*/ 50824 w 86780"/>
              <a:gd name="connsiteY4" fmla="*/ 545493 h 545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80" h="545493">
                <a:moveTo>
                  <a:pt x="86780" y="0"/>
                </a:moveTo>
                <a:cubicBezTo>
                  <a:pt x="55364" y="67176"/>
                  <a:pt x="12578" y="179583"/>
                  <a:pt x="11595" y="240754"/>
                </a:cubicBezTo>
                <a:cubicBezTo>
                  <a:pt x="10612" y="301925"/>
                  <a:pt x="72799" y="329942"/>
                  <a:pt x="80882" y="367024"/>
                </a:cubicBezTo>
                <a:cubicBezTo>
                  <a:pt x="88965" y="404106"/>
                  <a:pt x="-89811" y="459808"/>
                  <a:pt x="60096" y="463246"/>
                </a:cubicBezTo>
                <a:cubicBezTo>
                  <a:pt x="43385" y="499341"/>
                  <a:pt x="68537" y="529451"/>
                  <a:pt x="50824" y="545493"/>
                </a:cubicBezTo>
              </a:path>
            </a:pathLst>
          </a:custGeom>
          <a:noFill/>
          <a:ln w="19050">
            <a:solidFill>
              <a:srgbClr val="FF72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6CF37808-6277-638F-98AD-EAEDC9DF35F5}"/>
              </a:ext>
            </a:extLst>
          </p:cNvPr>
          <p:cNvGrpSpPr/>
          <p:nvPr/>
        </p:nvGrpSpPr>
        <p:grpSpPr>
          <a:xfrm>
            <a:off x="1457608" y="158605"/>
            <a:ext cx="9297910" cy="869855"/>
            <a:chOff x="6095" y="77325"/>
            <a:chExt cx="12191999" cy="869855"/>
          </a:xfrm>
        </p:grpSpPr>
        <p:sp>
          <p:nvSpPr>
            <p:cNvPr id="3" name="Rounded Rectangle 2">
              <a:extLst>
                <a:ext uri="{FF2B5EF4-FFF2-40B4-BE49-F238E27FC236}">
                  <a16:creationId xmlns:a16="http://schemas.microsoft.com/office/drawing/2014/main" id="{219D17E5-94D1-1CAC-E798-97BBC161097E}"/>
                </a:ext>
              </a:extLst>
            </p:cNvPr>
            <p:cNvSpPr/>
            <p:nvPr/>
          </p:nvSpPr>
          <p:spPr>
            <a:xfrm>
              <a:off x="6095" y="77325"/>
              <a:ext cx="12191999"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a:extLst>
                <a:ext uri="{FF2B5EF4-FFF2-40B4-BE49-F238E27FC236}">
                  <a16:creationId xmlns:a16="http://schemas.microsoft.com/office/drawing/2014/main" id="{442A31CA-D91B-FAC6-F8FA-09994A4849D0}"/>
                </a:ext>
              </a:extLst>
            </p:cNvPr>
            <p:cNvSpPr/>
            <p:nvPr/>
          </p:nvSpPr>
          <p:spPr>
            <a:xfrm>
              <a:off x="103631" y="143301"/>
              <a:ext cx="11984736"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3CCA7FCF-09E3-6C8A-C5F9-ECC0FF2354E5}"/>
              </a:ext>
            </a:extLst>
          </p:cNvPr>
          <p:cNvSpPr txBox="1"/>
          <p:nvPr/>
        </p:nvSpPr>
        <p:spPr>
          <a:xfrm>
            <a:off x="66135" y="303974"/>
            <a:ext cx="12047765" cy="553998"/>
          </a:xfrm>
          <a:prstGeom prst="rect">
            <a:avLst/>
          </a:prstGeom>
          <a:noFill/>
        </p:spPr>
        <p:txBody>
          <a:bodyPr wrap="square" rtlCol="0">
            <a:spAutoFit/>
          </a:bodyPr>
          <a:lstStyle/>
          <a:p>
            <a:pPr algn="ctr"/>
            <a:r>
              <a:rPr lang="en-US" sz="3000" spc="40">
                <a:solidFill>
                  <a:srgbClr val="E5E9D0"/>
                </a:solidFill>
                <a:latin typeface="Hardwick WF" pitchFamily="2" charset="0"/>
              </a:rPr>
              <a:t>RACIAL INEQUALITY UNDER THE POVERTY LINE</a:t>
            </a:r>
            <a:endParaRPr lang="en-US" sz="3000" spc="40" dirty="0">
              <a:solidFill>
                <a:srgbClr val="E5E9D0"/>
              </a:solidFill>
              <a:latin typeface="Hardwick WF" pitchFamily="2" charset="0"/>
            </a:endParaRPr>
          </a:p>
        </p:txBody>
      </p:sp>
      <p:sp>
        <p:nvSpPr>
          <p:cNvPr id="14" name="Rectangle 13">
            <a:extLst>
              <a:ext uri="{FF2B5EF4-FFF2-40B4-BE49-F238E27FC236}">
                <a16:creationId xmlns:a16="http://schemas.microsoft.com/office/drawing/2014/main" id="{51FC8E91-0ACC-8A25-5D1F-30BCC5491F2A}"/>
              </a:ext>
            </a:extLst>
          </p:cNvPr>
          <p:cNvSpPr/>
          <p:nvPr/>
        </p:nvSpPr>
        <p:spPr>
          <a:xfrm>
            <a:off x="439991" y="4596674"/>
            <a:ext cx="11327764" cy="1975184"/>
          </a:xfrm>
          <a:custGeom>
            <a:avLst/>
            <a:gdLst>
              <a:gd name="connsiteX0" fmla="*/ 0 w 11327764"/>
              <a:gd name="connsiteY0" fmla="*/ 0 h 1975184"/>
              <a:gd name="connsiteX1" fmla="*/ 11327764 w 11327764"/>
              <a:gd name="connsiteY1" fmla="*/ 0 h 1975184"/>
              <a:gd name="connsiteX2" fmla="*/ 11327764 w 11327764"/>
              <a:gd name="connsiteY2" fmla="*/ 1975184 h 1975184"/>
              <a:gd name="connsiteX3" fmla="*/ 0 w 11327764"/>
              <a:gd name="connsiteY3" fmla="*/ 1975184 h 1975184"/>
              <a:gd name="connsiteX4" fmla="*/ 0 w 11327764"/>
              <a:gd name="connsiteY4" fmla="*/ 0 h 1975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7764" h="1975184" fill="none" extrusionOk="0">
                <a:moveTo>
                  <a:pt x="0" y="0"/>
                </a:moveTo>
                <a:cubicBezTo>
                  <a:pt x="5183515" y="-49533"/>
                  <a:pt x="8796152" y="-14809"/>
                  <a:pt x="11327764" y="0"/>
                </a:cubicBezTo>
                <a:cubicBezTo>
                  <a:pt x="11415403" y="540310"/>
                  <a:pt x="11255085" y="1448146"/>
                  <a:pt x="11327764" y="1975184"/>
                </a:cubicBezTo>
                <a:cubicBezTo>
                  <a:pt x="7761044" y="1926953"/>
                  <a:pt x="4669159" y="2059639"/>
                  <a:pt x="0" y="1975184"/>
                </a:cubicBezTo>
                <a:cubicBezTo>
                  <a:pt x="-38581" y="1717186"/>
                  <a:pt x="63341" y="435923"/>
                  <a:pt x="0" y="0"/>
                </a:cubicBezTo>
                <a:close/>
              </a:path>
              <a:path w="11327764" h="1975184" stroke="0" extrusionOk="0">
                <a:moveTo>
                  <a:pt x="0" y="0"/>
                </a:moveTo>
                <a:cubicBezTo>
                  <a:pt x="1680465" y="118645"/>
                  <a:pt x="7392317" y="116012"/>
                  <a:pt x="11327764" y="0"/>
                </a:cubicBezTo>
                <a:cubicBezTo>
                  <a:pt x="11194882" y="569250"/>
                  <a:pt x="11412715" y="1258930"/>
                  <a:pt x="11327764" y="1975184"/>
                </a:cubicBezTo>
                <a:cubicBezTo>
                  <a:pt x="9589021" y="2109784"/>
                  <a:pt x="4502304" y="1817988"/>
                  <a:pt x="0" y="1975184"/>
                </a:cubicBezTo>
                <a:cubicBezTo>
                  <a:pt x="-20187" y="1660213"/>
                  <a:pt x="-152480" y="763558"/>
                  <a:pt x="0" y="0"/>
                </a:cubicBezTo>
                <a:close/>
              </a:path>
            </a:pathLst>
          </a:custGeom>
          <a:solidFill>
            <a:schemeClr val="tx1"/>
          </a:solidFill>
          <a:ln>
            <a:solidFill>
              <a:srgbClr val="FF7957"/>
            </a:solidFill>
            <a:prstDash val="sysDot"/>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D9388C4E-4963-61B3-E96A-94A2698E04E3}"/>
              </a:ext>
            </a:extLst>
          </p:cNvPr>
          <p:cNvCxnSpPr>
            <a:cxnSpLocks/>
          </p:cNvCxnSpPr>
          <p:nvPr/>
        </p:nvCxnSpPr>
        <p:spPr>
          <a:xfrm>
            <a:off x="6737207" y="4596674"/>
            <a:ext cx="0" cy="1980543"/>
          </a:xfrm>
          <a:prstGeom prst="line">
            <a:avLst/>
          </a:prstGeom>
          <a:ln>
            <a:solidFill>
              <a:srgbClr val="FF7250"/>
            </a:solidFill>
            <a:prstDash val="sysDot"/>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7D5ADC9-F5B7-5754-732D-CB25A035F69D}"/>
              </a:ext>
            </a:extLst>
          </p:cNvPr>
          <p:cNvSpPr/>
          <p:nvPr/>
        </p:nvSpPr>
        <p:spPr>
          <a:xfrm>
            <a:off x="2543460" y="4315649"/>
            <a:ext cx="1970819" cy="52322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1D3A13F0-3DDB-49A3-7502-3ECF29AA99C7}"/>
              </a:ext>
            </a:extLst>
          </p:cNvPr>
          <p:cNvSpPr txBox="1"/>
          <p:nvPr/>
        </p:nvSpPr>
        <p:spPr>
          <a:xfrm>
            <a:off x="1905248" y="4347733"/>
            <a:ext cx="3286564" cy="461665"/>
          </a:xfrm>
          <a:prstGeom prst="rect">
            <a:avLst/>
          </a:prstGeom>
          <a:noFill/>
          <a:ln>
            <a:noFill/>
          </a:ln>
        </p:spPr>
        <p:txBody>
          <a:bodyPr wrap="square" rtlCol="0">
            <a:spAutoFit/>
          </a:bodyPr>
          <a:lstStyle/>
          <a:p>
            <a:pPr algn="ctr"/>
            <a:r>
              <a:rPr lang="en-US" sz="2400" spc="100">
                <a:solidFill>
                  <a:srgbClr val="FF7250"/>
                </a:solidFill>
                <a:latin typeface="Hardwick WF" pitchFamily="2" charset="0"/>
              </a:rPr>
              <a:t>WOMEN</a:t>
            </a:r>
            <a:endParaRPr lang="en-US" sz="2400" spc="100" dirty="0">
              <a:solidFill>
                <a:srgbClr val="FF7250"/>
              </a:solidFill>
              <a:latin typeface="Hardwick WF" pitchFamily="2" charset="0"/>
            </a:endParaRPr>
          </a:p>
        </p:txBody>
      </p:sp>
      <p:sp>
        <p:nvSpPr>
          <p:cNvPr id="12" name="Rectangle 11">
            <a:extLst>
              <a:ext uri="{FF2B5EF4-FFF2-40B4-BE49-F238E27FC236}">
                <a16:creationId xmlns:a16="http://schemas.microsoft.com/office/drawing/2014/main" id="{2B5F1487-EC44-32AE-0896-EE3D28983B52}"/>
              </a:ext>
            </a:extLst>
          </p:cNvPr>
          <p:cNvSpPr/>
          <p:nvPr/>
        </p:nvSpPr>
        <p:spPr>
          <a:xfrm>
            <a:off x="8278870" y="4358249"/>
            <a:ext cx="2263164" cy="52322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216421CB-EED1-5D06-D215-DA1BD489BC47}"/>
              </a:ext>
            </a:extLst>
          </p:cNvPr>
          <p:cNvSpPr txBox="1"/>
          <p:nvPr/>
        </p:nvSpPr>
        <p:spPr>
          <a:xfrm>
            <a:off x="7830895" y="4356811"/>
            <a:ext cx="3286564" cy="461665"/>
          </a:xfrm>
          <a:prstGeom prst="rect">
            <a:avLst/>
          </a:prstGeom>
          <a:noFill/>
          <a:ln>
            <a:noFill/>
          </a:ln>
        </p:spPr>
        <p:txBody>
          <a:bodyPr wrap="square" rtlCol="0">
            <a:spAutoFit/>
          </a:bodyPr>
          <a:lstStyle/>
          <a:p>
            <a:pPr algn="ctr"/>
            <a:r>
              <a:rPr lang="en-US" sz="2400" spc="100">
                <a:solidFill>
                  <a:srgbClr val="FF7250"/>
                </a:solidFill>
                <a:latin typeface="Hardwick WF" pitchFamily="2" charset="0"/>
              </a:rPr>
              <a:t>CHILDREN</a:t>
            </a:r>
            <a:endParaRPr lang="en-US" sz="2400" spc="100" dirty="0">
              <a:solidFill>
                <a:srgbClr val="FF7250"/>
              </a:solidFill>
              <a:latin typeface="Hardwick WF" pitchFamily="2" charset="0"/>
            </a:endParaRPr>
          </a:p>
        </p:txBody>
      </p:sp>
      <p:grpSp>
        <p:nvGrpSpPr>
          <p:cNvPr id="2" name="Group 1">
            <a:extLst>
              <a:ext uri="{FF2B5EF4-FFF2-40B4-BE49-F238E27FC236}">
                <a16:creationId xmlns:a16="http://schemas.microsoft.com/office/drawing/2014/main" id="{BDF64EC5-CA69-75DC-C238-C05042526444}"/>
              </a:ext>
            </a:extLst>
          </p:cNvPr>
          <p:cNvGrpSpPr/>
          <p:nvPr/>
        </p:nvGrpSpPr>
        <p:grpSpPr>
          <a:xfrm>
            <a:off x="377561" y="2081113"/>
            <a:ext cx="12304305" cy="1967417"/>
            <a:chOff x="347233" y="1983137"/>
            <a:chExt cx="12304305" cy="1967417"/>
          </a:xfrm>
        </p:grpSpPr>
        <p:sp>
          <p:nvSpPr>
            <p:cNvPr id="15" name="Rounded Rectangle 14">
              <a:extLst>
                <a:ext uri="{FF2B5EF4-FFF2-40B4-BE49-F238E27FC236}">
                  <a16:creationId xmlns:a16="http://schemas.microsoft.com/office/drawing/2014/main" id="{02B37125-CA46-030F-02DC-6B03A344691F}"/>
                </a:ext>
              </a:extLst>
            </p:cNvPr>
            <p:cNvSpPr/>
            <p:nvPr/>
          </p:nvSpPr>
          <p:spPr>
            <a:xfrm>
              <a:off x="2547876" y="3662389"/>
              <a:ext cx="2836506" cy="182880"/>
            </a:xfrm>
            <a:prstGeom prst="roundRect">
              <a:avLst>
                <a:gd name="adj" fmla="val 4184"/>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25000"/>
                  </a:schemeClr>
                </a:solidFill>
              </a:endParaRPr>
            </a:p>
          </p:txBody>
        </p:sp>
        <p:sp>
          <p:nvSpPr>
            <p:cNvPr id="17" name="Rounded Rectangle 16">
              <a:extLst>
                <a:ext uri="{FF2B5EF4-FFF2-40B4-BE49-F238E27FC236}">
                  <a16:creationId xmlns:a16="http://schemas.microsoft.com/office/drawing/2014/main" id="{E01BA3E1-65CA-B857-28A3-F69E87AAA7F9}"/>
                </a:ext>
              </a:extLst>
            </p:cNvPr>
            <p:cNvSpPr/>
            <p:nvPr/>
          </p:nvSpPr>
          <p:spPr>
            <a:xfrm>
              <a:off x="2547876" y="2695896"/>
              <a:ext cx="7367975" cy="182880"/>
            </a:xfrm>
            <a:prstGeom prst="roundRect">
              <a:avLst>
                <a:gd name="adj" fmla="val 4185"/>
              </a:avLst>
            </a:prstGeom>
            <a:solidFill>
              <a:srgbClr val="FF79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7957"/>
                </a:solidFill>
              </a:endParaRPr>
            </a:p>
          </p:txBody>
        </p:sp>
        <p:sp>
          <p:nvSpPr>
            <p:cNvPr id="18" name="Rounded Rectangle 17">
              <a:extLst>
                <a:ext uri="{FF2B5EF4-FFF2-40B4-BE49-F238E27FC236}">
                  <a16:creationId xmlns:a16="http://schemas.microsoft.com/office/drawing/2014/main" id="{802B6F67-475B-A3F8-E2B7-7C7AF8D5493A}"/>
                </a:ext>
              </a:extLst>
            </p:cNvPr>
            <p:cNvSpPr/>
            <p:nvPr/>
          </p:nvSpPr>
          <p:spPr>
            <a:xfrm>
              <a:off x="2547876" y="3005993"/>
              <a:ext cx="6117673" cy="182880"/>
            </a:xfrm>
            <a:prstGeom prst="roundRect">
              <a:avLst>
                <a:gd name="adj" fmla="val 4185"/>
              </a:avLst>
            </a:prstGeom>
            <a:solidFill>
              <a:srgbClr val="CAF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ed Rectangle 18">
              <a:extLst>
                <a:ext uri="{FF2B5EF4-FFF2-40B4-BE49-F238E27FC236}">
                  <a16:creationId xmlns:a16="http://schemas.microsoft.com/office/drawing/2014/main" id="{69A67CCE-9192-CFF7-6899-4B071A4F8C9D}"/>
                </a:ext>
              </a:extLst>
            </p:cNvPr>
            <p:cNvSpPr/>
            <p:nvPr/>
          </p:nvSpPr>
          <p:spPr>
            <a:xfrm>
              <a:off x="2547876" y="3332417"/>
              <a:ext cx="2836506" cy="182880"/>
            </a:xfrm>
            <a:prstGeom prst="roundRect">
              <a:avLst>
                <a:gd name="adj" fmla="val 2387"/>
              </a:avLst>
            </a:prstGeom>
            <a:solidFill>
              <a:srgbClr val="F7FA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a:extLst>
                <a:ext uri="{FF2B5EF4-FFF2-40B4-BE49-F238E27FC236}">
                  <a16:creationId xmlns:a16="http://schemas.microsoft.com/office/drawing/2014/main" id="{1723F4CD-F558-149B-5CEF-891F18D993CF}"/>
                </a:ext>
              </a:extLst>
            </p:cNvPr>
            <p:cNvCxnSpPr>
              <a:cxnSpLocks/>
            </p:cNvCxnSpPr>
            <p:nvPr/>
          </p:nvCxnSpPr>
          <p:spPr>
            <a:xfrm>
              <a:off x="6632612" y="2474790"/>
              <a:ext cx="0" cy="1475764"/>
            </a:xfrm>
            <a:prstGeom prst="line">
              <a:avLst/>
            </a:prstGeom>
            <a:ln w="381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0E2C77C-99A0-C6CD-4BB5-260D5BDCF7A5}"/>
                </a:ext>
              </a:extLst>
            </p:cNvPr>
            <p:cNvSpPr txBox="1"/>
            <p:nvPr/>
          </p:nvSpPr>
          <p:spPr>
            <a:xfrm>
              <a:off x="5053233" y="1983137"/>
              <a:ext cx="7598305" cy="369332"/>
            </a:xfrm>
            <a:prstGeom prst="rect">
              <a:avLst/>
            </a:prstGeom>
            <a:noFill/>
          </p:spPr>
          <p:txBody>
            <a:bodyPr wrap="square">
              <a:spAutoFit/>
            </a:bodyPr>
            <a:lstStyle/>
            <a:p>
              <a:r>
                <a:rPr lang="en-US" dirty="0">
                  <a:solidFill>
                    <a:schemeClr val="bg1"/>
                  </a:solidFill>
                  <a:latin typeface="Courier New" panose="02070309020205020404" pitchFamily="49" charset="0"/>
                  <a:cs typeface="Courier New" panose="02070309020205020404" pitchFamily="49" charset="0"/>
                </a:rPr>
                <a:t>Disproportionately </a:t>
              </a:r>
              <a:r>
                <a:rPr lang="en-US" sz="1800" dirty="0">
                  <a:solidFill>
                    <a:schemeClr val="bg1"/>
                  </a:solidFill>
                  <a:latin typeface="Courier New" panose="02070309020205020404" pitchFamily="49" charset="0"/>
                  <a:cs typeface="Courier New" panose="02070309020205020404" pitchFamily="49" charset="0"/>
                </a:rPr>
                <a:t>represented in poverty</a:t>
              </a:r>
              <a:endParaRPr lang="en-US" dirty="0"/>
            </a:p>
          </p:txBody>
        </p:sp>
        <p:sp>
          <p:nvSpPr>
            <p:cNvPr id="23" name="TextBox 22">
              <a:extLst>
                <a:ext uri="{FF2B5EF4-FFF2-40B4-BE49-F238E27FC236}">
                  <a16:creationId xmlns:a16="http://schemas.microsoft.com/office/drawing/2014/main" id="{4A561CAA-E101-852D-25FB-5FE4FF4B254D}"/>
                </a:ext>
              </a:extLst>
            </p:cNvPr>
            <p:cNvSpPr txBox="1"/>
            <p:nvPr/>
          </p:nvSpPr>
          <p:spPr>
            <a:xfrm>
              <a:off x="347233" y="3578154"/>
              <a:ext cx="2127529" cy="369332"/>
            </a:xfrm>
            <a:prstGeom prst="rect">
              <a:avLst/>
            </a:prstGeom>
            <a:noFill/>
          </p:spPr>
          <p:txBody>
            <a:bodyPr wrap="square" rtlCol="0">
              <a:spAutoFit/>
            </a:bodyPr>
            <a:lstStyle/>
            <a:p>
              <a:pPr algn="r"/>
              <a:r>
                <a:rPr lang="en-US" dirty="0">
                  <a:solidFill>
                    <a:srgbClr val="DBDBDB"/>
                  </a:solidFill>
                  <a:latin typeface="Avenir Medium" panose="02000503020000020003" pitchFamily="2" charset="0"/>
                </a:rPr>
                <a:t>White</a:t>
              </a:r>
            </a:p>
          </p:txBody>
        </p:sp>
        <p:sp>
          <p:nvSpPr>
            <p:cNvPr id="24" name="TextBox 23">
              <a:extLst>
                <a:ext uri="{FF2B5EF4-FFF2-40B4-BE49-F238E27FC236}">
                  <a16:creationId xmlns:a16="http://schemas.microsoft.com/office/drawing/2014/main" id="{5204FF76-BD8B-62A1-A946-8ED556492A85}"/>
                </a:ext>
              </a:extLst>
            </p:cNvPr>
            <p:cNvSpPr txBox="1"/>
            <p:nvPr/>
          </p:nvSpPr>
          <p:spPr>
            <a:xfrm>
              <a:off x="364654" y="2607207"/>
              <a:ext cx="2127529" cy="369332"/>
            </a:xfrm>
            <a:prstGeom prst="rect">
              <a:avLst/>
            </a:prstGeom>
            <a:noFill/>
          </p:spPr>
          <p:txBody>
            <a:bodyPr wrap="square" rtlCol="0">
              <a:spAutoFit/>
            </a:bodyPr>
            <a:lstStyle/>
            <a:p>
              <a:pPr algn="r"/>
              <a:r>
                <a:rPr lang="en-US" dirty="0">
                  <a:solidFill>
                    <a:srgbClr val="FF7957"/>
                  </a:solidFill>
                  <a:latin typeface="Avenir Medium" panose="02000503020000020003" pitchFamily="2" charset="0"/>
                </a:rPr>
                <a:t>Black</a:t>
              </a:r>
            </a:p>
          </p:txBody>
        </p:sp>
        <p:sp>
          <p:nvSpPr>
            <p:cNvPr id="26" name="TextBox 25">
              <a:extLst>
                <a:ext uri="{FF2B5EF4-FFF2-40B4-BE49-F238E27FC236}">
                  <a16:creationId xmlns:a16="http://schemas.microsoft.com/office/drawing/2014/main" id="{2B59BAF0-96AE-0165-CF52-CB10C9B707B7}"/>
                </a:ext>
              </a:extLst>
            </p:cNvPr>
            <p:cNvSpPr txBox="1"/>
            <p:nvPr/>
          </p:nvSpPr>
          <p:spPr>
            <a:xfrm>
              <a:off x="364654" y="2928418"/>
              <a:ext cx="2127529" cy="369332"/>
            </a:xfrm>
            <a:prstGeom prst="rect">
              <a:avLst/>
            </a:prstGeom>
            <a:noFill/>
          </p:spPr>
          <p:txBody>
            <a:bodyPr wrap="square" rtlCol="0">
              <a:spAutoFit/>
            </a:bodyPr>
            <a:lstStyle/>
            <a:p>
              <a:pPr algn="r"/>
              <a:r>
                <a:rPr lang="en-US" dirty="0">
                  <a:solidFill>
                    <a:srgbClr val="CAFEFF"/>
                  </a:solidFill>
                  <a:latin typeface="Avenir Medium" panose="02000503020000020003" pitchFamily="2" charset="0"/>
                </a:rPr>
                <a:t>Hispanic</a:t>
              </a:r>
            </a:p>
          </p:txBody>
        </p:sp>
        <p:sp>
          <p:nvSpPr>
            <p:cNvPr id="27" name="TextBox 26">
              <a:extLst>
                <a:ext uri="{FF2B5EF4-FFF2-40B4-BE49-F238E27FC236}">
                  <a16:creationId xmlns:a16="http://schemas.microsoft.com/office/drawing/2014/main" id="{EE2B4E27-7098-8A2B-3053-2BCE5CB11043}"/>
                </a:ext>
              </a:extLst>
            </p:cNvPr>
            <p:cNvSpPr txBox="1"/>
            <p:nvPr/>
          </p:nvSpPr>
          <p:spPr>
            <a:xfrm>
              <a:off x="364654" y="3251512"/>
              <a:ext cx="2127529" cy="369332"/>
            </a:xfrm>
            <a:prstGeom prst="rect">
              <a:avLst/>
            </a:prstGeom>
            <a:noFill/>
          </p:spPr>
          <p:txBody>
            <a:bodyPr wrap="square" rtlCol="0">
              <a:spAutoFit/>
            </a:bodyPr>
            <a:lstStyle/>
            <a:p>
              <a:pPr algn="r"/>
              <a:r>
                <a:rPr lang="en-US" dirty="0">
                  <a:solidFill>
                    <a:srgbClr val="F7FAE3"/>
                  </a:solidFill>
                  <a:latin typeface="Avenir Medium" panose="02000503020000020003" pitchFamily="2" charset="0"/>
                </a:rPr>
                <a:t>Asian</a:t>
              </a:r>
            </a:p>
          </p:txBody>
        </p:sp>
        <p:sp>
          <p:nvSpPr>
            <p:cNvPr id="29" name="TextBox 28">
              <a:extLst>
                <a:ext uri="{FF2B5EF4-FFF2-40B4-BE49-F238E27FC236}">
                  <a16:creationId xmlns:a16="http://schemas.microsoft.com/office/drawing/2014/main" id="{E0D7CC7D-7B9B-17A1-4DCE-5BE78CC2F6F6}"/>
                </a:ext>
              </a:extLst>
            </p:cNvPr>
            <p:cNvSpPr txBox="1"/>
            <p:nvPr/>
          </p:nvSpPr>
          <p:spPr>
            <a:xfrm>
              <a:off x="8410456" y="2588973"/>
              <a:ext cx="2127529" cy="400110"/>
            </a:xfrm>
            <a:prstGeom prst="rect">
              <a:avLst/>
            </a:prstGeom>
            <a:noFill/>
          </p:spPr>
          <p:txBody>
            <a:bodyPr wrap="square" rtlCol="0">
              <a:spAutoFit/>
            </a:bodyPr>
            <a:lstStyle/>
            <a:p>
              <a:pPr algn="r"/>
              <a:r>
                <a:rPr lang="en-US" sz="2000" b="1" dirty="0">
                  <a:solidFill>
                    <a:srgbClr val="FF7957"/>
                  </a:solidFill>
                  <a:latin typeface="Avenir Medium" panose="02000503020000020003" pitchFamily="2" charset="0"/>
                </a:rPr>
                <a:t>1.8</a:t>
              </a:r>
            </a:p>
          </p:txBody>
        </p:sp>
        <p:sp>
          <p:nvSpPr>
            <p:cNvPr id="30" name="TextBox 29">
              <a:extLst>
                <a:ext uri="{FF2B5EF4-FFF2-40B4-BE49-F238E27FC236}">
                  <a16:creationId xmlns:a16="http://schemas.microsoft.com/office/drawing/2014/main" id="{6D1636E6-0851-25BE-5661-1A10CC1883EC}"/>
                </a:ext>
              </a:extLst>
            </p:cNvPr>
            <p:cNvSpPr txBox="1"/>
            <p:nvPr/>
          </p:nvSpPr>
          <p:spPr>
            <a:xfrm>
              <a:off x="7160154" y="2900708"/>
              <a:ext cx="2127529" cy="400110"/>
            </a:xfrm>
            <a:prstGeom prst="rect">
              <a:avLst/>
            </a:prstGeom>
            <a:noFill/>
          </p:spPr>
          <p:txBody>
            <a:bodyPr wrap="square" rtlCol="0">
              <a:spAutoFit/>
            </a:bodyPr>
            <a:lstStyle/>
            <a:p>
              <a:pPr algn="r"/>
              <a:r>
                <a:rPr lang="en-US" sz="2000" b="1" dirty="0">
                  <a:solidFill>
                    <a:srgbClr val="CAFEFF"/>
                  </a:solidFill>
                  <a:latin typeface="Avenir Medium" panose="02000503020000020003" pitchFamily="2" charset="0"/>
                </a:rPr>
                <a:t>1.5</a:t>
              </a:r>
            </a:p>
          </p:txBody>
        </p:sp>
        <p:sp>
          <p:nvSpPr>
            <p:cNvPr id="31" name="TextBox 30">
              <a:extLst>
                <a:ext uri="{FF2B5EF4-FFF2-40B4-BE49-F238E27FC236}">
                  <a16:creationId xmlns:a16="http://schemas.microsoft.com/office/drawing/2014/main" id="{AB9AB77F-5947-81E2-F52D-A7C6A77B0A34}"/>
                </a:ext>
              </a:extLst>
            </p:cNvPr>
            <p:cNvSpPr txBox="1"/>
            <p:nvPr/>
          </p:nvSpPr>
          <p:spPr>
            <a:xfrm>
              <a:off x="3879351" y="3237774"/>
              <a:ext cx="2127529" cy="400110"/>
            </a:xfrm>
            <a:prstGeom prst="rect">
              <a:avLst/>
            </a:prstGeom>
            <a:noFill/>
          </p:spPr>
          <p:txBody>
            <a:bodyPr wrap="square" rtlCol="0">
              <a:spAutoFit/>
            </a:bodyPr>
            <a:lstStyle/>
            <a:p>
              <a:pPr algn="r"/>
              <a:r>
                <a:rPr lang="en-US" sz="2000" b="1" dirty="0">
                  <a:solidFill>
                    <a:srgbClr val="F7FAE3"/>
                  </a:solidFill>
                  <a:latin typeface="Avenir Medium" panose="02000503020000020003" pitchFamily="2" charset="0"/>
                </a:rPr>
                <a:t>0.7</a:t>
              </a:r>
            </a:p>
          </p:txBody>
        </p:sp>
        <p:sp>
          <p:nvSpPr>
            <p:cNvPr id="32" name="TextBox 31">
              <a:extLst>
                <a:ext uri="{FF2B5EF4-FFF2-40B4-BE49-F238E27FC236}">
                  <a16:creationId xmlns:a16="http://schemas.microsoft.com/office/drawing/2014/main" id="{7F2790F4-3637-D6F7-7FC9-7EA2ACDF0329}"/>
                </a:ext>
              </a:extLst>
            </p:cNvPr>
            <p:cNvSpPr txBox="1"/>
            <p:nvPr/>
          </p:nvSpPr>
          <p:spPr>
            <a:xfrm>
              <a:off x="3858602" y="3550444"/>
              <a:ext cx="2127529" cy="400110"/>
            </a:xfrm>
            <a:prstGeom prst="rect">
              <a:avLst/>
            </a:prstGeom>
            <a:noFill/>
          </p:spPr>
          <p:txBody>
            <a:bodyPr wrap="square" rtlCol="0">
              <a:spAutoFit/>
            </a:bodyPr>
            <a:lstStyle/>
            <a:p>
              <a:pPr algn="r"/>
              <a:r>
                <a:rPr lang="en-US" sz="2000" b="1" dirty="0">
                  <a:solidFill>
                    <a:srgbClr val="DBDBDB"/>
                  </a:solidFill>
                  <a:latin typeface="Avenir Medium" panose="02000503020000020003" pitchFamily="2" charset="0"/>
                </a:rPr>
                <a:t>0.7</a:t>
              </a:r>
            </a:p>
          </p:txBody>
        </p:sp>
      </p:grpSp>
      <p:grpSp>
        <p:nvGrpSpPr>
          <p:cNvPr id="5" name="Group 4">
            <a:extLst>
              <a:ext uri="{FF2B5EF4-FFF2-40B4-BE49-F238E27FC236}">
                <a16:creationId xmlns:a16="http://schemas.microsoft.com/office/drawing/2014/main" id="{2BE9A246-9698-CCFE-105B-6D82BF82FCFC}"/>
              </a:ext>
            </a:extLst>
          </p:cNvPr>
          <p:cNvGrpSpPr/>
          <p:nvPr/>
        </p:nvGrpSpPr>
        <p:grpSpPr>
          <a:xfrm>
            <a:off x="-175112" y="5083512"/>
            <a:ext cx="6997582" cy="1150254"/>
            <a:chOff x="-175112" y="5083512"/>
            <a:chExt cx="6997582" cy="1150254"/>
          </a:xfrm>
        </p:grpSpPr>
        <p:sp>
          <p:nvSpPr>
            <p:cNvPr id="42" name="Rounded Rectangle 41">
              <a:extLst>
                <a:ext uri="{FF2B5EF4-FFF2-40B4-BE49-F238E27FC236}">
                  <a16:creationId xmlns:a16="http://schemas.microsoft.com/office/drawing/2014/main" id="{13FCC83F-82D6-8A17-91B1-68651FF8BA63}"/>
                </a:ext>
              </a:extLst>
            </p:cNvPr>
            <p:cNvSpPr/>
            <p:nvPr/>
          </p:nvSpPr>
          <p:spPr>
            <a:xfrm>
              <a:off x="2014332" y="5083512"/>
              <a:ext cx="4284005" cy="365760"/>
            </a:xfrm>
            <a:prstGeom prst="roundRect">
              <a:avLst>
                <a:gd name="adj" fmla="val 0"/>
              </a:avLst>
            </a:prstGeom>
            <a:solidFill>
              <a:srgbClr val="CAFE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ounded Rectangle 43">
              <a:extLst>
                <a:ext uri="{FF2B5EF4-FFF2-40B4-BE49-F238E27FC236}">
                  <a16:creationId xmlns:a16="http://schemas.microsoft.com/office/drawing/2014/main" id="{7370D82C-6C09-D79D-F23E-7813CADF87FF}"/>
                </a:ext>
              </a:extLst>
            </p:cNvPr>
            <p:cNvSpPr/>
            <p:nvPr/>
          </p:nvSpPr>
          <p:spPr>
            <a:xfrm>
              <a:off x="2014332" y="5795154"/>
              <a:ext cx="4284005" cy="365760"/>
            </a:xfrm>
            <a:prstGeom prst="roundRect">
              <a:avLst>
                <a:gd name="adj" fmla="val 0"/>
              </a:avLst>
            </a:prstGeom>
            <a:solidFill>
              <a:srgbClr val="CAFE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ounded Rectangle 44">
              <a:extLst>
                <a:ext uri="{FF2B5EF4-FFF2-40B4-BE49-F238E27FC236}">
                  <a16:creationId xmlns:a16="http://schemas.microsoft.com/office/drawing/2014/main" id="{840CF80D-8B4C-94CC-4473-DC909FCEFFC0}"/>
                </a:ext>
              </a:extLst>
            </p:cNvPr>
            <p:cNvSpPr/>
            <p:nvPr/>
          </p:nvSpPr>
          <p:spPr>
            <a:xfrm>
              <a:off x="2014333" y="5084002"/>
              <a:ext cx="3069228" cy="365760"/>
            </a:xfrm>
            <a:prstGeom prst="roundRect">
              <a:avLst>
                <a:gd name="adj" fmla="val 0"/>
              </a:avLst>
            </a:prstGeom>
            <a:solidFill>
              <a:srgbClr val="F7FAE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ounded Rectangle 45">
              <a:extLst>
                <a:ext uri="{FF2B5EF4-FFF2-40B4-BE49-F238E27FC236}">
                  <a16:creationId xmlns:a16="http://schemas.microsoft.com/office/drawing/2014/main" id="{ADCB6D7B-2DA4-F02F-2996-8555623A3D58}"/>
                </a:ext>
              </a:extLst>
            </p:cNvPr>
            <p:cNvSpPr/>
            <p:nvPr/>
          </p:nvSpPr>
          <p:spPr>
            <a:xfrm>
              <a:off x="2014333" y="5795644"/>
              <a:ext cx="3521148" cy="365760"/>
            </a:xfrm>
            <a:prstGeom prst="roundRect">
              <a:avLst>
                <a:gd name="adj" fmla="val 0"/>
              </a:avLst>
            </a:prstGeom>
            <a:solidFill>
              <a:srgbClr val="F7FAE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ounded Rectangle 46">
              <a:extLst>
                <a:ext uri="{FF2B5EF4-FFF2-40B4-BE49-F238E27FC236}">
                  <a16:creationId xmlns:a16="http://schemas.microsoft.com/office/drawing/2014/main" id="{8F208976-AF1D-091C-FB8D-95EB7D6E402B}"/>
                </a:ext>
              </a:extLst>
            </p:cNvPr>
            <p:cNvSpPr/>
            <p:nvPr/>
          </p:nvSpPr>
          <p:spPr>
            <a:xfrm>
              <a:off x="2008102" y="5084002"/>
              <a:ext cx="2837953" cy="365760"/>
            </a:xfrm>
            <a:prstGeom prst="roundRect">
              <a:avLst>
                <a:gd name="adj" fmla="val 0"/>
              </a:avLst>
            </a:prstGeom>
            <a:solidFill>
              <a:srgbClr val="FF7957"/>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ounded Rectangle 47">
              <a:extLst>
                <a:ext uri="{FF2B5EF4-FFF2-40B4-BE49-F238E27FC236}">
                  <a16:creationId xmlns:a16="http://schemas.microsoft.com/office/drawing/2014/main" id="{4A579727-9C9D-AD80-1675-5441B6CB70CB}"/>
                </a:ext>
              </a:extLst>
            </p:cNvPr>
            <p:cNvSpPr/>
            <p:nvPr/>
          </p:nvSpPr>
          <p:spPr>
            <a:xfrm>
              <a:off x="2008102" y="5795644"/>
              <a:ext cx="3251283" cy="365760"/>
            </a:xfrm>
            <a:prstGeom prst="roundRect">
              <a:avLst>
                <a:gd name="adj" fmla="val 0"/>
              </a:avLst>
            </a:prstGeom>
            <a:solidFill>
              <a:srgbClr val="FF7957"/>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ounded Rectangle 48">
              <a:extLst>
                <a:ext uri="{FF2B5EF4-FFF2-40B4-BE49-F238E27FC236}">
                  <a16:creationId xmlns:a16="http://schemas.microsoft.com/office/drawing/2014/main" id="{24A0C0C6-4DD7-713C-8CFA-CDB80BDFC0DE}"/>
                </a:ext>
              </a:extLst>
            </p:cNvPr>
            <p:cNvSpPr/>
            <p:nvPr/>
          </p:nvSpPr>
          <p:spPr>
            <a:xfrm>
              <a:off x="2008101" y="5083512"/>
              <a:ext cx="1899803" cy="365760"/>
            </a:xfrm>
            <a:prstGeom prst="roundRect">
              <a:avLst>
                <a:gd name="adj" fmla="val 0"/>
              </a:avLst>
            </a:prstGeom>
            <a:solidFill>
              <a:schemeClr val="bg2">
                <a:lumMod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ounded Rectangle 49">
              <a:extLst>
                <a:ext uri="{FF2B5EF4-FFF2-40B4-BE49-F238E27FC236}">
                  <a16:creationId xmlns:a16="http://schemas.microsoft.com/office/drawing/2014/main" id="{B094BF94-DACE-F9C1-7FBD-D1E64E9ED2BE}"/>
                </a:ext>
              </a:extLst>
            </p:cNvPr>
            <p:cNvSpPr/>
            <p:nvPr/>
          </p:nvSpPr>
          <p:spPr>
            <a:xfrm>
              <a:off x="2008101" y="5795154"/>
              <a:ext cx="2683574" cy="365760"/>
            </a:xfrm>
            <a:prstGeom prst="roundRect">
              <a:avLst>
                <a:gd name="adj" fmla="val 0"/>
              </a:avLst>
            </a:prstGeom>
            <a:solidFill>
              <a:schemeClr val="bg2">
                <a:lumMod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a:extLst>
                <a:ext uri="{FF2B5EF4-FFF2-40B4-BE49-F238E27FC236}">
                  <a16:creationId xmlns:a16="http://schemas.microsoft.com/office/drawing/2014/main" id="{81213C0F-E6CD-3E74-818B-769F946C41AC}"/>
                </a:ext>
              </a:extLst>
            </p:cNvPr>
            <p:cNvSpPr txBox="1"/>
            <p:nvPr/>
          </p:nvSpPr>
          <p:spPr>
            <a:xfrm>
              <a:off x="247476" y="5094541"/>
              <a:ext cx="1709807" cy="460382"/>
            </a:xfrm>
            <a:prstGeom prst="rect">
              <a:avLst/>
            </a:prstGeom>
            <a:noFill/>
          </p:spPr>
          <p:txBody>
            <a:bodyPr wrap="square">
              <a:spAutoFit/>
            </a:bodyPr>
            <a:lstStyle/>
            <a:p>
              <a:pPr algn="r">
                <a:lnSpc>
                  <a:spcPts val="1380"/>
                </a:lnSpc>
              </a:pPr>
              <a:r>
                <a:rPr lang="en-US" sz="1400" dirty="0">
                  <a:solidFill>
                    <a:schemeClr val="bg1"/>
                  </a:solidFill>
                  <a:latin typeface="Courier New" panose="02070309020205020404" pitchFamily="49" charset="0"/>
                  <a:cs typeface="Courier New" panose="02070309020205020404" pitchFamily="49" charset="0"/>
                </a:rPr>
                <a:t>% in </a:t>
              </a:r>
            </a:p>
            <a:p>
              <a:pPr algn="r">
                <a:lnSpc>
                  <a:spcPts val="1380"/>
                </a:lnSpc>
              </a:pPr>
              <a:r>
                <a:rPr lang="en-US" sz="1400" dirty="0">
                  <a:solidFill>
                    <a:schemeClr val="bg1"/>
                  </a:solidFill>
                  <a:latin typeface="Courier New" panose="02070309020205020404" pitchFamily="49" charset="0"/>
                  <a:cs typeface="Courier New" panose="02070309020205020404" pitchFamily="49" charset="0"/>
                </a:rPr>
                <a:t>poverty</a:t>
              </a:r>
              <a:endParaRPr lang="en-US" sz="1400" dirty="0"/>
            </a:p>
          </p:txBody>
        </p:sp>
        <p:sp>
          <p:nvSpPr>
            <p:cNvPr id="55" name="TextBox 54">
              <a:extLst>
                <a:ext uri="{FF2B5EF4-FFF2-40B4-BE49-F238E27FC236}">
                  <a16:creationId xmlns:a16="http://schemas.microsoft.com/office/drawing/2014/main" id="{CF7E0D3B-CF49-C0E8-EA7B-65EA619E7BF7}"/>
                </a:ext>
              </a:extLst>
            </p:cNvPr>
            <p:cNvSpPr txBox="1"/>
            <p:nvPr/>
          </p:nvSpPr>
          <p:spPr>
            <a:xfrm>
              <a:off x="-175112" y="5773384"/>
              <a:ext cx="2133050" cy="460382"/>
            </a:xfrm>
            <a:prstGeom prst="rect">
              <a:avLst/>
            </a:prstGeom>
            <a:noFill/>
          </p:spPr>
          <p:txBody>
            <a:bodyPr wrap="square">
              <a:spAutoFit/>
            </a:bodyPr>
            <a:lstStyle/>
            <a:p>
              <a:pPr algn="r">
                <a:lnSpc>
                  <a:spcPts val="1380"/>
                </a:lnSpc>
              </a:pPr>
              <a:r>
                <a:rPr lang="en-US" sz="1400" dirty="0">
                  <a:solidFill>
                    <a:schemeClr val="bg1"/>
                  </a:solidFill>
                  <a:latin typeface="Courier New" panose="02070309020205020404" pitchFamily="49" charset="0"/>
                  <a:cs typeface="Courier New" panose="02070309020205020404" pitchFamily="49" charset="0"/>
                </a:rPr>
                <a:t>% of </a:t>
              </a:r>
            </a:p>
            <a:p>
              <a:pPr algn="r">
                <a:lnSpc>
                  <a:spcPts val="1380"/>
                </a:lnSpc>
              </a:pPr>
              <a:r>
                <a:rPr lang="en-US" sz="1400" dirty="0">
                  <a:solidFill>
                    <a:schemeClr val="bg1"/>
                  </a:solidFill>
                  <a:latin typeface="Courier New" panose="02070309020205020404" pitchFamily="49" charset="0"/>
                  <a:cs typeface="Courier New" panose="02070309020205020404" pitchFamily="49" charset="0"/>
                </a:rPr>
                <a:t>population</a:t>
              </a:r>
              <a:endParaRPr lang="en-US" sz="1400" dirty="0"/>
            </a:p>
          </p:txBody>
        </p:sp>
        <p:sp>
          <p:nvSpPr>
            <p:cNvPr id="66" name="TextBox 65">
              <a:extLst>
                <a:ext uri="{FF2B5EF4-FFF2-40B4-BE49-F238E27FC236}">
                  <a16:creationId xmlns:a16="http://schemas.microsoft.com/office/drawing/2014/main" id="{E3AF620D-C127-0E69-8842-FE1F05757BCE}"/>
                </a:ext>
              </a:extLst>
            </p:cNvPr>
            <p:cNvSpPr txBox="1"/>
            <p:nvPr/>
          </p:nvSpPr>
          <p:spPr>
            <a:xfrm>
              <a:off x="2100373" y="5136926"/>
              <a:ext cx="1762173" cy="307777"/>
            </a:xfrm>
            <a:prstGeom prst="rect">
              <a:avLst/>
            </a:prstGeom>
            <a:noFill/>
          </p:spPr>
          <p:txBody>
            <a:bodyPr wrap="square" rtlCol="0">
              <a:spAutoFit/>
            </a:bodyPr>
            <a:lstStyle/>
            <a:p>
              <a:pPr algn="ctr"/>
              <a:r>
                <a:rPr lang="en-US" sz="1400" dirty="0">
                  <a:solidFill>
                    <a:srgbClr val="F7F9E3"/>
                  </a:solidFill>
                  <a:latin typeface="Avenir Medium" panose="02000503020000020003" pitchFamily="2" charset="0"/>
                </a:rPr>
                <a:t>41.7</a:t>
              </a:r>
              <a:r>
                <a:rPr lang="en-US" sz="1200" dirty="0">
                  <a:solidFill>
                    <a:srgbClr val="F7F9E3"/>
                  </a:solidFill>
                  <a:latin typeface="Avenir Medium" panose="02000503020000020003" pitchFamily="2" charset="0"/>
                </a:rPr>
                <a:t>%</a:t>
              </a:r>
            </a:p>
          </p:txBody>
        </p:sp>
        <p:sp>
          <p:nvSpPr>
            <p:cNvPr id="68" name="TextBox 67">
              <a:extLst>
                <a:ext uri="{FF2B5EF4-FFF2-40B4-BE49-F238E27FC236}">
                  <a16:creationId xmlns:a16="http://schemas.microsoft.com/office/drawing/2014/main" id="{AC8C6FC7-CAAA-CF66-B20C-7BDC7B3DECA8}"/>
                </a:ext>
              </a:extLst>
            </p:cNvPr>
            <p:cNvSpPr txBox="1"/>
            <p:nvPr/>
          </p:nvSpPr>
          <p:spPr>
            <a:xfrm>
              <a:off x="2495665" y="5832969"/>
              <a:ext cx="1762173" cy="307777"/>
            </a:xfrm>
            <a:prstGeom prst="rect">
              <a:avLst/>
            </a:prstGeom>
            <a:noFill/>
          </p:spPr>
          <p:txBody>
            <a:bodyPr wrap="square" rtlCol="0">
              <a:spAutoFit/>
            </a:bodyPr>
            <a:lstStyle/>
            <a:p>
              <a:pPr algn="ctr"/>
              <a:r>
                <a:rPr lang="en-US" sz="1400" dirty="0">
                  <a:solidFill>
                    <a:srgbClr val="F7F9E3"/>
                  </a:solidFill>
                  <a:latin typeface="Avenir Medium" panose="02000503020000020003" pitchFamily="2" charset="0"/>
                </a:rPr>
                <a:t>59.9</a:t>
              </a:r>
              <a:r>
                <a:rPr lang="en-US" sz="1200" dirty="0">
                  <a:solidFill>
                    <a:srgbClr val="F7F9E3"/>
                  </a:solidFill>
                  <a:latin typeface="Avenir Medium" panose="02000503020000020003" pitchFamily="2" charset="0"/>
                </a:rPr>
                <a:t>%</a:t>
              </a:r>
            </a:p>
          </p:txBody>
        </p:sp>
        <p:sp>
          <p:nvSpPr>
            <p:cNvPr id="69" name="TextBox 68">
              <a:extLst>
                <a:ext uri="{FF2B5EF4-FFF2-40B4-BE49-F238E27FC236}">
                  <a16:creationId xmlns:a16="http://schemas.microsoft.com/office/drawing/2014/main" id="{E2869328-7A28-4CEF-5C3B-71E06AA61B8A}"/>
                </a:ext>
              </a:extLst>
            </p:cNvPr>
            <p:cNvSpPr txBox="1"/>
            <p:nvPr/>
          </p:nvSpPr>
          <p:spPr>
            <a:xfrm>
              <a:off x="3520255" y="5124226"/>
              <a:ext cx="1762173" cy="307777"/>
            </a:xfrm>
            <a:prstGeom prst="rect">
              <a:avLst/>
            </a:prstGeom>
            <a:noFill/>
          </p:spPr>
          <p:txBody>
            <a:bodyPr wrap="square" rtlCol="0">
              <a:spAutoFit/>
            </a:bodyPr>
            <a:lstStyle/>
            <a:p>
              <a:pPr algn="ctr"/>
              <a:r>
                <a:rPr lang="en-US" sz="1400" dirty="0">
                  <a:latin typeface="Avenir Medium" panose="02000503020000020003" pitchFamily="2" charset="0"/>
                </a:rPr>
                <a:t>22.3</a:t>
              </a:r>
              <a:r>
                <a:rPr lang="en-US" sz="1100" dirty="0">
                  <a:latin typeface="Avenir Medium" panose="02000503020000020003" pitchFamily="2" charset="0"/>
                </a:rPr>
                <a:t>%</a:t>
              </a:r>
            </a:p>
          </p:txBody>
        </p:sp>
        <p:sp>
          <p:nvSpPr>
            <p:cNvPr id="70" name="TextBox 69">
              <a:extLst>
                <a:ext uri="{FF2B5EF4-FFF2-40B4-BE49-F238E27FC236}">
                  <a16:creationId xmlns:a16="http://schemas.microsoft.com/office/drawing/2014/main" id="{AB8D766F-E398-C437-F374-C948BE00C649}"/>
                </a:ext>
              </a:extLst>
            </p:cNvPr>
            <p:cNvSpPr txBox="1"/>
            <p:nvPr/>
          </p:nvSpPr>
          <p:spPr>
            <a:xfrm>
              <a:off x="4103019" y="5832969"/>
              <a:ext cx="1762173" cy="307777"/>
            </a:xfrm>
            <a:prstGeom prst="rect">
              <a:avLst/>
            </a:prstGeom>
            <a:noFill/>
          </p:spPr>
          <p:txBody>
            <a:bodyPr wrap="square" rtlCol="0">
              <a:spAutoFit/>
            </a:bodyPr>
            <a:lstStyle/>
            <a:p>
              <a:pPr algn="ctr"/>
              <a:r>
                <a:rPr lang="en-US" sz="1400" dirty="0">
                  <a:latin typeface="Avenir Medium" panose="02000503020000020003" pitchFamily="2" charset="0"/>
                </a:rPr>
                <a:t>12.8</a:t>
              </a:r>
              <a:r>
                <a:rPr lang="en-US" sz="1200" dirty="0">
                  <a:latin typeface="Avenir Medium" panose="02000503020000020003" pitchFamily="2" charset="0"/>
                </a:rPr>
                <a:t>%</a:t>
              </a:r>
            </a:p>
          </p:txBody>
        </p:sp>
        <p:sp>
          <p:nvSpPr>
            <p:cNvPr id="71" name="TextBox 70">
              <a:extLst>
                <a:ext uri="{FF2B5EF4-FFF2-40B4-BE49-F238E27FC236}">
                  <a16:creationId xmlns:a16="http://schemas.microsoft.com/office/drawing/2014/main" id="{47407C80-55B0-0DD2-CBA8-7993B2C9F2AF}"/>
                </a:ext>
              </a:extLst>
            </p:cNvPr>
            <p:cNvSpPr txBox="1"/>
            <p:nvPr/>
          </p:nvSpPr>
          <p:spPr>
            <a:xfrm>
              <a:off x="4842901" y="5124047"/>
              <a:ext cx="1762173" cy="307777"/>
            </a:xfrm>
            <a:prstGeom prst="rect">
              <a:avLst/>
            </a:prstGeom>
            <a:noFill/>
          </p:spPr>
          <p:txBody>
            <a:bodyPr wrap="square" rtlCol="0">
              <a:spAutoFit/>
            </a:bodyPr>
            <a:lstStyle/>
            <a:p>
              <a:pPr algn="ctr"/>
              <a:r>
                <a:rPr lang="en-US" sz="1400" dirty="0">
                  <a:latin typeface="Avenir Medium" panose="02000503020000020003" pitchFamily="2" charset="0"/>
                </a:rPr>
                <a:t>27.1</a:t>
              </a:r>
              <a:r>
                <a:rPr lang="en-US" sz="1200" dirty="0">
                  <a:latin typeface="Avenir Medium" panose="02000503020000020003" pitchFamily="2" charset="0"/>
                </a:rPr>
                <a:t>%</a:t>
              </a:r>
            </a:p>
          </p:txBody>
        </p:sp>
        <p:sp>
          <p:nvSpPr>
            <p:cNvPr id="72" name="TextBox 71">
              <a:extLst>
                <a:ext uri="{FF2B5EF4-FFF2-40B4-BE49-F238E27FC236}">
                  <a16:creationId xmlns:a16="http://schemas.microsoft.com/office/drawing/2014/main" id="{731922DA-E8F9-829D-6E41-1A20145EB65A}"/>
                </a:ext>
              </a:extLst>
            </p:cNvPr>
            <p:cNvSpPr txBox="1"/>
            <p:nvPr/>
          </p:nvSpPr>
          <p:spPr>
            <a:xfrm>
              <a:off x="5060297" y="5832969"/>
              <a:ext cx="1762173" cy="307777"/>
            </a:xfrm>
            <a:prstGeom prst="rect">
              <a:avLst/>
            </a:prstGeom>
            <a:noFill/>
          </p:spPr>
          <p:txBody>
            <a:bodyPr wrap="square" rtlCol="0">
              <a:spAutoFit/>
            </a:bodyPr>
            <a:lstStyle/>
            <a:p>
              <a:pPr algn="ctr"/>
              <a:r>
                <a:rPr lang="en-US" sz="1400" dirty="0">
                  <a:latin typeface="Avenir Medium" panose="02000503020000020003" pitchFamily="2" charset="0"/>
                </a:rPr>
                <a:t>18.1</a:t>
              </a:r>
              <a:r>
                <a:rPr lang="en-US" sz="1200" dirty="0">
                  <a:latin typeface="Avenir Medium" panose="02000503020000020003" pitchFamily="2" charset="0"/>
                </a:rPr>
                <a:t>%</a:t>
              </a:r>
            </a:p>
          </p:txBody>
        </p:sp>
      </p:grpSp>
      <p:grpSp>
        <p:nvGrpSpPr>
          <p:cNvPr id="7" name="Group 6">
            <a:extLst>
              <a:ext uri="{FF2B5EF4-FFF2-40B4-BE49-F238E27FC236}">
                <a16:creationId xmlns:a16="http://schemas.microsoft.com/office/drawing/2014/main" id="{B8DC84B6-8C52-2E60-B239-422AB7153E63}"/>
              </a:ext>
            </a:extLst>
          </p:cNvPr>
          <p:cNvGrpSpPr/>
          <p:nvPr/>
        </p:nvGrpSpPr>
        <p:grpSpPr>
          <a:xfrm>
            <a:off x="7004483" y="5062599"/>
            <a:ext cx="4814913" cy="1077892"/>
            <a:chOff x="7004483" y="5062599"/>
            <a:chExt cx="4814913" cy="1077892"/>
          </a:xfrm>
        </p:grpSpPr>
        <p:sp>
          <p:nvSpPr>
            <p:cNvPr id="56" name="Rounded Rectangle 55">
              <a:extLst>
                <a:ext uri="{FF2B5EF4-FFF2-40B4-BE49-F238E27FC236}">
                  <a16:creationId xmlns:a16="http://schemas.microsoft.com/office/drawing/2014/main" id="{D82C6DA2-7AC4-7F50-9D54-F8E79046A83A}"/>
                </a:ext>
              </a:extLst>
            </p:cNvPr>
            <p:cNvSpPr/>
            <p:nvPr/>
          </p:nvSpPr>
          <p:spPr>
            <a:xfrm>
              <a:off x="7148374" y="5062599"/>
              <a:ext cx="4284005" cy="365760"/>
            </a:xfrm>
            <a:prstGeom prst="roundRect">
              <a:avLst>
                <a:gd name="adj" fmla="val 0"/>
              </a:avLst>
            </a:prstGeom>
            <a:solidFill>
              <a:srgbClr val="CAFE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ounded Rectangle 56">
              <a:extLst>
                <a:ext uri="{FF2B5EF4-FFF2-40B4-BE49-F238E27FC236}">
                  <a16:creationId xmlns:a16="http://schemas.microsoft.com/office/drawing/2014/main" id="{39375D2B-CB7D-A346-38F2-A830C8358D3B}"/>
                </a:ext>
              </a:extLst>
            </p:cNvPr>
            <p:cNvSpPr/>
            <p:nvPr/>
          </p:nvSpPr>
          <p:spPr>
            <a:xfrm>
              <a:off x="7148374" y="5774241"/>
              <a:ext cx="4284005" cy="365760"/>
            </a:xfrm>
            <a:prstGeom prst="roundRect">
              <a:avLst>
                <a:gd name="adj" fmla="val 0"/>
              </a:avLst>
            </a:prstGeom>
            <a:solidFill>
              <a:srgbClr val="CAFE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ounded Rectangle 57">
              <a:extLst>
                <a:ext uri="{FF2B5EF4-FFF2-40B4-BE49-F238E27FC236}">
                  <a16:creationId xmlns:a16="http://schemas.microsoft.com/office/drawing/2014/main" id="{ADBDEB52-A1D3-4085-8959-EB7B53306EF3}"/>
                </a:ext>
              </a:extLst>
            </p:cNvPr>
            <p:cNvSpPr/>
            <p:nvPr/>
          </p:nvSpPr>
          <p:spPr>
            <a:xfrm>
              <a:off x="7148375" y="5063089"/>
              <a:ext cx="2833759" cy="365760"/>
            </a:xfrm>
            <a:prstGeom prst="roundRect">
              <a:avLst>
                <a:gd name="adj" fmla="val 0"/>
              </a:avLst>
            </a:prstGeom>
            <a:solidFill>
              <a:srgbClr val="F7FAE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ounded Rectangle 58">
              <a:extLst>
                <a:ext uri="{FF2B5EF4-FFF2-40B4-BE49-F238E27FC236}">
                  <a16:creationId xmlns:a16="http://schemas.microsoft.com/office/drawing/2014/main" id="{03D46A2C-6869-DF3F-5EB9-B80D53F28867}"/>
                </a:ext>
              </a:extLst>
            </p:cNvPr>
            <p:cNvSpPr/>
            <p:nvPr/>
          </p:nvSpPr>
          <p:spPr>
            <a:xfrm>
              <a:off x="7148375" y="5774731"/>
              <a:ext cx="3303440" cy="365760"/>
            </a:xfrm>
            <a:prstGeom prst="roundRect">
              <a:avLst>
                <a:gd name="adj" fmla="val 0"/>
              </a:avLst>
            </a:prstGeom>
            <a:solidFill>
              <a:srgbClr val="F7FAE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ounded Rectangle 59">
              <a:extLst>
                <a:ext uri="{FF2B5EF4-FFF2-40B4-BE49-F238E27FC236}">
                  <a16:creationId xmlns:a16="http://schemas.microsoft.com/office/drawing/2014/main" id="{73A2A8C9-FEF5-D9AF-5A16-1C6F9DAF85F8}"/>
                </a:ext>
              </a:extLst>
            </p:cNvPr>
            <p:cNvSpPr/>
            <p:nvPr/>
          </p:nvSpPr>
          <p:spPr>
            <a:xfrm>
              <a:off x="7142145" y="5063089"/>
              <a:ext cx="2687536" cy="365760"/>
            </a:xfrm>
            <a:prstGeom prst="roundRect">
              <a:avLst>
                <a:gd name="adj" fmla="val 0"/>
              </a:avLst>
            </a:prstGeom>
            <a:solidFill>
              <a:srgbClr val="FF7957"/>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ounded Rectangle 60">
              <a:extLst>
                <a:ext uri="{FF2B5EF4-FFF2-40B4-BE49-F238E27FC236}">
                  <a16:creationId xmlns:a16="http://schemas.microsoft.com/office/drawing/2014/main" id="{F126FBFC-FD78-11A5-FE66-577D9CCA777B}"/>
                </a:ext>
              </a:extLst>
            </p:cNvPr>
            <p:cNvSpPr/>
            <p:nvPr/>
          </p:nvSpPr>
          <p:spPr>
            <a:xfrm>
              <a:off x="7142145" y="5774731"/>
              <a:ext cx="3075458" cy="365760"/>
            </a:xfrm>
            <a:prstGeom prst="roundRect">
              <a:avLst>
                <a:gd name="adj" fmla="val 0"/>
              </a:avLst>
            </a:prstGeom>
            <a:solidFill>
              <a:srgbClr val="FF7957"/>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ounded Rectangle 61">
              <a:extLst>
                <a:ext uri="{FF2B5EF4-FFF2-40B4-BE49-F238E27FC236}">
                  <a16:creationId xmlns:a16="http://schemas.microsoft.com/office/drawing/2014/main" id="{C1FA559B-F02B-9CC9-D17F-124B68A48B8A}"/>
                </a:ext>
              </a:extLst>
            </p:cNvPr>
            <p:cNvSpPr/>
            <p:nvPr/>
          </p:nvSpPr>
          <p:spPr>
            <a:xfrm>
              <a:off x="7142144" y="5062599"/>
              <a:ext cx="1465756" cy="365760"/>
            </a:xfrm>
            <a:prstGeom prst="roundRect">
              <a:avLst>
                <a:gd name="adj" fmla="val 0"/>
              </a:avLst>
            </a:prstGeom>
            <a:solidFill>
              <a:schemeClr val="bg2">
                <a:lumMod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ounded Rectangle 62">
              <a:extLst>
                <a:ext uri="{FF2B5EF4-FFF2-40B4-BE49-F238E27FC236}">
                  <a16:creationId xmlns:a16="http://schemas.microsoft.com/office/drawing/2014/main" id="{FD8AA45B-6A01-5F08-067A-FFE573A18D41}"/>
                </a:ext>
              </a:extLst>
            </p:cNvPr>
            <p:cNvSpPr/>
            <p:nvPr/>
          </p:nvSpPr>
          <p:spPr>
            <a:xfrm>
              <a:off x="7142143" y="5774241"/>
              <a:ext cx="2354956" cy="365760"/>
            </a:xfrm>
            <a:prstGeom prst="roundRect">
              <a:avLst>
                <a:gd name="adj" fmla="val 0"/>
              </a:avLst>
            </a:prstGeom>
            <a:solidFill>
              <a:schemeClr val="bg2">
                <a:lumMod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extBox 72">
              <a:extLst>
                <a:ext uri="{FF2B5EF4-FFF2-40B4-BE49-F238E27FC236}">
                  <a16:creationId xmlns:a16="http://schemas.microsoft.com/office/drawing/2014/main" id="{4D2D8C3A-CD81-8B4F-8B53-36D56FAB7DD3}"/>
                </a:ext>
              </a:extLst>
            </p:cNvPr>
            <p:cNvSpPr txBox="1"/>
            <p:nvPr/>
          </p:nvSpPr>
          <p:spPr>
            <a:xfrm>
              <a:off x="7004483" y="5113413"/>
              <a:ext cx="1762173" cy="307777"/>
            </a:xfrm>
            <a:prstGeom prst="rect">
              <a:avLst/>
            </a:prstGeom>
            <a:noFill/>
          </p:spPr>
          <p:txBody>
            <a:bodyPr wrap="square" rtlCol="0">
              <a:spAutoFit/>
            </a:bodyPr>
            <a:lstStyle/>
            <a:p>
              <a:pPr algn="ctr"/>
              <a:r>
                <a:rPr lang="en-US" sz="1400" dirty="0">
                  <a:solidFill>
                    <a:srgbClr val="F7F9E3"/>
                  </a:solidFill>
                  <a:latin typeface="Avenir Medium" panose="02000503020000020003" pitchFamily="2" charset="0"/>
                </a:rPr>
                <a:t>30.9</a:t>
              </a:r>
              <a:r>
                <a:rPr lang="en-US" sz="1200" dirty="0">
                  <a:solidFill>
                    <a:srgbClr val="F7F9E3"/>
                  </a:solidFill>
                  <a:latin typeface="Avenir Medium" panose="02000503020000020003" pitchFamily="2" charset="0"/>
                </a:rPr>
                <a:t>%</a:t>
              </a:r>
            </a:p>
          </p:txBody>
        </p:sp>
        <p:sp>
          <p:nvSpPr>
            <p:cNvPr id="74" name="TextBox 73">
              <a:extLst>
                <a:ext uri="{FF2B5EF4-FFF2-40B4-BE49-F238E27FC236}">
                  <a16:creationId xmlns:a16="http://schemas.microsoft.com/office/drawing/2014/main" id="{074BE7A9-678C-82FF-D624-A1C321A39C02}"/>
                </a:ext>
              </a:extLst>
            </p:cNvPr>
            <p:cNvSpPr txBox="1"/>
            <p:nvPr/>
          </p:nvSpPr>
          <p:spPr>
            <a:xfrm>
              <a:off x="7509080" y="5820056"/>
              <a:ext cx="1762173" cy="307777"/>
            </a:xfrm>
            <a:prstGeom prst="rect">
              <a:avLst/>
            </a:prstGeom>
            <a:noFill/>
          </p:spPr>
          <p:txBody>
            <a:bodyPr wrap="square" rtlCol="0">
              <a:spAutoFit/>
            </a:bodyPr>
            <a:lstStyle/>
            <a:p>
              <a:pPr algn="ctr"/>
              <a:r>
                <a:rPr lang="en-US" sz="1400" dirty="0">
                  <a:solidFill>
                    <a:srgbClr val="F7F9E3"/>
                  </a:solidFill>
                  <a:latin typeface="Avenir Medium" panose="02000503020000020003" pitchFamily="2" charset="0"/>
                </a:rPr>
                <a:t>52.5</a:t>
              </a:r>
              <a:r>
                <a:rPr lang="en-US" sz="1200" dirty="0">
                  <a:solidFill>
                    <a:srgbClr val="F7F9E3"/>
                  </a:solidFill>
                  <a:latin typeface="Avenir Medium" panose="02000503020000020003" pitchFamily="2" charset="0"/>
                </a:rPr>
                <a:t>%</a:t>
              </a:r>
            </a:p>
          </p:txBody>
        </p:sp>
        <p:sp>
          <p:nvSpPr>
            <p:cNvPr id="76" name="TextBox 75">
              <a:extLst>
                <a:ext uri="{FF2B5EF4-FFF2-40B4-BE49-F238E27FC236}">
                  <a16:creationId xmlns:a16="http://schemas.microsoft.com/office/drawing/2014/main" id="{2A03E54B-3CE6-6464-A112-14B087DDCBA2}"/>
                </a:ext>
              </a:extLst>
            </p:cNvPr>
            <p:cNvSpPr txBox="1"/>
            <p:nvPr/>
          </p:nvSpPr>
          <p:spPr>
            <a:xfrm>
              <a:off x="8352734" y="5113413"/>
              <a:ext cx="1762173" cy="307777"/>
            </a:xfrm>
            <a:prstGeom prst="rect">
              <a:avLst/>
            </a:prstGeom>
            <a:noFill/>
          </p:spPr>
          <p:txBody>
            <a:bodyPr wrap="square" rtlCol="0">
              <a:spAutoFit/>
            </a:bodyPr>
            <a:lstStyle/>
            <a:p>
              <a:pPr algn="ctr"/>
              <a:r>
                <a:rPr lang="en-US" sz="1400" dirty="0">
                  <a:latin typeface="Avenir Medium" panose="02000503020000020003" pitchFamily="2" charset="0"/>
                </a:rPr>
                <a:t>27.3</a:t>
              </a:r>
              <a:r>
                <a:rPr lang="en-US" sz="1200" dirty="0">
                  <a:latin typeface="Avenir Medium" panose="02000503020000020003" pitchFamily="2" charset="0"/>
                </a:rPr>
                <a:t>%</a:t>
              </a:r>
            </a:p>
          </p:txBody>
        </p:sp>
        <p:sp>
          <p:nvSpPr>
            <p:cNvPr id="77" name="TextBox 76">
              <a:extLst>
                <a:ext uri="{FF2B5EF4-FFF2-40B4-BE49-F238E27FC236}">
                  <a16:creationId xmlns:a16="http://schemas.microsoft.com/office/drawing/2014/main" id="{432F23CD-6131-531C-152B-AB3E77708543}"/>
                </a:ext>
              </a:extLst>
            </p:cNvPr>
            <p:cNvSpPr txBox="1"/>
            <p:nvPr/>
          </p:nvSpPr>
          <p:spPr>
            <a:xfrm>
              <a:off x="8998452" y="5820056"/>
              <a:ext cx="1762173" cy="307777"/>
            </a:xfrm>
            <a:prstGeom prst="rect">
              <a:avLst/>
            </a:prstGeom>
            <a:noFill/>
          </p:spPr>
          <p:txBody>
            <a:bodyPr wrap="square" rtlCol="0">
              <a:spAutoFit/>
            </a:bodyPr>
            <a:lstStyle/>
            <a:p>
              <a:pPr algn="ctr"/>
              <a:r>
                <a:rPr lang="en-US" sz="1400" dirty="0">
                  <a:latin typeface="Avenir Medium" panose="02000503020000020003" pitchFamily="2" charset="0"/>
                </a:rPr>
                <a:t>14.4</a:t>
              </a:r>
              <a:r>
                <a:rPr lang="en-US" sz="1200" dirty="0">
                  <a:latin typeface="Avenir Medium" panose="02000503020000020003" pitchFamily="2" charset="0"/>
                </a:rPr>
                <a:t>%</a:t>
              </a:r>
            </a:p>
          </p:txBody>
        </p:sp>
        <p:sp>
          <p:nvSpPr>
            <p:cNvPr id="78" name="TextBox 77">
              <a:extLst>
                <a:ext uri="{FF2B5EF4-FFF2-40B4-BE49-F238E27FC236}">
                  <a16:creationId xmlns:a16="http://schemas.microsoft.com/office/drawing/2014/main" id="{909741E8-67EE-D926-6A4D-B47AF0C2E158}"/>
                </a:ext>
              </a:extLst>
            </p:cNvPr>
            <p:cNvSpPr txBox="1"/>
            <p:nvPr/>
          </p:nvSpPr>
          <p:spPr>
            <a:xfrm>
              <a:off x="9833621" y="5113413"/>
              <a:ext cx="1762173" cy="307777"/>
            </a:xfrm>
            <a:prstGeom prst="rect">
              <a:avLst/>
            </a:prstGeom>
            <a:noFill/>
          </p:spPr>
          <p:txBody>
            <a:bodyPr wrap="square" rtlCol="0">
              <a:spAutoFit/>
            </a:bodyPr>
            <a:lstStyle/>
            <a:p>
              <a:pPr algn="ctr"/>
              <a:r>
                <a:rPr lang="en-US" sz="1400" dirty="0">
                  <a:latin typeface="Avenir Medium" panose="02000503020000020003" pitchFamily="2" charset="0"/>
                </a:rPr>
                <a:t>32.8</a:t>
              </a:r>
              <a:r>
                <a:rPr lang="en-US" sz="1200" dirty="0">
                  <a:latin typeface="Avenir Medium" panose="02000503020000020003" pitchFamily="2" charset="0"/>
                </a:rPr>
                <a:t>%</a:t>
              </a:r>
            </a:p>
          </p:txBody>
        </p:sp>
        <p:sp>
          <p:nvSpPr>
            <p:cNvPr id="79" name="TextBox 78">
              <a:extLst>
                <a:ext uri="{FF2B5EF4-FFF2-40B4-BE49-F238E27FC236}">
                  <a16:creationId xmlns:a16="http://schemas.microsoft.com/office/drawing/2014/main" id="{6642E6D0-34B8-2E5D-BA38-258F3AC70520}"/>
                </a:ext>
              </a:extLst>
            </p:cNvPr>
            <p:cNvSpPr txBox="1"/>
            <p:nvPr/>
          </p:nvSpPr>
          <p:spPr>
            <a:xfrm>
              <a:off x="10057223" y="5820056"/>
              <a:ext cx="1762173" cy="307777"/>
            </a:xfrm>
            <a:prstGeom prst="rect">
              <a:avLst/>
            </a:prstGeom>
            <a:noFill/>
          </p:spPr>
          <p:txBody>
            <a:bodyPr wrap="square" rtlCol="0">
              <a:spAutoFit/>
            </a:bodyPr>
            <a:lstStyle/>
            <a:p>
              <a:pPr algn="ctr"/>
              <a:r>
                <a:rPr lang="en-US" sz="1400" dirty="0">
                  <a:latin typeface="Avenir Medium" panose="02000503020000020003" pitchFamily="2" charset="0"/>
                </a:rPr>
                <a:t>22.0</a:t>
              </a:r>
              <a:r>
                <a:rPr lang="en-US" sz="1200" dirty="0">
                  <a:latin typeface="Avenir Medium" panose="02000503020000020003" pitchFamily="2" charset="0"/>
                </a:rPr>
                <a:t>%</a:t>
              </a:r>
            </a:p>
          </p:txBody>
        </p:sp>
      </p:grpSp>
      <p:grpSp>
        <p:nvGrpSpPr>
          <p:cNvPr id="90" name="Group 89">
            <a:extLst>
              <a:ext uri="{FF2B5EF4-FFF2-40B4-BE49-F238E27FC236}">
                <a16:creationId xmlns:a16="http://schemas.microsoft.com/office/drawing/2014/main" id="{B4A0509C-521C-5EDA-F275-01A17E60529B}"/>
              </a:ext>
            </a:extLst>
          </p:cNvPr>
          <p:cNvGrpSpPr/>
          <p:nvPr/>
        </p:nvGrpSpPr>
        <p:grpSpPr>
          <a:xfrm>
            <a:off x="746322" y="1195753"/>
            <a:ext cx="10734567" cy="755210"/>
            <a:chOff x="3257908" y="1197601"/>
            <a:chExt cx="6008808" cy="755210"/>
          </a:xfrm>
        </p:grpSpPr>
        <p:sp>
          <p:nvSpPr>
            <p:cNvPr id="83" name="Octagon 82">
              <a:extLst>
                <a:ext uri="{FF2B5EF4-FFF2-40B4-BE49-F238E27FC236}">
                  <a16:creationId xmlns:a16="http://schemas.microsoft.com/office/drawing/2014/main" id="{E31C798F-3C95-07B7-B244-63E133EED2B8}"/>
                </a:ext>
              </a:extLst>
            </p:cNvPr>
            <p:cNvSpPr/>
            <p:nvPr/>
          </p:nvSpPr>
          <p:spPr>
            <a:xfrm>
              <a:off x="3257908" y="1197601"/>
              <a:ext cx="6008808" cy="755210"/>
            </a:xfrm>
            <a:prstGeom prst="octagon">
              <a:avLst/>
            </a:prstGeom>
            <a:solidFill>
              <a:srgbClr val="191819"/>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Octagon 83">
              <a:extLst>
                <a:ext uri="{FF2B5EF4-FFF2-40B4-BE49-F238E27FC236}">
                  <a16:creationId xmlns:a16="http://schemas.microsoft.com/office/drawing/2014/main" id="{B554AC58-888C-E659-8B53-3F7879E16D53}"/>
                </a:ext>
              </a:extLst>
            </p:cNvPr>
            <p:cNvSpPr/>
            <p:nvPr/>
          </p:nvSpPr>
          <p:spPr>
            <a:xfrm>
              <a:off x="3349456" y="1281724"/>
              <a:ext cx="5882928" cy="583360"/>
            </a:xfrm>
            <a:prstGeom prst="octagon">
              <a:avLst/>
            </a:prstGeom>
            <a:solidFill>
              <a:srgbClr val="201F20"/>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5" name="Group 84">
            <a:extLst>
              <a:ext uri="{FF2B5EF4-FFF2-40B4-BE49-F238E27FC236}">
                <a16:creationId xmlns:a16="http://schemas.microsoft.com/office/drawing/2014/main" id="{C2F782EE-BC8B-EFCE-156F-6D2239C2A092}"/>
              </a:ext>
            </a:extLst>
          </p:cNvPr>
          <p:cNvGrpSpPr/>
          <p:nvPr/>
        </p:nvGrpSpPr>
        <p:grpSpPr>
          <a:xfrm>
            <a:off x="1240390" y="1184614"/>
            <a:ext cx="847000" cy="785318"/>
            <a:chOff x="376198" y="1113149"/>
            <a:chExt cx="869855" cy="869855"/>
          </a:xfrm>
        </p:grpSpPr>
        <p:pic>
          <p:nvPicPr>
            <p:cNvPr id="86" name="Graphic 85" descr="Key with solid fill">
              <a:extLst>
                <a:ext uri="{FF2B5EF4-FFF2-40B4-BE49-F238E27FC236}">
                  <a16:creationId xmlns:a16="http://schemas.microsoft.com/office/drawing/2014/main" id="{8DF2147F-56B3-1770-1FDD-BF9E8368F6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6198" y="1113149"/>
              <a:ext cx="869855" cy="869855"/>
            </a:xfrm>
            <a:prstGeom prst="rect">
              <a:avLst/>
            </a:prstGeom>
          </p:spPr>
        </p:pic>
        <p:sp>
          <p:nvSpPr>
            <p:cNvPr id="87" name="Snip Same Side Corner Rectangle 86">
              <a:extLst>
                <a:ext uri="{FF2B5EF4-FFF2-40B4-BE49-F238E27FC236}">
                  <a16:creationId xmlns:a16="http://schemas.microsoft.com/office/drawing/2014/main" id="{22588854-44C5-9B4F-898C-CDC1A8BEF72E}"/>
                </a:ext>
              </a:extLst>
            </p:cNvPr>
            <p:cNvSpPr/>
            <p:nvPr/>
          </p:nvSpPr>
          <p:spPr>
            <a:xfrm rot="16200000">
              <a:off x="384690" y="1357214"/>
              <a:ext cx="389827" cy="388244"/>
            </a:xfrm>
            <a:prstGeom prst="snip2SameRect">
              <a:avLst>
                <a:gd name="adj1" fmla="val 21679"/>
                <a:gd name="adj2" fmla="val 3659"/>
              </a:avLst>
            </a:prstGeom>
            <a:solidFill>
              <a:srgbClr val="FF72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ounded Rectangle 87">
              <a:extLst>
                <a:ext uri="{FF2B5EF4-FFF2-40B4-BE49-F238E27FC236}">
                  <a16:creationId xmlns:a16="http://schemas.microsoft.com/office/drawing/2014/main" id="{73144D9E-F177-73FC-CA51-C9DF225C2F1C}"/>
                </a:ext>
              </a:extLst>
            </p:cNvPr>
            <p:cNvSpPr/>
            <p:nvPr/>
          </p:nvSpPr>
          <p:spPr>
            <a:xfrm>
              <a:off x="460075" y="1495245"/>
              <a:ext cx="74763" cy="103517"/>
            </a:xfrm>
            <a:prstGeom prst="roundRect">
              <a:avLst/>
            </a:prstGeom>
            <a:solidFill>
              <a:srgbClr val="171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9" name="TextBox 88">
            <a:extLst>
              <a:ext uri="{FF2B5EF4-FFF2-40B4-BE49-F238E27FC236}">
                <a16:creationId xmlns:a16="http://schemas.microsoft.com/office/drawing/2014/main" id="{C7042C1A-3C41-B25F-2197-46D2EDFED974}"/>
              </a:ext>
            </a:extLst>
          </p:cNvPr>
          <p:cNvSpPr txBox="1"/>
          <p:nvPr/>
        </p:nvSpPr>
        <p:spPr>
          <a:xfrm>
            <a:off x="2123407" y="1398303"/>
            <a:ext cx="9887291" cy="369332"/>
          </a:xfrm>
          <a:prstGeom prst="rect">
            <a:avLst/>
          </a:prstGeom>
          <a:noFill/>
        </p:spPr>
        <p:txBody>
          <a:bodyPr wrap="square" rtlCol="0">
            <a:spAutoFit/>
          </a:bodyPr>
          <a:lstStyle/>
          <a:p>
            <a:r>
              <a:rPr lang="en-US" dirty="0">
                <a:solidFill>
                  <a:schemeClr val="bg1"/>
                </a:solidFill>
                <a:latin typeface="Avenir Next" panose="020B0503020202020204" pitchFamily="34" charset="0"/>
              </a:rPr>
              <a:t>Black and Hispanic people are disproportionally represented among those in poverty.</a:t>
            </a:r>
          </a:p>
        </p:txBody>
      </p:sp>
      <p:sp>
        <p:nvSpPr>
          <p:cNvPr id="25" name="TextBox 24">
            <a:extLst>
              <a:ext uri="{FF2B5EF4-FFF2-40B4-BE49-F238E27FC236}">
                <a16:creationId xmlns:a16="http://schemas.microsoft.com/office/drawing/2014/main" id="{48CFE07B-9044-2D58-394B-B8B0BD4F1D59}"/>
              </a:ext>
            </a:extLst>
          </p:cNvPr>
          <p:cNvSpPr txBox="1"/>
          <p:nvPr/>
        </p:nvSpPr>
        <p:spPr>
          <a:xfrm>
            <a:off x="11286621" y="4285234"/>
            <a:ext cx="134734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Ref. 2</a:t>
            </a:r>
          </a:p>
        </p:txBody>
      </p:sp>
      <p:cxnSp>
        <p:nvCxnSpPr>
          <p:cNvPr id="28" name="Straight Arrow Connector 27">
            <a:extLst>
              <a:ext uri="{FF2B5EF4-FFF2-40B4-BE49-F238E27FC236}">
                <a16:creationId xmlns:a16="http://schemas.microsoft.com/office/drawing/2014/main" id="{419661BE-DE70-E463-D9C9-516B3A30DC26}"/>
              </a:ext>
            </a:extLst>
          </p:cNvPr>
          <p:cNvCxnSpPr>
            <a:cxnSpLocks/>
          </p:cNvCxnSpPr>
          <p:nvPr/>
        </p:nvCxnSpPr>
        <p:spPr>
          <a:xfrm>
            <a:off x="6639850" y="2594666"/>
            <a:ext cx="1872112" cy="0"/>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DA84943-2004-46E5-8C8B-00B2A5434CAE}"/>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
        <p:nvSpPr>
          <p:cNvPr id="33" name="TextBox 32">
            <a:extLst>
              <a:ext uri="{FF2B5EF4-FFF2-40B4-BE49-F238E27FC236}">
                <a16:creationId xmlns:a16="http://schemas.microsoft.com/office/drawing/2014/main" id="{E0520513-D3F2-4F86-299A-26E429164861}"/>
              </a:ext>
            </a:extLst>
          </p:cNvPr>
          <p:cNvSpPr txBox="1"/>
          <p:nvPr/>
        </p:nvSpPr>
        <p:spPr>
          <a:xfrm>
            <a:off x="340133" y="4300260"/>
            <a:ext cx="134734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Ref. 3</a:t>
            </a:r>
          </a:p>
        </p:txBody>
      </p:sp>
      <p:sp>
        <p:nvSpPr>
          <p:cNvPr id="34" name="TextBox 33">
            <a:extLst>
              <a:ext uri="{FF2B5EF4-FFF2-40B4-BE49-F238E27FC236}">
                <a16:creationId xmlns:a16="http://schemas.microsoft.com/office/drawing/2014/main" id="{F92DCBE1-5B52-25E4-AA5D-1C75229C09DE}"/>
              </a:ext>
            </a:extLst>
          </p:cNvPr>
          <p:cNvSpPr txBox="1"/>
          <p:nvPr/>
        </p:nvSpPr>
        <p:spPr>
          <a:xfrm>
            <a:off x="8935415" y="3592912"/>
            <a:ext cx="3752798" cy="538609"/>
          </a:xfrm>
          <a:prstGeom prst="rect">
            <a:avLst/>
          </a:prstGeom>
          <a:noFill/>
        </p:spPr>
        <p:txBody>
          <a:bodyPr wrap="square">
            <a:spAutoFit/>
          </a:bodyPr>
          <a:lstStyle/>
          <a:p>
            <a:pPr>
              <a:lnSpc>
                <a:spcPts val="1780"/>
              </a:lnSpc>
            </a:pPr>
            <a:r>
              <a:rPr lang="en-US" sz="1400" b="1" spc="20" dirty="0">
                <a:solidFill>
                  <a:srgbClr val="CAFEFF"/>
                </a:solidFill>
                <a:latin typeface="Avenir Next Demi Bold" panose="020B0503020202020204" pitchFamily="34" charset="0"/>
                <a:cs typeface="Courier New" panose="02070309020205020404" pitchFamily="49" charset="0"/>
              </a:rPr>
              <a:t>Hispanic children </a:t>
            </a:r>
            <a:r>
              <a:rPr lang="en-US" sz="1100" spc="20" dirty="0">
                <a:solidFill>
                  <a:srgbClr val="F7F9E3"/>
                </a:solidFill>
                <a:latin typeface="Avenir Next" panose="020B0503020202020204" pitchFamily="34" charset="0"/>
                <a:cs typeface="Courier New" panose="02070309020205020404" pitchFamily="49" charset="0"/>
              </a:rPr>
              <a:t>are </a:t>
            </a:r>
            <a:r>
              <a:rPr lang="en-US" sz="1100" b="1" spc="20" dirty="0">
                <a:solidFill>
                  <a:srgbClr val="F7F9E3"/>
                </a:solidFill>
                <a:latin typeface="Avenir Next" panose="020B0503020202020204" pitchFamily="34" charset="0"/>
                <a:cs typeface="Courier New" panose="02070309020205020404" pitchFamily="49" charset="0"/>
              </a:rPr>
              <a:t>22%</a:t>
            </a:r>
            <a:r>
              <a:rPr lang="en-US" sz="1100" spc="20" dirty="0">
                <a:solidFill>
                  <a:srgbClr val="F7F9E3"/>
                </a:solidFill>
                <a:latin typeface="Avenir Next" panose="020B0503020202020204" pitchFamily="34" charset="0"/>
                <a:cs typeface="Courier New" panose="02070309020205020404" pitchFamily="49" charset="0"/>
              </a:rPr>
              <a:t> of the U.S. </a:t>
            </a:r>
          </a:p>
          <a:p>
            <a:pPr>
              <a:lnSpc>
                <a:spcPts val="1780"/>
              </a:lnSpc>
            </a:pPr>
            <a:r>
              <a:rPr lang="en-US" sz="1100" spc="20" dirty="0">
                <a:solidFill>
                  <a:srgbClr val="F7F9E3"/>
                </a:solidFill>
                <a:latin typeface="Avenir Next" panose="020B0503020202020204" pitchFamily="34" charset="0"/>
                <a:cs typeface="Courier New" panose="02070309020205020404" pitchFamily="49" charset="0"/>
              </a:rPr>
              <a:t>but </a:t>
            </a:r>
            <a:r>
              <a:rPr lang="en-US" sz="1100" b="1" spc="20" dirty="0">
                <a:solidFill>
                  <a:srgbClr val="F7F9E3"/>
                </a:solidFill>
                <a:latin typeface="Avenir Next" panose="020B0503020202020204" pitchFamily="34" charset="0"/>
                <a:cs typeface="Courier New" panose="02070309020205020404" pitchFamily="49" charset="0"/>
              </a:rPr>
              <a:t>32.8%</a:t>
            </a:r>
            <a:r>
              <a:rPr lang="en-US" sz="1100" spc="20" dirty="0">
                <a:solidFill>
                  <a:srgbClr val="F7F9E3"/>
                </a:solidFill>
                <a:latin typeface="Avenir Next" panose="020B0503020202020204" pitchFamily="34" charset="0"/>
                <a:cs typeface="Courier New" panose="02070309020205020404" pitchFamily="49" charset="0"/>
              </a:rPr>
              <a:t> of its impoverished children.</a:t>
            </a:r>
          </a:p>
        </p:txBody>
      </p:sp>
      <p:grpSp>
        <p:nvGrpSpPr>
          <p:cNvPr id="36" name="Group 35">
            <a:extLst>
              <a:ext uri="{FF2B5EF4-FFF2-40B4-BE49-F238E27FC236}">
                <a16:creationId xmlns:a16="http://schemas.microsoft.com/office/drawing/2014/main" id="{3C44F122-0E78-E99B-F434-E9762E9B5C1F}"/>
              </a:ext>
            </a:extLst>
          </p:cNvPr>
          <p:cNvGrpSpPr/>
          <p:nvPr/>
        </p:nvGrpSpPr>
        <p:grpSpPr>
          <a:xfrm rot="13121073" flipH="1">
            <a:off x="10953936" y="4169965"/>
            <a:ext cx="369784" cy="798425"/>
            <a:chOff x="3264268" y="3944125"/>
            <a:chExt cx="369784" cy="798425"/>
          </a:xfrm>
        </p:grpSpPr>
        <p:sp>
          <p:nvSpPr>
            <p:cNvPr id="37" name="Freeform 36">
              <a:extLst>
                <a:ext uri="{FF2B5EF4-FFF2-40B4-BE49-F238E27FC236}">
                  <a16:creationId xmlns:a16="http://schemas.microsoft.com/office/drawing/2014/main" id="{6D8ECEED-2BD4-53DF-60AA-8E6D060258F0}"/>
                </a:ext>
              </a:extLst>
            </p:cNvPr>
            <p:cNvSpPr/>
            <p:nvPr/>
          </p:nvSpPr>
          <p:spPr>
            <a:xfrm rot="7983613">
              <a:off x="2913070" y="4295323"/>
              <a:ext cx="798425" cy="96030"/>
            </a:xfrm>
            <a:custGeom>
              <a:avLst/>
              <a:gdLst>
                <a:gd name="connsiteX0" fmla="*/ 2929180 w 2929180"/>
                <a:gd name="connsiteY0" fmla="*/ 557939 h 557939"/>
                <a:gd name="connsiteX1" fmla="*/ 1317356 w 2929180"/>
                <a:gd name="connsiteY1" fmla="*/ 0 h 557939"/>
                <a:gd name="connsiteX2" fmla="*/ 0 w 2929180"/>
                <a:gd name="connsiteY2" fmla="*/ 495945 h 557939"/>
                <a:gd name="connsiteX0" fmla="*/ 2929180 w 2929180"/>
                <a:gd name="connsiteY0" fmla="*/ 558168 h 558168"/>
                <a:gd name="connsiteX1" fmla="*/ 1317356 w 2929180"/>
                <a:gd name="connsiteY1" fmla="*/ 229 h 558168"/>
                <a:gd name="connsiteX2" fmla="*/ 0 w 2929180"/>
                <a:gd name="connsiteY2" fmla="*/ 496174 h 558168"/>
                <a:gd name="connsiteX0" fmla="*/ 2923318 w 2923318"/>
                <a:gd name="connsiteY0" fmla="*/ 558331 h 558331"/>
                <a:gd name="connsiteX1" fmla="*/ 1311494 w 2923318"/>
                <a:gd name="connsiteY1" fmla="*/ 392 h 558331"/>
                <a:gd name="connsiteX2" fmla="*/ 0 w 2923318"/>
                <a:gd name="connsiteY2" fmla="*/ 478752 h 558331"/>
                <a:gd name="connsiteX0" fmla="*/ 2923318 w 2923318"/>
                <a:gd name="connsiteY0" fmla="*/ 558210 h 558210"/>
                <a:gd name="connsiteX1" fmla="*/ 1311494 w 2923318"/>
                <a:gd name="connsiteY1" fmla="*/ 271 h 558210"/>
                <a:gd name="connsiteX2" fmla="*/ 0 w 2923318"/>
                <a:gd name="connsiteY2" fmla="*/ 478631 h 558210"/>
                <a:gd name="connsiteX0" fmla="*/ 2923318 w 2923402"/>
                <a:gd name="connsiteY0" fmla="*/ 558210 h 558210"/>
                <a:gd name="connsiteX1" fmla="*/ 1311494 w 2923402"/>
                <a:gd name="connsiteY1" fmla="*/ 271 h 558210"/>
                <a:gd name="connsiteX2" fmla="*/ 0 w 2923402"/>
                <a:gd name="connsiteY2" fmla="*/ 478631 h 558210"/>
                <a:gd name="connsiteX0" fmla="*/ 2923318 w 2923419"/>
                <a:gd name="connsiteY0" fmla="*/ 558635 h 558635"/>
                <a:gd name="connsiteX1" fmla="*/ 1311494 w 2923419"/>
                <a:gd name="connsiteY1" fmla="*/ 696 h 558635"/>
                <a:gd name="connsiteX2" fmla="*/ 0 w 2923419"/>
                <a:gd name="connsiteY2" fmla="*/ 479056 h 558635"/>
              </a:gdLst>
              <a:ahLst/>
              <a:cxnLst>
                <a:cxn ang="0">
                  <a:pos x="connsiteX0" y="connsiteY0"/>
                </a:cxn>
                <a:cxn ang="0">
                  <a:pos x="connsiteX1" y="connsiteY1"/>
                </a:cxn>
                <a:cxn ang="0">
                  <a:pos x="connsiteX2" y="connsiteY2"/>
                </a:cxn>
              </a:cxnLst>
              <a:rect l="l" t="t" r="r" b="b"/>
              <a:pathLst>
                <a:path w="2923419" h="558635">
                  <a:moveTo>
                    <a:pt x="2923318" y="558635"/>
                  </a:moveTo>
                  <a:cubicBezTo>
                    <a:pt x="2934683" y="505659"/>
                    <a:pt x="1989907" y="22272"/>
                    <a:pt x="1311494" y="696"/>
                  </a:cubicBezTo>
                  <a:cubicBezTo>
                    <a:pt x="633081" y="-20880"/>
                    <a:pt x="17088" y="466141"/>
                    <a:pt x="0" y="479056"/>
                  </a:cubicBezTo>
                </a:path>
              </a:pathLst>
            </a:custGeom>
            <a:noFill/>
            <a:ln w="28575">
              <a:gradFill flip="none" rotWithShape="1">
                <a:gsLst>
                  <a:gs pos="0">
                    <a:schemeClr val="tx1">
                      <a:lumMod val="50000"/>
                      <a:lumOff val="50000"/>
                    </a:schemeClr>
                  </a:gs>
                  <a:gs pos="100000">
                    <a:schemeClr val="tx1"/>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riangle 37">
              <a:extLst>
                <a:ext uri="{FF2B5EF4-FFF2-40B4-BE49-F238E27FC236}">
                  <a16:creationId xmlns:a16="http://schemas.microsoft.com/office/drawing/2014/main" id="{4E088523-7148-21D4-5485-0F5048C355B0}"/>
                </a:ext>
              </a:extLst>
            </p:cNvPr>
            <p:cNvSpPr/>
            <p:nvPr/>
          </p:nvSpPr>
          <p:spPr>
            <a:xfrm rot="1164358">
              <a:off x="3504932" y="3947559"/>
              <a:ext cx="129120" cy="121048"/>
            </a:xfrm>
            <a:prstGeom prst="triangl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3" name="Rectangle 52">
            <a:extLst>
              <a:ext uri="{FF2B5EF4-FFF2-40B4-BE49-F238E27FC236}">
                <a16:creationId xmlns:a16="http://schemas.microsoft.com/office/drawing/2014/main" id="{5001F52C-957C-EB7F-4867-08593339C458}"/>
              </a:ext>
            </a:extLst>
          </p:cNvPr>
          <p:cNvSpPr/>
          <p:nvPr/>
        </p:nvSpPr>
        <p:spPr>
          <a:xfrm>
            <a:off x="4508181" y="4316810"/>
            <a:ext cx="2912782" cy="531183"/>
          </a:xfrm>
          <a:prstGeom prst="rect">
            <a:avLst/>
          </a:prstGeom>
          <a:solidFill>
            <a:schemeClr val="tx1"/>
          </a:solidFill>
          <a:ln>
            <a:solidFill>
              <a:schemeClr val="tx1"/>
            </a:solidFill>
          </a:ln>
          <a:effectLst>
            <a:glow rad="101600">
              <a:schemeClr val="tx1">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TextBox 38">
            <a:extLst>
              <a:ext uri="{FF2B5EF4-FFF2-40B4-BE49-F238E27FC236}">
                <a16:creationId xmlns:a16="http://schemas.microsoft.com/office/drawing/2014/main" id="{1907AFCE-1B9C-931C-4093-07C5249B9003}"/>
              </a:ext>
            </a:extLst>
          </p:cNvPr>
          <p:cNvSpPr txBox="1"/>
          <p:nvPr/>
        </p:nvSpPr>
        <p:spPr>
          <a:xfrm>
            <a:off x="4681143" y="4297322"/>
            <a:ext cx="3710370" cy="538609"/>
          </a:xfrm>
          <a:prstGeom prst="rect">
            <a:avLst/>
          </a:prstGeom>
          <a:noFill/>
        </p:spPr>
        <p:txBody>
          <a:bodyPr wrap="square">
            <a:spAutoFit/>
          </a:bodyPr>
          <a:lstStyle/>
          <a:p>
            <a:pPr>
              <a:lnSpc>
                <a:spcPts val="1780"/>
              </a:lnSpc>
            </a:pPr>
            <a:r>
              <a:rPr lang="en-US" sz="1400" b="1" spc="20" dirty="0">
                <a:solidFill>
                  <a:srgbClr val="FF7956"/>
                </a:solidFill>
                <a:latin typeface="Avenir Next Demi Bold" panose="020B0503020202020204" pitchFamily="34" charset="0"/>
                <a:cs typeface="Courier New" panose="02070309020205020404" pitchFamily="49" charset="0"/>
              </a:rPr>
              <a:t>Black women </a:t>
            </a:r>
            <a:r>
              <a:rPr lang="en-US" sz="1100" spc="20" dirty="0">
                <a:solidFill>
                  <a:srgbClr val="F7F9E3"/>
                </a:solidFill>
                <a:latin typeface="Avenir Next" panose="020B0503020202020204" pitchFamily="34" charset="0"/>
                <a:cs typeface="Courier New" panose="02070309020205020404" pitchFamily="49" charset="0"/>
              </a:rPr>
              <a:t>are </a:t>
            </a:r>
            <a:r>
              <a:rPr lang="en-US" sz="1100" b="1" spc="20" dirty="0">
                <a:solidFill>
                  <a:srgbClr val="F7F9E3"/>
                </a:solidFill>
                <a:latin typeface="Avenir Next" panose="020B0503020202020204" pitchFamily="34" charset="0"/>
                <a:cs typeface="Courier New" panose="02070309020205020404" pitchFamily="49" charset="0"/>
              </a:rPr>
              <a:t>12.8%</a:t>
            </a:r>
            <a:r>
              <a:rPr lang="en-US" sz="1100" spc="20" dirty="0">
                <a:solidFill>
                  <a:srgbClr val="F7F9E3"/>
                </a:solidFill>
                <a:latin typeface="Avenir Next" panose="020B0503020202020204" pitchFamily="34" charset="0"/>
                <a:cs typeface="Courier New" panose="02070309020205020404" pitchFamily="49" charset="0"/>
              </a:rPr>
              <a:t> of the U.S. </a:t>
            </a:r>
          </a:p>
          <a:p>
            <a:pPr>
              <a:lnSpc>
                <a:spcPts val="1780"/>
              </a:lnSpc>
            </a:pPr>
            <a:r>
              <a:rPr lang="en-US" sz="1100" spc="20" dirty="0">
                <a:solidFill>
                  <a:srgbClr val="F7F9E3"/>
                </a:solidFill>
                <a:latin typeface="Avenir Next" panose="020B0503020202020204" pitchFamily="34" charset="0"/>
                <a:cs typeface="Courier New" panose="02070309020205020404" pitchFamily="49" charset="0"/>
              </a:rPr>
              <a:t>but </a:t>
            </a:r>
            <a:r>
              <a:rPr lang="en-US" sz="1100" b="1" spc="20" dirty="0">
                <a:solidFill>
                  <a:srgbClr val="F7F9E3"/>
                </a:solidFill>
                <a:latin typeface="Avenir Next" panose="020B0503020202020204" pitchFamily="34" charset="0"/>
                <a:cs typeface="Courier New" panose="02070309020205020404" pitchFamily="49" charset="0"/>
              </a:rPr>
              <a:t>22.3%</a:t>
            </a:r>
            <a:r>
              <a:rPr lang="en-US" sz="1100" spc="20" dirty="0">
                <a:solidFill>
                  <a:srgbClr val="F7F9E3"/>
                </a:solidFill>
                <a:latin typeface="Avenir Next" panose="020B0503020202020204" pitchFamily="34" charset="0"/>
                <a:cs typeface="Courier New" panose="02070309020205020404" pitchFamily="49" charset="0"/>
              </a:rPr>
              <a:t> of its impoverished women.</a:t>
            </a:r>
          </a:p>
        </p:txBody>
      </p:sp>
      <p:grpSp>
        <p:nvGrpSpPr>
          <p:cNvPr id="75" name="Group 74">
            <a:extLst>
              <a:ext uri="{FF2B5EF4-FFF2-40B4-BE49-F238E27FC236}">
                <a16:creationId xmlns:a16="http://schemas.microsoft.com/office/drawing/2014/main" id="{EBB809A6-9D69-0798-8CDB-7BE7809E7B7E}"/>
              </a:ext>
            </a:extLst>
          </p:cNvPr>
          <p:cNvGrpSpPr/>
          <p:nvPr/>
        </p:nvGrpSpPr>
        <p:grpSpPr>
          <a:xfrm rot="10555690">
            <a:off x="4243760" y="4429780"/>
            <a:ext cx="297187" cy="571679"/>
            <a:chOff x="3264268" y="3899427"/>
            <a:chExt cx="240916" cy="843123"/>
          </a:xfrm>
        </p:grpSpPr>
        <p:sp>
          <p:nvSpPr>
            <p:cNvPr id="80" name="Freeform 79">
              <a:extLst>
                <a:ext uri="{FF2B5EF4-FFF2-40B4-BE49-F238E27FC236}">
                  <a16:creationId xmlns:a16="http://schemas.microsoft.com/office/drawing/2014/main" id="{B2C1D232-F301-AA8D-3D9A-371634BBC7D2}"/>
                </a:ext>
              </a:extLst>
            </p:cNvPr>
            <p:cNvSpPr/>
            <p:nvPr/>
          </p:nvSpPr>
          <p:spPr>
            <a:xfrm rot="7983613">
              <a:off x="2913070" y="4295323"/>
              <a:ext cx="798425" cy="96030"/>
            </a:xfrm>
            <a:custGeom>
              <a:avLst/>
              <a:gdLst>
                <a:gd name="connsiteX0" fmla="*/ 2929180 w 2929180"/>
                <a:gd name="connsiteY0" fmla="*/ 557939 h 557939"/>
                <a:gd name="connsiteX1" fmla="*/ 1317356 w 2929180"/>
                <a:gd name="connsiteY1" fmla="*/ 0 h 557939"/>
                <a:gd name="connsiteX2" fmla="*/ 0 w 2929180"/>
                <a:gd name="connsiteY2" fmla="*/ 495945 h 557939"/>
                <a:gd name="connsiteX0" fmla="*/ 2929180 w 2929180"/>
                <a:gd name="connsiteY0" fmla="*/ 558168 h 558168"/>
                <a:gd name="connsiteX1" fmla="*/ 1317356 w 2929180"/>
                <a:gd name="connsiteY1" fmla="*/ 229 h 558168"/>
                <a:gd name="connsiteX2" fmla="*/ 0 w 2929180"/>
                <a:gd name="connsiteY2" fmla="*/ 496174 h 558168"/>
                <a:gd name="connsiteX0" fmla="*/ 2923318 w 2923318"/>
                <a:gd name="connsiteY0" fmla="*/ 558331 h 558331"/>
                <a:gd name="connsiteX1" fmla="*/ 1311494 w 2923318"/>
                <a:gd name="connsiteY1" fmla="*/ 392 h 558331"/>
                <a:gd name="connsiteX2" fmla="*/ 0 w 2923318"/>
                <a:gd name="connsiteY2" fmla="*/ 478752 h 558331"/>
                <a:gd name="connsiteX0" fmla="*/ 2923318 w 2923318"/>
                <a:gd name="connsiteY0" fmla="*/ 558210 h 558210"/>
                <a:gd name="connsiteX1" fmla="*/ 1311494 w 2923318"/>
                <a:gd name="connsiteY1" fmla="*/ 271 h 558210"/>
                <a:gd name="connsiteX2" fmla="*/ 0 w 2923318"/>
                <a:gd name="connsiteY2" fmla="*/ 478631 h 558210"/>
                <a:gd name="connsiteX0" fmla="*/ 2923318 w 2923402"/>
                <a:gd name="connsiteY0" fmla="*/ 558210 h 558210"/>
                <a:gd name="connsiteX1" fmla="*/ 1311494 w 2923402"/>
                <a:gd name="connsiteY1" fmla="*/ 271 h 558210"/>
                <a:gd name="connsiteX2" fmla="*/ 0 w 2923402"/>
                <a:gd name="connsiteY2" fmla="*/ 478631 h 558210"/>
                <a:gd name="connsiteX0" fmla="*/ 2923318 w 2923419"/>
                <a:gd name="connsiteY0" fmla="*/ 558635 h 558635"/>
                <a:gd name="connsiteX1" fmla="*/ 1311494 w 2923419"/>
                <a:gd name="connsiteY1" fmla="*/ 696 h 558635"/>
                <a:gd name="connsiteX2" fmla="*/ 0 w 2923419"/>
                <a:gd name="connsiteY2" fmla="*/ 479056 h 558635"/>
              </a:gdLst>
              <a:ahLst/>
              <a:cxnLst>
                <a:cxn ang="0">
                  <a:pos x="connsiteX0" y="connsiteY0"/>
                </a:cxn>
                <a:cxn ang="0">
                  <a:pos x="connsiteX1" y="connsiteY1"/>
                </a:cxn>
                <a:cxn ang="0">
                  <a:pos x="connsiteX2" y="connsiteY2"/>
                </a:cxn>
              </a:cxnLst>
              <a:rect l="l" t="t" r="r" b="b"/>
              <a:pathLst>
                <a:path w="2923419" h="558635">
                  <a:moveTo>
                    <a:pt x="2923318" y="558635"/>
                  </a:moveTo>
                  <a:cubicBezTo>
                    <a:pt x="2934683" y="505659"/>
                    <a:pt x="1989907" y="22272"/>
                    <a:pt x="1311494" y="696"/>
                  </a:cubicBezTo>
                  <a:cubicBezTo>
                    <a:pt x="633081" y="-20880"/>
                    <a:pt x="17088" y="466141"/>
                    <a:pt x="0" y="479056"/>
                  </a:cubicBezTo>
                </a:path>
              </a:pathLst>
            </a:custGeom>
            <a:noFill/>
            <a:ln w="28575">
              <a:gradFill flip="none" rotWithShape="1">
                <a:gsLst>
                  <a:gs pos="0">
                    <a:schemeClr val="tx1">
                      <a:lumMod val="50000"/>
                      <a:lumOff val="50000"/>
                    </a:schemeClr>
                  </a:gs>
                  <a:gs pos="100000">
                    <a:schemeClr val="tx1"/>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Triangle 90">
              <a:extLst>
                <a:ext uri="{FF2B5EF4-FFF2-40B4-BE49-F238E27FC236}">
                  <a16:creationId xmlns:a16="http://schemas.microsoft.com/office/drawing/2014/main" id="{2BD75BD0-2310-CC37-5DFB-4D0085023986}"/>
                </a:ext>
              </a:extLst>
            </p:cNvPr>
            <p:cNvSpPr/>
            <p:nvPr/>
          </p:nvSpPr>
          <p:spPr>
            <a:xfrm rot="244310">
              <a:off x="3376064" y="3899427"/>
              <a:ext cx="129120" cy="121047"/>
            </a:xfrm>
            <a:prstGeom prst="triangl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006888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DB1437B-CADD-70F1-7FB9-52C264E2E5D6}"/>
              </a:ext>
            </a:extLst>
          </p:cNvPr>
          <p:cNvGrpSpPr/>
          <p:nvPr/>
        </p:nvGrpSpPr>
        <p:grpSpPr>
          <a:xfrm>
            <a:off x="66135" y="77325"/>
            <a:ext cx="12047765" cy="869855"/>
            <a:chOff x="66135" y="77325"/>
            <a:chExt cx="12047765" cy="869855"/>
          </a:xfrm>
        </p:grpSpPr>
        <p:grpSp>
          <p:nvGrpSpPr>
            <p:cNvPr id="8" name="Group 7">
              <a:extLst>
                <a:ext uri="{FF2B5EF4-FFF2-40B4-BE49-F238E27FC236}">
                  <a16:creationId xmlns:a16="http://schemas.microsoft.com/office/drawing/2014/main" id="{6CF37808-6277-638F-98AD-EAEDC9DF35F5}"/>
                </a:ext>
              </a:extLst>
            </p:cNvPr>
            <p:cNvGrpSpPr/>
            <p:nvPr/>
          </p:nvGrpSpPr>
          <p:grpSpPr>
            <a:xfrm>
              <a:off x="2420471" y="77325"/>
              <a:ext cx="7301754" cy="869855"/>
              <a:chOff x="6095" y="77325"/>
              <a:chExt cx="12191999" cy="869855"/>
            </a:xfrm>
          </p:grpSpPr>
          <p:sp>
            <p:nvSpPr>
              <p:cNvPr id="3" name="Rounded Rectangle 2">
                <a:extLst>
                  <a:ext uri="{FF2B5EF4-FFF2-40B4-BE49-F238E27FC236}">
                    <a16:creationId xmlns:a16="http://schemas.microsoft.com/office/drawing/2014/main" id="{219D17E5-94D1-1CAC-E798-97BBC161097E}"/>
                  </a:ext>
                </a:extLst>
              </p:cNvPr>
              <p:cNvSpPr/>
              <p:nvPr/>
            </p:nvSpPr>
            <p:spPr>
              <a:xfrm>
                <a:off x="6095" y="77325"/>
                <a:ext cx="12191999"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a:extLst>
                  <a:ext uri="{FF2B5EF4-FFF2-40B4-BE49-F238E27FC236}">
                    <a16:creationId xmlns:a16="http://schemas.microsoft.com/office/drawing/2014/main" id="{442A31CA-D91B-FAC6-F8FA-09994A4849D0}"/>
                  </a:ext>
                </a:extLst>
              </p:cNvPr>
              <p:cNvSpPr/>
              <p:nvPr/>
            </p:nvSpPr>
            <p:spPr>
              <a:xfrm>
                <a:off x="103631" y="143301"/>
                <a:ext cx="11984736"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3CCA7FCF-09E3-6C8A-C5F9-ECC0FF2354E5}"/>
                </a:ext>
              </a:extLst>
            </p:cNvPr>
            <p:cNvSpPr txBox="1"/>
            <p:nvPr/>
          </p:nvSpPr>
          <p:spPr>
            <a:xfrm>
              <a:off x="66135" y="222694"/>
              <a:ext cx="12047765" cy="553998"/>
            </a:xfrm>
            <a:prstGeom prst="rect">
              <a:avLst/>
            </a:prstGeom>
            <a:noFill/>
          </p:spPr>
          <p:txBody>
            <a:bodyPr wrap="square" rtlCol="0">
              <a:spAutoFit/>
            </a:bodyPr>
            <a:lstStyle/>
            <a:p>
              <a:pPr algn="ctr"/>
              <a:r>
                <a:rPr lang="en-US" sz="3000" spc="40" dirty="0">
                  <a:solidFill>
                    <a:srgbClr val="E5E9D0"/>
                  </a:solidFill>
                  <a:latin typeface="Hardwick WF" pitchFamily="2" charset="0"/>
                </a:rPr>
                <a:t>INTERNATIONAL POVERTY RATES</a:t>
              </a:r>
            </a:p>
          </p:txBody>
        </p:sp>
      </p:grpSp>
      <p:pic>
        <p:nvPicPr>
          <p:cNvPr id="7" name="Picture 6">
            <a:extLst>
              <a:ext uri="{FF2B5EF4-FFF2-40B4-BE49-F238E27FC236}">
                <a16:creationId xmlns:a16="http://schemas.microsoft.com/office/drawing/2014/main" id="{66C52368-88C1-E583-D1D8-BF8F6E3881FC}"/>
              </a:ext>
            </a:extLst>
          </p:cNvPr>
          <p:cNvPicPr>
            <a:picLocks noChangeAspect="1"/>
          </p:cNvPicPr>
          <p:nvPr/>
        </p:nvPicPr>
        <p:blipFill rotWithShape="1">
          <a:blip r:embed="rId3"/>
          <a:srcRect t="13549" b="32472"/>
          <a:stretch/>
        </p:blipFill>
        <p:spPr>
          <a:xfrm>
            <a:off x="615433" y="1174849"/>
            <a:ext cx="10651424" cy="4067755"/>
          </a:xfrm>
          <a:prstGeom prst="rect">
            <a:avLst/>
          </a:prstGeom>
        </p:spPr>
      </p:pic>
      <p:grpSp>
        <p:nvGrpSpPr>
          <p:cNvPr id="2" name="Group 1">
            <a:extLst>
              <a:ext uri="{FF2B5EF4-FFF2-40B4-BE49-F238E27FC236}">
                <a16:creationId xmlns:a16="http://schemas.microsoft.com/office/drawing/2014/main" id="{0C150B93-0FEA-82B0-76C0-2C9F074EB3B8}"/>
              </a:ext>
            </a:extLst>
          </p:cNvPr>
          <p:cNvGrpSpPr/>
          <p:nvPr/>
        </p:nvGrpSpPr>
        <p:grpSpPr>
          <a:xfrm>
            <a:off x="3646775" y="5449132"/>
            <a:ext cx="5626357" cy="937336"/>
            <a:chOff x="3646775" y="5449132"/>
            <a:chExt cx="5626357" cy="937336"/>
          </a:xfrm>
        </p:grpSpPr>
        <p:pic>
          <p:nvPicPr>
            <p:cNvPr id="9" name="Picture 8">
              <a:extLst>
                <a:ext uri="{FF2B5EF4-FFF2-40B4-BE49-F238E27FC236}">
                  <a16:creationId xmlns:a16="http://schemas.microsoft.com/office/drawing/2014/main" id="{B91898D5-AC98-76FA-081D-330BF9F68289}"/>
                </a:ext>
              </a:extLst>
            </p:cNvPr>
            <p:cNvPicPr>
              <a:picLocks noChangeAspect="1"/>
            </p:cNvPicPr>
            <p:nvPr/>
          </p:nvPicPr>
          <p:blipFill>
            <a:blip r:embed="rId4"/>
            <a:stretch>
              <a:fillRect/>
            </a:stretch>
          </p:blipFill>
          <p:spPr>
            <a:xfrm>
              <a:off x="3646775" y="5449132"/>
              <a:ext cx="4886486" cy="398158"/>
            </a:xfrm>
            <a:prstGeom prst="rect">
              <a:avLst/>
            </a:prstGeom>
          </p:spPr>
        </p:pic>
        <p:cxnSp>
          <p:nvCxnSpPr>
            <p:cNvPr id="17" name="Straight Connector 16">
              <a:extLst>
                <a:ext uri="{FF2B5EF4-FFF2-40B4-BE49-F238E27FC236}">
                  <a16:creationId xmlns:a16="http://schemas.microsoft.com/office/drawing/2014/main" id="{1BB4D1FE-D9DA-2EAC-769A-F1F69A97AE03}"/>
                </a:ext>
              </a:extLst>
            </p:cNvPr>
            <p:cNvCxnSpPr>
              <a:cxnSpLocks/>
            </p:cNvCxnSpPr>
            <p:nvPr/>
          </p:nvCxnSpPr>
          <p:spPr>
            <a:xfrm>
              <a:off x="5256201" y="5847290"/>
              <a:ext cx="0" cy="169846"/>
            </a:xfrm>
            <a:prstGeom prst="line">
              <a:avLst/>
            </a:prstGeom>
            <a:ln w="28575">
              <a:gradFill>
                <a:gsLst>
                  <a:gs pos="0">
                    <a:schemeClr val="accent1">
                      <a:lumMod val="5000"/>
                      <a:lumOff val="95000"/>
                    </a:schemeClr>
                  </a:gs>
                  <a:gs pos="86000">
                    <a:schemeClr val="tx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A1BA8A6-D8E0-4887-C535-1B7E3B9BAF46}"/>
                </a:ext>
              </a:extLst>
            </p:cNvPr>
            <p:cNvCxnSpPr>
              <a:cxnSpLocks/>
            </p:cNvCxnSpPr>
            <p:nvPr/>
          </p:nvCxnSpPr>
          <p:spPr>
            <a:xfrm>
              <a:off x="6901386" y="5847290"/>
              <a:ext cx="0" cy="169846"/>
            </a:xfrm>
            <a:prstGeom prst="line">
              <a:avLst/>
            </a:prstGeom>
            <a:ln w="28575">
              <a:gradFill>
                <a:gsLst>
                  <a:gs pos="0">
                    <a:schemeClr val="accent1">
                      <a:lumMod val="5000"/>
                      <a:lumOff val="95000"/>
                    </a:schemeClr>
                  </a:gs>
                  <a:gs pos="86000">
                    <a:schemeClr val="tx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B89CBF3-54B8-1AB3-5475-2E1827B9E8AE}"/>
                </a:ext>
              </a:extLst>
            </p:cNvPr>
            <p:cNvCxnSpPr>
              <a:cxnSpLocks/>
            </p:cNvCxnSpPr>
            <p:nvPr/>
          </p:nvCxnSpPr>
          <p:spPr>
            <a:xfrm>
              <a:off x="8532580" y="5847290"/>
              <a:ext cx="0" cy="169846"/>
            </a:xfrm>
            <a:prstGeom prst="line">
              <a:avLst/>
            </a:prstGeom>
            <a:ln w="28575">
              <a:gradFill>
                <a:gsLst>
                  <a:gs pos="0">
                    <a:schemeClr val="accent1">
                      <a:lumMod val="5000"/>
                      <a:lumOff val="95000"/>
                    </a:schemeClr>
                  </a:gs>
                  <a:gs pos="86000">
                    <a:schemeClr val="tx1"/>
                  </a:gs>
                </a:gsLst>
                <a:lin ang="5400000" scaled="1"/>
              </a:gra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99881A0-5247-F14B-4C77-B53AE17335FF}"/>
                </a:ext>
              </a:extLst>
            </p:cNvPr>
            <p:cNvSpPr txBox="1"/>
            <p:nvPr/>
          </p:nvSpPr>
          <p:spPr>
            <a:xfrm>
              <a:off x="4528403" y="6017136"/>
              <a:ext cx="1524425" cy="369332"/>
            </a:xfrm>
            <a:prstGeom prst="rect">
              <a:avLst/>
            </a:prstGeom>
            <a:noFill/>
          </p:spPr>
          <p:txBody>
            <a:bodyPr wrap="square" rtlCol="0">
              <a:spAutoFit/>
            </a:bodyPr>
            <a:lstStyle/>
            <a:p>
              <a:pPr algn="ctr"/>
              <a:r>
                <a:rPr lang="en-US" dirty="0">
                  <a:solidFill>
                    <a:srgbClr val="E5E9D0"/>
                  </a:solidFill>
                  <a:latin typeface="Avenir Medium" panose="02000503020000020003" pitchFamily="2" charset="0"/>
                </a:rPr>
                <a:t>10%</a:t>
              </a:r>
            </a:p>
          </p:txBody>
        </p:sp>
        <p:sp>
          <p:nvSpPr>
            <p:cNvPr id="22" name="TextBox 21">
              <a:extLst>
                <a:ext uri="{FF2B5EF4-FFF2-40B4-BE49-F238E27FC236}">
                  <a16:creationId xmlns:a16="http://schemas.microsoft.com/office/drawing/2014/main" id="{B06F2904-1611-1DB7-4CC7-DC9930D29D25}"/>
                </a:ext>
              </a:extLst>
            </p:cNvPr>
            <p:cNvSpPr txBox="1"/>
            <p:nvPr/>
          </p:nvSpPr>
          <p:spPr>
            <a:xfrm>
              <a:off x="6177875" y="6017136"/>
              <a:ext cx="1524425" cy="369332"/>
            </a:xfrm>
            <a:prstGeom prst="rect">
              <a:avLst/>
            </a:prstGeom>
            <a:noFill/>
          </p:spPr>
          <p:txBody>
            <a:bodyPr wrap="square" rtlCol="0">
              <a:spAutoFit/>
            </a:bodyPr>
            <a:lstStyle/>
            <a:p>
              <a:pPr algn="ctr"/>
              <a:r>
                <a:rPr lang="en-US" dirty="0">
                  <a:solidFill>
                    <a:srgbClr val="FF9974"/>
                  </a:solidFill>
                  <a:latin typeface="Avenir Medium" panose="02000503020000020003" pitchFamily="2" charset="0"/>
                </a:rPr>
                <a:t>15%</a:t>
              </a:r>
            </a:p>
          </p:txBody>
        </p:sp>
        <p:sp>
          <p:nvSpPr>
            <p:cNvPr id="23" name="TextBox 22">
              <a:extLst>
                <a:ext uri="{FF2B5EF4-FFF2-40B4-BE49-F238E27FC236}">
                  <a16:creationId xmlns:a16="http://schemas.microsoft.com/office/drawing/2014/main" id="{7971E2F0-19A8-888B-41B9-B17EFB769F9C}"/>
                </a:ext>
              </a:extLst>
            </p:cNvPr>
            <p:cNvSpPr txBox="1"/>
            <p:nvPr/>
          </p:nvSpPr>
          <p:spPr>
            <a:xfrm>
              <a:off x="7748707" y="6017136"/>
              <a:ext cx="1524425" cy="369332"/>
            </a:xfrm>
            <a:prstGeom prst="rect">
              <a:avLst/>
            </a:prstGeom>
            <a:noFill/>
          </p:spPr>
          <p:txBody>
            <a:bodyPr wrap="square" rtlCol="0">
              <a:spAutoFit/>
            </a:bodyPr>
            <a:lstStyle/>
            <a:p>
              <a:pPr algn="ctr"/>
              <a:r>
                <a:rPr lang="en-US" dirty="0">
                  <a:solidFill>
                    <a:srgbClr val="FF1606"/>
                  </a:solidFill>
                  <a:latin typeface="Avenir Medium" panose="02000503020000020003" pitchFamily="2" charset="0"/>
                </a:rPr>
                <a:t>20%</a:t>
              </a:r>
            </a:p>
          </p:txBody>
        </p:sp>
      </p:grpSp>
      <p:sp>
        <p:nvSpPr>
          <p:cNvPr id="26" name="TextBox 25">
            <a:extLst>
              <a:ext uri="{FF2B5EF4-FFF2-40B4-BE49-F238E27FC236}">
                <a16:creationId xmlns:a16="http://schemas.microsoft.com/office/drawing/2014/main" id="{779FC70F-B615-5822-4291-6756E5E450C9}"/>
              </a:ext>
            </a:extLst>
          </p:cNvPr>
          <p:cNvSpPr txBox="1"/>
          <p:nvPr/>
        </p:nvSpPr>
        <p:spPr>
          <a:xfrm>
            <a:off x="53079" y="3426583"/>
            <a:ext cx="3568250" cy="1070806"/>
          </a:xfrm>
          <a:prstGeom prst="rect">
            <a:avLst/>
          </a:prstGeom>
          <a:noFill/>
        </p:spPr>
        <p:txBody>
          <a:bodyPr wrap="square">
            <a:spAutoFit/>
          </a:bodyPr>
          <a:lstStyle/>
          <a:p>
            <a:pPr algn="ctr">
              <a:lnSpc>
                <a:spcPts val="2580"/>
              </a:lnSpc>
            </a:pPr>
            <a:r>
              <a:rPr lang="en-US" sz="1600" spc="40" dirty="0">
                <a:solidFill>
                  <a:srgbClr val="E5E9D0"/>
                </a:solidFill>
                <a:latin typeface="Avenir Next" panose="020B0503020202020204" pitchFamily="34" charset="0"/>
              </a:rPr>
              <a:t>The U.S. has the </a:t>
            </a:r>
            <a:r>
              <a:rPr lang="en-US" sz="1600" b="1" spc="40" dirty="0">
                <a:solidFill>
                  <a:srgbClr val="FF9974"/>
                </a:solidFill>
                <a:latin typeface="Avenir Next" panose="020B0503020202020204" pitchFamily="34" charset="0"/>
              </a:rPr>
              <a:t>10th </a:t>
            </a:r>
          </a:p>
          <a:p>
            <a:pPr algn="ctr">
              <a:lnSpc>
                <a:spcPts val="2580"/>
              </a:lnSpc>
            </a:pPr>
            <a:r>
              <a:rPr lang="en-US" sz="1600" spc="40" dirty="0">
                <a:solidFill>
                  <a:srgbClr val="E5E9D0"/>
                </a:solidFill>
                <a:latin typeface="Avenir Next" panose="020B0503020202020204" pitchFamily="34" charset="0"/>
              </a:rPr>
              <a:t>highest poverty rate </a:t>
            </a:r>
          </a:p>
          <a:p>
            <a:pPr algn="ctr">
              <a:lnSpc>
                <a:spcPts val="2580"/>
              </a:lnSpc>
            </a:pPr>
            <a:r>
              <a:rPr lang="en-US" sz="1600" spc="40" dirty="0">
                <a:solidFill>
                  <a:srgbClr val="E5E9D0"/>
                </a:solidFill>
                <a:latin typeface="Avenir Next" panose="020B0503020202020204" pitchFamily="34" charset="0"/>
              </a:rPr>
              <a:t>among 38 OECD countries</a:t>
            </a:r>
            <a:endParaRPr lang="en-US" sz="2400" spc="40" dirty="0">
              <a:solidFill>
                <a:srgbClr val="FF7250"/>
              </a:solidFill>
              <a:latin typeface="Hardwick WF" pitchFamily="2" charset="0"/>
            </a:endParaRPr>
          </a:p>
        </p:txBody>
      </p:sp>
      <p:sp>
        <p:nvSpPr>
          <p:cNvPr id="12" name="TextBox 11">
            <a:extLst>
              <a:ext uri="{FF2B5EF4-FFF2-40B4-BE49-F238E27FC236}">
                <a16:creationId xmlns:a16="http://schemas.microsoft.com/office/drawing/2014/main" id="{C7A3972D-BF8D-26CB-61B1-3A4E90EDB05B}"/>
              </a:ext>
            </a:extLst>
          </p:cNvPr>
          <p:cNvSpPr txBox="1"/>
          <p:nvPr/>
        </p:nvSpPr>
        <p:spPr>
          <a:xfrm>
            <a:off x="699402" y="4675655"/>
            <a:ext cx="3191839" cy="1384995"/>
          </a:xfrm>
          <a:prstGeom prst="rect">
            <a:avLst/>
          </a:prstGeom>
          <a:noFill/>
        </p:spPr>
        <p:txBody>
          <a:bodyPr wrap="square" rtlCol="0">
            <a:spAutoFit/>
          </a:bodyPr>
          <a:lstStyle/>
          <a:p>
            <a:r>
              <a:rPr lang="en-US" sz="1400" i="1" dirty="0">
                <a:solidFill>
                  <a:schemeClr val="bg1"/>
                </a:solidFill>
                <a:latin typeface="Courier New" panose="02070309020205020404" pitchFamily="49" charset="0"/>
                <a:cs typeface="Courier New" panose="02070309020205020404" pitchFamily="49" charset="0"/>
              </a:rPr>
              <a:t>The Organisation for Economic Co-operation </a:t>
            </a:r>
          </a:p>
          <a:p>
            <a:r>
              <a:rPr lang="en-US" sz="1400" i="1" dirty="0">
                <a:solidFill>
                  <a:schemeClr val="bg1"/>
                </a:solidFill>
                <a:latin typeface="Courier New" panose="02070309020205020404" pitchFamily="49" charset="0"/>
                <a:cs typeface="Courier New" panose="02070309020205020404" pitchFamily="49" charset="0"/>
              </a:rPr>
              <a:t>and Development:  </a:t>
            </a:r>
          </a:p>
          <a:p>
            <a:r>
              <a:rPr lang="en-US" sz="1400" i="1" dirty="0">
                <a:solidFill>
                  <a:schemeClr val="bg1"/>
                </a:solidFill>
                <a:latin typeface="Courier New" panose="02070309020205020404" pitchFamily="49" charset="0"/>
                <a:cs typeface="Courier New" panose="02070309020205020404" pitchFamily="49" charset="0"/>
              </a:rPr>
              <a:t>A forum with high-</a:t>
            </a:r>
          </a:p>
          <a:p>
            <a:r>
              <a:rPr lang="en-US" sz="1400" i="1" dirty="0">
                <a:solidFill>
                  <a:schemeClr val="bg1"/>
                </a:solidFill>
                <a:latin typeface="Courier New" panose="02070309020205020404" pitchFamily="49" charset="0"/>
                <a:cs typeface="Courier New" panose="02070309020205020404" pitchFamily="49" charset="0"/>
              </a:rPr>
              <a:t>income member </a:t>
            </a:r>
          </a:p>
          <a:p>
            <a:r>
              <a:rPr lang="en-US" sz="1400" i="1" dirty="0">
                <a:solidFill>
                  <a:schemeClr val="bg1"/>
                </a:solidFill>
                <a:latin typeface="Courier New" panose="02070309020205020404" pitchFamily="49" charset="0"/>
                <a:cs typeface="Courier New" panose="02070309020205020404" pitchFamily="49" charset="0"/>
              </a:rPr>
              <a:t>countries</a:t>
            </a:r>
          </a:p>
        </p:txBody>
      </p:sp>
      <p:grpSp>
        <p:nvGrpSpPr>
          <p:cNvPr id="5" name="Group 4">
            <a:extLst>
              <a:ext uri="{FF2B5EF4-FFF2-40B4-BE49-F238E27FC236}">
                <a16:creationId xmlns:a16="http://schemas.microsoft.com/office/drawing/2014/main" id="{92588C76-D92C-19D1-3404-5EF7D2019CDD}"/>
              </a:ext>
            </a:extLst>
          </p:cNvPr>
          <p:cNvGrpSpPr/>
          <p:nvPr/>
        </p:nvGrpSpPr>
        <p:grpSpPr>
          <a:xfrm>
            <a:off x="535649" y="4675655"/>
            <a:ext cx="2308209" cy="1540930"/>
            <a:chOff x="535649" y="4675655"/>
            <a:chExt cx="2308209" cy="1540930"/>
          </a:xfrm>
        </p:grpSpPr>
        <p:cxnSp>
          <p:nvCxnSpPr>
            <p:cNvPr id="10" name="Straight Connector 9">
              <a:extLst>
                <a:ext uri="{FF2B5EF4-FFF2-40B4-BE49-F238E27FC236}">
                  <a16:creationId xmlns:a16="http://schemas.microsoft.com/office/drawing/2014/main" id="{085ECDD2-E806-ADD5-3EFB-B9B0D18D2107}"/>
                </a:ext>
              </a:extLst>
            </p:cNvPr>
            <p:cNvCxnSpPr>
              <a:cxnSpLocks/>
            </p:cNvCxnSpPr>
            <p:nvPr/>
          </p:nvCxnSpPr>
          <p:spPr>
            <a:xfrm flipV="1">
              <a:off x="562409" y="4675655"/>
              <a:ext cx="0" cy="1451906"/>
            </a:xfrm>
            <a:prstGeom prst="line">
              <a:avLst/>
            </a:prstGeom>
            <a:ln w="57150">
              <a:solidFill>
                <a:srgbClr val="353435"/>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63C5917-D1BD-6DD7-8EFC-17E9B526CCC5}"/>
                </a:ext>
              </a:extLst>
            </p:cNvPr>
            <p:cNvCxnSpPr>
              <a:cxnSpLocks/>
            </p:cNvCxnSpPr>
            <p:nvPr/>
          </p:nvCxnSpPr>
          <p:spPr>
            <a:xfrm>
              <a:off x="535649" y="6216585"/>
              <a:ext cx="2308209" cy="0"/>
            </a:xfrm>
            <a:prstGeom prst="line">
              <a:avLst/>
            </a:prstGeom>
            <a:ln w="57150">
              <a:solidFill>
                <a:srgbClr val="353435"/>
              </a:solidFill>
              <a:prstDash val="sysDot"/>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BBD6F8AE-DDBD-01EC-5943-B552A95E1BB2}"/>
              </a:ext>
            </a:extLst>
          </p:cNvPr>
          <p:cNvSpPr txBox="1"/>
          <p:nvPr/>
        </p:nvSpPr>
        <p:spPr>
          <a:xfrm>
            <a:off x="3190236" y="4185155"/>
            <a:ext cx="134734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Ref. 3</a:t>
            </a:r>
          </a:p>
        </p:txBody>
      </p:sp>
      <p:sp>
        <p:nvSpPr>
          <p:cNvPr id="15" name="TextBox 14">
            <a:extLst>
              <a:ext uri="{FF2B5EF4-FFF2-40B4-BE49-F238E27FC236}">
                <a16:creationId xmlns:a16="http://schemas.microsoft.com/office/drawing/2014/main" id="{533A1EBF-3EB6-BCDF-00C5-D6885FD1A8DE}"/>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3333348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3FFE94-2228-568E-1947-EB1BCBBBFA5B}"/>
              </a:ext>
            </a:extLst>
          </p:cNvPr>
          <p:cNvGrpSpPr/>
          <p:nvPr/>
        </p:nvGrpSpPr>
        <p:grpSpPr>
          <a:xfrm>
            <a:off x="66135" y="77325"/>
            <a:ext cx="12047765" cy="869855"/>
            <a:chOff x="66135" y="77325"/>
            <a:chExt cx="12047765" cy="869855"/>
          </a:xfrm>
        </p:grpSpPr>
        <p:grpSp>
          <p:nvGrpSpPr>
            <p:cNvPr id="8" name="Group 7">
              <a:extLst>
                <a:ext uri="{FF2B5EF4-FFF2-40B4-BE49-F238E27FC236}">
                  <a16:creationId xmlns:a16="http://schemas.microsoft.com/office/drawing/2014/main" id="{6CF37808-6277-638F-98AD-EAEDC9DF35F5}"/>
                </a:ext>
              </a:extLst>
            </p:cNvPr>
            <p:cNvGrpSpPr/>
            <p:nvPr/>
          </p:nvGrpSpPr>
          <p:grpSpPr>
            <a:xfrm>
              <a:off x="2420471" y="77325"/>
              <a:ext cx="7301754" cy="869855"/>
              <a:chOff x="6095" y="77325"/>
              <a:chExt cx="12191999" cy="869855"/>
            </a:xfrm>
          </p:grpSpPr>
          <p:sp>
            <p:nvSpPr>
              <p:cNvPr id="3" name="Rounded Rectangle 2">
                <a:extLst>
                  <a:ext uri="{FF2B5EF4-FFF2-40B4-BE49-F238E27FC236}">
                    <a16:creationId xmlns:a16="http://schemas.microsoft.com/office/drawing/2014/main" id="{219D17E5-94D1-1CAC-E798-97BBC161097E}"/>
                  </a:ext>
                </a:extLst>
              </p:cNvPr>
              <p:cNvSpPr/>
              <p:nvPr/>
            </p:nvSpPr>
            <p:spPr>
              <a:xfrm>
                <a:off x="6095" y="77325"/>
                <a:ext cx="12191999"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a:extLst>
                  <a:ext uri="{FF2B5EF4-FFF2-40B4-BE49-F238E27FC236}">
                    <a16:creationId xmlns:a16="http://schemas.microsoft.com/office/drawing/2014/main" id="{442A31CA-D91B-FAC6-F8FA-09994A4849D0}"/>
                  </a:ext>
                </a:extLst>
              </p:cNvPr>
              <p:cNvSpPr/>
              <p:nvPr/>
            </p:nvSpPr>
            <p:spPr>
              <a:xfrm>
                <a:off x="103631" y="143301"/>
                <a:ext cx="11984736"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3CCA7FCF-09E3-6C8A-C5F9-ECC0FF2354E5}"/>
                </a:ext>
              </a:extLst>
            </p:cNvPr>
            <p:cNvSpPr txBox="1"/>
            <p:nvPr/>
          </p:nvSpPr>
          <p:spPr>
            <a:xfrm>
              <a:off x="66135" y="222694"/>
              <a:ext cx="12047765" cy="553998"/>
            </a:xfrm>
            <a:prstGeom prst="rect">
              <a:avLst/>
            </a:prstGeom>
            <a:noFill/>
          </p:spPr>
          <p:txBody>
            <a:bodyPr wrap="square" rtlCol="0">
              <a:spAutoFit/>
            </a:bodyPr>
            <a:lstStyle/>
            <a:p>
              <a:pPr algn="ctr"/>
              <a:r>
                <a:rPr lang="en-US" sz="3000" spc="40" dirty="0">
                  <a:solidFill>
                    <a:srgbClr val="E5E9D0"/>
                  </a:solidFill>
                  <a:latin typeface="Hardwick WF" pitchFamily="2" charset="0"/>
                </a:rPr>
                <a:t>Crystal’s story</a:t>
              </a:r>
            </a:p>
          </p:txBody>
        </p:sp>
      </p:grpSp>
      <p:cxnSp>
        <p:nvCxnSpPr>
          <p:cNvPr id="5" name="Straight Connector 4">
            <a:extLst>
              <a:ext uri="{FF2B5EF4-FFF2-40B4-BE49-F238E27FC236}">
                <a16:creationId xmlns:a16="http://schemas.microsoft.com/office/drawing/2014/main" id="{BBEAFD45-69AB-29A1-100A-D3341E06DA6C}"/>
              </a:ext>
            </a:extLst>
          </p:cNvPr>
          <p:cNvCxnSpPr>
            <a:cxnSpLocks/>
          </p:cNvCxnSpPr>
          <p:nvPr/>
        </p:nvCxnSpPr>
        <p:spPr>
          <a:xfrm>
            <a:off x="884663" y="3633628"/>
            <a:ext cx="11307337" cy="0"/>
          </a:xfrm>
          <a:prstGeom prst="line">
            <a:avLst/>
          </a:prstGeom>
          <a:ln w="12700">
            <a:solidFill>
              <a:srgbClr val="FF7250"/>
            </a:solidFill>
            <a:prstDash val="sysDot"/>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2ABFE53C-6056-CF05-A8E2-10327E90DF16}"/>
              </a:ext>
            </a:extLst>
          </p:cNvPr>
          <p:cNvSpPr/>
          <p:nvPr/>
        </p:nvSpPr>
        <p:spPr>
          <a:xfrm>
            <a:off x="720775" y="3271628"/>
            <a:ext cx="671689" cy="699911"/>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2" name="Straight Connector 11">
            <a:extLst>
              <a:ext uri="{FF2B5EF4-FFF2-40B4-BE49-F238E27FC236}">
                <a16:creationId xmlns:a16="http://schemas.microsoft.com/office/drawing/2014/main" id="{52B98E45-60C6-B39D-C8B7-4FC4AD126D22}"/>
              </a:ext>
            </a:extLst>
          </p:cNvPr>
          <p:cNvCxnSpPr>
            <a:cxnSpLocks/>
          </p:cNvCxnSpPr>
          <p:nvPr/>
        </p:nvCxnSpPr>
        <p:spPr>
          <a:xfrm flipV="1">
            <a:off x="994189" y="1792384"/>
            <a:ext cx="0" cy="1698361"/>
          </a:xfrm>
          <a:prstGeom prst="line">
            <a:avLst/>
          </a:prstGeom>
          <a:ln w="12700">
            <a:solidFill>
              <a:srgbClr val="FF7250"/>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61AEF47-5180-3B29-A96B-B201201DBEB3}"/>
              </a:ext>
            </a:extLst>
          </p:cNvPr>
          <p:cNvSpPr txBox="1"/>
          <p:nvPr/>
        </p:nvSpPr>
        <p:spPr>
          <a:xfrm>
            <a:off x="9465" y="1420573"/>
            <a:ext cx="5178900" cy="338554"/>
          </a:xfrm>
          <a:prstGeom prst="rect">
            <a:avLst/>
          </a:prstGeom>
          <a:noFill/>
        </p:spPr>
        <p:txBody>
          <a:bodyPr wrap="square">
            <a:spAutoFit/>
          </a:bodyPr>
          <a:lstStyle/>
          <a:p>
            <a:pPr algn="ctr"/>
            <a:r>
              <a:rPr lang="en-US" sz="1600" b="1" spc="40" dirty="0">
                <a:solidFill>
                  <a:srgbClr val="FF7250"/>
                </a:solidFill>
                <a:latin typeface="Avenir Next Demi Bold" panose="020B0503020202020204" pitchFamily="34" charset="0"/>
              </a:rPr>
              <a:t>Premature Birth Following Violence</a:t>
            </a:r>
          </a:p>
        </p:txBody>
      </p:sp>
      <p:sp>
        <p:nvSpPr>
          <p:cNvPr id="14" name="TextBox 13">
            <a:extLst>
              <a:ext uri="{FF2B5EF4-FFF2-40B4-BE49-F238E27FC236}">
                <a16:creationId xmlns:a16="http://schemas.microsoft.com/office/drawing/2014/main" id="{935400B0-3288-9534-13FF-1BEE67BDFF80}"/>
              </a:ext>
            </a:extLst>
          </p:cNvPr>
          <p:cNvSpPr txBox="1"/>
          <p:nvPr/>
        </p:nvSpPr>
        <p:spPr>
          <a:xfrm>
            <a:off x="1111300" y="1804425"/>
            <a:ext cx="3653059" cy="1107996"/>
          </a:xfrm>
          <a:prstGeom prst="rect">
            <a:avLst/>
          </a:prstGeom>
          <a:noFill/>
        </p:spPr>
        <p:txBody>
          <a:bodyPr wrap="square">
            <a:spAutoFit/>
          </a:bodyPr>
          <a:lstStyle/>
          <a:p>
            <a:pPr>
              <a:lnSpc>
                <a:spcPts val="1980"/>
              </a:lnSpc>
            </a:pPr>
            <a:r>
              <a:rPr lang="en-US" sz="1400" dirty="0">
                <a:solidFill>
                  <a:srgbClr val="E5E9D0"/>
                </a:solidFill>
                <a:latin typeface="Avenir Next" panose="020B0503020202020204" pitchFamily="34" charset="0"/>
              </a:rPr>
              <a:t>Crystal was born prematurely </a:t>
            </a:r>
          </a:p>
          <a:p>
            <a:pPr>
              <a:lnSpc>
                <a:spcPts val="1980"/>
              </a:lnSpc>
            </a:pPr>
            <a:r>
              <a:rPr lang="en-US" sz="1400" dirty="0">
                <a:solidFill>
                  <a:srgbClr val="E5E9D0"/>
                </a:solidFill>
                <a:latin typeface="Avenir Next" panose="020B0503020202020204" pitchFamily="34" charset="0"/>
              </a:rPr>
              <a:t>after her mother was attacked, </a:t>
            </a:r>
          </a:p>
          <a:p>
            <a:pPr>
              <a:lnSpc>
                <a:spcPts val="1980"/>
              </a:lnSpc>
            </a:pPr>
            <a:r>
              <a:rPr lang="en-US" sz="1400" dirty="0">
                <a:solidFill>
                  <a:srgbClr val="E5E9D0"/>
                </a:solidFill>
                <a:latin typeface="Avenir Next" panose="020B0503020202020204" pitchFamily="34" charset="0"/>
              </a:rPr>
              <a:t>beginning her life in a volatile </a:t>
            </a:r>
          </a:p>
          <a:p>
            <a:pPr>
              <a:lnSpc>
                <a:spcPts val="1980"/>
              </a:lnSpc>
            </a:pPr>
            <a:r>
              <a:rPr lang="en-US" sz="1400" dirty="0">
                <a:solidFill>
                  <a:srgbClr val="E5E9D0"/>
                </a:solidFill>
                <a:latin typeface="Avenir Next" panose="020B0503020202020204" pitchFamily="34" charset="0"/>
              </a:rPr>
              <a:t>and unsafe environment.</a:t>
            </a:r>
          </a:p>
        </p:txBody>
      </p:sp>
      <p:pic>
        <p:nvPicPr>
          <p:cNvPr id="10" name="Picture 9">
            <a:extLst>
              <a:ext uri="{FF2B5EF4-FFF2-40B4-BE49-F238E27FC236}">
                <a16:creationId xmlns:a16="http://schemas.microsoft.com/office/drawing/2014/main" id="{5ED95283-3A27-B29A-4E9E-63243655A228}"/>
              </a:ext>
            </a:extLst>
          </p:cNvPr>
          <p:cNvPicPr>
            <a:picLocks noChangeAspect="1"/>
          </p:cNvPicPr>
          <p:nvPr/>
        </p:nvPicPr>
        <p:blipFill>
          <a:blip r:embed="rId3">
            <a:duotone>
              <a:prstClr val="black"/>
              <a:schemeClr val="accent2">
                <a:tint val="45000"/>
                <a:satMod val="400000"/>
              </a:schemeClr>
            </a:duotone>
            <a:extLst>
              <a:ext uri="{BEBA8EAE-BF5A-486C-A8C5-ECC9F3942E4B}">
                <a14:imgProps xmlns:a14="http://schemas.microsoft.com/office/drawing/2010/main">
                  <a14:imgLayer r:embed="rId4">
                    <a14:imgEffect>
                      <a14:backgroundRemoval t="9817" b="89954" l="9794" r="92010">
                        <a14:foregroundMark x1="13918" y1="81050" x2="31701" y2="84703"/>
                        <a14:foregroundMark x1="62887" y1="26941" x2="92010" y2="26941"/>
                      </a14:backgroundRemoval>
                    </a14:imgEffect>
                  </a14:imgLayer>
                </a14:imgProps>
              </a:ext>
            </a:extLst>
          </a:blip>
          <a:stretch>
            <a:fillRect/>
          </a:stretch>
        </p:blipFill>
        <p:spPr>
          <a:xfrm>
            <a:off x="704568" y="3137567"/>
            <a:ext cx="813463" cy="918293"/>
          </a:xfrm>
          <a:prstGeom prst="rect">
            <a:avLst/>
          </a:prstGeom>
        </p:spPr>
      </p:pic>
      <p:pic>
        <p:nvPicPr>
          <p:cNvPr id="17" name="Picture 16">
            <a:extLst>
              <a:ext uri="{FF2B5EF4-FFF2-40B4-BE49-F238E27FC236}">
                <a16:creationId xmlns:a16="http://schemas.microsoft.com/office/drawing/2014/main" id="{A0064536-0AFA-C9BE-2E2A-E7156D9703F1}"/>
              </a:ext>
            </a:extLst>
          </p:cNvPr>
          <p:cNvPicPr>
            <a:picLocks noChangeAspect="1"/>
          </p:cNvPicPr>
          <p:nvPr/>
        </p:nvPicPr>
        <p:blipFill>
          <a:blip r:embed="rId5"/>
          <a:stretch>
            <a:fillRect/>
          </a:stretch>
        </p:blipFill>
        <p:spPr>
          <a:xfrm>
            <a:off x="3585528" y="3092510"/>
            <a:ext cx="917659" cy="987532"/>
          </a:xfrm>
          <a:prstGeom prst="rect">
            <a:avLst/>
          </a:prstGeom>
        </p:spPr>
      </p:pic>
      <p:cxnSp>
        <p:nvCxnSpPr>
          <p:cNvPr id="18" name="Straight Connector 17">
            <a:extLst>
              <a:ext uri="{FF2B5EF4-FFF2-40B4-BE49-F238E27FC236}">
                <a16:creationId xmlns:a16="http://schemas.microsoft.com/office/drawing/2014/main" id="{8C64695C-1757-AFB9-CB1B-5E3D6E972A2E}"/>
              </a:ext>
            </a:extLst>
          </p:cNvPr>
          <p:cNvCxnSpPr>
            <a:cxnSpLocks/>
          </p:cNvCxnSpPr>
          <p:nvPr/>
        </p:nvCxnSpPr>
        <p:spPr>
          <a:xfrm flipV="1">
            <a:off x="4044357" y="3934321"/>
            <a:ext cx="0" cy="918293"/>
          </a:xfrm>
          <a:prstGeom prst="line">
            <a:avLst/>
          </a:prstGeom>
          <a:ln w="12700">
            <a:solidFill>
              <a:srgbClr val="FF7250"/>
            </a:solidFill>
            <a:prstDash val="sysDot"/>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1497103-B131-FE96-B86C-430DDA460200}"/>
              </a:ext>
            </a:extLst>
          </p:cNvPr>
          <p:cNvSpPr txBox="1"/>
          <p:nvPr/>
        </p:nvSpPr>
        <p:spPr>
          <a:xfrm>
            <a:off x="1718808" y="4957517"/>
            <a:ext cx="4763498" cy="625171"/>
          </a:xfrm>
          <a:prstGeom prst="rect">
            <a:avLst/>
          </a:prstGeom>
          <a:noFill/>
        </p:spPr>
        <p:txBody>
          <a:bodyPr wrap="square">
            <a:spAutoFit/>
          </a:bodyPr>
          <a:lstStyle/>
          <a:p>
            <a:pPr>
              <a:lnSpc>
                <a:spcPts val="2120"/>
              </a:lnSpc>
            </a:pPr>
            <a:r>
              <a:rPr lang="en-US" sz="1600" b="1" spc="40" dirty="0">
                <a:solidFill>
                  <a:srgbClr val="FF7250"/>
                </a:solidFill>
                <a:latin typeface="Avenir Next Demi Bold" panose="020B0503020202020204" pitchFamily="34" charset="0"/>
              </a:rPr>
              <a:t>Exposure to Domestic Violence &amp; </a:t>
            </a:r>
          </a:p>
          <a:p>
            <a:pPr>
              <a:lnSpc>
                <a:spcPts val="2120"/>
              </a:lnSpc>
            </a:pPr>
            <a:r>
              <a:rPr lang="en-US" sz="1600" b="1" spc="40" dirty="0">
                <a:solidFill>
                  <a:srgbClr val="FF7250"/>
                </a:solidFill>
                <a:latin typeface="Avenir Next Demi Bold" panose="020B0503020202020204" pitchFamily="34" charset="0"/>
              </a:rPr>
              <a:t>Substance Abuse</a:t>
            </a:r>
          </a:p>
        </p:txBody>
      </p:sp>
      <p:sp>
        <p:nvSpPr>
          <p:cNvPr id="21" name="TextBox 20">
            <a:extLst>
              <a:ext uri="{FF2B5EF4-FFF2-40B4-BE49-F238E27FC236}">
                <a16:creationId xmlns:a16="http://schemas.microsoft.com/office/drawing/2014/main" id="{5B4F5AAA-A496-E6CD-2596-603E741375AD}"/>
              </a:ext>
            </a:extLst>
          </p:cNvPr>
          <p:cNvSpPr txBox="1"/>
          <p:nvPr/>
        </p:nvSpPr>
        <p:spPr>
          <a:xfrm>
            <a:off x="1718808" y="5565755"/>
            <a:ext cx="5313148" cy="851515"/>
          </a:xfrm>
          <a:prstGeom prst="rect">
            <a:avLst/>
          </a:prstGeom>
          <a:noFill/>
        </p:spPr>
        <p:txBody>
          <a:bodyPr wrap="square">
            <a:spAutoFit/>
          </a:bodyPr>
          <a:lstStyle/>
          <a:p>
            <a:pPr>
              <a:lnSpc>
                <a:spcPts val="1980"/>
              </a:lnSpc>
            </a:pPr>
            <a:r>
              <a:rPr lang="en-US" sz="1400" dirty="0">
                <a:solidFill>
                  <a:srgbClr val="E5E9D0"/>
                </a:solidFill>
                <a:latin typeface="Avenir Next" panose="020B0503020202020204" pitchFamily="34" charset="0"/>
              </a:rPr>
              <a:t>Growing up in a household marked by domestic </a:t>
            </a:r>
          </a:p>
          <a:p>
            <a:pPr>
              <a:lnSpc>
                <a:spcPts val="1980"/>
              </a:lnSpc>
            </a:pPr>
            <a:r>
              <a:rPr lang="en-US" sz="1400" dirty="0">
                <a:solidFill>
                  <a:srgbClr val="E5E9D0"/>
                </a:solidFill>
                <a:latin typeface="Avenir Next" panose="020B0503020202020204" pitchFamily="34" charset="0"/>
              </a:rPr>
              <a:t>violence and drug use, Crystal was exposed to severe instability and emotional turmoil from a young age.</a:t>
            </a:r>
          </a:p>
        </p:txBody>
      </p:sp>
      <p:pic>
        <p:nvPicPr>
          <p:cNvPr id="23" name="Picture 22">
            <a:extLst>
              <a:ext uri="{FF2B5EF4-FFF2-40B4-BE49-F238E27FC236}">
                <a16:creationId xmlns:a16="http://schemas.microsoft.com/office/drawing/2014/main" id="{697B13AB-F221-DAA0-F6B0-67E047F915AB}"/>
              </a:ext>
            </a:extLst>
          </p:cNvPr>
          <p:cNvPicPr>
            <a:picLocks noChangeAspect="1"/>
          </p:cNvPicPr>
          <p:nvPr/>
        </p:nvPicPr>
        <p:blipFill>
          <a:blip r:embed="rId5"/>
          <a:stretch>
            <a:fillRect/>
          </a:stretch>
        </p:blipFill>
        <p:spPr>
          <a:xfrm>
            <a:off x="6460726" y="3092510"/>
            <a:ext cx="917659" cy="987532"/>
          </a:xfrm>
          <a:prstGeom prst="rect">
            <a:avLst/>
          </a:prstGeom>
        </p:spPr>
      </p:pic>
      <p:cxnSp>
        <p:nvCxnSpPr>
          <p:cNvPr id="24" name="Straight Connector 23">
            <a:extLst>
              <a:ext uri="{FF2B5EF4-FFF2-40B4-BE49-F238E27FC236}">
                <a16:creationId xmlns:a16="http://schemas.microsoft.com/office/drawing/2014/main" id="{6893A480-EB61-C5BF-4CFE-33F0544D9DBF}"/>
              </a:ext>
            </a:extLst>
          </p:cNvPr>
          <p:cNvCxnSpPr>
            <a:cxnSpLocks/>
          </p:cNvCxnSpPr>
          <p:nvPr/>
        </p:nvCxnSpPr>
        <p:spPr>
          <a:xfrm flipV="1">
            <a:off x="6919555" y="2018270"/>
            <a:ext cx="0" cy="1246089"/>
          </a:xfrm>
          <a:prstGeom prst="line">
            <a:avLst/>
          </a:prstGeom>
          <a:ln w="12700">
            <a:solidFill>
              <a:srgbClr val="FF7250"/>
            </a:solidFill>
            <a:prstDash val="sysDot"/>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E306865-A90E-BF98-FC92-B392F129FBE0}"/>
              </a:ext>
            </a:extLst>
          </p:cNvPr>
          <p:cNvSpPr txBox="1"/>
          <p:nvPr/>
        </p:nvSpPr>
        <p:spPr>
          <a:xfrm>
            <a:off x="6100726" y="1598050"/>
            <a:ext cx="4155899" cy="355867"/>
          </a:xfrm>
          <a:prstGeom prst="rect">
            <a:avLst/>
          </a:prstGeom>
          <a:noFill/>
        </p:spPr>
        <p:txBody>
          <a:bodyPr wrap="square">
            <a:spAutoFit/>
          </a:bodyPr>
          <a:lstStyle/>
          <a:p>
            <a:pPr algn="ctr">
              <a:lnSpc>
                <a:spcPts val="2120"/>
              </a:lnSpc>
            </a:pPr>
            <a:r>
              <a:rPr lang="en-US" sz="1600" b="1" spc="40" dirty="0">
                <a:solidFill>
                  <a:srgbClr val="FF7250"/>
                </a:solidFill>
                <a:latin typeface="Avenir Next Demi Bold" panose="020B0503020202020204" pitchFamily="34" charset="0"/>
              </a:rPr>
              <a:t>Sexual Abuse and Neglect</a:t>
            </a:r>
          </a:p>
        </p:txBody>
      </p:sp>
      <p:sp>
        <p:nvSpPr>
          <p:cNvPr id="28" name="TextBox 27">
            <a:extLst>
              <a:ext uri="{FF2B5EF4-FFF2-40B4-BE49-F238E27FC236}">
                <a16:creationId xmlns:a16="http://schemas.microsoft.com/office/drawing/2014/main" id="{791D8B97-2579-AC01-8990-ACA3208A0FDA}"/>
              </a:ext>
            </a:extLst>
          </p:cNvPr>
          <p:cNvSpPr txBox="1"/>
          <p:nvPr/>
        </p:nvSpPr>
        <p:spPr>
          <a:xfrm>
            <a:off x="7062214" y="1946323"/>
            <a:ext cx="4275014" cy="851515"/>
          </a:xfrm>
          <a:prstGeom prst="rect">
            <a:avLst/>
          </a:prstGeom>
          <a:noFill/>
        </p:spPr>
        <p:txBody>
          <a:bodyPr wrap="square">
            <a:spAutoFit/>
          </a:bodyPr>
          <a:lstStyle/>
          <a:p>
            <a:pPr>
              <a:lnSpc>
                <a:spcPts val="1980"/>
              </a:lnSpc>
            </a:pPr>
            <a:r>
              <a:rPr lang="en-US" sz="1400" dirty="0">
                <a:solidFill>
                  <a:srgbClr val="E5E9D0"/>
                </a:solidFill>
                <a:latin typeface="Avenir Next" panose="020B0503020202020204" pitchFamily="34" charset="0"/>
              </a:rPr>
              <a:t>She experienced sexual abuse and </a:t>
            </a:r>
          </a:p>
          <a:p>
            <a:pPr>
              <a:lnSpc>
                <a:spcPts val="1980"/>
              </a:lnSpc>
            </a:pPr>
            <a:r>
              <a:rPr lang="en-US" sz="1400" dirty="0">
                <a:solidFill>
                  <a:srgbClr val="E5E9D0"/>
                </a:solidFill>
                <a:latin typeface="Avenir Next" panose="020B0503020202020204" pitchFamily="34" charset="0"/>
              </a:rPr>
              <a:t>neglect, further aggravating her </a:t>
            </a:r>
          </a:p>
          <a:p>
            <a:pPr>
              <a:lnSpc>
                <a:spcPts val="1980"/>
              </a:lnSpc>
            </a:pPr>
            <a:r>
              <a:rPr lang="en-US" sz="1400" dirty="0">
                <a:solidFill>
                  <a:srgbClr val="E5E9D0"/>
                </a:solidFill>
                <a:latin typeface="Avenir Next" panose="020B0503020202020204" pitchFamily="34" charset="0"/>
              </a:rPr>
              <a:t>emotional and psychological trauma.</a:t>
            </a:r>
          </a:p>
        </p:txBody>
      </p:sp>
      <p:pic>
        <p:nvPicPr>
          <p:cNvPr id="29" name="Picture 28">
            <a:extLst>
              <a:ext uri="{FF2B5EF4-FFF2-40B4-BE49-F238E27FC236}">
                <a16:creationId xmlns:a16="http://schemas.microsoft.com/office/drawing/2014/main" id="{6B8D5224-E4AD-A6D4-D880-42FB47A8238A}"/>
              </a:ext>
            </a:extLst>
          </p:cNvPr>
          <p:cNvPicPr>
            <a:picLocks noChangeAspect="1"/>
          </p:cNvPicPr>
          <p:nvPr/>
        </p:nvPicPr>
        <p:blipFill>
          <a:blip r:embed="rId6"/>
          <a:stretch>
            <a:fillRect/>
          </a:stretch>
        </p:blipFill>
        <p:spPr>
          <a:xfrm>
            <a:off x="9656510" y="3180186"/>
            <a:ext cx="1188983" cy="939587"/>
          </a:xfrm>
          <a:prstGeom prst="rect">
            <a:avLst/>
          </a:prstGeom>
        </p:spPr>
      </p:pic>
      <p:cxnSp>
        <p:nvCxnSpPr>
          <p:cNvPr id="30" name="Straight Connector 29">
            <a:extLst>
              <a:ext uri="{FF2B5EF4-FFF2-40B4-BE49-F238E27FC236}">
                <a16:creationId xmlns:a16="http://schemas.microsoft.com/office/drawing/2014/main" id="{EB0215C7-351C-E65D-A3CA-0CDBDA67ABE3}"/>
              </a:ext>
            </a:extLst>
          </p:cNvPr>
          <p:cNvCxnSpPr>
            <a:cxnSpLocks/>
          </p:cNvCxnSpPr>
          <p:nvPr/>
        </p:nvCxnSpPr>
        <p:spPr>
          <a:xfrm flipV="1">
            <a:off x="10186180" y="4094193"/>
            <a:ext cx="0" cy="683547"/>
          </a:xfrm>
          <a:prstGeom prst="line">
            <a:avLst/>
          </a:prstGeom>
          <a:ln w="12700">
            <a:solidFill>
              <a:srgbClr val="FF7250"/>
            </a:solidFill>
            <a:prstDash val="sysDot"/>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59D7A55-4F2A-E0AD-F771-AE8B36D28C53}"/>
              </a:ext>
            </a:extLst>
          </p:cNvPr>
          <p:cNvSpPr txBox="1"/>
          <p:nvPr/>
        </p:nvSpPr>
        <p:spPr>
          <a:xfrm>
            <a:off x="8067977" y="4911544"/>
            <a:ext cx="4155899" cy="355867"/>
          </a:xfrm>
          <a:prstGeom prst="rect">
            <a:avLst/>
          </a:prstGeom>
          <a:noFill/>
        </p:spPr>
        <p:txBody>
          <a:bodyPr wrap="square">
            <a:spAutoFit/>
          </a:bodyPr>
          <a:lstStyle/>
          <a:p>
            <a:pPr>
              <a:lnSpc>
                <a:spcPts val="2120"/>
              </a:lnSpc>
            </a:pPr>
            <a:r>
              <a:rPr lang="en-US" sz="1600" b="1" spc="40" dirty="0">
                <a:solidFill>
                  <a:srgbClr val="FF7250"/>
                </a:solidFill>
                <a:latin typeface="Avenir Next Demi Bold" panose="020B0503020202020204" pitchFamily="34" charset="0"/>
              </a:rPr>
              <a:t>Multiple Foster Homes</a:t>
            </a:r>
          </a:p>
        </p:txBody>
      </p:sp>
      <p:sp>
        <p:nvSpPr>
          <p:cNvPr id="32" name="TextBox 31">
            <a:extLst>
              <a:ext uri="{FF2B5EF4-FFF2-40B4-BE49-F238E27FC236}">
                <a16:creationId xmlns:a16="http://schemas.microsoft.com/office/drawing/2014/main" id="{C0524686-911C-F133-C55A-E6850F6B170C}"/>
              </a:ext>
            </a:extLst>
          </p:cNvPr>
          <p:cNvSpPr txBox="1"/>
          <p:nvPr/>
        </p:nvSpPr>
        <p:spPr>
          <a:xfrm>
            <a:off x="8067978" y="5301277"/>
            <a:ext cx="4155899" cy="1107996"/>
          </a:xfrm>
          <a:prstGeom prst="rect">
            <a:avLst/>
          </a:prstGeom>
          <a:noFill/>
        </p:spPr>
        <p:txBody>
          <a:bodyPr wrap="square">
            <a:spAutoFit/>
          </a:bodyPr>
          <a:lstStyle/>
          <a:p>
            <a:pPr>
              <a:lnSpc>
                <a:spcPts val="1980"/>
              </a:lnSpc>
            </a:pPr>
            <a:r>
              <a:rPr lang="en-US" sz="1400" dirty="0">
                <a:solidFill>
                  <a:srgbClr val="E5E9D0"/>
                </a:solidFill>
                <a:latin typeface="Avenir Next" panose="020B0503020202020204" pitchFamily="34" charset="0"/>
              </a:rPr>
              <a:t>Crystal was placed in foster care, </a:t>
            </a:r>
          </a:p>
          <a:p>
            <a:pPr>
              <a:lnSpc>
                <a:spcPts val="1980"/>
              </a:lnSpc>
            </a:pPr>
            <a:r>
              <a:rPr lang="en-US" sz="1400" dirty="0">
                <a:solidFill>
                  <a:srgbClr val="E5E9D0"/>
                </a:solidFill>
                <a:latin typeface="Avenir Next" panose="020B0503020202020204" pitchFamily="34" charset="0"/>
              </a:rPr>
              <a:t>introducing her to a life of constant </a:t>
            </a:r>
          </a:p>
          <a:p>
            <a:pPr>
              <a:lnSpc>
                <a:spcPts val="1980"/>
              </a:lnSpc>
            </a:pPr>
            <a:r>
              <a:rPr lang="en-US" sz="1400" dirty="0">
                <a:solidFill>
                  <a:srgbClr val="E5E9D0"/>
                </a:solidFill>
                <a:latin typeface="Avenir Next" panose="020B0503020202020204" pitchFamily="34" charset="0"/>
              </a:rPr>
              <a:t>change and uncertainty, and often </a:t>
            </a:r>
          </a:p>
          <a:p>
            <a:pPr>
              <a:lnSpc>
                <a:spcPts val="1980"/>
              </a:lnSpc>
            </a:pPr>
            <a:r>
              <a:rPr lang="en-US" sz="1400" dirty="0">
                <a:solidFill>
                  <a:srgbClr val="E5E9D0"/>
                </a:solidFill>
                <a:latin typeface="Avenir Next" panose="020B0503020202020204" pitchFamily="34" charset="0"/>
              </a:rPr>
              <a:t>lacking emotional support and stability.</a:t>
            </a:r>
          </a:p>
        </p:txBody>
      </p:sp>
      <p:sp>
        <p:nvSpPr>
          <p:cNvPr id="7" name="TextBox 6">
            <a:extLst>
              <a:ext uri="{FF2B5EF4-FFF2-40B4-BE49-F238E27FC236}">
                <a16:creationId xmlns:a16="http://schemas.microsoft.com/office/drawing/2014/main" id="{EF013D74-E1FA-7984-5EA8-8C0C14266D7C}"/>
              </a:ext>
            </a:extLst>
          </p:cNvPr>
          <p:cNvSpPr txBox="1"/>
          <p:nvPr/>
        </p:nvSpPr>
        <p:spPr>
          <a:xfrm>
            <a:off x="801151" y="1042688"/>
            <a:ext cx="1637659" cy="400110"/>
          </a:xfrm>
          <a:prstGeom prst="rect">
            <a:avLst/>
          </a:prstGeom>
          <a:noFill/>
        </p:spPr>
        <p:txBody>
          <a:bodyPr wrap="square" rtlCol="0">
            <a:spAutoFit/>
          </a:bodyPr>
          <a:lstStyle/>
          <a:p>
            <a:r>
              <a:rPr lang="en-US" sz="2000" b="1" dirty="0">
                <a:solidFill>
                  <a:srgbClr val="CAFEFF"/>
                </a:solidFill>
                <a:latin typeface="Avenir Next" panose="020B0503020202020204" pitchFamily="34" charset="0"/>
              </a:rPr>
              <a:t>Age 0</a:t>
            </a:r>
          </a:p>
        </p:txBody>
      </p:sp>
      <p:sp>
        <p:nvSpPr>
          <p:cNvPr id="9" name="TextBox 8">
            <a:extLst>
              <a:ext uri="{FF2B5EF4-FFF2-40B4-BE49-F238E27FC236}">
                <a16:creationId xmlns:a16="http://schemas.microsoft.com/office/drawing/2014/main" id="{4955621A-6AF7-8778-C62D-9F83023C2C9B}"/>
              </a:ext>
            </a:extLst>
          </p:cNvPr>
          <p:cNvSpPr txBox="1"/>
          <p:nvPr/>
        </p:nvSpPr>
        <p:spPr>
          <a:xfrm>
            <a:off x="1718809" y="4618694"/>
            <a:ext cx="3032823" cy="400110"/>
          </a:xfrm>
          <a:prstGeom prst="rect">
            <a:avLst/>
          </a:prstGeom>
          <a:noFill/>
        </p:spPr>
        <p:txBody>
          <a:bodyPr wrap="square" rtlCol="0">
            <a:spAutoFit/>
          </a:bodyPr>
          <a:lstStyle/>
          <a:p>
            <a:r>
              <a:rPr lang="en-US" sz="2000" b="1" dirty="0">
                <a:solidFill>
                  <a:srgbClr val="CAFEFF"/>
                </a:solidFill>
                <a:latin typeface="Avenir Next" panose="020B0503020202020204" pitchFamily="34" charset="0"/>
              </a:rPr>
              <a:t>Early Childhood</a:t>
            </a:r>
          </a:p>
        </p:txBody>
      </p:sp>
      <p:sp>
        <p:nvSpPr>
          <p:cNvPr id="15" name="TextBox 14">
            <a:extLst>
              <a:ext uri="{FF2B5EF4-FFF2-40B4-BE49-F238E27FC236}">
                <a16:creationId xmlns:a16="http://schemas.microsoft.com/office/drawing/2014/main" id="{CAA1BE94-1BF2-EECA-43F7-4E077D61D653}"/>
              </a:ext>
            </a:extLst>
          </p:cNvPr>
          <p:cNvSpPr txBox="1"/>
          <p:nvPr/>
        </p:nvSpPr>
        <p:spPr>
          <a:xfrm>
            <a:off x="5861161" y="1252454"/>
            <a:ext cx="2387382" cy="400110"/>
          </a:xfrm>
          <a:prstGeom prst="rect">
            <a:avLst/>
          </a:prstGeom>
          <a:noFill/>
        </p:spPr>
        <p:txBody>
          <a:bodyPr wrap="square" rtlCol="0">
            <a:spAutoFit/>
          </a:bodyPr>
          <a:lstStyle/>
          <a:p>
            <a:pPr algn="r"/>
            <a:r>
              <a:rPr lang="en-US" sz="2000" b="1" dirty="0">
                <a:solidFill>
                  <a:srgbClr val="CAFEFF"/>
                </a:solidFill>
                <a:latin typeface="Avenir Next" panose="020B0503020202020204" pitchFamily="34" charset="0"/>
              </a:rPr>
              <a:t>Childhood</a:t>
            </a:r>
          </a:p>
        </p:txBody>
      </p:sp>
      <p:sp>
        <p:nvSpPr>
          <p:cNvPr id="19" name="TextBox 18">
            <a:extLst>
              <a:ext uri="{FF2B5EF4-FFF2-40B4-BE49-F238E27FC236}">
                <a16:creationId xmlns:a16="http://schemas.microsoft.com/office/drawing/2014/main" id="{BFC3ED2E-CCC1-E1FD-5A1B-9DDAB610077D}"/>
              </a:ext>
            </a:extLst>
          </p:cNvPr>
          <p:cNvSpPr txBox="1"/>
          <p:nvPr/>
        </p:nvSpPr>
        <p:spPr>
          <a:xfrm>
            <a:off x="8067977" y="4570705"/>
            <a:ext cx="3032823" cy="400110"/>
          </a:xfrm>
          <a:prstGeom prst="rect">
            <a:avLst/>
          </a:prstGeom>
          <a:noFill/>
        </p:spPr>
        <p:txBody>
          <a:bodyPr wrap="square" rtlCol="0">
            <a:spAutoFit/>
          </a:bodyPr>
          <a:lstStyle/>
          <a:p>
            <a:r>
              <a:rPr lang="en-US" sz="2000" b="1" dirty="0">
                <a:solidFill>
                  <a:srgbClr val="CAFEFF"/>
                </a:solidFill>
                <a:latin typeface="Avenir Next" panose="020B0503020202020204" pitchFamily="34" charset="0"/>
              </a:rPr>
              <a:t>Age 5 Onward</a:t>
            </a:r>
          </a:p>
        </p:txBody>
      </p:sp>
      <p:sp>
        <p:nvSpPr>
          <p:cNvPr id="25" name="Half Frame 24">
            <a:extLst>
              <a:ext uri="{FF2B5EF4-FFF2-40B4-BE49-F238E27FC236}">
                <a16:creationId xmlns:a16="http://schemas.microsoft.com/office/drawing/2014/main" id="{6B9E7378-0DC6-BBF7-40DE-8E145A3586DE}"/>
              </a:ext>
            </a:extLst>
          </p:cNvPr>
          <p:cNvSpPr/>
          <p:nvPr/>
        </p:nvSpPr>
        <p:spPr>
          <a:xfrm rot="8148145">
            <a:off x="11400466" y="3437472"/>
            <a:ext cx="349081" cy="368222"/>
          </a:xfrm>
          <a:prstGeom prst="halfFrame">
            <a:avLst/>
          </a:prstGeom>
          <a:solidFill>
            <a:srgbClr val="F3A377"/>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TextBox 15">
            <a:extLst>
              <a:ext uri="{FF2B5EF4-FFF2-40B4-BE49-F238E27FC236}">
                <a16:creationId xmlns:a16="http://schemas.microsoft.com/office/drawing/2014/main" id="{EAD51890-2FFD-9AB0-2F50-37A4837B8981}"/>
              </a:ext>
            </a:extLst>
          </p:cNvPr>
          <p:cNvSpPr txBox="1"/>
          <p:nvPr/>
        </p:nvSpPr>
        <p:spPr>
          <a:xfrm>
            <a:off x="9872508" y="690969"/>
            <a:ext cx="1637659"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Pages 11-13</a:t>
            </a:r>
          </a:p>
        </p:txBody>
      </p:sp>
      <p:sp>
        <p:nvSpPr>
          <p:cNvPr id="22" name="TextBox 21">
            <a:extLst>
              <a:ext uri="{FF2B5EF4-FFF2-40B4-BE49-F238E27FC236}">
                <a16:creationId xmlns:a16="http://schemas.microsoft.com/office/drawing/2014/main" id="{4BF27FA0-1DBE-D9A8-B09B-C800CA5E83AD}"/>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249898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793956C-7A2B-D7A8-E827-B58F8538F4B3}"/>
              </a:ext>
            </a:extLst>
          </p:cNvPr>
          <p:cNvGrpSpPr/>
          <p:nvPr/>
        </p:nvGrpSpPr>
        <p:grpSpPr>
          <a:xfrm>
            <a:off x="66135" y="77325"/>
            <a:ext cx="12047765" cy="869855"/>
            <a:chOff x="66135" y="77325"/>
            <a:chExt cx="12047765" cy="869855"/>
          </a:xfrm>
        </p:grpSpPr>
        <p:grpSp>
          <p:nvGrpSpPr>
            <p:cNvPr id="8" name="Group 7">
              <a:extLst>
                <a:ext uri="{FF2B5EF4-FFF2-40B4-BE49-F238E27FC236}">
                  <a16:creationId xmlns:a16="http://schemas.microsoft.com/office/drawing/2014/main" id="{6CF37808-6277-638F-98AD-EAEDC9DF35F5}"/>
                </a:ext>
              </a:extLst>
            </p:cNvPr>
            <p:cNvGrpSpPr/>
            <p:nvPr/>
          </p:nvGrpSpPr>
          <p:grpSpPr>
            <a:xfrm>
              <a:off x="2420471" y="77325"/>
              <a:ext cx="7301754" cy="869855"/>
              <a:chOff x="6095" y="77325"/>
              <a:chExt cx="12191999" cy="869855"/>
            </a:xfrm>
          </p:grpSpPr>
          <p:sp>
            <p:nvSpPr>
              <p:cNvPr id="3" name="Rounded Rectangle 2">
                <a:extLst>
                  <a:ext uri="{FF2B5EF4-FFF2-40B4-BE49-F238E27FC236}">
                    <a16:creationId xmlns:a16="http://schemas.microsoft.com/office/drawing/2014/main" id="{219D17E5-94D1-1CAC-E798-97BBC161097E}"/>
                  </a:ext>
                </a:extLst>
              </p:cNvPr>
              <p:cNvSpPr/>
              <p:nvPr/>
            </p:nvSpPr>
            <p:spPr>
              <a:xfrm>
                <a:off x="6095" y="77325"/>
                <a:ext cx="12191999"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a:extLst>
                  <a:ext uri="{FF2B5EF4-FFF2-40B4-BE49-F238E27FC236}">
                    <a16:creationId xmlns:a16="http://schemas.microsoft.com/office/drawing/2014/main" id="{442A31CA-D91B-FAC6-F8FA-09994A4849D0}"/>
                  </a:ext>
                </a:extLst>
              </p:cNvPr>
              <p:cNvSpPr/>
              <p:nvPr/>
            </p:nvSpPr>
            <p:spPr>
              <a:xfrm>
                <a:off x="103631" y="143301"/>
                <a:ext cx="11984736"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3CCA7FCF-09E3-6C8A-C5F9-ECC0FF2354E5}"/>
                </a:ext>
              </a:extLst>
            </p:cNvPr>
            <p:cNvSpPr txBox="1"/>
            <p:nvPr/>
          </p:nvSpPr>
          <p:spPr>
            <a:xfrm>
              <a:off x="66135" y="222694"/>
              <a:ext cx="12047765" cy="553998"/>
            </a:xfrm>
            <a:prstGeom prst="rect">
              <a:avLst/>
            </a:prstGeom>
            <a:noFill/>
          </p:spPr>
          <p:txBody>
            <a:bodyPr wrap="square" rtlCol="0">
              <a:spAutoFit/>
            </a:bodyPr>
            <a:lstStyle/>
            <a:p>
              <a:pPr algn="ctr"/>
              <a:r>
                <a:rPr lang="en-US" sz="3000" spc="40" dirty="0">
                  <a:solidFill>
                    <a:srgbClr val="E5E9D0"/>
                  </a:solidFill>
                  <a:latin typeface="Hardwick WF" pitchFamily="2" charset="0"/>
                </a:rPr>
                <a:t>Crystal’s story</a:t>
              </a:r>
            </a:p>
          </p:txBody>
        </p:sp>
      </p:grpSp>
      <p:cxnSp>
        <p:nvCxnSpPr>
          <p:cNvPr id="5" name="Straight Connector 4">
            <a:extLst>
              <a:ext uri="{FF2B5EF4-FFF2-40B4-BE49-F238E27FC236}">
                <a16:creationId xmlns:a16="http://schemas.microsoft.com/office/drawing/2014/main" id="{BBEAFD45-69AB-29A1-100A-D3341E06DA6C}"/>
              </a:ext>
            </a:extLst>
          </p:cNvPr>
          <p:cNvCxnSpPr>
            <a:cxnSpLocks/>
          </p:cNvCxnSpPr>
          <p:nvPr/>
        </p:nvCxnSpPr>
        <p:spPr>
          <a:xfrm>
            <a:off x="0" y="3633628"/>
            <a:ext cx="12192000" cy="0"/>
          </a:xfrm>
          <a:prstGeom prst="line">
            <a:avLst/>
          </a:prstGeom>
          <a:ln w="12700">
            <a:solidFill>
              <a:srgbClr val="FF7250"/>
            </a:solidFill>
            <a:prstDash val="sysDot"/>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EB9ED28A-854D-23BE-F74A-DB5C0415A6BC}"/>
              </a:ext>
            </a:extLst>
          </p:cNvPr>
          <p:cNvSpPr/>
          <p:nvPr/>
        </p:nvSpPr>
        <p:spPr>
          <a:xfrm>
            <a:off x="3964949" y="2940281"/>
            <a:ext cx="509910" cy="123574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Oval 10">
            <a:extLst>
              <a:ext uri="{FF2B5EF4-FFF2-40B4-BE49-F238E27FC236}">
                <a16:creationId xmlns:a16="http://schemas.microsoft.com/office/drawing/2014/main" id="{2ABFE53C-6056-CF05-A8E2-10327E90DF16}"/>
              </a:ext>
            </a:extLst>
          </p:cNvPr>
          <p:cNvSpPr/>
          <p:nvPr/>
        </p:nvSpPr>
        <p:spPr>
          <a:xfrm>
            <a:off x="884897" y="3271628"/>
            <a:ext cx="671689" cy="699911"/>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2" name="Straight Connector 11">
            <a:extLst>
              <a:ext uri="{FF2B5EF4-FFF2-40B4-BE49-F238E27FC236}">
                <a16:creationId xmlns:a16="http://schemas.microsoft.com/office/drawing/2014/main" id="{52B98E45-60C6-B39D-C8B7-4FC4AD126D22}"/>
              </a:ext>
            </a:extLst>
          </p:cNvPr>
          <p:cNvCxnSpPr>
            <a:cxnSpLocks/>
          </p:cNvCxnSpPr>
          <p:nvPr/>
        </p:nvCxnSpPr>
        <p:spPr>
          <a:xfrm flipV="1">
            <a:off x="1276843" y="2066761"/>
            <a:ext cx="0" cy="1566867"/>
          </a:xfrm>
          <a:prstGeom prst="line">
            <a:avLst/>
          </a:prstGeom>
          <a:ln w="12700">
            <a:solidFill>
              <a:srgbClr val="FF7250"/>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61AEF47-5180-3B29-A96B-B201201DBEB3}"/>
              </a:ext>
            </a:extLst>
          </p:cNvPr>
          <p:cNvSpPr txBox="1"/>
          <p:nvPr/>
        </p:nvSpPr>
        <p:spPr>
          <a:xfrm>
            <a:off x="309051" y="1640706"/>
            <a:ext cx="5178900" cy="584775"/>
          </a:xfrm>
          <a:prstGeom prst="rect">
            <a:avLst/>
          </a:prstGeom>
          <a:noFill/>
        </p:spPr>
        <p:txBody>
          <a:bodyPr wrap="square">
            <a:spAutoFit/>
          </a:bodyPr>
          <a:lstStyle/>
          <a:p>
            <a:pPr algn="ctr"/>
            <a:r>
              <a:rPr lang="en-US" sz="1600" b="1" spc="40" dirty="0">
                <a:solidFill>
                  <a:srgbClr val="FF7250"/>
                </a:solidFill>
                <a:latin typeface="Avenir Next Demi Bold" panose="020B0503020202020204" pitchFamily="34" charset="0"/>
              </a:rPr>
              <a:t>Behavioral Issues and Assault Charges</a:t>
            </a:r>
          </a:p>
          <a:p>
            <a:pPr algn="ctr"/>
            <a:endParaRPr lang="en-US" sz="1600" b="1" spc="40" dirty="0">
              <a:solidFill>
                <a:srgbClr val="FF7250"/>
              </a:solidFill>
              <a:latin typeface="Avenir Next Demi Bold" panose="020B0503020202020204" pitchFamily="34" charset="0"/>
            </a:endParaRPr>
          </a:p>
        </p:txBody>
      </p:sp>
      <p:sp>
        <p:nvSpPr>
          <p:cNvPr id="14" name="TextBox 13">
            <a:extLst>
              <a:ext uri="{FF2B5EF4-FFF2-40B4-BE49-F238E27FC236}">
                <a16:creationId xmlns:a16="http://schemas.microsoft.com/office/drawing/2014/main" id="{935400B0-3288-9534-13FF-1BEE67BDFF80}"/>
              </a:ext>
            </a:extLst>
          </p:cNvPr>
          <p:cNvSpPr txBox="1"/>
          <p:nvPr/>
        </p:nvSpPr>
        <p:spPr>
          <a:xfrm>
            <a:off x="1410884" y="2024558"/>
            <a:ext cx="3723496" cy="851515"/>
          </a:xfrm>
          <a:prstGeom prst="rect">
            <a:avLst/>
          </a:prstGeom>
          <a:noFill/>
        </p:spPr>
        <p:txBody>
          <a:bodyPr wrap="square">
            <a:spAutoFit/>
          </a:bodyPr>
          <a:lstStyle/>
          <a:p>
            <a:pPr>
              <a:lnSpc>
                <a:spcPts val="1980"/>
              </a:lnSpc>
            </a:pPr>
            <a:r>
              <a:rPr lang="en-US" sz="1400" dirty="0">
                <a:solidFill>
                  <a:srgbClr val="E5E9D0"/>
                </a:solidFill>
                <a:latin typeface="Avenir Next" panose="020B0503020202020204" pitchFamily="34" charset="0"/>
              </a:rPr>
              <a:t>Conflict with other girls while </a:t>
            </a:r>
          </a:p>
          <a:p>
            <a:pPr>
              <a:lnSpc>
                <a:spcPts val="1980"/>
              </a:lnSpc>
            </a:pPr>
            <a:r>
              <a:rPr lang="en-US" sz="1400" dirty="0">
                <a:solidFill>
                  <a:srgbClr val="E5E9D0"/>
                </a:solidFill>
                <a:latin typeface="Avenir Next" panose="020B0503020202020204" pitchFamily="34" charset="0"/>
              </a:rPr>
              <a:t>living in group homes led to fights </a:t>
            </a:r>
          </a:p>
          <a:p>
            <a:pPr>
              <a:lnSpc>
                <a:spcPts val="1980"/>
              </a:lnSpc>
            </a:pPr>
            <a:r>
              <a:rPr lang="en-US" sz="1400" dirty="0">
                <a:solidFill>
                  <a:srgbClr val="E5E9D0"/>
                </a:solidFill>
                <a:latin typeface="Avenir Next" panose="020B0503020202020204" pitchFamily="34" charset="0"/>
              </a:rPr>
              <a:t>and assault charges for Crystal.</a:t>
            </a:r>
          </a:p>
        </p:txBody>
      </p:sp>
      <p:cxnSp>
        <p:nvCxnSpPr>
          <p:cNvPr id="18" name="Straight Connector 17">
            <a:extLst>
              <a:ext uri="{FF2B5EF4-FFF2-40B4-BE49-F238E27FC236}">
                <a16:creationId xmlns:a16="http://schemas.microsoft.com/office/drawing/2014/main" id="{8C64695C-1757-AFB9-CB1B-5E3D6E972A2E}"/>
              </a:ext>
            </a:extLst>
          </p:cNvPr>
          <p:cNvCxnSpPr>
            <a:cxnSpLocks/>
          </p:cNvCxnSpPr>
          <p:nvPr/>
        </p:nvCxnSpPr>
        <p:spPr>
          <a:xfrm flipV="1">
            <a:off x="3774549" y="3859447"/>
            <a:ext cx="0" cy="918293"/>
          </a:xfrm>
          <a:prstGeom prst="line">
            <a:avLst/>
          </a:prstGeom>
          <a:ln w="12700">
            <a:solidFill>
              <a:srgbClr val="FF7250"/>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B4F5AAA-A496-E6CD-2596-603E741375AD}"/>
              </a:ext>
            </a:extLst>
          </p:cNvPr>
          <p:cNvSpPr txBox="1"/>
          <p:nvPr/>
        </p:nvSpPr>
        <p:spPr>
          <a:xfrm>
            <a:off x="792275" y="5288999"/>
            <a:ext cx="7056131" cy="1107996"/>
          </a:xfrm>
          <a:prstGeom prst="rect">
            <a:avLst/>
          </a:prstGeom>
          <a:noFill/>
        </p:spPr>
        <p:txBody>
          <a:bodyPr wrap="square">
            <a:spAutoFit/>
          </a:bodyPr>
          <a:lstStyle/>
          <a:p>
            <a:pPr>
              <a:lnSpc>
                <a:spcPts val="1980"/>
              </a:lnSpc>
            </a:pPr>
            <a:r>
              <a:rPr lang="en-US" sz="1400" dirty="0">
                <a:solidFill>
                  <a:srgbClr val="E5E9D0"/>
                </a:solidFill>
                <a:latin typeface="Avenir Next" panose="020B0503020202020204" pitchFamily="34" charset="0"/>
              </a:rPr>
              <a:t>At 16, Crystal stopped going to school. Her unstable life with numerous </a:t>
            </a:r>
          </a:p>
          <a:p>
            <a:pPr>
              <a:lnSpc>
                <a:spcPts val="1980"/>
              </a:lnSpc>
            </a:pPr>
            <a:r>
              <a:rPr lang="en-US" sz="1400" dirty="0">
                <a:solidFill>
                  <a:srgbClr val="E5E9D0"/>
                </a:solidFill>
                <a:latin typeface="Avenir Next" panose="020B0503020202020204" pitchFamily="34" charset="0"/>
              </a:rPr>
              <a:t>foster homes led to comfort eating and sleep apnea.</a:t>
            </a:r>
          </a:p>
          <a:p>
            <a:pPr>
              <a:lnSpc>
                <a:spcPts val="1980"/>
              </a:lnSpc>
            </a:pPr>
            <a:r>
              <a:rPr lang="en-US" sz="1400" dirty="0">
                <a:solidFill>
                  <a:srgbClr val="E5E9D0"/>
                </a:solidFill>
                <a:latin typeface="Avenir Next" panose="020B0503020202020204" pitchFamily="34" charset="0"/>
              </a:rPr>
              <a:t>She was diagnosed with bipolar disorder, post-traumatic stress disorder, </a:t>
            </a:r>
          </a:p>
          <a:p>
            <a:pPr>
              <a:lnSpc>
                <a:spcPts val="1980"/>
              </a:lnSpc>
            </a:pPr>
            <a:r>
              <a:rPr lang="en-US" sz="1400" dirty="0">
                <a:solidFill>
                  <a:srgbClr val="E5E9D0"/>
                </a:solidFill>
                <a:latin typeface="Avenir Next" panose="020B0503020202020204" pitchFamily="34" charset="0"/>
              </a:rPr>
              <a:t>reactive attachment disorder, and borderline intellectual functioning. </a:t>
            </a:r>
          </a:p>
        </p:txBody>
      </p:sp>
      <p:cxnSp>
        <p:nvCxnSpPr>
          <p:cNvPr id="24" name="Straight Connector 23">
            <a:extLst>
              <a:ext uri="{FF2B5EF4-FFF2-40B4-BE49-F238E27FC236}">
                <a16:creationId xmlns:a16="http://schemas.microsoft.com/office/drawing/2014/main" id="{6893A480-EB61-C5BF-4CFE-33F0544D9DBF}"/>
              </a:ext>
            </a:extLst>
          </p:cNvPr>
          <p:cNvCxnSpPr>
            <a:cxnSpLocks/>
          </p:cNvCxnSpPr>
          <p:nvPr/>
        </p:nvCxnSpPr>
        <p:spPr>
          <a:xfrm flipV="1">
            <a:off x="6557204" y="2236092"/>
            <a:ext cx="0" cy="1246089"/>
          </a:xfrm>
          <a:prstGeom prst="line">
            <a:avLst/>
          </a:prstGeom>
          <a:ln w="12700">
            <a:solidFill>
              <a:srgbClr val="FF7250"/>
            </a:solidFill>
            <a:prstDash val="sysDot"/>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E306865-A90E-BF98-FC92-B392F129FBE0}"/>
              </a:ext>
            </a:extLst>
          </p:cNvPr>
          <p:cNvSpPr txBox="1"/>
          <p:nvPr/>
        </p:nvSpPr>
        <p:spPr>
          <a:xfrm>
            <a:off x="6356985" y="1704465"/>
            <a:ext cx="4747164" cy="355867"/>
          </a:xfrm>
          <a:prstGeom prst="rect">
            <a:avLst/>
          </a:prstGeom>
          <a:noFill/>
        </p:spPr>
        <p:txBody>
          <a:bodyPr wrap="square">
            <a:spAutoFit/>
          </a:bodyPr>
          <a:lstStyle/>
          <a:p>
            <a:pPr>
              <a:lnSpc>
                <a:spcPts val="2120"/>
              </a:lnSpc>
            </a:pPr>
            <a:r>
              <a:rPr lang="en-US" sz="1600" b="1" spc="40" dirty="0">
                <a:solidFill>
                  <a:srgbClr val="FF7250"/>
                </a:solidFill>
                <a:latin typeface="Avenir Next Demi Bold" panose="020B0503020202020204" pitchFamily="34" charset="0"/>
              </a:rPr>
              <a:t>Housing Challenges and Eviction</a:t>
            </a:r>
          </a:p>
        </p:txBody>
      </p:sp>
      <p:sp>
        <p:nvSpPr>
          <p:cNvPr id="28" name="TextBox 27">
            <a:extLst>
              <a:ext uri="{FF2B5EF4-FFF2-40B4-BE49-F238E27FC236}">
                <a16:creationId xmlns:a16="http://schemas.microsoft.com/office/drawing/2014/main" id="{791D8B97-2579-AC01-8990-ACA3208A0FDA}"/>
              </a:ext>
            </a:extLst>
          </p:cNvPr>
          <p:cNvSpPr txBox="1"/>
          <p:nvPr/>
        </p:nvSpPr>
        <p:spPr>
          <a:xfrm>
            <a:off x="6746008" y="2081985"/>
            <a:ext cx="5335921" cy="851515"/>
          </a:xfrm>
          <a:prstGeom prst="rect">
            <a:avLst/>
          </a:prstGeom>
          <a:noFill/>
        </p:spPr>
        <p:txBody>
          <a:bodyPr wrap="square">
            <a:spAutoFit/>
          </a:bodyPr>
          <a:lstStyle/>
          <a:p>
            <a:pPr>
              <a:lnSpc>
                <a:spcPts val="1980"/>
              </a:lnSpc>
            </a:pPr>
            <a:r>
              <a:rPr lang="en-US" sz="1400" dirty="0">
                <a:solidFill>
                  <a:srgbClr val="E5E9D0"/>
                </a:solidFill>
                <a:latin typeface="Avenir Next" panose="020B0503020202020204" pitchFamily="34" charset="0"/>
              </a:rPr>
              <a:t>Faced with an assault charge that barred her from </a:t>
            </a:r>
          </a:p>
          <a:p>
            <a:pPr>
              <a:lnSpc>
                <a:spcPts val="1980"/>
              </a:lnSpc>
            </a:pPr>
            <a:r>
              <a:rPr lang="en-US" sz="1400" dirty="0">
                <a:solidFill>
                  <a:srgbClr val="E5E9D0"/>
                </a:solidFill>
                <a:latin typeface="Avenir Next" panose="020B0503020202020204" pitchFamily="34" charset="0"/>
              </a:rPr>
              <a:t>low-income housing and enduring her first eviction, </a:t>
            </a:r>
          </a:p>
          <a:p>
            <a:pPr>
              <a:lnSpc>
                <a:spcPts val="1980"/>
              </a:lnSpc>
            </a:pPr>
            <a:r>
              <a:rPr lang="en-US" sz="1400" dirty="0">
                <a:solidFill>
                  <a:srgbClr val="E5E9D0"/>
                </a:solidFill>
                <a:latin typeface="Avenir Next" panose="020B0503020202020204" pitchFamily="34" charset="0"/>
              </a:rPr>
              <a:t>Crystal struggled to secure stable and affordable housing.</a:t>
            </a:r>
          </a:p>
        </p:txBody>
      </p:sp>
      <p:cxnSp>
        <p:nvCxnSpPr>
          <p:cNvPr id="30" name="Straight Connector 29">
            <a:extLst>
              <a:ext uri="{FF2B5EF4-FFF2-40B4-BE49-F238E27FC236}">
                <a16:creationId xmlns:a16="http://schemas.microsoft.com/office/drawing/2014/main" id="{EB0215C7-351C-E65D-A3CA-0CDBDA67ABE3}"/>
              </a:ext>
            </a:extLst>
          </p:cNvPr>
          <p:cNvCxnSpPr>
            <a:cxnSpLocks/>
          </p:cNvCxnSpPr>
          <p:nvPr/>
        </p:nvCxnSpPr>
        <p:spPr>
          <a:xfrm flipV="1">
            <a:off x="9930323" y="3859447"/>
            <a:ext cx="0" cy="683547"/>
          </a:xfrm>
          <a:prstGeom prst="line">
            <a:avLst/>
          </a:prstGeom>
          <a:ln w="12700">
            <a:solidFill>
              <a:srgbClr val="FF7250"/>
            </a:solidFill>
            <a:prstDash val="sysDot"/>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59D7A55-4F2A-E0AD-F771-AE8B36D28C53}"/>
              </a:ext>
            </a:extLst>
          </p:cNvPr>
          <p:cNvSpPr txBox="1"/>
          <p:nvPr/>
        </p:nvSpPr>
        <p:spPr>
          <a:xfrm>
            <a:off x="7794007" y="4854116"/>
            <a:ext cx="4844014" cy="355867"/>
          </a:xfrm>
          <a:prstGeom prst="rect">
            <a:avLst/>
          </a:prstGeom>
          <a:noFill/>
        </p:spPr>
        <p:txBody>
          <a:bodyPr wrap="square">
            <a:spAutoFit/>
          </a:bodyPr>
          <a:lstStyle/>
          <a:p>
            <a:pPr>
              <a:lnSpc>
                <a:spcPts val="2120"/>
              </a:lnSpc>
            </a:pPr>
            <a:r>
              <a:rPr lang="en-US" sz="1600" b="1" spc="40" dirty="0">
                <a:solidFill>
                  <a:srgbClr val="FF7250"/>
                </a:solidFill>
                <a:latin typeface="Avenir Next Demi Bold" panose="020B0503020202020204" pitchFamily="34" charset="0"/>
              </a:rPr>
              <a:t>Loss of SSI Benefits &amp; Homelessness</a:t>
            </a:r>
          </a:p>
        </p:txBody>
      </p:sp>
      <p:sp>
        <p:nvSpPr>
          <p:cNvPr id="32" name="TextBox 31">
            <a:extLst>
              <a:ext uri="{FF2B5EF4-FFF2-40B4-BE49-F238E27FC236}">
                <a16:creationId xmlns:a16="http://schemas.microsoft.com/office/drawing/2014/main" id="{C0524686-911C-F133-C55A-E6850F6B170C}"/>
              </a:ext>
            </a:extLst>
          </p:cNvPr>
          <p:cNvSpPr txBox="1"/>
          <p:nvPr/>
        </p:nvSpPr>
        <p:spPr>
          <a:xfrm>
            <a:off x="7794007" y="5238899"/>
            <a:ext cx="4844014" cy="1107996"/>
          </a:xfrm>
          <a:prstGeom prst="rect">
            <a:avLst/>
          </a:prstGeom>
          <a:noFill/>
        </p:spPr>
        <p:txBody>
          <a:bodyPr wrap="square">
            <a:spAutoFit/>
          </a:bodyPr>
          <a:lstStyle/>
          <a:p>
            <a:pPr>
              <a:lnSpc>
                <a:spcPts val="1980"/>
              </a:lnSpc>
            </a:pPr>
            <a:r>
              <a:rPr lang="en-US" sz="1400" dirty="0">
                <a:solidFill>
                  <a:srgbClr val="E5E9D0"/>
                </a:solidFill>
                <a:latin typeface="Avenir Next" panose="020B0503020202020204" pitchFamily="34" charset="0"/>
              </a:rPr>
              <a:t>As an adult, Crystal was no longer eligible for Supplemental Security Income. Without this </a:t>
            </a:r>
          </a:p>
          <a:p>
            <a:pPr>
              <a:lnSpc>
                <a:spcPts val="1980"/>
              </a:lnSpc>
            </a:pPr>
            <a:r>
              <a:rPr lang="en-US" sz="1400" dirty="0">
                <a:solidFill>
                  <a:srgbClr val="E5E9D0"/>
                </a:solidFill>
                <a:latin typeface="Avenir Next" panose="020B0503020202020204" pitchFamily="34" charset="0"/>
              </a:rPr>
              <a:t>critical financial lifeline, she was pushed further</a:t>
            </a:r>
          </a:p>
          <a:p>
            <a:pPr>
              <a:lnSpc>
                <a:spcPts val="1980"/>
              </a:lnSpc>
            </a:pPr>
            <a:r>
              <a:rPr lang="en-US" sz="1400" dirty="0">
                <a:solidFill>
                  <a:srgbClr val="E5E9D0"/>
                </a:solidFill>
                <a:latin typeface="Avenir Next" panose="020B0503020202020204" pitchFamily="34" charset="0"/>
              </a:rPr>
              <a:t>into poverty and, eventually, homelessness.</a:t>
            </a:r>
          </a:p>
        </p:txBody>
      </p:sp>
      <p:sp>
        <p:nvSpPr>
          <p:cNvPr id="7" name="TextBox 6">
            <a:extLst>
              <a:ext uri="{FF2B5EF4-FFF2-40B4-BE49-F238E27FC236}">
                <a16:creationId xmlns:a16="http://schemas.microsoft.com/office/drawing/2014/main" id="{EF013D74-E1FA-7984-5EA8-8C0C14266D7C}"/>
              </a:ext>
            </a:extLst>
          </p:cNvPr>
          <p:cNvSpPr txBox="1"/>
          <p:nvPr/>
        </p:nvSpPr>
        <p:spPr>
          <a:xfrm>
            <a:off x="927738" y="1262821"/>
            <a:ext cx="2686764" cy="400110"/>
          </a:xfrm>
          <a:prstGeom prst="rect">
            <a:avLst/>
          </a:prstGeom>
          <a:noFill/>
        </p:spPr>
        <p:txBody>
          <a:bodyPr wrap="square" rtlCol="0">
            <a:spAutoFit/>
          </a:bodyPr>
          <a:lstStyle/>
          <a:p>
            <a:r>
              <a:rPr lang="en-US" sz="2000" b="1" dirty="0">
                <a:solidFill>
                  <a:srgbClr val="CAFEFF"/>
                </a:solidFill>
                <a:latin typeface="Avenir Next" panose="020B0503020202020204" pitchFamily="34" charset="0"/>
              </a:rPr>
              <a:t>Adolescence</a:t>
            </a:r>
          </a:p>
        </p:txBody>
      </p:sp>
      <p:sp>
        <p:nvSpPr>
          <p:cNvPr id="9" name="TextBox 8">
            <a:extLst>
              <a:ext uri="{FF2B5EF4-FFF2-40B4-BE49-F238E27FC236}">
                <a16:creationId xmlns:a16="http://schemas.microsoft.com/office/drawing/2014/main" id="{4955621A-6AF7-8778-C62D-9F83023C2C9B}"/>
              </a:ext>
            </a:extLst>
          </p:cNvPr>
          <p:cNvSpPr txBox="1"/>
          <p:nvPr/>
        </p:nvSpPr>
        <p:spPr>
          <a:xfrm>
            <a:off x="792164" y="4542994"/>
            <a:ext cx="3032823" cy="400110"/>
          </a:xfrm>
          <a:prstGeom prst="rect">
            <a:avLst/>
          </a:prstGeom>
          <a:noFill/>
        </p:spPr>
        <p:txBody>
          <a:bodyPr wrap="square" rtlCol="0">
            <a:spAutoFit/>
          </a:bodyPr>
          <a:lstStyle/>
          <a:p>
            <a:r>
              <a:rPr lang="en-US" sz="2000" b="1" dirty="0">
                <a:solidFill>
                  <a:srgbClr val="CAFEFF"/>
                </a:solidFill>
                <a:latin typeface="Avenir Next" panose="020B0503020202020204" pitchFamily="34" charset="0"/>
              </a:rPr>
              <a:t>Teens</a:t>
            </a:r>
          </a:p>
        </p:txBody>
      </p:sp>
      <p:sp>
        <p:nvSpPr>
          <p:cNvPr id="15" name="TextBox 14">
            <a:extLst>
              <a:ext uri="{FF2B5EF4-FFF2-40B4-BE49-F238E27FC236}">
                <a16:creationId xmlns:a16="http://schemas.microsoft.com/office/drawing/2014/main" id="{CAA1BE94-1BF2-EECA-43F7-4E077D61D653}"/>
              </a:ext>
            </a:extLst>
          </p:cNvPr>
          <p:cNvSpPr txBox="1"/>
          <p:nvPr/>
        </p:nvSpPr>
        <p:spPr>
          <a:xfrm>
            <a:off x="6324659" y="1334866"/>
            <a:ext cx="3227406" cy="400110"/>
          </a:xfrm>
          <a:prstGeom prst="rect">
            <a:avLst/>
          </a:prstGeom>
          <a:noFill/>
        </p:spPr>
        <p:txBody>
          <a:bodyPr wrap="square" rtlCol="0">
            <a:spAutoFit/>
          </a:bodyPr>
          <a:lstStyle/>
          <a:p>
            <a:r>
              <a:rPr lang="en-US" sz="2000" b="1" dirty="0">
                <a:solidFill>
                  <a:srgbClr val="CAFEFF"/>
                </a:solidFill>
                <a:latin typeface="Avenir Next" panose="020B0503020202020204" pitchFamily="34" charset="0"/>
              </a:rPr>
              <a:t>Early Adulthood</a:t>
            </a:r>
          </a:p>
        </p:txBody>
      </p:sp>
      <p:sp>
        <p:nvSpPr>
          <p:cNvPr id="16" name="TextBox 15">
            <a:extLst>
              <a:ext uri="{FF2B5EF4-FFF2-40B4-BE49-F238E27FC236}">
                <a16:creationId xmlns:a16="http://schemas.microsoft.com/office/drawing/2014/main" id="{61157F5B-00A2-EE54-576C-B5F681727B69}"/>
              </a:ext>
            </a:extLst>
          </p:cNvPr>
          <p:cNvSpPr txBox="1"/>
          <p:nvPr/>
        </p:nvSpPr>
        <p:spPr>
          <a:xfrm>
            <a:off x="389622" y="4933583"/>
            <a:ext cx="5178900" cy="584775"/>
          </a:xfrm>
          <a:prstGeom prst="rect">
            <a:avLst/>
          </a:prstGeom>
          <a:noFill/>
        </p:spPr>
        <p:txBody>
          <a:bodyPr wrap="square">
            <a:spAutoFit/>
          </a:bodyPr>
          <a:lstStyle/>
          <a:p>
            <a:pPr algn="ctr"/>
            <a:r>
              <a:rPr lang="en-US" sz="1600" b="1" spc="40" dirty="0">
                <a:solidFill>
                  <a:srgbClr val="FF7250"/>
                </a:solidFill>
                <a:latin typeface="Avenir Next Demi Bold" panose="020B0503020202020204" pitchFamily="34" charset="0"/>
              </a:rPr>
              <a:t>Deteriorating Health and Support Systems </a:t>
            </a:r>
          </a:p>
          <a:p>
            <a:pPr algn="ctr"/>
            <a:endParaRPr lang="en-US" sz="1600" b="1" spc="40" dirty="0">
              <a:solidFill>
                <a:srgbClr val="FF7250"/>
              </a:solidFill>
              <a:latin typeface="Avenir Next Demi Bold" panose="020B0503020202020204" pitchFamily="34" charset="0"/>
            </a:endParaRPr>
          </a:p>
        </p:txBody>
      </p:sp>
      <p:sp>
        <p:nvSpPr>
          <p:cNvPr id="22" name="TextBox 21">
            <a:extLst>
              <a:ext uri="{FF2B5EF4-FFF2-40B4-BE49-F238E27FC236}">
                <a16:creationId xmlns:a16="http://schemas.microsoft.com/office/drawing/2014/main" id="{8FCD590B-B7A4-A108-561E-96D9E298270F}"/>
              </a:ext>
            </a:extLst>
          </p:cNvPr>
          <p:cNvSpPr txBox="1"/>
          <p:nvPr/>
        </p:nvSpPr>
        <p:spPr>
          <a:xfrm>
            <a:off x="7794008" y="4494568"/>
            <a:ext cx="3227406" cy="400110"/>
          </a:xfrm>
          <a:prstGeom prst="rect">
            <a:avLst/>
          </a:prstGeom>
          <a:noFill/>
        </p:spPr>
        <p:txBody>
          <a:bodyPr wrap="square" rtlCol="0">
            <a:spAutoFit/>
          </a:bodyPr>
          <a:lstStyle/>
          <a:p>
            <a:r>
              <a:rPr lang="en-US" sz="2000" b="1" dirty="0">
                <a:solidFill>
                  <a:srgbClr val="CAFEFF"/>
                </a:solidFill>
                <a:latin typeface="Avenir Next" panose="020B0503020202020204" pitchFamily="34" charset="0"/>
              </a:rPr>
              <a:t>Adulthood</a:t>
            </a:r>
          </a:p>
        </p:txBody>
      </p:sp>
      <p:pic>
        <p:nvPicPr>
          <p:cNvPr id="26" name="Picture 25">
            <a:extLst>
              <a:ext uri="{FF2B5EF4-FFF2-40B4-BE49-F238E27FC236}">
                <a16:creationId xmlns:a16="http://schemas.microsoft.com/office/drawing/2014/main" id="{B8299328-3E10-A073-8D56-6320AAC20951}"/>
              </a:ext>
            </a:extLst>
          </p:cNvPr>
          <p:cNvPicPr>
            <a:picLocks noChangeAspect="1"/>
          </p:cNvPicPr>
          <p:nvPr/>
        </p:nvPicPr>
        <p:blipFill>
          <a:blip r:embed="rId3"/>
          <a:stretch>
            <a:fillRect/>
          </a:stretch>
        </p:blipFill>
        <p:spPr>
          <a:xfrm>
            <a:off x="599516" y="3031916"/>
            <a:ext cx="1354654" cy="1137330"/>
          </a:xfrm>
          <a:prstGeom prst="rect">
            <a:avLst/>
          </a:prstGeom>
        </p:spPr>
      </p:pic>
      <p:pic>
        <p:nvPicPr>
          <p:cNvPr id="33" name="Picture 32">
            <a:extLst>
              <a:ext uri="{FF2B5EF4-FFF2-40B4-BE49-F238E27FC236}">
                <a16:creationId xmlns:a16="http://schemas.microsoft.com/office/drawing/2014/main" id="{0863254E-8D51-6790-CFF4-7F4DE6D810A3}"/>
              </a:ext>
            </a:extLst>
          </p:cNvPr>
          <p:cNvPicPr>
            <a:picLocks noChangeAspect="1"/>
          </p:cNvPicPr>
          <p:nvPr/>
        </p:nvPicPr>
        <p:blipFill>
          <a:blip r:embed="rId4"/>
          <a:stretch>
            <a:fillRect/>
          </a:stretch>
        </p:blipFill>
        <p:spPr>
          <a:xfrm>
            <a:off x="3219130" y="3120024"/>
            <a:ext cx="1024044" cy="851515"/>
          </a:xfrm>
          <a:prstGeom prst="rect">
            <a:avLst/>
          </a:prstGeom>
        </p:spPr>
      </p:pic>
      <p:pic>
        <p:nvPicPr>
          <p:cNvPr id="35" name="Picture 34">
            <a:extLst>
              <a:ext uri="{FF2B5EF4-FFF2-40B4-BE49-F238E27FC236}">
                <a16:creationId xmlns:a16="http://schemas.microsoft.com/office/drawing/2014/main" id="{9F59608D-2D7E-39A0-F368-DB0F0BDD2FE8}"/>
              </a:ext>
            </a:extLst>
          </p:cNvPr>
          <p:cNvPicPr>
            <a:picLocks noChangeAspect="1"/>
          </p:cNvPicPr>
          <p:nvPr/>
        </p:nvPicPr>
        <p:blipFill>
          <a:blip r:embed="rId5"/>
          <a:stretch>
            <a:fillRect/>
          </a:stretch>
        </p:blipFill>
        <p:spPr>
          <a:xfrm>
            <a:off x="6022839" y="3094049"/>
            <a:ext cx="1046131" cy="1004286"/>
          </a:xfrm>
          <a:prstGeom prst="rect">
            <a:avLst/>
          </a:prstGeom>
        </p:spPr>
      </p:pic>
      <p:pic>
        <p:nvPicPr>
          <p:cNvPr id="36" name="Picture 35">
            <a:extLst>
              <a:ext uri="{FF2B5EF4-FFF2-40B4-BE49-F238E27FC236}">
                <a16:creationId xmlns:a16="http://schemas.microsoft.com/office/drawing/2014/main" id="{28C810B0-F23B-F2A3-369E-E61606684AE5}"/>
              </a:ext>
            </a:extLst>
          </p:cNvPr>
          <p:cNvPicPr>
            <a:picLocks noChangeAspect="1"/>
          </p:cNvPicPr>
          <p:nvPr/>
        </p:nvPicPr>
        <p:blipFill>
          <a:blip r:embed="rId6"/>
          <a:stretch>
            <a:fillRect/>
          </a:stretch>
        </p:blipFill>
        <p:spPr>
          <a:xfrm>
            <a:off x="9160432" y="3201305"/>
            <a:ext cx="1539784" cy="897030"/>
          </a:xfrm>
          <a:prstGeom prst="rect">
            <a:avLst/>
          </a:prstGeom>
        </p:spPr>
      </p:pic>
      <p:sp>
        <p:nvSpPr>
          <p:cNvPr id="37" name="&quot;No&quot; Symbol 36">
            <a:extLst>
              <a:ext uri="{FF2B5EF4-FFF2-40B4-BE49-F238E27FC236}">
                <a16:creationId xmlns:a16="http://schemas.microsoft.com/office/drawing/2014/main" id="{B3777FBB-85EF-0472-A2D2-DB78293333B3}"/>
              </a:ext>
            </a:extLst>
          </p:cNvPr>
          <p:cNvSpPr/>
          <p:nvPr/>
        </p:nvSpPr>
        <p:spPr>
          <a:xfrm>
            <a:off x="9585538" y="3329733"/>
            <a:ext cx="689571" cy="676609"/>
          </a:xfrm>
          <a:prstGeom prst="noSmoking">
            <a:avLst/>
          </a:prstGeom>
          <a:solidFill>
            <a:srgbClr val="F3A377"/>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3A377"/>
              </a:solidFill>
            </a:endParaRPr>
          </a:p>
        </p:txBody>
      </p:sp>
      <p:sp>
        <p:nvSpPr>
          <p:cNvPr id="10" name="TextBox 9">
            <a:extLst>
              <a:ext uri="{FF2B5EF4-FFF2-40B4-BE49-F238E27FC236}">
                <a16:creationId xmlns:a16="http://schemas.microsoft.com/office/drawing/2014/main" id="{7FE57002-AC75-5208-E3A7-7F327ED72478}"/>
              </a:ext>
            </a:extLst>
          </p:cNvPr>
          <p:cNvSpPr txBox="1"/>
          <p:nvPr/>
        </p:nvSpPr>
        <p:spPr>
          <a:xfrm>
            <a:off x="9872508" y="690969"/>
            <a:ext cx="1637659"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Pages 11-13</a:t>
            </a:r>
          </a:p>
        </p:txBody>
      </p:sp>
      <p:sp>
        <p:nvSpPr>
          <p:cNvPr id="17" name="TextBox 16">
            <a:extLst>
              <a:ext uri="{FF2B5EF4-FFF2-40B4-BE49-F238E27FC236}">
                <a16:creationId xmlns:a16="http://schemas.microsoft.com/office/drawing/2014/main" id="{CC066584-6E0B-9720-634B-2A3773B438A8}"/>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3004156099"/>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CF37808-6277-638F-98AD-EAEDC9DF35F5}"/>
              </a:ext>
            </a:extLst>
          </p:cNvPr>
          <p:cNvGrpSpPr/>
          <p:nvPr/>
        </p:nvGrpSpPr>
        <p:grpSpPr>
          <a:xfrm>
            <a:off x="2420471" y="77325"/>
            <a:ext cx="7301754" cy="869855"/>
            <a:chOff x="6095" y="77325"/>
            <a:chExt cx="12191999" cy="869855"/>
          </a:xfrm>
        </p:grpSpPr>
        <p:sp>
          <p:nvSpPr>
            <p:cNvPr id="3" name="Rounded Rectangle 2">
              <a:extLst>
                <a:ext uri="{FF2B5EF4-FFF2-40B4-BE49-F238E27FC236}">
                  <a16:creationId xmlns:a16="http://schemas.microsoft.com/office/drawing/2014/main" id="{219D17E5-94D1-1CAC-E798-97BBC161097E}"/>
                </a:ext>
              </a:extLst>
            </p:cNvPr>
            <p:cNvSpPr/>
            <p:nvPr/>
          </p:nvSpPr>
          <p:spPr>
            <a:xfrm>
              <a:off x="6095" y="77325"/>
              <a:ext cx="12191999"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a:extLst>
                <a:ext uri="{FF2B5EF4-FFF2-40B4-BE49-F238E27FC236}">
                  <a16:creationId xmlns:a16="http://schemas.microsoft.com/office/drawing/2014/main" id="{442A31CA-D91B-FAC6-F8FA-09994A4849D0}"/>
                </a:ext>
              </a:extLst>
            </p:cNvPr>
            <p:cNvSpPr/>
            <p:nvPr/>
          </p:nvSpPr>
          <p:spPr>
            <a:xfrm>
              <a:off x="103631" y="143301"/>
              <a:ext cx="11984736"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5" name="Straight Connector 4">
            <a:extLst>
              <a:ext uri="{FF2B5EF4-FFF2-40B4-BE49-F238E27FC236}">
                <a16:creationId xmlns:a16="http://schemas.microsoft.com/office/drawing/2014/main" id="{BBEAFD45-69AB-29A1-100A-D3341E06DA6C}"/>
              </a:ext>
            </a:extLst>
          </p:cNvPr>
          <p:cNvCxnSpPr>
            <a:cxnSpLocks/>
          </p:cNvCxnSpPr>
          <p:nvPr/>
        </p:nvCxnSpPr>
        <p:spPr>
          <a:xfrm>
            <a:off x="0" y="3633628"/>
            <a:ext cx="12192000" cy="0"/>
          </a:xfrm>
          <a:prstGeom prst="line">
            <a:avLst/>
          </a:prstGeom>
          <a:ln w="12700">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EB9ED28A-854D-23BE-F74A-DB5C0415A6BC}"/>
              </a:ext>
            </a:extLst>
          </p:cNvPr>
          <p:cNvSpPr/>
          <p:nvPr/>
        </p:nvSpPr>
        <p:spPr>
          <a:xfrm>
            <a:off x="3964949" y="2940281"/>
            <a:ext cx="509910" cy="123574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25000"/>
                </a:schemeClr>
              </a:solidFill>
            </a:endParaRPr>
          </a:p>
        </p:txBody>
      </p:sp>
      <p:sp>
        <p:nvSpPr>
          <p:cNvPr id="11" name="Oval 10">
            <a:extLst>
              <a:ext uri="{FF2B5EF4-FFF2-40B4-BE49-F238E27FC236}">
                <a16:creationId xmlns:a16="http://schemas.microsoft.com/office/drawing/2014/main" id="{2ABFE53C-6056-CF05-A8E2-10327E90DF16}"/>
              </a:ext>
            </a:extLst>
          </p:cNvPr>
          <p:cNvSpPr/>
          <p:nvPr/>
        </p:nvSpPr>
        <p:spPr>
          <a:xfrm>
            <a:off x="884897" y="3271628"/>
            <a:ext cx="671689" cy="699911"/>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25000"/>
                </a:schemeClr>
              </a:solidFill>
            </a:endParaRPr>
          </a:p>
        </p:txBody>
      </p:sp>
      <p:cxnSp>
        <p:nvCxnSpPr>
          <p:cNvPr id="12" name="Straight Connector 11">
            <a:extLst>
              <a:ext uri="{FF2B5EF4-FFF2-40B4-BE49-F238E27FC236}">
                <a16:creationId xmlns:a16="http://schemas.microsoft.com/office/drawing/2014/main" id="{52B98E45-60C6-B39D-C8B7-4FC4AD126D22}"/>
              </a:ext>
            </a:extLst>
          </p:cNvPr>
          <p:cNvCxnSpPr>
            <a:cxnSpLocks/>
          </p:cNvCxnSpPr>
          <p:nvPr/>
        </p:nvCxnSpPr>
        <p:spPr>
          <a:xfrm flipV="1">
            <a:off x="1276843" y="2066761"/>
            <a:ext cx="0" cy="1566867"/>
          </a:xfrm>
          <a:prstGeom prst="line">
            <a:avLst/>
          </a:prstGeom>
          <a:ln w="12700">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61AEF47-5180-3B29-A96B-B201201DBEB3}"/>
              </a:ext>
            </a:extLst>
          </p:cNvPr>
          <p:cNvSpPr txBox="1"/>
          <p:nvPr/>
        </p:nvSpPr>
        <p:spPr>
          <a:xfrm>
            <a:off x="309051" y="1640706"/>
            <a:ext cx="5178900" cy="584775"/>
          </a:xfrm>
          <a:prstGeom prst="rect">
            <a:avLst/>
          </a:prstGeom>
          <a:noFill/>
        </p:spPr>
        <p:txBody>
          <a:bodyPr wrap="square">
            <a:spAutoFit/>
          </a:bodyPr>
          <a:lstStyle/>
          <a:p>
            <a:pPr algn="ctr"/>
            <a:r>
              <a:rPr lang="en-US" sz="1600" b="1" spc="40" dirty="0">
                <a:solidFill>
                  <a:schemeClr val="bg2">
                    <a:lumMod val="25000"/>
                  </a:schemeClr>
                </a:solidFill>
                <a:latin typeface="Avenir Next Demi Bold" panose="020B0503020202020204" pitchFamily="34" charset="0"/>
              </a:rPr>
              <a:t>Behavioral Issues and Assault Charges</a:t>
            </a:r>
          </a:p>
          <a:p>
            <a:pPr algn="ctr"/>
            <a:endParaRPr lang="en-US" sz="1600" b="1" spc="40" dirty="0">
              <a:solidFill>
                <a:schemeClr val="bg2">
                  <a:lumMod val="25000"/>
                </a:schemeClr>
              </a:solidFill>
              <a:latin typeface="Avenir Next Demi Bold" panose="020B0503020202020204" pitchFamily="34" charset="0"/>
            </a:endParaRPr>
          </a:p>
        </p:txBody>
      </p:sp>
      <p:sp>
        <p:nvSpPr>
          <p:cNvPr id="14" name="TextBox 13">
            <a:extLst>
              <a:ext uri="{FF2B5EF4-FFF2-40B4-BE49-F238E27FC236}">
                <a16:creationId xmlns:a16="http://schemas.microsoft.com/office/drawing/2014/main" id="{935400B0-3288-9534-13FF-1BEE67BDFF80}"/>
              </a:ext>
            </a:extLst>
          </p:cNvPr>
          <p:cNvSpPr txBox="1"/>
          <p:nvPr/>
        </p:nvSpPr>
        <p:spPr>
          <a:xfrm>
            <a:off x="1410884" y="2024558"/>
            <a:ext cx="3723496" cy="851515"/>
          </a:xfrm>
          <a:prstGeom prst="rect">
            <a:avLst/>
          </a:prstGeom>
          <a:noFill/>
        </p:spPr>
        <p:txBody>
          <a:bodyPr wrap="square">
            <a:spAutoFit/>
          </a:bodyPr>
          <a:lstStyle/>
          <a:p>
            <a:pPr>
              <a:lnSpc>
                <a:spcPts val="1980"/>
              </a:lnSpc>
            </a:pPr>
            <a:r>
              <a:rPr lang="en-US" sz="1400" dirty="0">
                <a:solidFill>
                  <a:schemeClr val="bg2">
                    <a:lumMod val="25000"/>
                  </a:schemeClr>
                </a:solidFill>
                <a:latin typeface="Avenir Next" panose="020B0503020202020204" pitchFamily="34" charset="0"/>
              </a:rPr>
              <a:t>Conflict with other girls while </a:t>
            </a:r>
          </a:p>
          <a:p>
            <a:pPr>
              <a:lnSpc>
                <a:spcPts val="1980"/>
              </a:lnSpc>
            </a:pPr>
            <a:r>
              <a:rPr lang="en-US" sz="1400" dirty="0">
                <a:solidFill>
                  <a:schemeClr val="bg2">
                    <a:lumMod val="25000"/>
                  </a:schemeClr>
                </a:solidFill>
                <a:latin typeface="Avenir Next" panose="020B0503020202020204" pitchFamily="34" charset="0"/>
              </a:rPr>
              <a:t>living in group homes led to fights </a:t>
            </a:r>
          </a:p>
          <a:p>
            <a:pPr>
              <a:lnSpc>
                <a:spcPts val="1980"/>
              </a:lnSpc>
            </a:pPr>
            <a:r>
              <a:rPr lang="en-US" sz="1400" dirty="0">
                <a:solidFill>
                  <a:schemeClr val="bg2">
                    <a:lumMod val="25000"/>
                  </a:schemeClr>
                </a:solidFill>
                <a:latin typeface="Avenir Next" panose="020B0503020202020204" pitchFamily="34" charset="0"/>
              </a:rPr>
              <a:t>and assault charges for Crystal.</a:t>
            </a:r>
          </a:p>
        </p:txBody>
      </p:sp>
      <p:cxnSp>
        <p:nvCxnSpPr>
          <p:cNvPr id="18" name="Straight Connector 17">
            <a:extLst>
              <a:ext uri="{FF2B5EF4-FFF2-40B4-BE49-F238E27FC236}">
                <a16:creationId xmlns:a16="http://schemas.microsoft.com/office/drawing/2014/main" id="{8C64695C-1757-AFB9-CB1B-5E3D6E972A2E}"/>
              </a:ext>
            </a:extLst>
          </p:cNvPr>
          <p:cNvCxnSpPr>
            <a:cxnSpLocks/>
          </p:cNvCxnSpPr>
          <p:nvPr/>
        </p:nvCxnSpPr>
        <p:spPr>
          <a:xfrm flipV="1">
            <a:off x="3774549" y="3859447"/>
            <a:ext cx="0" cy="918293"/>
          </a:xfrm>
          <a:prstGeom prst="line">
            <a:avLst/>
          </a:prstGeom>
          <a:ln w="12700">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B4F5AAA-A496-E6CD-2596-603E741375AD}"/>
              </a:ext>
            </a:extLst>
          </p:cNvPr>
          <p:cNvSpPr txBox="1"/>
          <p:nvPr/>
        </p:nvSpPr>
        <p:spPr>
          <a:xfrm>
            <a:off x="792275" y="5288999"/>
            <a:ext cx="7056131" cy="1107996"/>
          </a:xfrm>
          <a:prstGeom prst="rect">
            <a:avLst/>
          </a:prstGeom>
          <a:noFill/>
        </p:spPr>
        <p:txBody>
          <a:bodyPr wrap="square">
            <a:spAutoFit/>
          </a:bodyPr>
          <a:lstStyle/>
          <a:p>
            <a:pPr>
              <a:lnSpc>
                <a:spcPts val="1980"/>
              </a:lnSpc>
            </a:pPr>
            <a:r>
              <a:rPr lang="en-US" sz="1400" dirty="0">
                <a:solidFill>
                  <a:schemeClr val="bg2">
                    <a:lumMod val="25000"/>
                  </a:schemeClr>
                </a:solidFill>
                <a:latin typeface="Avenir Next" panose="020B0503020202020204" pitchFamily="34" charset="0"/>
              </a:rPr>
              <a:t>At 16, Crystal stopped going to school. Her unstable life with numerous </a:t>
            </a:r>
          </a:p>
          <a:p>
            <a:pPr>
              <a:lnSpc>
                <a:spcPts val="1980"/>
              </a:lnSpc>
            </a:pPr>
            <a:r>
              <a:rPr lang="en-US" sz="1400" dirty="0">
                <a:solidFill>
                  <a:schemeClr val="bg2">
                    <a:lumMod val="25000"/>
                  </a:schemeClr>
                </a:solidFill>
                <a:latin typeface="Avenir Next" panose="020B0503020202020204" pitchFamily="34" charset="0"/>
              </a:rPr>
              <a:t>foster homes led to comfort eating, weight gain, and sleep apnea.</a:t>
            </a:r>
          </a:p>
          <a:p>
            <a:pPr>
              <a:lnSpc>
                <a:spcPts val="1980"/>
              </a:lnSpc>
            </a:pPr>
            <a:r>
              <a:rPr lang="en-US" sz="1400" dirty="0">
                <a:solidFill>
                  <a:schemeClr val="bg2">
                    <a:lumMod val="25000"/>
                  </a:schemeClr>
                </a:solidFill>
                <a:latin typeface="Avenir Next" panose="020B0503020202020204" pitchFamily="34" charset="0"/>
              </a:rPr>
              <a:t>She was diagnosed with bipolar disorder, post-traumatic stress disorder, </a:t>
            </a:r>
          </a:p>
          <a:p>
            <a:pPr>
              <a:lnSpc>
                <a:spcPts val="1980"/>
              </a:lnSpc>
            </a:pPr>
            <a:r>
              <a:rPr lang="en-US" sz="1400" dirty="0">
                <a:solidFill>
                  <a:schemeClr val="bg2">
                    <a:lumMod val="25000"/>
                  </a:schemeClr>
                </a:solidFill>
                <a:latin typeface="Avenir Next" panose="020B0503020202020204" pitchFamily="34" charset="0"/>
              </a:rPr>
              <a:t>reactive attachment disorder, and borderline intellectual functioning. </a:t>
            </a:r>
          </a:p>
        </p:txBody>
      </p:sp>
      <p:cxnSp>
        <p:nvCxnSpPr>
          <p:cNvPr id="24" name="Straight Connector 23">
            <a:extLst>
              <a:ext uri="{FF2B5EF4-FFF2-40B4-BE49-F238E27FC236}">
                <a16:creationId xmlns:a16="http://schemas.microsoft.com/office/drawing/2014/main" id="{6893A480-EB61-C5BF-4CFE-33F0544D9DBF}"/>
              </a:ext>
            </a:extLst>
          </p:cNvPr>
          <p:cNvCxnSpPr>
            <a:cxnSpLocks/>
          </p:cNvCxnSpPr>
          <p:nvPr/>
        </p:nvCxnSpPr>
        <p:spPr>
          <a:xfrm flipV="1">
            <a:off x="6557204" y="2236092"/>
            <a:ext cx="0" cy="1246089"/>
          </a:xfrm>
          <a:prstGeom prst="line">
            <a:avLst/>
          </a:prstGeom>
          <a:ln w="12700">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E306865-A90E-BF98-FC92-B392F129FBE0}"/>
              </a:ext>
            </a:extLst>
          </p:cNvPr>
          <p:cNvSpPr txBox="1"/>
          <p:nvPr/>
        </p:nvSpPr>
        <p:spPr>
          <a:xfrm>
            <a:off x="6356985" y="1704465"/>
            <a:ext cx="4747164" cy="355867"/>
          </a:xfrm>
          <a:prstGeom prst="rect">
            <a:avLst/>
          </a:prstGeom>
          <a:noFill/>
        </p:spPr>
        <p:txBody>
          <a:bodyPr wrap="square">
            <a:spAutoFit/>
          </a:bodyPr>
          <a:lstStyle/>
          <a:p>
            <a:pPr>
              <a:lnSpc>
                <a:spcPts val="2120"/>
              </a:lnSpc>
            </a:pPr>
            <a:r>
              <a:rPr lang="en-US" sz="1600" b="1" spc="40" dirty="0">
                <a:solidFill>
                  <a:schemeClr val="bg2">
                    <a:lumMod val="25000"/>
                  </a:schemeClr>
                </a:solidFill>
                <a:latin typeface="Avenir Next Demi Bold" panose="020B0503020202020204" pitchFamily="34" charset="0"/>
              </a:rPr>
              <a:t>Housing Challenges and Eviction</a:t>
            </a:r>
          </a:p>
        </p:txBody>
      </p:sp>
      <p:sp>
        <p:nvSpPr>
          <p:cNvPr id="28" name="TextBox 27">
            <a:extLst>
              <a:ext uri="{FF2B5EF4-FFF2-40B4-BE49-F238E27FC236}">
                <a16:creationId xmlns:a16="http://schemas.microsoft.com/office/drawing/2014/main" id="{791D8B97-2579-AC01-8990-ACA3208A0FDA}"/>
              </a:ext>
            </a:extLst>
          </p:cNvPr>
          <p:cNvSpPr txBox="1"/>
          <p:nvPr/>
        </p:nvSpPr>
        <p:spPr>
          <a:xfrm>
            <a:off x="6746008" y="2081985"/>
            <a:ext cx="5335921" cy="851515"/>
          </a:xfrm>
          <a:prstGeom prst="rect">
            <a:avLst/>
          </a:prstGeom>
          <a:noFill/>
        </p:spPr>
        <p:txBody>
          <a:bodyPr wrap="square">
            <a:spAutoFit/>
          </a:bodyPr>
          <a:lstStyle/>
          <a:p>
            <a:pPr>
              <a:lnSpc>
                <a:spcPts val="1980"/>
              </a:lnSpc>
            </a:pPr>
            <a:r>
              <a:rPr lang="en-US" sz="1400" dirty="0">
                <a:solidFill>
                  <a:schemeClr val="bg2">
                    <a:lumMod val="25000"/>
                  </a:schemeClr>
                </a:solidFill>
                <a:latin typeface="Avenir Next" panose="020B0503020202020204" pitchFamily="34" charset="0"/>
              </a:rPr>
              <a:t>Faced with an assault charge that barred her from </a:t>
            </a:r>
          </a:p>
          <a:p>
            <a:pPr>
              <a:lnSpc>
                <a:spcPts val="1980"/>
              </a:lnSpc>
            </a:pPr>
            <a:r>
              <a:rPr lang="en-US" sz="1400" dirty="0">
                <a:solidFill>
                  <a:schemeClr val="bg2">
                    <a:lumMod val="25000"/>
                  </a:schemeClr>
                </a:solidFill>
                <a:latin typeface="Avenir Next" panose="020B0503020202020204" pitchFamily="34" charset="0"/>
              </a:rPr>
              <a:t>low-income housing and enduring her first eviction, </a:t>
            </a:r>
          </a:p>
          <a:p>
            <a:pPr>
              <a:lnSpc>
                <a:spcPts val="1980"/>
              </a:lnSpc>
            </a:pPr>
            <a:r>
              <a:rPr lang="en-US" sz="1400" dirty="0">
                <a:solidFill>
                  <a:schemeClr val="bg2">
                    <a:lumMod val="25000"/>
                  </a:schemeClr>
                </a:solidFill>
                <a:latin typeface="Avenir Next" panose="020B0503020202020204" pitchFamily="34" charset="0"/>
              </a:rPr>
              <a:t>Crystal struggled to secure stable and affordable housing.</a:t>
            </a:r>
          </a:p>
        </p:txBody>
      </p:sp>
      <p:cxnSp>
        <p:nvCxnSpPr>
          <p:cNvPr id="30" name="Straight Connector 29">
            <a:extLst>
              <a:ext uri="{FF2B5EF4-FFF2-40B4-BE49-F238E27FC236}">
                <a16:creationId xmlns:a16="http://schemas.microsoft.com/office/drawing/2014/main" id="{EB0215C7-351C-E65D-A3CA-0CDBDA67ABE3}"/>
              </a:ext>
            </a:extLst>
          </p:cNvPr>
          <p:cNvCxnSpPr>
            <a:cxnSpLocks/>
          </p:cNvCxnSpPr>
          <p:nvPr/>
        </p:nvCxnSpPr>
        <p:spPr>
          <a:xfrm flipV="1">
            <a:off x="9930323" y="3859447"/>
            <a:ext cx="0" cy="683547"/>
          </a:xfrm>
          <a:prstGeom prst="line">
            <a:avLst/>
          </a:prstGeom>
          <a:ln w="12700">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59D7A55-4F2A-E0AD-F771-AE8B36D28C53}"/>
              </a:ext>
            </a:extLst>
          </p:cNvPr>
          <p:cNvSpPr txBox="1"/>
          <p:nvPr/>
        </p:nvSpPr>
        <p:spPr>
          <a:xfrm>
            <a:off x="7794007" y="4854116"/>
            <a:ext cx="4844014" cy="355867"/>
          </a:xfrm>
          <a:prstGeom prst="rect">
            <a:avLst/>
          </a:prstGeom>
          <a:noFill/>
        </p:spPr>
        <p:txBody>
          <a:bodyPr wrap="square">
            <a:spAutoFit/>
          </a:bodyPr>
          <a:lstStyle/>
          <a:p>
            <a:pPr>
              <a:lnSpc>
                <a:spcPts val="2120"/>
              </a:lnSpc>
            </a:pPr>
            <a:r>
              <a:rPr lang="en-US" sz="1600" b="1" spc="40" dirty="0">
                <a:solidFill>
                  <a:schemeClr val="bg2">
                    <a:lumMod val="25000"/>
                  </a:schemeClr>
                </a:solidFill>
                <a:latin typeface="Avenir Next Demi Bold" panose="020B0503020202020204" pitchFamily="34" charset="0"/>
              </a:rPr>
              <a:t>Loss of SSI Benefits &amp; Homelessness</a:t>
            </a:r>
          </a:p>
        </p:txBody>
      </p:sp>
      <p:sp>
        <p:nvSpPr>
          <p:cNvPr id="32" name="TextBox 31">
            <a:extLst>
              <a:ext uri="{FF2B5EF4-FFF2-40B4-BE49-F238E27FC236}">
                <a16:creationId xmlns:a16="http://schemas.microsoft.com/office/drawing/2014/main" id="{C0524686-911C-F133-C55A-E6850F6B170C}"/>
              </a:ext>
            </a:extLst>
          </p:cNvPr>
          <p:cNvSpPr txBox="1"/>
          <p:nvPr/>
        </p:nvSpPr>
        <p:spPr>
          <a:xfrm>
            <a:off x="7794007" y="5238899"/>
            <a:ext cx="4653962" cy="1107996"/>
          </a:xfrm>
          <a:prstGeom prst="rect">
            <a:avLst/>
          </a:prstGeom>
          <a:noFill/>
        </p:spPr>
        <p:txBody>
          <a:bodyPr wrap="square">
            <a:spAutoFit/>
          </a:bodyPr>
          <a:lstStyle/>
          <a:p>
            <a:pPr>
              <a:lnSpc>
                <a:spcPts val="1980"/>
              </a:lnSpc>
            </a:pPr>
            <a:r>
              <a:rPr lang="en-US" sz="1400" dirty="0">
                <a:solidFill>
                  <a:schemeClr val="bg2">
                    <a:lumMod val="25000"/>
                  </a:schemeClr>
                </a:solidFill>
                <a:latin typeface="Avenir Next" panose="020B0503020202020204" pitchFamily="34" charset="0"/>
              </a:rPr>
              <a:t>As an adult, Crystal was no longer eligible for Supplemental Security Income. Without this </a:t>
            </a:r>
          </a:p>
          <a:p>
            <a:pPr>
              <a:lnSpc>
                <a:spcPts val="1980"/>
              </a:lnSpc>
            </a:pPr>
            <a:r>
              <a:rPr lang="en-US" sz="1400" dirty="0">
                <a:solidFill>
                  <a:schemeClr val="bg2">
                    <a:lumMod val="25000"/>
                  </a:schemeClr>
                </a:solidFill>
                <a:latin typeface="Avenir Next" panose="020B0503020202020204" pitchFamily="34" charset="0"/>
              </a:rPr>
              <a:t>critical financial lifeline, she was pushed further </a:t>
            </a:r>
          </a:p>
          <a:p>
            <a:pPr>
              <a:lnSpc>
                <a:spcPts val="1980"/>
              </a:lnSpc>
            </a:pPr>
            <a:r>
              <a:rPr lang="en-US" sz="1400" dirty="0">
                <a:solidFill>
                  <a:schemeClr val="bg2">
                    <a:lumMod val="25000"/>
                  </a:schemeClr>
                </a:solidFill>
                <a:latin typeface="Avenir Next" panose="020B0503020202020204" pitchFamily="34" charset="0"/>
              </a:rPr>
              <a:t>into poverty and homelessness.</a:t>
            </a:r>
          </a:p>
        </p:txBody>
      </p:sp>
      <p:sp>
        <p:nvSpPr>
          <p:cNvPr id="7" name="TextBox 6">
            <a:extLst>
              <a:ext uri="{FF2B5EF4-FFF2-40B4-BE49-F238E27FC236}">
                <a16:creationId xmlns:a16="http://schemas.microsoft.com/office/drawing/2014/main" id="{EF013D74-E1FA-7984-5EA8-8C0C14266D7C}"/>
              </a:ext>
            </a:extLst>
          </p:cNvPr>
          <p:cNvSpPr txBox="1"/>
          <p:nvPr/>
        </p:nvSpPr>
        <p:spPr>
          <a:xfrm>
            <a:off x="927738" y="1262821"/>
            <a:ext cx="2686764" cy="400110"/>
          </a:xfrm>
          <a:prstGeom prst="rect">
            <a:avLst/>
          </a:prstGeom>
          <a:noFill/>
        </p:spPr>
        <p:txBody>
          <a:bodyPr wrap="square" rtlCol="0">
            <a:spAutoFit/>
          </a:bodyPr>
          <a:lstStyle/>
          <a:p>
            <a:r>
              <a:rPr lang="en-US" sz="2000" b="1" dirty="0">
                <a:solidFill>
                  <a:schemeClr val="bg2">
                    <a:lumMod val="25000"/>
                  </a:schemeClr>
                </a:solidFill>
                <a:latin typeface="Avenir Next" panose="020B0503020202020204" pitchFamily="34" charset="0"/>
              </a:rPr>
              <a:t>Adolescence</a:t>
            </a:r>
          </a:p>
        </p:txBody>
      </p:sp>
      <p:sp>
        <p:nvSpPr>
          <p:cNvPr id="9" name="TextBox 8">
            <a:extLst>
              <a:ext uri="{FF2B5EF4-FFF2-40B4-BE49-F238E27FC236}">
                <a16:creationId xmlns:a16="http://schemas.microsoft.com/office/drawing/2014/main" id="{4955621A-6AF7-8778-C62D-9F83023C2C9B}"/>
              </a:ext>
            </a:extLst>
          </p:cNvPr>
          <p:cNvSpPr txBox="1"/>
          <p:nvPr/>
        </p:nvSpPr>
        <p:spPr>
          <a:xfrm>
            <a:off x="792164" y="4542994"/>
            <a:ext cx="3032823" cy="400110"/>
          </a:xfrm>
          <a:prstGeom prst="rect">
            <a:avLst/>
          </a:prstGeom>
          <a:noFill/>
        </p:spPr>
        <p:txBody>
          <a:bodyPr wrap="square" rtlCol="0">
            <a:spAutoFit/>
          </a:bodyPr>
          <a:lstStyle/>
          <a:p>
            <a:r>
              <a:rPr lang="en-US" sz="2000" b="1" dirty="0">
                <a:solidFill>
                  <a:schemeClr val="bg2">
                    <a:lumMod val="25000"/>
                  </a:schemeClr>
                </a:solidFill>
                <a:latin typeface="Avenir Next" panose="020B0503020202020204" pitchFamily="34" charset="0"/>
              </a:rPr>
              <a:t>Teens</a:t>
            </a:r>
          </a:p>
        </p:txBody>
      </p:sp>
      <p:sp>
        <p:nvSpPr>
          <p:cNvPr id="15" name="TextBox 14">
            <a:extLst>
              <a:ext uri="{FF2B5EF4-FFF2-40B4-BE49-F238E27FC236}">
                <a16:creationId xmlns:a16="http://schemas.microsoft.com/office/drawing/2014/main" id="{CAA1BE94-1BF2-EECA-43F7-4E077D61D653}"/>
              </a:ext>
            </a:extLst>
          </p:cNvPr>
          <p:cNvSpPr txBox="1"/>
          <p:nvPr/>
        </p:nvSpPr>
        <p:spPr>
          <a:xfrm>
            <a:off x="6324659" y="1334866"/>
            <a:ext cx="3227406" cy="400110"/>
          </a:xfrm>
          <a:prstGeom prst="rect">
            <a:avLst/>
          </a:prstGeom>
          <a:noFill/>
        </p:spPr>
        <p:txBody>
          <a:bodyPr wrap="square" rtlCol="0">
            <a:spAutoFit/>
          </a:bodyPr>
          <a:lstStyle/>
          <a:p>
            <a:r>
              <a:rPr lang="en-US" sz="2000" b="1" dirty="0">
                <a:solidFill>
                  <a:schemeClr val="bg2">
                    <a:lumMod val="25000"/>
                  </a:schemeClr>
                </a:solidFill>
                <a:latin typeface="Avenir Next" panose="020B0503020202020204" pitchFamily="34" charset="0"/>
              </a:rPr>
              <a:t>Early Adulthood</a:t>
            </a:r>
          </a:p>
        </p:txBody>
      </p:sp>
      <p:sp>
        <p:nvSpPr>
          <p:cNvPr id="16" name="TextBox 15">
            <a:extLst>
              <a:ext uri="{FF2B5EF4-FFF2-40B4-BE49-F238E27FC236}">
                <a16:creationId xmlns:a16="http://schemas.microsoft.com/office/drawing/2014/main" id="{61157F5B-00A2-EE54-576C-B5F681727B69}"/>
              </a:ext>
            </a:extLst>
          </p:cNvPr>
          <p:cNvSpPr txBox="1"/>
          <p:nvPr/>
        </p:nvSpPr>
        <p:spPr>
          <a:xfrm>
            <a:off x="389622" y="4933583"/>
            <a:ext cx="5178900" cy="584775"/>
          </a:xfrm>
          <a:prstGeom prst="rect">
            <a:avLst/>
          </a:prstGeom>
          <a:noFill/>
        </p:spPr>
        <p:txBody>
          <a:bodyPr wrap="square">
            <a:spAutoFit/>
          </a:bodyPr>
          <a:lstStyle/>
          <a:p>
            <a:pPr algn="ctr"/>
            <a:r>
              <a:rPr lang="en-US" sz="1600" b="1" spc="40" dirty="0">
                <a:solidFill>
                  <a:schemeClr val="bg2">
                    <a:lumMod val="25000"/>
                  </a:schemeClr>
                </a:solidFill>
                <a:latin typeface="Avenir Next Demi Bold" panose="020B0503020202020204" pitchFamily="34" charset="0"/>
              </a:rPr>
              <a:t>Deteriorating Health and Support Systems </a:t>
            </a:r>
          </a:p>
          <a:p>
            <a:pPr algn="ctr"/>
            <a:endParaRPr lang="en-US" sz="1600" b="1" spc="40" dirty="0">
              <a:solidFill>
                <a:schemeClr val="bg2">
                  <a:lumMod val="25000"/>
                </a:schemeClr>
              </a:solidFill>
              <a:latin typeface="Avenir Next Demi Bold" panose="020B0503020202020204" pitchFamily="34" charset="0"/>
            </a:endParaRPr>
          </a:p>
        </p:txBody>
      </p:sp>
      <p:sp>
        <p:nvSpPr>
          <p:cNvPr id="22" name="TextBox 21">
            <a:extLst>
              <a:ext uri="{FF2B5EF4-FFF2-40B4-BE49-F238E27FC236}">
                <a16:creationId xmlns:a16="http://schemas.microsoft.com/office/drawing/2014/main" id="{8FCD590B-B7A4-A108-561E-96D9E298270F}"/>
              </a:ext>
            </a:extLst>
          </p:cNvPr>
          <p:cNvSpPr txBox="1"/>
          <p:nvPr/>
        </p:nvSpPr>
        <p:spPr>
          <a:xfrm>
            <a:off x="7794008" y="4494568"/>
            <a:ext cx="3227406" cy="400110"/>
          </a:xfrm>
          <a:prstGeom prst="rect">
            <a:avLst/>
          </a:prstGeom>
          <a:noFill/>
        </p:spPr>
        <p:txBody>
          <a:bodyPr wrap="square" rtlCol="0">
            <a:spAutoFit/>
          </a:bodyPr>
          <a:lstStyle/>
          <a:p>
            <a:r>
              <a:rPr lang="en-US" sz="2000" b="1" dirty="0">
                <a:solidFill>
                  <a:schemeClr val="bg2">
                    <a:lumMod val="25000"/>
                  </a:schemeClr>
                </a:solidFill>
                <a:latin typeface="Avenir Next" panose="020B0503020202020204" pitchFamily="34" charset="0"/>
              </a:rPr>
              <a:t>Adulthood</a:t>
            </a:r>
          </a:p>
        </p:txBody>
      </p:sp>
      <p:grpSp>
        <p:nvGrpSpPr>
          <p:cNvPr id="2" name="Group 1">
            <a:extLst>
              <a:ext uri="{FF2B5EF4-FFF2-40B4-BE49-F238E27FC236}">
                <a16:creationId xmlns:a16="http://schemas.microsoft.com/office/drawing/2014/main" id="{ECFC71EB-16FF-16A8-1603-7C1F77F7AEAF}"/>
              </a:ext>
            </a:extLst>
          </p:cNvPr>
          <p:cNvGrpSpPr/>
          <p:nvPr/>
        </p:nvGrpSpPr>
        <p:grpSpPr>
          <a:xfrm>
            <a:off x="715130" y="3187657"/>
            <a:ext cx="10749776" cy="1032736"/>
            <a:chOff x="6095" y="77325"/>
            <a:chExt cx="12191999" cy="869855"/>
          </a:xfrm>
        </p:grpSpPr>
        <p:sp>
          <p:nvSpPr>
            <p:cNvPr id="10" name="Rounded Rectangle 9">
              <a:extLst>
                <a:ext uri="{FF2B5EF4-FFF2-40B4-BE49-F238E27FC236}">
                  <a16:creationId xmlns:a16="http://schemas.microsoft.com/office/drawing/2014/main" id="{FA1FEE3B-E15B-2CAF-1638-4F31C3757FE3}"/>
                </a:ext>
              </a:extLst>
            </p:cNvPr>
            <p:cNvSpPr/>
            <p:nvPr/>
          </p:nvSpPr>
          <p:spPr>
            <a:xfrm>
              <a:off x="6095" y="77325"/>
              <a:ext cx="12191999"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le 16">
              <a:extLst>
                <a:ext uri="{FF2B5EF4-FFF2-40B4-BE49-F238E27FC236}">
                  <a16:creationId xmlns:a16="http://schemas.microsoft.com/office/drawing/2014/main" id="{9AF38080-2EE5-F531-885F-677705E78F59}"/>
                </a:ext>
              </a:extLst>
            </p:cNvPr>
            <p:cNvSpPr/>
            <p:nvPr/>
          </p:nvSpPr>
          <p:spPr>
            <a:xfrm>
              <a:off x="103631" y="143301"/>
              <a:ext cx="11984736"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a:extLst>
              <a:ext uri="{FF2B5EF4-FFF2-40B4-BE49-F238E27FC236}">
                <a16:creationId xmlns:a16="http://schemas.microsoft.com/office/drawing/2014/main" id="{40B7DB47-2D2F-41D9-B7E7-0D5F534CDB8C}"/>
              </a:ext>
            </a:extLst>
          </p:cNvPr>
          <p:cNvSpPr txBox="1"/>
          <p:nvPr/>
        </p:nvSpPr>
        <p:spPr>
          <a:xfrm>
            <a:off x="609987" y="3350764"/>
            <a:ext cx="11007862" cy="600164"/>
          </a:xfrm>
          <a:prstGeom prst="rect">
            <a:avLst/>
          </a:prstGeom>
          <a:noFill/>
        </p:spPr>
        <p:txBody>
          <a:bodyPr wrap="square" rtlCol="0">
            <a:spAutoFit/>
          </a:bodyPr>
          <a:lstStyle/>
          <a:p>
            <a:pPr algn="ctr">
              <a:lnSpc>
                <a:spcPct val="150000"/>
              </a:lnSpc>
            </a:pPr>
            <a:r>
              <a:rPr lang="en-US" sz="2400" spc="40">
                <a:solidFill>
                  <a:srgbClr val="E5E9D0"/>
                </a:solidFill>
                <a:latin typeface="Hardwick WF" pitchFamily="2" charset="0"/>
              </a:rPr>
              <a:t>WHAT DOES CRYSTAL’S STORY TEACH US ABOUT WHAT POVERTY IS?</a:t>
            </a:r>
            <a:endParaRPr lang="en-US" sz="2400" spc="40" dirty="0">
              <a:solidFill>
                <a:srgbClr val="E5E9D0"/>
              </a:solidFill>
              <a:latin typeface="Hardwick WF" pitchFamily="2" charset="0"/>
            </a:endParaRPr>
          </a:p>
        </p:txBody>
      </p:sp>
      <p:sp>
        <p:nvSpPr>
          <p:cNvPr id="23" name="TextBox 22">
            <a:extLst>
              <a:ext uri="{FF2B5EF4-FFF2-40B4-BE49-F238E27FC236}">
                <a16:creationId xmlns:a16="http://schemas.microsoft.com/office/drawing/2014/main" id="{85DFBEE7-C9BF-D466-4349-464982A6B736}"/>
              </a:ext>
            </a:extLst>
          </p:cNvPr>
          <p:cNvSpPr txBox="1"/>
          <p:nvPr/>
        </p:nvSpPr>
        <p:spPr>
          <a:xfrm>
            <a:off x="9872508" y="690969"/>
            <a:ext cx="1637659"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Pages 11-13</a:t>
            </a:r>
          </a:p>
        </p:txBody>
      </p:sp>
      <p:sp>
        <p:nvSpPr>
          <p:cNvPr id="25" name="TextBox 24">
            <a:extLst>
              <a:ext uri="{FF2B5EF4-FFF2-40B4-BE49-F238E27FC236}">
                <a16:creationId xmlns:a16="http://schemas.microsoft.com/office/drawing/2014/main" id="{1FF7AAB8-D640-B420-8D04-B7F0ACA4772C}"/>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
        <p:nvSpPr>
          <p:cNvPr id="26" name="TextBox 25">
            <a:extLst>
              <a:ext uri="{FF2B5EF4-FFF2-40B4-BE49-F238E27FC236}">
                <a16:creationId xmlns:a16="http://schemas.microsoft.com/office/drawing/2014/main" id="{84BE5DD8-0AFC-051D-7577-229FBEA7108C}"/>
              </a:ext>
            </a:extLst>
          </p:cNvPr>
          <p:cNvSpPr txBox="1"/>
          <p:nvPr/>
        </p:nvSpPr>
        <p:spPr>
          <a:xfrm>
            <a:off x="66135" y="222694"/>
            <a:ext cx="12047765" cy="553998"/>
          </a:xfrm>
          <a:prstGeom prst="rect">
            <a:avLst/>
          </a:prstGeom>
          <a:noFill/>
        </p:spPr>
        <p:txBody>
          <a:bodyPr wrap="square" rtlCol="0">
            <a:spAutoFit/>
          </a:bodyPr>
          <a:lstStyle/>
          <a:p>
            <a:pPr algn="ctr"/>
            <a:r>
              <a:rPr lang="en-US" sz="3000" spc="40" dirty="0">
                <a:solidFill>
                  <a:srgbClr val="E5E9D0"/>
                </a:solidFill>
                <a:latin typeface="Hardwick WF" pitchFamily="2" charset="0"/>
              </a:rPr>
              <a:t>Crystal’s story</a:t>
            </a:r>
          </a:p>
        </p:txBody>
      </p:sp>
    </p:spTree>
    <p:extLst>
      <p:ext uri="{BB962C8B-B14F-4D97-AF65-F5344CB8AC3E}">
        <p14:creationId xmlns:p14="http://schemas.microsoft.com/office/powerpoint/2010/main" val="1613820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99DCEF8-53AB-2A9B-7CF8-E764D6F217A2}"/>
              </a:ext>
            </a:extLst>
          </p:cNvPr>
          <p:cNvSpPr txBox="1"/>
          <p:nvPr/>
        </p:nvSpPr>
        <p:spPr>
          <a:xfrm>
            <a:off x="-360001" y="2881940"/>
            <a:ext cx="12912001" cy="707886"/>
          </a:xfrm>
          <a:prstGeom prst="rect">
            <a:avLst/>
          </a:prstGeom>
          <a:noFill/>
        </p:spPr>
        <p:txBody>
          <a:bodyPr wrap="square" rtlCol="0">
            <a:spAutoFit/>
          </a:bodyPr>
          <a:lstStyle/>
          <a:p>
            <a:pPr algn="ctr"/>
            <a:r>
              <a:rPr lang="en-US" sz="2000" dirty="0">
                <a:solidFill>
                  <a:schemeClr val="bg1"/>
                </a:solidFill>
                <a:latin typeface="Courier New" panose="02070309020205020404" pitchFamily="49" charset="0"/>
                <a:cs typeface="Courier New" panose="02070309020205020404" pitchFamily="49" charset="0"/>
              </a:rPr>
              <a:t>We imagine that their sufferings are one thing</a:t>
            </a:r>
          </a:p>
          <a:p>
            <a:pPr algn="ctr"/>
            <a:r>
              <a:rPr lang="en-US" sz="2000" dirty="0">
                <a:solidFill>
                  <a:schemeClr val="bg1"/>
                </a:solidFill>
                <a:latin typeface="Courier New" panose="02070309020205020404" pitchFamily="49" charset="0"/>
                <a:cs typeface="Courier New" panose="02070309020205020404" pitchFamily="49" charset="0"/>
              </a:rPr>
              <a:t>and our life another.</a:t>
            </a:r>
          </a:p>
        </p:txBody>
      </p:sp>
      <p:pic>
        <p:nvPicPr>
          <p:cNvPr id="2" name="Picture 1">
            <a:extLst>
              <a:ext uri="{FF2B5EF4-FFF2-40B4-BE49-F238E27FC236}">
                <a16:creationId xmlns:a16="http://schemas.microsoft.com/office/drawing/2014/main" id="{81CC456F-ED54-48EB-6BB6-8C210FCFF5F9}"/>
              </a:ext>
            </a:extLst>
          </p:cNvPr>
          <p:cNvPicPr>
            <a:picLocks noChangeAspect="1"/>
          </p:cNvPicPr>
          <p:nvPr/>
        </p:nvPicPr>
        <p:blipFill>
          <a:blip r:embed="rId3"/>
          <a:stretch>
            <a:fillRect/>
          </a:stretch>
        </p:blipFill>
        <p:spPr>
          <a:xfrm>
            <a:off x="5115427" y="3660166"/>
            <a:ext cx="1961132" cy="549850"/>
          </a:xfrm>
          <a:prstGeom prst="rect">
            <a:avLst/>
          </a:prstGeom>
        </p:spPr>
      </p:pic>
      <p:sp>
        <p:nvSpPr>
          <p:cNvPr id="3" name="TextBox 2">
            <a:extLst>
              <a:ext uri="{FF2B5EF4-FFF2-40B4-BE49-F238E27FC236}">
                <a16:creationId xmlns:a16="http://schemas.microsoft.com/office/drawing/2014/main" id="{7789A0CF-CFC4-1E52-4D71-52FECE5BED2C}"/>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3117805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BBB87A-44D9-4274-AB56-80E5DA4649B4}"/>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70"/>
                    </a14:imgEffect>
                    <a14:imgEffect>
                      <a14:brightnessContrast bright="-69000"/>
                    </a14:imgEffect>
                  </a14:imgLayer>
                </a14:imgProps>
              </a:ext>
            </a:extLst>
          </a:blip>
          <a:stretch>
            <a:fillRect/>
          </a:stretch>
        </p:blipFill>
        <p:spPr>
          <a:xfrm>
            <a:off x="0" y="15986"/>
            <a:ext cx="12192000" cy="6842014"/>
          </a:xfrm>
          <a:prstGeom prst="rect">
            <a:avLst/>
          </a:prstGeom>
        </p:spPr>
      </p:pic>
      <p:grpSp>
        <p:nvGrpSpPr>
          <p:cNvPr id="7" name="Group 6">
            <a:extLst>
              <a:ext uri="{FF2B5EF4-FFF2-40B4-BE49-F238E27FC236}">
                <a16:creationId xmlns:a16="http://schemas.microsoft.com/office/drawing/2014/main" id="{23BAAEEF-6CDF-F7DF-9C66-12004154E215}"/>
              </a:ext>
            </a:extLst>
          </p:cNvPr>
          <p:cNvGrpSpPr/>
          <p:nvPr/>
        </p:nvGrpSpPr>
        <p:grpSpPr>
          <a:xfrm>
            <a:off x="3331582" y="438219"/>
            <a:ext cx="5528832" cy="869855"/>
            <a:chOff x="3331582" y="438219"/>
            <a:chExt cx="5528832" cy="869855"/>
          </a:xfrm>
        </p:grpSpPr>
        <p:sp>
          <p:nvSpPr>
            <p:cNvPr id="203" name="Rounded Rectangle 202">
              <a:extLst>
                <a:ext uri="{FF2B5EF4-FFF2-40B4-BE49-F238E27FC236}">
                  <a16:creationId xmlns:a16="http://schemas.microsoft.com/office/drawing/2014/main" id="{222A3CAD-A8A9-7088-8F02-9538128F472D}"/>
                </a:ext>
              </a:extLst>
            </p:cNvPr>
            <p:cNvSpPr/>
            <p:nvPr/>
          </p:nvSpPr>
          <p:spPr>
            <a:xfrm>
              <a:off x="3475930" y="438219"/>
              <a:ext cx="5238119"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3" name="Rounded Rectangle 212">
              <a:extLst>
                <a:ext uri="{FF2B5EF4-FFF2-40B4-BE49-F238E27FC236}">
                  <a16:creationId xmlns:a16="http://schemas.microsoft.com/office/drawing/2014/main" id="{7D7EB851-6955-090F-63F5-D03416901DBE}"/>
                </a:ext>
              </a:extLst>
            </p:cNvPr>
            <p:cNvSpPr/>
            <p:nvPr/>
          </p:nvSpPr>
          <p:spPr>
            <a:xfrm>
              <a:off x="3562658" y="504195"/>
              <a:ext cx="5068014"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9" name="TextBox 218">
              <a:extLst>
                <a:ext uri="{FF2B5EF4-FFF2-40B4-BE49-F238E27FC236}">
                  <a16:creationId xmlns:a16="http://schemas.microsoft.com/office/drawing/2014/main" id="{E9383FCA-E3E3-96ED-5290-82EAB33303D5}"/>
                </a:ext>
              </a:extLst>
            </p:cNvPr>
            <p:cNvSpPr txBox="1"/>
            <p:nvPr/>
          </p:nvSpPr>
          <p:spPr>
            <a:xfrm>
              <a:off x="3331582" y="582991"/>
              <a:ext cx="5528832" cy="584775"/>
            </a:xfrm>
            <a:prstGeom prst="rect">
              <a:avLst/>
            </a:prstGeom>
            <a:noFill/>
          </p:spPr>
          <p:txBody>
            <a:bodyPr wrap="square" rtlCol="0">
              <a:spAutoFit/>
            </a:bodyPr>
            <a:lstStyle/>
            <a:p>
              <a:pPr algn="ctr"/>
              <a:r>
                <a:rPr lang="en-US" sz="3200" spc="40" dirty="0">
                  <a:solidFill>
                    <a:srgbClr val="E5E9D0"/>
                  </a:solidFill>
                  <a:latin typeface="Hardwick WF" pitchFamily="2" charset="0"/>
                </a:rPr>
                <a:t>Reflect &amp; Discuss</a:t>
              </a:r>
            </a:p>
          </p:txBody>
        </p:sp>
      </p:grpSp>
      <p:sp>
        <p:nvSpPr>
          <p:cNvPr id="221" name="TextBox 220">
            <a:extLst>
              <a:ext uri="{FF2B5EF4-FFF2-40B4-BE49-F238E27FC236}">
                <a16:creationId xmlns:a16="http://schemas.microsoft.com/office/drawing/2014/main" id="{2BB9AA00-E3D7-07E6-6487-9292B41407D2}"/>
              </a:ext>
            </a:extLst>
          </p:cNvPr>
          <p:cNvSpPr txBox="1"/>
          <p:nvPr/>
        </p:nvSpPr>
        <p:spPr>
          <a:xfrm>
            <a:off x="1046508" y="2481235"/>
            <a:ext cx="10773303" cy="450123"/>
          </a:xfrm>
          <a:prstGeom prst="rect">
            <a:avLst/>
          </a:prstGeom>
          <a:noFill/>
        </p:spPr>
        <p:txBody>
          <a:bodyPr wrap="square" rtlCol="0">
            <a:spAutoFit/>
          </a:bodyPr>
          <a:lstStyle/>
          <a:p>
            <a:pPr>
              <a:lnSpc>
                <a:spcPts val="3040"/>
              </a:lnSpc>
            </a:pPr>
            <a:r>
              <a:rPr lang="en-US" dirty="0">
                <a:solidFill>
                  <a:srgbClr val="F4FBE6"/>
                </a:solidFill>
                <a:latin typeface="Avenir Next" panose="020B0503020202020204" pitchFamily="34" charset="0"/>
              </a:rPr>
              <a:t>What is poverty? How can we define it beyond just looking at income?</a:t>
            </a:r>
          </a:p>
        </p:txBody>
      </p:sp>
      <p:sp>
        <p:nvSpPr>
          <p:cNvPr id="223" name="TextBox 222">
            <a:extLst>
              <a:ext uri="{FF2B5EF4-FFF2-40B4-BE49-F238E27FC236}">
                <a16:creationId xmlns:a16="http://schemas.microsoft.com/office/drawing/2014/main" id="{ABB4DE7F-772A-59E2-779D-80E036B839B0}"/>
              </a:ext>
            </a:extLst>
          </p:cNvPr>
          <p:cNvSpPr txBox="1"/>
          <p:nvPr/>
        </p:nvSpPr>
        <p:spPr>
          <a:xfrm>
            <a:off x="1046508" y="3560844"/>
            <a:ext cx="10792469" cy="850233"/>
          </a:xfrm>
          <a:prstGeom prst="rect">
            <a:avLst/>
          </a:prstGeom>
          <a:noFill/>
        </p:spPr>
        <p:txBody>
          <a:bodyPr wrap="square" rtlCol="0">
            <a:spAutoFit/>
          </a:bodyPr>
          <a:lstStyle/>
          <a:p>
            <a:pPr>
              <a:lnSpc>
                <a:spcPts val="3040"/>
              </a:lnSpc>
            </a:pPr>
            <a:r>
              <a:rPr lang="en-US" dirty="0">
                <a:solidFill>
                  <a:srgbClr val="F4FBE6"/>
                </a:solidFill>
                <a:latin typeface="Avenir Next" panose="020B0503020202020204" pitchFamily="34" charset="0"/>
              </a:rPr>
              <a:t>How do you think race worsens the impact of poverty? How can people and communities </a:t>
            </a:r>
          </a:p>
          <a:p>
            <a:pPr>
              <a:lnSpc>
                <a:spcPts val="3040"/>
              </a:lnSpc>
            </a:pPr>
            <a:r>
              <a:rPr lang="en-US" dirty="0">
                <a:solidFill>
                  <a:srgbClr val="F4FBE6"/>
                </a:solidFill>
                <a:latin typeface="Avenir Next" panose="020B0503020202020204" pitchFamily="34" charset="0"/>
              </a:rPr>
              <a:t>tackle these long-standing inequalities?</a:t>
            </a:r>
          </a:p>
        </p:txBody>
      </p:sp>
      <p:sp>
        <p:nvSpPr>
          <p:cNvPr id="225" name="TextBox 224">
            <a:extLst>
              <a:ext uri="{FF2B5EF4-FFF2-40B4-BE49-F238E27FC236}">
                <a16:creationId xmlns:a16="http://schemas.microsoft.com/office/drawing/2014/main" id="{5507BFB4-5F7E-38A4-EFBD-CB476179DF67}"/>
              </a:ext>
            </a:extLst>
          </p:cNvPr>
          <p:cNvSpPr txBox="1"/>
          <p:nvPr/>
        </p:nvSpPr>
        <p:spPr>
          <a:xfrm>
            <a:off x="1046508" y="4962185"/>
            <a:ext cx="10801039" cy="850233"/>
          </a:xfrm>
          <a:prstGeom prst="rect">
            <a:avLst/>
          </a:prstGeom>
          <a:noFill/>
          <a:effectLst>
            <a:softEdge rad="89969"/>
          </a:effectLst>
        </p:spPr>
        <p:txBody>
          <a:bodyPr wrap="square" rtlCol="0">
            <a:spAutoFit/>
          </a:bodyPr>
          <a:lstStyle/>
          <a:p>
            <a:pPr>
              <a:lnSpc>
                <a:spcPts val="3040"/>
              </a:lnSpc>
            </a:pPr>
            <a:r>
              <a:rPr lang="en-US" dirty="0">
                <a:solidFill>
                  <a:srgbClr val="F4FBE6"/>
                </a:solidFill>
                <a:latin typeface="Avenir Next" panose="020B0503020202020204" pitchFamily="34" charset="0"/>
              </a:rPr>
              <a:t>How does the exclusion of people in jails, psychiatric wards, and homeless shelters from </a:t>
            </a:r>
          </a:p>
          <a:p>
            <a:pPr>
              <a:lnSpc>
                <a:spcPts val="3040"/>
              </a:lnSpc>
            </a:pPr>
            <a:r>
              <a:rPr lang="en-US" dirty="0">
                <a:solidFill>
                  <a:srgbClr val="F4FBE6"/>
                </a:solidFill>
                <a:latin typeface="Avenir Next" panose="020B0503020202020204" pitchFamily="34" charset="0"/>
              </a:rPr>
              <a:t>poverty statistics affect your perception of the true scope of poverty?</a:t>
            </a:r>
          </a:p>
        </p:txBody>
      </p:sp>
      <p:sp>
        <p:nvSpPr>
          <p:cNvPr id="226" name="TextBox 225">
            <a:extLst>
              <a:ext uri="{FF2B5EF4-FFF2-40B4-BE49-F238E27FC236}">
                <a16:creationId xmlns:a16="http://schemas.microsoft.com/office/drawing/2014/main" id="{599C2857-AD52-8DD3-B3F4-936387155AE6}"/>
              </a:ext>
            </a:extLst>
          </p:cNvPr>
          <p:cNvSpPr txBox="1"/>
          <p:nvPr/>
        </p:nvSpPr>
        <p:spPr>
          <a:xfrm>
            <a:off x="-360001" y="1437454"/>
            <a:ext cx="12912000" cy="430887"/>
          </a:xfrm>
          <a:prstGeom prst="rect">
            <a:avLst/>
          </a:prstGeom>
          <a:noFill/>
        </p:spPr>
        <p:txBody>
          <a:bodyPr wrap="square">
            <a:spAutoFit/>
          </a:bodyPr>
          <a:lstStyle/>
          <a:p>
            <a:pPr algn="ctr"/>
            <a:r>
              <a:rPr lang="en-US" sz="2200" b="1" spc="150" dirty="0">
                <a:solidFill>
                  <a:srgbClr val="FF7251"/>
                </a:solidFill>
                <a:latin typeface="Courier New" panose="02070309020205020404" pitchFamily="49" charset="0"/>
                <a:cs typeface="Courier New" panose="02070309020205020404" pitchFamily="49" charset="0"/>
              </a:rPr>
              <a:t>Chapter 1: </a:t>
            </a:r>
            <a:r>
              <a:rPr lang="en-US" sz="2200" b="1" i="1" spc="150" dirty="0">
                <a:solidFill>
                  <a:schemeClr val="bg1"/>
                </a:solidFill>
                <a:latin typeface="Avenir Next Medium" panose="020B0503020202020204" pitchFamily="34" charset="0"/>
                <a:cs typeface="Courier New" panose="02070309020205020404" pitchFamily="49" charset="0"/>
              </a:rPr>
              <a:t>The Kind of Problem Poverty Is</a:t>
            </a:r>
            <a:endParaRPr lang="en-US" sz="2200" i="1" spc="150" dirty="0">
              <a:solidFill>
                <a:schemeClr val="bg1"/>
              </a:solidFill>
              <a:latin typeface="Avenir Next Medium" panose="020B0503020202020204" pitchFamily="34" charset="0"/>
              <a:cs typeface="Courier New" panose="02070309020205020404" pitchFamily="49" charset="0"/>
            </a:endParaRPr>
          </a:p>
        </p:txBody>
      </p:sp>
      <p:sp>
        <p:nvSpPr>
          <p:cNvPr id="4" name="TextBox 3">
            <a:extLst>
              <a:ext uri="{FF2B5EF4-FFF2-40B4-BE49-F238E27FC236}">
                <a16:creationId xmlns:a16="http://schemas.microsoft.com/office/drawing/2014/main" id="{ACCC0528-C448-DE15-2F8A-D5E5F0739EA6}"/>
              </a:ext>
            </a:extLst>
          </p:cNvPr>
          <p:cNvSpPr txBox="1"/>
          <p:nvPr/>
        </p:nvSpPr>
        <p:spPr>
          <a:xfrm>
            <a:off x="672074" y="2573645"/>
            <a:ext cx="1140116" cy="369332"/>
          </a:xfrm>
          <a:prstGeom prst="rect">
            <a:avLst/>
          </a:prstGeom>
          <a:noFill/>
        </p:spPr>
        <p:txBody>
          <a:bodyPr wrap="square" rtlCol="0">
            <a:spAutoFit/>
          </a:bodyPr>
          <a:lstStyle/>
          <a:p>
            <a:r>
              <a:rPr lang="en-US" dirty="0">
                <a:solidFill>
                  <a:srgbClr val="FF7250"/>
                </a:solidFill>
                <a:latin typeface="Avenir Next Medium" panose="020B0503020202020204" pitchFamily="34" charset="0"/>
              </a:rPr>
              <a:t>1.</a:t>
            </a:r>
          </a:p>
        </p:txBody>
      </p:sp>
      <p:sp>
        <p:nvSpPr>
          <p:cNvPr id="5" name="TextBox 4">
            <a:extLst>
              <a:ext uri="{FF2B5EF4-FFF2-40B4-BE49-F238E27FC236}">
                <a16:creationId xmlns:a16="http://schemas.microsoft.com/office/drawing/2014/main" id="{2D9CB354-4122-BEA5-FFBC-B14F4B34CFFB}"/>
              </a:ext>
            </a:extLst>
          </p:cNvPr>
          <p:cNvSpPr txBox="1"/>
          <p:nvPr/>
        </p:nvSpPr>
        <p:spPr>
          <a:xfrm>
            <a:off x="672074" y="3653105"/>
            <a:ext cx="1249274" cy="369332"/>
          </a:xfrm>
          <a:prstGeom prst="rect">
            <a:avLst/>
          </a:prstGeom>
          <a:noFill/>
        </p:spPr>
        <p:txBody>
          <a:bodyPr wrap="square" rtlCol="0">
            <a:spAutoFit/>
          </a:bodyPr>
          <a:lstStyle/>
          <a:p>
            <a:r>
              <a:rPr lang="en-US" dirty="0">
                <a:solidFill>
                  <a:srgbClr val="FF7250"/>
                </a:solidFill>
                <a:latin typeface="Avenir Next Medium" panose="020B0503020202020204" pitchFamily="34" charset="0"/>
              </a:rPr>
              <a:t>2.</a:t>
            </a:r>
          </a:p>
        </p:txBody>
      </p:sp>
      <p:sp>
        <p:nvSpPr>
          <p:cNvPr id="6" name="TextBox 5">
            <a:extLst>
              <a:ext uri="{FF2B5EF4-FFF2-40B4-BE49-F238E27FC236}">
                <a16:creationId xmlns:a16="http://schemas.microsoft.com/office/drawing/2014/main" id="{E37B24B0-30EE-EE75-AC59-217700A2C01A}"/>
              </a:ext>
            </a:extLst>
          </p:cNvPr>
          <p:cNvSpPr txBox="1"/>
          <p:nvPr/>
        </p:nvSpPr>
        <p:spPr>
          <a:xfrm>
            <a:off x="672075" y="5054298"/>
            <a:ext cx="1249273" cy="369332"/>
          </a:xfrm>
          <a:prstGeom prst="rect">
            <a:avLst/>
          </a:prstGeom>
          <a:noFill/>
        </p:spPr>
        <p:txBody>
          <a:bodyPr wrap="square" rtlCol="0">
            <a:spAutoFit/>
          </a:bodyPr>
          <a:lstStyle/>
          <a:p>
            <a:r>
              <a:rPr lang="en-US" dirty="0">
                <a:solidFill>
                  <a:srgbClr val="FF7250"/>
                </a:solidFill>
                <a:latin typeface="Avenir Next Medium" panose="020B0503020202020204" pitchFamily="34" charset="0"/>
              </a:rPr>
              <a:t>3.</a:t>
            </a:r>
          </a:p>
        </p:txBody>
      </p:sp>
      <p:sp>
        <p:nvSpPr>
          <p:cNvPr id="2" name="TextBox 1">
            <a:extLst>
              <a:ext uri="{FF2B5EF4-FFF2-40B4-BE49-F238E27FC236}">
                <a16:creationId xmlns:a16="http://schemas.microsoft.com/office/drawing/2014/main" id="{FEB4FBD9-9E9D-DC30-711E-1D7B15765403}"/>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3915650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BBB87A-44D9-4274-AB56-80E5DA4649B4}"/>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70"/>
                    </a14:imgEffect>
                    <a14:imgEffect>
                      <a14:brightnessContrast bright="-69000"/>
                    </a14:imgEffect>
                  </a14:imgLayer>
                </a14:imgProps>
              </a:ext>
            </a:extLst>
          </a:blip>
          <a:stretch>
            <a:fillRect/>
          </a:stretch>
        </p:blipFill>
        <p:spPr>
          <a:xfrm>
            <a:off x="0" y="15986"/>
            <a:ext cx="12192000" cy="6842014"/>
          </a:xfrm>
          <a:prstGeom prst="rect">
            <a:avLst/>
          </a:prstGeom>
        </p:spPr>
      </p:pic>
      <p:sp>
        <p:nvSpPr>
          <p:cNvPr id="221" name="TextBox 220">
            <a:extLst>
              <a:ext uri="{FF2B5EF4-FFF2-40B4-BE49-F238E27FC236}">
                <a16:creationId xmlns:a16="http://schemas.microsoft.com/office/drawing/2014/main" id="{2BB9AA00-E3D7-07E6-6487-9292B41407D2}"/>
              </a:ext>
            </a:extLst>
          </p:cNvPr>
          <p:cNvSpPr txBox="1"/>
          <p:nvPr/>
        </p:nvSpPr>
        <p:spPr>
          <a:xfrm>
            <a:off x="1046508" y="2273677"/>
            <a:ext cx="10773303" cy="834844"/>
          </a:xfrm>
          <a:prstGeom prst="rect">
            <a:avLst/>
          </a:prstGeom>
          <a:noFill/>
        </p:spPr>
        <p:txBody>
          <a:bodyPr wrap="square" rtlCol="0">
            <a:spAutoFit/>
          </a:bodyPr>
          <a:lstStyle/>
          <a:p>
            <a:pPr>
              <a:lnSpc>
                <a:spcPts val="3040"/>
              </a:lnSpc>
            </a:pPr>
            <a:r>
              <a:rPr lang="en-US" dirty="0">
                <a:solidFill>
                  <a:srgbClr val="F4FBE6"/>
                </a:solidFill>
                <a:latin typeface="Avenir Next" panose="020B0503020202020204" pitchFamily="34" charset="0"/>
              </a:rPr>
              <a:t>How do you think poverty affects children whose families have been poor for many </a:t>
            </a:r>
          </a:p>
          <a:p>
            <a:pPr>
              <a:lnSpc>
                <a:spcPts val="3040"/>
              </a:lnSpc>
            </a:pPr>
            <a:r>
              <a:rPr lang="en-US" dirty="0">
                <a:solidFill>
                  <a:srgbClr val="F4FBE6"/>
                </a:solidFill>
                <a:latin typeface="Avenir Next" panose="020B0503020202020204" pitchFamily="34" charset="0"/>
              </a:rPr>
              <a:t>generations?</a:t>
            </a:r>
          </a:p>
        </p:txBody>
      </p:sp>
      <p:sp>
        <p:nvSpPr>
          <p:cNvPr id="223" name="TextBox 222">
            <a:extLst>
              <a:ext uri="{FF2B5EF4-FFF2-40B4-BE49-F238E27FC236}">
                <a16:creationId xmlns:a16="http://schemas.microsoft.com/office/drawing/2014/main" id="{ABB4DE7F-772A-59E2-779D-80E036B839B0}"/>
              </a:ext>
            </a:extLst>
          </p:cNvPr>
          <p:cNvSpPr txBox="1"/>
          <p:nvPr/>
        </p:nvSpPr>
        <p:spPr>
          <a:xfrm>
            <a:off x="1046508" y="3675019"/>
            <a:ext cx="10792469" cy="834844"/>
          </a:xfrm>
          <a:prstGeom prst="rect">
            <a:avLst/>
          </a:prstGeom>
          <a:noFill/>
        </p:spPr>
        <p:txBody>
          <a:bodyPr wrap="square" rtlCol="0">
            <a:spAutoFit/>
          </a:bodyPr>
          <a:lstStyle/>
          <a:p>
            <a:pPr>
              <a:lnSpc>
                <a:spcPts val="3040"/>
              </a:lnSpc>
            </a:pPr>
            <a:r>
              <a:rPr lang="en-US" dirty="0">
                <a:solidFill>
                  <a:srgbClr val="F4FBE6"/>
                </a:solidFill>
                <a:latin typeface="Avenir Next" panose="020B0503020202020204" pitchFamily="34" charset="0"/>
              </a:rPr>
              <a:t>How does poverty influence people's self-esteem, self-worth, and their overall sense of identity </a:t>
            </a:r>
          </a:p>
          <a:p>
            <a:pPr>
              <a:lnSpc>
                <a:spcPts val="3040"/>
              </a:lnSpc>
            </a:pPr>
            <a:r>
              <a:rPr lang="en-US" dirty="0">
                <a:solidFill>
                  <a:srgbClr val="F4FBE6"/>
                </a:solidFill>
                <a:latin typeface="Avenir Next" panose="020B0503020202020204" pitchFamily="34" charset="0"/>
              </a:rPr>
              <a:t>and belonging within society?</a:t>
            </a:r>
          </a:p>
        </p:txBody>
      </p:sp>
      <p:sp>
        <p:nvSpPr>
          <p:cNvPr id="225" name="TextBox 224">
            <a:extLst>
              <a:ext uri="{FF2B5EF4-FFF2-40B4-BE49-F238E27FC236}">
                <a16:creationId xmlns:a16="http://schemas.microsoft.com/office/drawing/2014/main" id="{5507BFB4-5F7E-38A4-EFBD-CB476179DF67}"/>
              </a:ext>
            </a:extLst>
          </p:cNvPr>
          <p:cNvSpPr txBox="1"/>
          <p:nvPr/>
        </p:nvSpPr>
        <p:spPr>
          <a:xfrm>
            <a:off x="1046508" y="5076360"/>
            <a:ext cx="10773303" cy="1219565"/>
          </a:xfrm>
          <a:prstGeom prst="rect">
            <a:avLst/>
          </a:prstGeom>
          <a:noFill/>
          <a:effectLst>
            <a:softEdge rad="89969"/>
          </a:effectLst>
        </p:spPr>
        <p:txBody>
          <a:bodyPr wrap="square" rtlCol="0">
            <a:spAutoFit/>
          </a:bodyPr>
          <a:lstStyle/>
          <a:p>
            <a:pPr>
              <a:lnSpc>
                <a:spcPts val="3040"/>
              </a:lnSpc>
            </a:pPr>
            <a:r>
              <a:rPr lang="en-US" dirty="0">
                <a:solidFill>
                  <a:srgbClr val="F4FBE6"/>
                </a:solidFill>
                <a:latin typeface="Avenir Next" panose="020B0503020202020204" pitchFamily="34" charset="0"/>
              </a:rPr>
              <a:t>If poverty is a "relentless piling on of problems,” how does it affect an individual's daily life and </a:t>
            </a:r>
          </a:p>
          <a:p>
            <a:pPr>
              <a:lnSpc>
                <a:spcPts val="3040"/>
              </a:lnSpc>
            </a:pPr>
            <a:r>
              <a:rPr lang="en-US" dirty="0">
                <a:solidFill>
                  <a:srgbClr val="F4FBE6"/>
                </a:solidFill>
                <a:latin typeface="Avenir Next" panose="020B0503020202020204" pitchFamily="34" charset="0"/>
              </a:rPr>
              <a:t>mental well-being? How does the day of a financially-stable person look different from the day </a:t>
            </a:r>
          </a:p>
          <a:p>
            <a:pPr>
              <a:lnSpc>
                <a:spcPts val="3040"/>
              </a:lnSpc>
            </a:pPr>
            <a:r>
              <a:rPr lang="en-US" dirty="0">
                <a:solidFill>
                  <a:srgbClr val="F4FBE6"/>
                </a:solidFill>
                <a:latin typeface="Avenir Next" panose="020B0503020202020204" pitchFamily="34" charset="0"/>
              </a:rPr>
              <a:t>of a person living in poverty? </a:t>
            </a:r>
          </a:p>
        </p:txBody>
      </p:sp>
      <p:sp>
        <p:nvSpPr>
          <p:cNvPr id="226" name="TextBox 225">
            <a:extLst>
              <a:ext uri="{FF2B5EF4-FFF2-40B4-BE49-F238E27FC236}">
                <a16:creationId xmlns:a16="http://schemas.microsoft.com/office/drawing/2014/main" id="{599C2857-AD52-8DD3-B3F4-936387155AE6}"/>
              </a:ext>
            </a:extLst>
          </p:cNvPr>
          <p:cNvSpPr txBox="1"/>
          <p:nvPr/>
        </p:nvSpPr>
        <p:spPr>
          <a:xfrm>
            <a:off x="-360001" y="1437454"/>
            <a:ext cx="12912000" cy="430887"/>
          </a:xfrm>
          <a:prstGeom prst="rect">
            <a:avLst/>
          </a:prstGeom>
          <a:noFill/>
        </p:spPr>
        <p:txBody>
          <a:bodyPr wrap="square">
            <a:spAutoFit/>
          </a:bodyPr>
          <a:lstStyle/>
          <a:p>
            <a:pPr algn="ctr"/>
            <a:r>
              <a:rPr lang="en-US" sz="2200" b="1" spc="150" dirty="0">
                <a:solidFill>
                  <a:srgbClr val="FF7251"/>
                </a:solidFill>
                <a:latin typeface="Courier New" panose="02070309020205020404" pitchFamily="49" charset="0"/>
                <a:cs typeface="Courier New" panose="02070309020205020404" pitchFamily="49" charset="0"/>
              </a:rPr>
              <a:t>Chapter 1: </a:t>
            </a:r>
            <a:r>
              <a:rPr lang="en-US" sz="2200" b="1" i="1" spc="150" dirty="0">
                <a:solidFill>
                  <a:schemeClr val="bg1"/>
                </a:solidFill>
                <a:latin typeface="Avenir Next Medium" panose="020B0503020202020204" pitchFamily="34" charset="0"/>
                <a:cs typeface="Courier New" panose="02070309020205020404" pitchFamily="49" charset="0"/>
              </a:rPr>
              <a:t>The Kind of Problem Poverty Is</a:t>
            </a:r>
            <a:endParaRPr lang="en-US" sz="2200" i="1" spc="150" dirty="0">
              <a:solidFill>
                <a:schemeClr val="bg1"/>
              </a:solidFill>
              <a:latin typeface="Avenir Next Medium" panose="020B0503020202020204" pitchFamily="34" charset="0"/>
              <a:cs typeface="Courier New" panose="02070309020205020404" pitchFamily="49" charset="0"/>
            </a:endParaRPr>
          </a:p>
        </p:txBody>
      </p:sp>
      <p:sp>
        <p:nvSpPr>
          <p:cNvPr id="5" name="TextBox 4">
            <a:extLst>
              <a:ext uri="{FF2B5EF4-FFF2-40B4-BE49-F238E27FC236}">
                <a16:creationId xmlns:a16="http://schemas.microsoft.com/office/drawing/2014/main" id="{96192910-78BE-5306-D6BD-A6461CD4A17F}"/>
              </a:ext>
            </a:extLst>
          </p:cNvPr>
          <p:cNvSpPr txBox="1"/>
          <p:nvPr/>
        </p:nvSpPr>
        <p:spPr>
          <a:xfrm>
            <a:off x="672074" y="2366087"/>
            <a:ext cx="1140116" cy="369332"/>
          </a:xfrm>
          <a:prstGeom prst="rect">
            <a:avLst/>
          </a:prstGeom>
          <a:noFill/>
        </p:spPr>
        <p:txBody>
          <a:bodyPr wrap="square" rtlCol="0">
            <a:spAutoFit/>
          </a:bodyPr>
          <a:lstStyle/>
          <a:p>
            <a:r>
              <a:rPr lang="en-US" dirty="0">
                <a:solidFill>
                  <a:srgbClr val="FF7250"/>
                </a:solidFill>
                <a:latin typeface="Avenir Next Medium" panose="020B0503020202020204" pitchFamily="34" charset="0"/>
              </a:rPr>
              <a:t>4.</a:t>
            </a:r>
          </a:p>
        </p:txBody>
      </p:sp>
      <p:sp>
        <p:nvSpPr>
          <p:cNvPr id="6" name="TextBox 5">
            <a:extLst>
              <a:ext uri="{FF2B5EF4-FFF2-40B4-BE49-F238E27FC236}">
                <a16:creationId xmlns:a16="http://schemas.microsoft.com/office/drawing/2014/main" id="{18D9001A-3DE7-4072-DD0E-B90D3338E7F7}"/>
              </a:ext>
            </a:extLst>
          </p:cNvPr>
          <p:cNvSpPr txBox="1"/>
          <p:nvPr/>
        </p:nvSpPr>
        <p:spPr>
          <a:xfrm>
            <a:off x="672074" y="3767280"/>
            <a:ext cx="1249274" cy="369332"/>
          </a:xfrm>
          <a:prstGeom prst="rect">
            <a:avLst/>
          </a:prstGeom>
          <a:noFill/>
        </p:spPr>
        <p:txBody>
          <a:bodyPr wrap="square" rtlCol="0">
            <a:spAutoFit/>
          </a:bodyPr>
          <a:lstStyle/>
          <a:p>
            <a:r>
              <a:rPr lang="en-US" dirty="0">
                <a:solidFill>
                  <a:srgbClr val="FF7250"/>
                </a:solidFill>
                <a:latin typeface="Avenir Next Medium" panose="020B0503020202020204" pitchFamily="34" charset="0"/>
              </a:rPr>
              <a:t>5.</a:t>
            </a:r>
          </a:p>
        </p:txBody>
      </p:sp>
      <p:sp>
        <p:nvSpPr>
          <p:cNvPr id="7" name="TextBox 6">
            <a:extLst>
              <a:ext uri="{FF2B5EF4-FFF2-40B4-BE49-F238E27FC236}">
                <a16:creationId xmlns:a16="http://schemas.microsoft.com/office/drawing/2014/main" id="{D66FEAA5-1403-0E64-1F38-EBDE65173BEB}"/>
              </a:ext>
            </a:extLst>
          </p:cNvPr>
          <p:cNvSpPr txBox="1"/>
          <p:nvPr/>
        </p:nvSpPr>
        <p:spPr>
          <a:xfrm>
            <a:off x="672075" y="5168473"/>
            <a:ext cx="1249273" cy="369332"/>
          </a:xfrm>
          <a:prstGeom prst="rect">
            <a:avLst/>
          </a:prstGeom>
          <a:noFill/>
        </p:spPr>
        <p:txBody>
          <a:bodyPr wrap="square" rtlCol="0">
            <a:spAutoFit/>
          </a:bodyPr>
          <a:lstStyle/>
          <a:p>
            <a:r>
              <a:rPr lang="en-US" dirty="0">
                <a:solidFill>
                  <a:srgbClr val="FF7250"/>
                </a:solidFill>
                <a:latin typeface="Avenir Next Medium" panose="020B0503020202020204" pitchFamily="34" charset="0"/>
              </a:rPr>
              <a:t>6.</a:t>
            </a:r>
          </a:p>
        </p:txBody>
      </p:sp>
      <p:grpSp>
        <p:nvGrpSpPr>
          <p:cNvPr id="8" name="Group 7">
            <a:extLst>
              <a:ext uri="{FF2B5EF4-FFF2-40B4-BE49-F238E27FC236}">
                <a16:creationId xmlns:a16="http://schemas.microsoft.com/office/drawing/2014/main" id="{0F20AB44-6937-C221-CC47-DB6ECCA92883}"/>
              </a:ext>
            </a:extLst>
          </p:cNvPr>
          <p:cNvGrpSpPr/>
          <p:nvPr/>
        </p:nvGrpSpPr>
        <p:grpSpPr>
          <a:xfrm>
            <a:off x="3331582" y="438219"/>
            <a:ext cx="5528832" cy="869855"/>
            <a:chOff x="3331582" y="438219"/>
            <a:chExt cx="5528832" cy="869855"/>
          </a:xfrm>
        </p:grpSpPr>
        <p:sp>
          <p:nvSpPr>
            <p:cNvPr id="10" name="Rounded Rectangle 9">
              <a:extLst>
                <a:ext uri="{FF2B5EF4-FFF2-40B4-BE49-F238E27FC236}">
                  <a16:creationId xmlns:a16="http://schemas.microsoft.com/office/drawing/2014/main" id="{2C078426-5B55-3382-3B04-03DBEA6EEE80}"/>
                </a:ext>
              </a:extLst>
            </p:cNvPr>
            <p:cNvSpPr/>
            <p:nvPr/>
          </p:nvSpPr>
          <p:spPr>
            <a:xfrm>
              <a:off x="3475930" y="438219"/>
              <a:ext cx="5238119"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a:extLst>
                <a:ext uri="{FF2B5EF4-FFF2-40B4-BE49-F238E27FC236}">
                  <a16:creationId xmlns:a16="http://schemas.microsoft.com/office/drawing/2014/main" id="{F2AD51AA-E2C5-9F8A-6FF9-849075382645}"/>
                </a:ext>
              </a:extLst>
            </p:cNvPr>
            <p:cNvSpPr/>
            <p:nvPr/>
          </p:nvSpPr>
          <p:spPr>
            <a:xfrm>
              <a:off x="3562658" y="504195"/>
              <a:ext cx="5068014"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FD4E5DD2-FCA5-0499-559A-5DE8121B09AD}"/>
                </a:ext>
              </a:extLst>
            </p:cNvPr>
            <p:cNvSpPr txBox="1"/>
            <p:nvPr/>
          </p:nvSpPr>
          <p:spPr>
            <a:xfrm>
              <a:off x="3331582" y="582991"/>
              <a:ext cx="5528832" cy="584775"/>
            </a:xfrm>
            <a:prstGeom prst="rect">
              <a:avLst/>
            </a:prstGeom>
            <a:noFill/>
          </p:spPr>
          <p:txBody>
            <a:bodyPr wrap="square" rtlCol="0">
              <a:spAutoFit/>
            </a:bodyPr>
            <a:lstStyle/>
            <a:p>
              <a:pPr algn="ctr"/>
              <a:r>
                <a:rPr lang="en-US" sz="3200" spc="40" dirty="0">
                  <a:solidFill>
                    <a:srgbClr val="E5E9D0"/>
                  </a:solidFill>
                  <a:latin typeface="Hardwick WF" pitchFamily="2" charset="0"/>
                </a:rPr>
                <a:t>Reflect &amp; Discuss</a:t>
              </a:r>
            </a:p>
          </p:txBody>
        </p:sp>
      </p:grpSp>
      <p:sp>
        <p:nvSpPr>
          <p:cNvPr id="2" name="TextBox 1">
            <a:extLst>
              <a:ext uri="{FF2B5EF4-FFF2-40B4-BE49-F238E27FC236}">
                <a16:creationId xmlns:a16="http://schemas.microsoft.com/office/drawing/2014/main" id="{46B03D27-4360-BEF8-1869-4338A452D0C4}"/>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858520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B1C3822-4BCD-43CB-128D-EB516D148CDA}"/>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0693EE70-D5B2-C75B-0973-1A9FD2577FF7}"/>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70"/>
                    </a14:imgEffect>
                    <a14:imgEffect>
                      <a14:brightnessContrast bright="-69000"/>
                    </a14:imgEffect>
                  </a14:imgLayer>
                </a14:imgProps>
              </a:ext>
            </a:extLst>
          </a:blip>
          <a:stretch>
            <a:fillRect/>
          </a:stretch>
        </p:blipFill>
        <p:spPr>
          <a:xfrm>
            <a:off x="-1" y="15986"/>
            <a:ext cx="12192000" cy="6842014"/>
          </a:xfrm>
          <a:prstGeom prst="rect">
            <a:avLst/>
          </a:prstGeom>
        </p:spPr>
      </p:pic>
      <p:sp>
        <p:nvSpPr>
          <p:cNvPr id="221" name="TextBox 220">
            <a:extLst>
              <a:ext uri="{FF2B5EF4-FFF2-40B4-BE49-F238E27FC236}">
                <a16:creationId xmlns:a16="http://schemas.microsoft.com/office/drawing/2014/main" id="{0D95DA0D-EFC6-FAAA-A7E4-58ADFF3E48E9}"/>
              </a:ext>
            </a:extLst>
          </p:cNvPr>
          <p:cNvSpPr txBox="1"/>
          <p:nvPr/>
        </p:nvSpPr>
        <p:spPr>
          <a:xfrm>
            <a:off x="638370" y="1795497"/>
            <a:ext cx="6150494" cy="4666662"/>
          </a:xfrm>
          <a:prstGeom prst="rect">
            <a:avLst/>
          </a:prstGeom>
          <a:noFill/>
        </p:spPr>
        <p:txBody>
          <a:bodyPr wrap="square" rtlCol="0">
            <a:spAutoFit/>
          </a:bodyPr>
          <a:lstStyle/>
          <a:p>
            <a:pPr marL="342900" indent="-342900">
              <a:lnSpc>
                <a:spcPts val="3040"/>
              </a:lnSpc>
              <a:buFont typeface="Wingdings" pitchFamily="2" charset="2"/>
              <a:buChar char="§"/>
            </a:pPr>
            <a:r>
              <a:rPr lang="en-US" sz="1300" dirty="0">
                <a:solidFill>
                  <a:srgbClr val="F7F9E3"/>
                </a:solidFill>
                <a:latin typeface="Avenir Next" panose="020B0503020202020204" pitchFamily="34" charset="0"/>
                <a:hlinkClick r:id="rId5">
                  <a:extLst>
                    <a:ext uri="{A12FA001-AC4F-418D-AE19-62706E023703}">
                      <ahyp:hlinkClr xmlns:ahyp="http://schemas.microsoft.com/office/drawing/2018/hyperlinkcolor" val="tx"/>
                    </a:ext>
                  </a:extLst>
                </a:hlinkClick>
              </a:rPr>
              <a:t>2.2 million people in prison</a:t>
            </a:r>
            <a:r>
              <a:rPr lang="en-US" sz="1300" dirty="0">
                <a:solidFill>
                  <a:srgbClr val="F7F9E3"/>
                </a:solidFill>
                <a:latin typeface="Avenir Next" panose="020B0503020202020204" pitchFamily="34" charset="0"/>
              </a:rPr>
              <a:t>  </a:t>
            </a:r>
          </a:p>
          <a:p>
            <a:pPr marL="342900" indent="-342900">
              <a:lnSpc>
                <a:spcPts val="3040"/>
              </a:lnSpc>
              <a:buFont typeface="Wingdings" pitchFamily="2" charset="2"/>
              <a:buChar char="§"/>
            </a:pPr>
            <a:r>
              <a:rPr lang="en-US" sz="1300" dirty="0">
                <a:solidFill>
                  <a:srgbClr val="F7F9E3"/>
                </a:solidFill>
                <a:latin typeface="Avenir Next" panose="020B0503020202020204" pitchFamily="34" charset="0"/>
                <a:hlinkClick r:id="rId5">
                  <a:extLst>
                    <a:ext uri="{A12FA001-AC4F-418D-AE19-62706E023703}">
                      <ahyp:hlinkClr xmlns:ahyp="http://schemas.microsoft.com/office/drawing/2018/hyperlinkcolor" val="tx"/>
                    </a:ext>
                  </a:extLst>
                </a:hlinkClick>
              </a:rPr>
              <a:t>38% of impoverished kids witness shootings</a:t>
            </a:r>
            <a:endParaRPr lang="en-US" sz="1300" dirty="0">
              <a:solidFill>
                <a:srgbClr val="F7F9E3"/>
              </a:solidFill>
              <a:latin typeface="Avenir Next" panose="020B0503020202020204" pitchFamily="34" charset="0"/>
            </a:endParaRPr>
          </a:p>
          <a:p>
            <a:pPr marL="342900" indent="-342900">
              <a:lnSpc>
                <a:spcPts val="3040"/>
              </a:lnSpc>
              <a:buFont typeface="Wingdings" pitchFamily="2" charset="2"/>
              <a:buChar char="§"/>
            </a:pPr>
            <a:r>
              <a:rPr lang="en-US" sz="1300" dirty="0">
                <a:solidFill>
                  <a:srgbClr val="F7F9E3"/>
                </a:solidFill>
                <a:latin typeface="Avenir Next" panose="020B0503020202020204" pitchFamily="34" charset="0"/>
              </a:rPr>
              <a:t>$22.4 billion paid by the poor in fines and fees</a:t>
            </a:r>
            <a:r>
              <a:rPr lang="en-US" sz="1300" dirty="0">
                <a:solidFill>
                  <a:schemeClr val="bg2">
                    <a:lumMod val="50000"/>
                  </a:schemeClr>
                </a:solidFill>
                <a:latin typeface="Avenir Next" panose="020B0503020202020204" pitchFamily="34" charset="0"/>
              </a:rPr>
              <a:t>: </a:t>
            </a:r>
            <a:r>
              <a:rPr lang="en-US" sz="1300" i="1" dirty="0">
                <a:solidFill>
                  <a:schemeClr val="bg2">
                    <a:lumMod val="50000"/>
                  </a:schemeClr>
                </a:solidFill>
                <a:latin typeface="Avenir Next Condensed" panose="020B0506020202020204" pitchFamily="34" charset="0"/>
              </a:rPr>
              <a:t>Page 73</a:t>
            </a:r>
          </a:p>
          <a:p>
            <a:pPr marL="342900" indent="-342900">
              <a:lnSpc>
                <a:spcPts val="3040"/>
              </a:lnSpc>
              <a:buFont typeface="Wingdings" pitchFamily="2" charset="2"/>
              <a:buChar char="§"/>
            </a:pPr>
            <a:r>
              <a:rPr lang="en-US" sz="1300" dirty="0">
                <a:solidFill>
                  <a:srgbClr val="F7F9E3"/>
                </a:solidFill>
                <a:latin typeface="Avenir Next" panose="020B0503020202020204" pitchFamily="34" charset="0"/>
              </a:rPr>
              <a:t>The poorest 1% live 12.3 years less that the top 1%</a:t>
            </a:r>
          </a:p>
          <a:p>
            <a:pPr marL="342900" indent="-342900">
              <a:lnSpc>
                <a:spcPts val="3040"/>
              </a:lnSpc>
              <a:buFont typeface="Wingdings" pitchFamily="2" charset="2"/>
              <a:buChar char="§"/>
            </a:pPr>
            <a:r>
              <a:rPr lang="en-US" sz="1300" dirty="0">
                <a:solidFill>
                  <a:srgbClr val="F7F9E3"/>
                </a:solidFill>
                <a:latin typeface="Avenir Next" panose="020B0503020202020204" pitchFamily="34" charset="0"/>
                <a:hlinkClick r:id="rId5">
                  <a:extLst>
                    <a:ext uri="{A12FA001-AC4F-418D-AE19-62706E023703}">
                      <ahyp:hlinkClr xmlns:ahyp="http://schemas.microsoft.com/office/drawing/2018/hyperlinkcolor" val="tx"/>
                    </a:ext>
                  </a:extLst>
                </a:hlinkClick>
              </a:rPr>
              <a:t>64% in jail lived in poverty pre-imprisonment</a:t>
            </a:r>
            <a:endParaRPr lang="en-US" sz="1300" dirty="0">
              <a:solidFill>
                <a:srgbClr val="F7F9E3"/>
              </a:solidFill>
              <a:latin typeface="Avenir Next" panose="020B0503020202020204" pitchFamily="34" charset="0"/>
            </a:endParaRPr>
          </a:p>
          <a:p>
            <a:pPr marL="342900" indent="-342900">
              <a:lnSpc>
                <a:spcPts val="3040"/>
              </a:lnSpc>
              <a:buFont typeface="Wingdings" pitchFamily="2" charset="2"/>
              <a:buChar char="§"/>
            </a:pPr>
            <a:r>
              <a:rPr lang="en-US" sz="1300" dirty="0">
                <a:solidFill>
                  <a:srgbClr val="F7F9E3"/>
                </a:solidFill>
                <a:latin typeface="Avenir Next" panose="020B0503020202020204" pitchFamily="34" charset="0"/>
                <a:hlinkClick r:id="rId6">
                  <a:extLst>
                    <a:ext uri="{A12FA001-AC4F-418D-AE19-62706E023703}">
                      <ahyp:hlinkClr xmlns:ahyp="http://schemas.microsoft.com/office/drawing/2018/hyperlinkcolor" val="tx"/>
                    </a:ext>
                  </a:extLst>
                </a:hlinkClick>
              </a:rPr>
              <a:t>66.5% of bankruptcies are due to medical bills</a:t>
            </a:r>
            <a:endParaRPr lang="en-US" sz="1300" dirty="0">
              <a:solidFill>
                <a:srgbClr val="F7F9E3"/>
              </a:solidFill>
              <a:latin typeface="Avenir Next" panose="020B0503020202020204" pitchFamily="34" charset="0"/>
            </a:endParaRPr>
          </a:p>
          <a:p>
            <a:pPr marL="342900" indent="-342900">
              <a:lnSpc>
                <a:spcPts val="3040"/>
              </a:lnSpc>
              <a:buFont typeface="Wingdings" pitchFamily="2" charset="2"/>
              <a:buChar char="§"/>
            </a:pPr>
            <a:r>
              <a:rPr lang="en-US" sz="1300" dirty="0">
                <a:solidFill>
                  <a:srgbClr val="F7F9E3"/>
                </a:solidFill>
                <a:latin typeface="Avenir Next" panose="020B0503020202020204" pitchFamily="34" charset="0"/>
                <a:hlinkClick r:id="rId7">
                  <a:extLst>
                    <a:ext uri="{A12FA001-AC4F-418D-AE19-62706E023703}">
                      <ahyp:hlinkClr xmlns:ahyp="http://schemas.microsoft.com/office/drawing/2018/hyperlinkcolor" val="tx"/>
                    </a:ext>
                  </a:extLst>
                </a:hlinkClick>
              </a:rPr>
              <a:t>Cost deters 89% with addiction from seeking treatment</a:t>
            </a:r>
            <a:endParaRPr lang="en-US" sz="1300" dirty="0">
              <a:solidFill>
                <a:srgbClr val="F7F9E3"/>
              </a:solidFill>
              <a:latin typeface="Avenir Next" panose="020B0503020202020204" pitchFamily="34" charset="0"/>
            </a:endParaRPr>
          </a:p>
          <a:p>
            <a:pPr marL="342900" indent="-342900">
              <a:lnSpc>
                <a:spcPts val="3040"/>
              </a:lnSpc>
              <a:buFont typeface="Wingdings" pitchFamily="2" charset="2"/>
              <a:buChar char="§"/>
            </a:pPr>
            <a:r>
              <a:rPr lang="en-US" sz="1300" dirty="0">
                <a:solidFill>
                  <a:srgbClr val="F7F9E3"/>
                </a:solidFill>
                <a:latin typeface="Avenir Next" panose="020B0503020202020204" pitchFamily="34" charset="0"/>
                <a:hlinkClick r:id="rId8">
                  <a:extLst>
                    <a:ext uri="{A12FA001-AC4F-418D-AE19-62706E023703}">
                      <ahyp:hlinkClr xmlns:ahyp="http://schemas.microsoft.com/office/drawing/2018/hyperlinkcolor" val="tx"/>
                    </a:ext>
                  </a:extLst>
                </a:hlinkClick>
              </a:rPr>
              <a:t>The federal minimum wage hasn’t changed since 2009</a:t>
            </a:r>
            <a:endParaRPr lang="en-US" sz="1300" dirty="0">
              <a:solidFill>
                <a:srgbClr val="F7F9E3"/>
              </a:solidFill>
              <a:latin typeface="Avenir Next" panose="020B0503020202020204" pitchFamily="34" charset="0"/>
            </a:endParaRPr>
          </a:p>
          <a:p>
            <a:pPr marL="342900" indent="-342900">
              <a:lnSpc>
                <a:spcPts val="3040"/>
              </a:lnSpc>
              <a:buFont typeface="Wingdings" pitchFamily="2" charset="2"/>
              <a:buChar char="§"/>
            </a:pPr>
            <a:r>
              <a:rPr lang="en-US" sz="1300" dirty="0">
                <a:solidFill>
                  <a:srgbClr val="F7F9E3"/>
                </a:solidFill>
                <a:latin typeface="Avenir Next" panose="020B0503020202020204" pitchFamily="34" charset="0"/>
                <a:hlinkClick r:id="rId9">
                  <a:extLst>
                    <a:ext uri="{A12FA001-AC4F-418D-AE19-62706E023703}">
                      <ahyp:hlinkClr xmlns:ahyp="http://schemas.microsoft.com/office/drawing/2018/hyperlinkcolor" val="tx"/>
                    </a:ext>
                  </a:extLst>
                </a:hlinkClick>
              </a:rPr>
              <a:t>90% more homeless students since 2008</a:t>
            </a:r>
            <a:endParaRPr lang="en-US" sz="1300" dirty="0">
              <a:solidFill>
                <a:srgbClr val="F7F9E3"/>
              </a:solidFill>
              <a:latin typeface="Avenir Next" panose="020B0503020202020204" pitchFamily="34" charset="0"/>
            </a:endParaRPr>
          </a:p>
          <a:p>
            <a:pPr marL="342900" indent="-342900">
              <a:lnSpc>
                <a:spcPts val="3040"/>
              </a:lnSpc>
              <a:buFont typeface="Wingdings" pitchFamily="2" charset="2"/>
              <a:buChar char="§"/>
            </a:pPr>
            <a:r>
              <a:rPr lang="en-US" sz="1300" dirty="0">
                <a:solidFill>
                  <a:srgbClr val="F7F9E3"/>
                </a:solidFill>
                <a:latin typeface="Avenir Next" panose="020B0503020202020204" pitchFamily="34" charset="0"/>
                <a:hlinkClick r:id="rId10">
                  <a:extLst>
                    <a:ext uri="{A12FA001-AC4F-418D-AE19-62706E023703}">
                      <ahyp:hlinkClr xmlns:ahyp="http://schemas.microsoft.com/office/drawing/2018/hyperlinkcolor" val="tx"/>
                    </a:ext>
                  </a:extLst>
                </a:hlinkClick>
              </a:rPr>
              <a:t>30 million uninsured</a:t>
            </a:r>
            <a:endParaRPr lang="en-US" sz="1300" dirty="0">
              <a:solidFill>
                <a:srgbClr val="F7F9E3"/>
              </a:solidFill>
              <a:latin typeface="Avenir Next" panose="020B0503020202020204" pitchFamily="34" charset="0"/>
            </a:endParaRPr>
          </a:p>
          <a:p>
            <a:pPr marL="342900" indent="-342900">
              <a:lnSpc>
                <a:spcPts val="3040"/>
              </a:lnSpc>
              <a:buFont typeface="Wingdings" pitchFamily="2" charset="2"/>
              <a:buChar char="§"/>
            </a:pPr>
            <a:r>
              <a:rPr lang="en-US" sz="1300" dirty="0">
                <a:solidFill>
                  <a:srgbClr val="F7F9E3"/>
                </a:solidFill>
                <a:latin typeface="Avenir Next" panose="020B0503020202020204" pitchFamily="34" charset="0"/>
              </a:rPr>
              <a:t>3.6 million eviction filings each year: </a:t>
            </a:r>
            <a:r>
              <a:rPr lang="en-US" sz="1300" i="1" dirty="0">
                <a:solidFill>
                  <a:schemeClr val="bg2">
                    <a:lumMod val="50000"/>
                  </a:schemeClr>
                </a:solidFill>
                <a:latin typeface="Avenir Next Condensed" panose="020B0506020202020204" pitchFamily="34" charset="0"/>
              </a:rPr>
              <a:t>Page 15</a:t>
            </a:r>
            <a:endParaRPr lang="en-US" sz="1300" dirty="0">
              <a:solidFill>
                <a:schemeClr val="bg2">
                  <a:lumMod val="50000"/>
                </a:schemeClr>
              </a:solidFill>
              <a:latin typeface="Avenir Next" panose="020B0503020202020204" pitchFamily="34" charset="0"/>
            </a:endParaRPr>
          </a:p>
          <a:p>
            <a:pPr marL="342900" indent="-342900">
              <a:lnSpc>
                <a:spcPts val="3040"/>
              </a:lnSpc>
              <a:buFont typeface="Wingdings" pitchFamily="2" charset="2"/>
              <a:buChar char="§"/>
            </a:pPr>
            <a:r>
              <a:rPr lang="en-US" sz="1300" dirty="0">
                <a:solidFill>
                  <a:srgbClr val="F7F9E3"/>
                </a:solidFill>
                <a:latin typeface="Avenir Next" panose="020B0503020202020204" pitchFamily="34" charset="0"/>
                <a:hlinkClick r:id="rId11">
                  <a:extLst>
                    <a:ext uri="{A12FA001-AC4F-418D-AE19-62706E023703}">
                      <ahyp:hlinkClr xmlns:ahyp="http://schemas.microsoft.com/office/drawing/2018/hyperlinkcolor" val="tx"/>
                    </a:ext>
                  </a:extLst>
                </a:hlinkClick>
              </a:rPr>
              <a:t>2.5 million children enrolled in districts without libraries</a:t>
            </a:r>
            <a:endParaRPr lang="en-US" sz="1300" dirty="0">
              <a:solidFill>
                <a:srgbClr val="F7F9E3"/>
              </a:solidFill>
              <a:latin typeface="Avenir Next" panose="020B0503020202020204" pitchFamily="34" charset="0"/>
            </a:endParaRPr>
          </a:p>
        </p:txBody>
      </p:sp>
      <p:sp>
        <p:nvSpPr>
          <p:cNvPr id="226" name="TextBox 225">
            <a:extLst>
              <a:ext uri="{FF2B5EF4-FFF2-40B4-BE49-F238E27FC236}">
                <a16:creationId xmlns:a16="http://schemas.microsoft.com/office/drawing/2014/main" id="{EB275B04-4A73-3D5C-EA4B-0605E0518A6B}"/>
              </a:ext>
            </a:extLst>
          </p:cNvPr>
          <p:cNvSpPr txBox="1"/>
          <p:nvPr/>
        </p:nvSpPr>
        <p:spPr>
          <a:xfrm>
            <a:off x="-360001" y="1184212"/>
            <a:ext cx="12912000" cy="430887"/>
          </a:xfrm>
          <a:prstGeom prst="rect">
            <a:avLst/>
          </a:prstGeom>
          <a:noFill/>
        </p:spPr>
        <p:txBody>
          <a:bodyPr wrap="square">
            <a:spAutoFit/>
          </a:bodyPr>
          <a:lstStyle/>
          <a:p>
            <a:pPr algn="ctr"/>
            <a:r>
              <a:rPr lang="en-US" sz="2200" b="1" spc="150" dirty="0">
                <a:solidFill>
                  <a:srgbClr val="FF7251"/>
                </a:solidFill>
                <a:latin typeface="Courier New" panose="02070309020205020404" pitchFamily="49" charset="0"/>
                <a:cs typeface="Courier New" panose="02070309020205020404" pitchFamily="49" charset="0"/>
              </a:rPr>
              <a:t>Chapter 1</a:t>
            </a:r>
            <a:endParaRPr lang="en-US" sz="2200" i="1" spc="150" dirty="0">
              <a:solidFill>
                <a:schemeClr val="bg1"/>
              </a:solidFill>
              <a:latin typeface="Avenir Next Medium" panose="020B0503020202020204" pitchFamily="34" charset="0"/>
              <a:cs typeface="Courier New" panose="02070309020205020404" pitchFamily="49" charset="0"/>
            </a:endParaRPr>
          </a:p>
        </p:txBody>
      </p:sp>
      <p:grpSp>
        <p:nvGrpSpPr>
          <p:cNvPr id="8" name="Group 7">
            <a:extLst>
              <a:ext uri="{FF2B5EF4-FFF2-40B4-BE49-F238E27FC236}">
                <a16:creationId xmlns:a16="http://schemas.microsoft.com/office/drawing/2014/main" id="{C74A5493-CE4C-DD29-2861-F82B9E735436}"/>
              </a:ext>
            </a:extLst>
          </p:cNvPr>
          <p:cNvGrpSpPr/>
          <p:nvPr/>
        </p:nvGrpSpPr>
        <p:grpSpPr>
          <a:xfrm>
            <a:off x="4334971" y="201399"/>
            <a:ext cx="3523231" cy="869855"/>
            <a:chOff x="3074017" y="438219"/>
            <a:chExt cx="6043965" cy="869855"/>
          </a:xfrm>
        </p:grpSpPr>
        <p:sp>
          <p:nvSpPr>
            <p:cNvPr id="10" name="Rounded Rectangle 9">
              <a:extLst>
                <a:ext uri="{FF2B5EF4-FFF2-40B4-BE49-F238E27FC236}">
                  <a16:creationId xmlns:a16="http://schemas.microsoft.com/office/drawing/2014/main" id="{FE13A08B-E2ED-F3BA-1E19-8086349E16D6}"/>
                </a:ext>
              </a:extLst>
            </p:cNvPr>
            <p:cNvSpPr/>
            <p:nvPr/>
          </p:nvSpPr>
          <p:spPr>
            <a:xfrm>
              <a:off x="3475931" y="438219"/>
              <a:ext cx="5238120"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a:extLst>
                <a:ext uri="{FF2B5EF4-FFF2-40B4-BE49-F238E27FC236}">
                  <a16:creationId xmlns:a16="http://schemas.microsoft.com/office/drawing/2014/main" id="{2A8BF5BE-22C8-8AB6-A716-61B7A85835C7}"/>
                </a:ext>
              </a:extLst>
            </p:cNvPr>
            <p:cNvSpPr/>
            <p:nvPr/>
          </p:nvSpPr>
          <p:spPr>
            <a:xfrm>
              <a:off x="3562659" y="504195"/>
              <a:ext cx="5068015"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3ED040AB-58A6-2400-E32A-F45F3448B851}"/>
                </a:ext>
              </a:extLst>
            </p:cNvPr>
            <p:cNvSpPr txBox="1"/>
            <p:nvPr/>
          </p:nvSpPr>
          <p:spPr>
            <a:xfrm>
              <a:off x="3074017" y="582991"/>
              <a:ext cx="6043965" cy="584775"/>
            </a:xfrm>
            <a:prstGeom prst="rect">
              <a:avLst/>
            </a:prstGeom>
            <a:noFill/>
          </p:spPr>
          <p:txBody>
            <a:bodyPr wrap="square" rtlCol="0">
              <a:spAutoFit/>
            </a:bodyPr>
            <a:lstStyle/>
            <a:p>
              <a:pPr algn="ctr"/>
              <a:r>
                <a:rPr lang="en-US" sz="3200" spc="40" dirty="0">
                  <a:solidFill>
                    <a:srgbClr val="E5E9D0"/>
                  </a:solidFill>
                  <a:latin typeface="Hardwick WF" pitchFamily="2" charset="0"/>
                </a:rPr>
                <a:t>REFERENCES</a:t>
              </a:r>
            </a:p>
          </p:txBody>
        </p:sp>
      </p:grpSp>
      <p:sp>
        <p:nvSpPr>
          <p:cNvPr id="13" name="TextBox 12">
            <a:extLst>
              <a:ext uri="{FF2B5EF4-FFF2-40B4-BE49-F238E27FC236}">
                <a16:creationId xmlns:a16="http://schemas.microsoft.com/office/drawing/2014/main" id="{32528993-1A42-21DF-A5D0-2C856D4509A0}"/>
              </a:ext>
            </a:extLst>
          </p:cNvPr>
          <p:cNvSpPr txBox="1"/>
          <p:nvPr/>
        </p:nvSpPr>
        <p:spPr>
          <a:xfrm>
            <a:off x="6415184" y="1795497"/>
            <a:ext cx="6150494" cy="5047536"/>
          </a:xfrm>
          <a:prstGeom prst="rect">
            <a:avLst/>
          </a:prstGeom>
          <a:noFill/>
        </p:spPr>
        <p:txBody>
          <a:bodyPr wrap="square" rtlCol="0">
            <a:spAutoFit/>
          </a:bodyPr>
          <a:lstStyle/>
          <a:p>
            <a:pPr marL="342900" indent="-342900">
              <a:lnSpc>
                <a:spcPts val="3040"/>
              </a:lnSpc>
              <a:buFont typeface="Wingdings" pitchFamily="2" charset="2"/>
              <a:buChar char="§"/>
            </a:pPr>
            <a:r>
              <a:rPr lang="en-US" sz="1300" dirty="0">
                <a:solidFill>
                  <a:srgbClr val="F7F9E3"/>
                </a:solidFill>
                <a:latin typeface="Avenir Next" panose="020B0503020202020204" pitchFamily="34" charset="0"/>
                <a:hlinkClick r:id="rId12">
                  <a:extLst>
                    <a:ext uri="{A12FA001-AC4F-418D-AE19-62706E023703}">
                      <ahyp:hlinkClr xmlns:ahyp="http://schemas.microsoft.com/office/drawing/2018/hyperlinkcolor" val="tx"/>
                    </a:ext>
                  </a:extLst>
                </a:hlinkClick>
              </a:rPr>
              <a:t>600K people homeless each night </a:t>
            </a:r>
            <a:endParaRPr lang="en-US" sz="1300" dirty="0">
              <a:solidFill>
                <a:srgbClr val="F7F9E3"/>
              </a:solidFill>
              <a:latin typeface="Avenir Next" panose="020B0503020202020204" pitchFamily="34" charset="0"/>
            </a:endParaRPr>
          </a:p>
          <a:p>
            <a:pPr marL="342900" indent="-342900">
              <a:lnSpc>
                <a:spcPts val="3040"/>
              </a:lnSpc>
              <a:buFont typeface="Wingdings" pitchFamily="2" charset="2"/>
              <a:buChar char="§"/>
            </a:pPr>
            <a:r>
              <a:rPr lang="en-US" sz="1300" dirty="0">
                <a:solidFill>
                  <a:srgbClr val="F7F9E3"/>
                </a:solidFill>
                <a:latin typeface="Avenir Next" panose="020B0503020202020204" pitchFamily="34" charset="0"/>
                <a:hlinkClick r:id="rId13">
                  <a:extLst>
                    <a:ext uri="{A12FA001-AC4F-418D-AE19-62706E023703}">
                      <ahyp:hlinkClr xmlns:ahyp="http://schemas.microsoft.com/office/drawing/2018/hyperlinkcolor" val="tx"/>
                    </a:ext>
                  </a:extLst>
                </a:hlinkClick>
              </a:rPr>
              <a:t>45 million cannot access traditional loans </a:t>
            </a:r>
            <a:endParaRPr lang="en-US" sz="1300" dirty="0">
              <a:solidFill>
                <a:srgbClr val="F7F9E3"/>
              </a:solidFill>
              <a:latin typeface="Avenir Next" panose="020B0503020202020204" pitchFamily="34" charset="0"/>
            </a:endParaRPr>
          </a:p>
          <a:p>
            <a:pPr marL="342900" indent="-342900">
              <a:lnSpc>
                <a:spcPts val="3040"/>
              </a:lnSpc>
              <a:buFont typeface="Wingdings" pitchFamily="2" charset="2"/>
              <a:buChar char="§"/>
            </a:pPr>
            <a:r>
              <a:rPr lang="en-US" sz="1300" dirty="0">
                <a:solidFill>
                  <a:srgbClr val="F7F9E3"/>
                </a:solidFill>
                <a:latin typeface="Avenir Next" panose="020B0503020202020204" pitchFamily="34" charset="0"/>
              </a:rPr>
              <a:t>Black households face double the poverty rate of white: </a:t>
            </a:r>
            <a:r>
              <a:rPr lang="en-US" sz="1300" i="1" dirty="0">
                <a:solidFill>
                  <a:schemeClr val="bg2">
                    <a:lumMod val="50000"/>
                  </a:schemeClr>
                </a:solidFill>
                <a:latin typeface="Avenir Next Condensed" panose="020B0506020202020204" pitchFamily="34" charset="0"/>
              </a:rPr>
              <a:t>Page 22</a:t>
            </a:r>
            <a:endParaRPr lang="en-US" sz="1300" dirty="0">
              <a:solidFill>
                <a:schemeClr val="bg2">
                  <a:lumMod val="50000"/>
                </a:schemeClr>
              </a:solidFill>
              <a:latin typeface="Avenir Next" panose="020B0503020202020204" pitchFamily="34" charset="0"/>
            </a:endParaRPr>
          </a:p>
          <a:p>
            <a:pPr marL="342900" indent="-342900">
              <a:lnSpc>
                <a:spcPts val="3040"/>
              </a:lnSpc>
              <a:buFont typeface="Wingdings" pitchFamily="2" charset="2"/>
              <a:buChar char="§"/>
            </a:pPr>
            <a:r>
              <a:rPr lang="en-US" sz="1300" dirty="0">
                <a:solidFill>
                  <a:srgbClr val="F7F9E3"/>
                </a:solidFill>
                <a:latin typeface="Avenir Next" panose="020B0503020202020204" pitchFamily="34" charset="0"/>
                <a:hlinkClick r:id="rId5">
                  <a:extLst>
                    <a:ext uri="{A12FA001-AC4F-418D-AE19-62706E023703}">
                      <ahyp:hlinkClr xmlns:ahyp="http://schemas.microsoft.com/office/drawing/2018/hyperlinkcolor" val="tx"/>
                    </a:ext>
                  </a:extLst>
                </a:hlinkClick>
              </a:rPr>
              <a:t>15X higher likelihood of felony charge for those in poverty </a:t>
            </a:r>
            <a:endParaRPr lang="en-US" sz="1300" dirty="0">
              <a:solidFill>
                <a:srgbClr val="F7F9E3"/>
              </a:solidFill>
              <a:latin typeface="Avenir Next" panose="020B0503020202020204" pitchFamily="34" charset="0"/>
            </a:endParaRPr>
          </a:p>
          <a:p>
            <a:pPr marL="342900" indent="-342900">
              <a:lnSpc>
                <a:spcPts val="3040"/>
              </a:lnSpc>
              <a:buFont typeface="Wingdings" pitchFamily="2" charset="2"/>
              <a:buChar char="§"/>
            </a:pPr>
            <a:r>
              <a:rPr lang="en-US" sz="1300" dirty="0">
                <a:solidFill>
                  <a:srgbClr val="F7F9E3"/>
                </a:solidFill>
                <a:latin typeface="Avenir Next" panose="020B0503020202020204" pitchFamily="34" charset="0"/>
              </a:rPr>
              <a:t>Half of all new jobs eliminated within the first year: </a:t>
            </a:r>
            <a:r>
              <a:rPr lang="en-US" sz="1300" i="1" dirty="0">
                <a:solidFill>
                  <a:schemeClr val="bg2">
                    <a:lumMod val="50000"/>
                  </a:schemeClr>
                </a:solidFill>
                <a:latin typeface="Avenir Next Condensed" panose="020B0506020202020204" pitchFamily="34" charset="0"/>
              </a:rPr>
              <a:t>Page 16</a:t>
            </a:r>
            <a:endParaRPr lang="en-US" sz="1300" dirty="0">
              <a:solidFill>
                <a:schemeClr val="bg2">
                  <a:lumMod val="50000"/>
                </a:schemeClr>
              </a:solidFill>
              <a:latin typeface="Avenir Next" panose="020B0503020202020204" pitchFamily="34" charset="0"/>
            </a:endParaRPr>
          </a:p>
          <a:p>
            <a:pPr marL="342900" indent="-342900">
              <a:lnSpc>
                <a:spcPts val="3040"/>
              </a:lnSpc>
              <a:buFont typeface="Wingdings" pitchFamily="2" charset="2"/>
              <a:buChar char="§"/>
            </a:pPr>
            <a:r>
              <a:rPr lang="en-US" sz="1300" dirty="0">
                <a:solidFill>
                  <a:srgbClr val="F7F9E3"/>
                </a:solidFill>
                <a:latin typeface="Avenir Next" panose="020B0503020202020204" pitchFamily="34" charset="0"/>
              </a:rPr>
              <a:t>Due to cost, 24% in poverty skip medication </a:t>
            </a:r>
          </a:p>
          <a:p>
            <a:pPr marL="342900" indent="-342900">
              <a:lnSpc>
                <a:spcPts val="3040"/>
              </a:lnSpc>
              <a:buFont typeface="Wingdings" pitchFamily="2" charset="2"/>
              <a:buChar char="§"/>
            </a:pPr>
            <a:r>
              <a:rPr lang="en-US" sz="1300" dirty="0">
                <a:solidFill>
                  <a:srgbClr val="F7F9E3"/>
                </a:solidFill>
                <a:latin typeface="Avenir Next" panose="020B0503020202020204" pitchFamily="34" charset="0"/>
                <a:hlinkClick r:id="rId14">
                  <a:extLst>
                    <a:ext uri="{A12FA001-AC4F-418D-AE19-62706E023703}">
                      <ahyp:hlinkClr xmlns:ahyp="http://schemas.microsoft.com/office/drawing/2018/hyperlinkcolor" val="tx"/>
                    </a:ext>
                  </a:extLst>
                </a:hlinkClick>
              </a:rPr>
              <a:t>Higher infant mortality rate for less educated mothers</a:t>
            </a:r>
            <a:endParaRPr lang="en-US" sz="1300" dirty="0">
              <a:solidFill>
                <a:srgbClr val="F7F9E3"/>
              </a:solidFill>
              <a:latin typeface="Avenir Next" panose="020B0503020202020204" pitchFamily="34" charset="0"/>
            </a:endParaRPr>
          </a:p>
          <a:p>
            <a:pPr marL="342900" indent="-342900">
              <a:lnSpc>
                <a:spcPts val="3040"/>
              </a:lnSpc>
              <a:buFont typeface="Wingdings" pitchFamily="2" charset="2"/>
              <a:buChar char="§"/>
            </a:pPr>
            <a:r>
              <a:rPr lang="en-US" sz="1300" dirty="0">
                <a:solidFill>
                  <a:srgbClr val="F7F9E3"/>
                </a:solidFill>
                <a:latin typeface="Avenir Next" panose="020B0503020202020204" pitchFamily="34" charset="0"/>
              </a:rPr>
              <a:t>5.3 million living on less that $4 per day: </a:t>
            </a:r>
            <a:r>
              <a:rPr lang="en-US" sz="1300" i="1" dirty="0">
                <a:solidFill>
                  <a:schemeClr val="bg2">
                    <a:lumMod val="50000"/>
                  </a:schemeClr>
                </a:solidFill>
                <a:latin typeface="Avenir Next Condensed" panose="020B0506020202020204" pitchFamily="34" charset="0"/>
              </a:rPr>
              <a:t>Page 18</a:t>
            </a:r>
            <a:endParaRPr lang="en-US" sz="1300" dirty="0">
              <a:solidFill>
                <a:schemeClr val="bg2">
                  <a:lumMod val="50000"/>
                </a:schemeClr>
              </a:solidFill>
              <a:latin typeface="Avenir Next" panose="020B0503020202020204" pitchFamily="34" charset="0"/>
            </a:endParaRPr>
          </a:p>
          <a:p>
            <a:pPr marL="342900" indent="-342900">
              <a:lnSpc>
                <a:spcPts val="3040"/>
              </a:lnSpc>
              <a:buFont typeface="Wingdings" pitchFamily="2" charset="2"/>
              <a:buChar char="§"/>
            </a:pPr>
            <a:r>
              <a:rPr lang="en-US" sz="1300" dirty="0">
                <a:solidFill>
                  <a:srgbClr val="F7F9E3"/>
                </a:solidFill>
                <a:latin typeface="Avenir Next" panose="020B0503020202020204" pitchFamily="34" charset="0"/>
              </a:rPr>
              <a:t>Most poor renters spend over 50% income on housing: </a:t>
            </a:r>
            <a:r>
              <a:rPr lang="en-US" sz="1300" i="1" dirty="0">
                <a:solidFill>
                  <a:schemeClr val="bg2">
                    <a:lumMod val="50000"/>
                  </a:schemeClr>
                </a:solidFill>
                <a:latin typeface="Avenir Next Condensed" panose="020B0506020202020204" pitchFamily="34" charset="0"/>
              </a:rPr>
              <a:t>Page 15</a:t>
            </a:r>
            <a:r>
              <a:rPr lang="en-US" sz="1300" dirty="0">
                <a:solidFill>
                  <a:schemeClr val="bg2">
                    <a:lumMod val="50000"/>
                  </a:schemeClr>
                </a:solidFill>
                <a:latin typeface="Avenir Next" panose="020B0503020202020204" pitchFamily="34" charset="0"/>
              </a:rPr>
              <a:t> </a:t>
            </a:r>
          </a:p>
          <a:p>
            <a:pPr marL="342900" indent="-342900">
              <a:lnSpc>
                <a:spcPts val="3040"/>
              </a:lnSpc>
              <a:buFont typeface="Wingdings" pitchFamily="2" charset="2"/>
              <a:buChar char="§"/>
            </a:pPr>
            <a:r>
              <a:rPr lang="en-US" sz="1300" dirty="0">
                <a:solidFill>
                  <a:srgbClr val="F7F9E3"/>
                </a:solidFill>
                <a:latin typeface="Avenir Next" panose="020B0503020202020204" pitchFamily="34" charset="0"/>
                <a:hlinkClick r:id="rId15">
                  <a:extLst>
                    <a:ext uri="{A12FA001-AC4F-418D-AE19-62706E023703}">
                      <ahyp:hlinkClr xmlns:ahyp="http://schemas.microsoft.com/office/drawing/2018/hyperlinkcolor" val="tx"/>
                    </a:ext>
                  </a:extLst>
                </a:hlinkClick>
              </a:rPr>
              <a:t>36% of workers are in the gig economy</a:t>
            </a:r>
            <a:endParaRPr lang="en-US" sz="1300" dirty="0">
              <a:solidFill>
                <a:srgbClr val="F7F9E3"/>
              </a:solidFill>
              <a:latin typeface="Avenir Next" panose="020B0503020202020204" pitchFamily="34" charset="0"/>
            </a:endParaRPr>
          </a:p>
          <a:p>
            <a:pPr marL="342900" indent="-342900">
              <a:lnSpc>
                <a:spcPts val="3040"/>
              </a:lnSpc>
              <a:buFont typeface="Wingdings" pitchFamily="2" charset="2"/>
              <a:buChar char="§"/>
            </a:pPr>
            <a:r>
              <a:rPr lang="en-US" sz="1300" dirty="0">
                <a:solidFill>
                  <a:srgbClr val="F7F9E3"/>
                </a:solidFill>
                <a:latin typeface="Avenir Next" panose="020B0503020202020204" pitchFamily="34" charset="0"/>
                <a:hlinkClick r:id="rId16">
                  <a:extLst>
                    <a:ext uri="{A12FA001-AC4F-418D-AE19-62706E023703}">
                      <ahyp:hlinkClr xmlns:ahyp="http://schemas.microsoft.com/office/drawing/2018/hyperlinkcolor" val="tx"/>
                    </a:ext>
                  </a:extLst>
                </a:hlinkClick>
              </a:rPr>
              <a:t>The U.S. is short 7 million affordable rentals</a:t>
            </a:r>
            <a:endParaRPr lang="en-US" sz="1300" dirty="0">
              <a:solidFill>
                <a:srgbClr val="F7F9E3"/>
              </a:solidFill>
              <a:latin typeface="Avenir Next" panose="020B0503020202020204" pitchFamily="34" charset="0"/>
            </a:endParaRPr>
          </a:p>
          <a:p>
            <a:pPr marL="342900" indent="-342900">
              <a:lnSpc>
                <a:spcPts val="3040"/>
              </a:lnSpc>
              <a:buFont typeface="Wingdings" pitchFamily="2" charset="2"/>
              <a:buChar char="§"/>
            </a:pPr>
            <a:r>
              <a:rPr lang="en-US" sz="1300" dirty="0">
                <a:solidFill>
                  <a:srgbClr val="F7F9E3"/>
                </a:solidFill>
                <a:latin typeface="Avenir Next" panose="020B0503020202020204" pitchFamily="34" charset="0"/>
              </a:rPr>
              <a:t>Gun death risk is 20X higher in poorest areas</a:t>
            </a:r>
          </a:p>
          <a:p>
            <a:pPr marL="342900" indent="-342900">
              <a:lnSpc>
                <a:spcPts val="3040"/>
              </a:lnSpc>
              <a:buFont typeface="Wingdings" pitchFamily="2" charset="2"/>
              <a:buChar char="§"/>
            </a:pPr>
            <a:endParaRPr lang="en-US" sz="1300" dirty="0">
              <a:solidFill>
                <a:srgbClr val="F4FBE6"/>
              </a:solidFill>
              <a:latin typeface="Avenir Next" panose="020B0503020202020204" pitchFamily="34" charset="0"/>
            </a:endParaRPr>
          </a:p>
        </p:txBody>
      </p:sp>
      <p:sp>
        <p:nvSpPr>
          <p:cNvPr id="2" name="TextBox 1">
            <a:extLst>
              <a:ext uri="{FF2B5EF4-FFF2-40B4-BE49-F238E27FC236}">
                <a16:creationId xmlns:a16="http://schemas.microsoft.com/office/drawing/2014/main" id="{92EA4B8B-5B22-C533-DF49-B959E41E0FC9}"/>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1567185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8F7004B-868B-2F7F-5448-6A8619A1ADAD}"/>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A98E8364-FB3D-1669-1599-41E8D139B720}"/>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70"/>
                    </a14:imgEffect>
                    <a14:imgEffect>
                      <a14:brightnessContrast bright="-69000"/>
                    </a14:imgEffect>
                  </a14:imgLayer>
                </a14:imgProps>
              </a:ext>
            </a:extLst>
          </a:blip>
          <a:stretch>
            <a:fillRect/>
          </a:stretch>
        </p:blipFill>
        <p:spPr>
          <a:xfrm>
            <a:off x="7457" y="0"/>
            <a:ext cx="12192000" cy="6842014"/>
          </a:xfrm>
          <a:prstGeom prst="rect">
            <a:avLst/>
          </a:prstGeom>
        </p:spPr>
      </p:pic>
      <p:sp>
        <p:nvSpPr>
          <p:cNvPr id="221" name="TextBox 220">
            <a:extLst>
              <a:ext uri="{FF2B5EF4-FFF2-40B4-BE49-F238E27FC236}">
                <a16:creationId xmlns:a16="http://schemas.microsoft.com/office/drawing/2014/main" id="{04C296F0-643F-0080-C408-0DADA535CEA2}"/>
              </a:ext>
            </a:extLst>
          </p:cNvPr>
          <p:cNvSpPr txBox="1"/>
          <p:nvPr/>
        </p:nvSpPr>
        <p:spPr>
          <a:xfrm>
            <a:off x="652224" y="1795497"/>
            <a:ext cx="11100065" cy="4443524"/>
          </a:xfrm>
          <a:prstGeom prst="rect">
            <a:avLst/>
          </a:prstGeom>
          <a:noFill/>
        </p:spPr>
        <p:txBody>
          <a:bodyPr wrap="square" rtlCol="0">
            <a:spAutoFit/>
          </a:bodyPr>
          <a:lstStyle/>
          <a:p>
            <a:pPr marL="342900" indent="-342900">
              <a:lnSpc>
                <a:spcPct val="200000"/>
              </a:lnSpc>
              <a:buFont typeface="+mj-lt"/>
              <a:buAutoNum type="arabicPeriod"/>
            </a:pPr>
            <a:r>
              <a:rPr lang="en-US" sz="1300" dirty="0">
                <a:solidFill>
                  <a:srgbClr val="F7F9E3"/>
                </a:solidFill>
                <a:latin typeface="Avenir Next" panose="020B0503020202020204" pitchFamily="34" charset="0"/>
              </a:rPr>
              <a:t>Wasley, Andrew. “Two Amputations a Week: The Cost of Working in a US Meat Plant.” The Guardian, July 17, 2018. </a:t>
            </a:r>
            <a:r>
              <a:rPr lang="en-US" sz="1300" dirty="0">
                <a:solidFill>
                  <a:srgbClr val="F7F9E3"/>
                </a:solidFill>
                <a:latin typeface="Avenir Next" panose="020B0503020202020204" pitchFamily="34" charset="0"/>
                <a:hlinkClick r:id="rId5">
                  <a:extLst>
                    <a:ext uri="{A12FA001-AC4F-418D-AE19-62706E023703}">
                      <ahyp:hlinkClr xmlns:ahyp="http://schemas.microsoft.com/office/drawing/2018/hyperlinkcolor" val="tx"/>
                    </a:ext>
                  </a:extLst>
                </a:hlinkClick>
              </a:rPr>
              <a:t>https://www.theguardian.com/environment/2018/jul/05/amputations-serious-injuries-us-meat-industry-plant</a:t>
            </a:r>
            <a:r>
              <a:rPr lang="en-US" sz="1300" dirty="0">
                <a:solidFill>
                  <a:srgbClr val="F7F9E3"/>
                </a:solidFill>
                <a:latin typeface="Avenir Next" panose="020B0503020202020204" pitchFamily="34" charset="0"/>
              </a:rPr>
              <a:t>.</a:t>
            </a:r>
          </a:p>
          <a:p>
            <a:pPr marL="342900" indent="-342900">
              <a:lnSpc>
                <a:spcPct val="200000"/>
              </a:lnSpc>
              <a:buFont typeface="+mj-lt"/>
              <a:buAutoNum type="arabicPeriod"/>
            </a:pPr>
            <a:r>
              <a:rPr lang="en-US" sz="1300" dirty="0">
                <a:solidFill>
                  <a:srgbClr val="F7F9E3"/>
                </a:solidFill>
                <a:latin typeface="Avenir Next" panose="020B0503020202020204" pitchFamily="34" charset="0"/>
              </a:rPr>
              <a:t>U.S. Census Bureau. “Inequalities Persist despite Decline in Poverty for All Major Race and Hispanic Origin Groups.” Census.gov, </a:t>
            </a:r>
            <a:br>
              <a:rPr lang="en-US" sz="1300" dirty="0">
                <a:solidFill>
                  <a:srgbClr val="F7F9E3"/>
                </a:solidFill>
                <a:latin typeface="Avenir Next" panose="020B0503020202020204" pitchFamily="34" charset="0"/>
              </a:rPr>
            </a:br>
            <a:r>
              <a:rPr lang="en-US" sz="1300" dirty="0">
                <a:solidFill>
                  <a:srgbClr val="F7F9E3"/>
                </a:solidFill>
                <a:latin typeface="Avenir Next" panose="020B0503020202020204" pitchFamily="34" charset="0"/>
              </a:rPr>
              <a:t>December 9, 2021. </a:t>
            </a:r>
            <a:r>
              <a:rPr lang="en-US" sz="1300" dirty="0">
                <a:solidFill>
                  <a:srgbClr val="F7F9E3"/>
                </a:solidFill>
                <a:latin typeface="Avenir Next" panose="020B0503020202020204" pitchFamily="34" charset="0"/>
                <a:hlinkClick r:id="rId6">
                  <a:extLst>
                    <a:ext uri="{A12FA001-AC4F-418D-AE19-62706E023703}">
                      <ahyp:hlinkClr xmlns:ahyp="http://schemas.microsoft.com/office/drawing/2018/hyperlinkcolor" val="tx"/>
                    </a:ext>
                  </a:extLst>
                </a:hlinkClick>
              </a:rPr>
              <a:t>https://www.census.gov/library/stories/2020/09/poverty-rates-for-blacks-and-hispanics-reached-historic-lows-in-2019.html</a:t>
            </a:r>
            <a:r>
              <a:rPr lang="en-US" sz="1300" dirty="0">
                <a:solidFill>
                  <a:srgbClr val="F7F9E3"/>
                </a:solidFill>
                <a:latin typeface="Avenir Next" panose="020B0503020202020204" pitchFamily="34" charset="0"/>
              </a:rPr>
              <a:t>.</a:t>
            </a:r>
          </a:p>
          <a:p>
            <a:pPr marL="342900" indent="-342900">
              <a:lnSpc>
                <a:spcPct val="200000"/>
              </a:lnSpc>
              <a:buFont typeface="+mj-lt"/>
              <a:buAutoNum type="arabicPeriod"/>
            </a:pPr>
            <a:r>
              <a:rPr lang="en-US" sz="1300" dirty="0">
                <a:solidFill>
                  <a:srgbClr val="F7F9E3"/>
                </a:solidFill>
                <a:latin typeface="Avenir Next" panose="020B0503020202020204" pitchFamily="34" charset="0"/>
              </a:rPr>
              <a:t>“The Basic Facts About Women in Poverty.” Center for American Progress, 3 Dec. 2021, </a:t>
            </a:r>
            <a:r>
              <a:rPr lang="en-US" sz="1300" dirty="0" err="1">
                <a:solidFill>
                  <a:srgbClr val="F7F9E3"/>
                </a:solidFill>
                <a:latin typeface="Avenir Next" panose="020B0503020202020204" pitchFamily="34" charset="0"/>
                <a:hlinkClick r:id="rId7">
                  <a:extLst>
                    <a:ext uri="{A12FA001-AC4F-418D-AE19-62706E023703}">
                      <ahyp:hlinkClr xmlns:ahyp="http://schemas.microsoft.com/office/drawing/2018/hyperlinkcolor" val="tx"/>
                    </a:ext>
                  </a:extLst>
                </a:hlinkClick>
              </a:rPr>
              <a:t>www.americanprogress.org</a:t>
            </a:r>
            <a:r>
              <a:rPr lang="en-US" sz="1300" dirty="0">
                <a:solidFill>
                  <a:srgbClr val="F7F9E3"/>
                </a:solidFill>
                <a:latin typeface="Avenir Next" panose="020B0503020202020204" pitchFamily="34" charset="0"/>
                <a:hlinkClick r:id="rId7">
                  <a:extLst>
                    <a:ext uri="{A12FA001-AC4F-418D-AE19-62706E023703}">
                      <ahyp:hlinkClr xmlns:ahyp="http://schemas.microsoft.com/office/drawing/2018/hyperlinkcolor" val="tx"/>
                    </a:ext>
                  </a:extLst>
                </a:hlinkClick>
              </a:rPr>
              <a:t>/article/basic-facts-women-poverty.</a:t>
            </a:r>
            <a:endParaRPr lang="en-US" sz="1300" dirty="0">
              <a:solidFill>
                <a:srgbClr val="F7F9E3"/>
              </a:solidFill>
              <a:latin typeface="Avenir Next" panose="020B0503020202020204" pitchFamily="34" charset="0"/>
            </a:endParaRPr>
          </a:p>
          <a:p>
            <a:pPr marL="342900" indent="-342900">
              <a:lnSpc>
                <a:spcPct val="200000"/>
              </a:lnSpc>
              <a:buFont typeface="+mj-lt"/>
              <a:buAutoNum type="arabicPeriod"/>
            </a:pPr>
            <a:r>
              <a:rPr lang="en-US" sz="1300" dirty="0">
                <a:solidFill>
                  <a:srgbClr val="F7F9E3"/>
                </a:solidFill>
                <a:latin typeface="Avenir Next" panose="020B0503020202020204" pitchFamily="34" charset="0"/>
              </a:rPr>
              <a:t>Statista. “Poverty Rates in OECD Countries 2022 | Statista,” January 8, 2024. </a:t>
            </a:r>
            <a:r>
              <a:rPr lang="en-US" sz="1300" dirty="0">
                <a:solidFill>
                  <a:srgbClr val="F7F9E3"/>
                </a:solidFill>
                <a:latin typeface="Avenir Next" panose="020B0503020202020204" pitchFamily="34" charset="0"/>
                <a:hlinkClick r:id="rId8">
                  <a:extLst>
                    <a:ext uri="{A12FA001-AC4F-418D-AE19-62706E023703}">
                      <ahyp:hlinkClr xmlns:ahyp="http://schemas.microsoft.com/office/drawing/2018/hyperlinkcolor" val="tx"/>
                    </a:ext>
                  </a:extLst>
                </a:hlinkClick>
              </a:rPr>
              <a:t>https://www.statista.com/statistics/233910/poverty-rates-in-oecd-countries/</a:t>
            </a:r>
            <a:r>
              <a:rPr lang="en-US" sz="1300" dirty="0">
                <a:solidFill>
                  <a:srgbClr val="F7F9E3"/>
                </a:solidFill>
                <a:latin typeface="Avenir Next" panose="020B0503020202020204" pitchFamily="34" charset="0"/>
              </a:rPr>
              <a:t>.</a:t>
            </a:r>
          </a:p>
          <a:p>
            <a:pPr marL="342900" indent="-342900">
              <a:lnSpc>
                <a:spcPct val="200000"/>
              </a:lnSpc>
              <a:buFont typeface="+mj-lt"/>
              <a:buAutoNum type="arabicPeriod"/>
            </a:pPr>
            <a:r>
              <a:rPr lang="en-US" sz="1300" dirty="0">
                <a:solidFill>
                  <a:srgbClr val="F7F9E3"/>
                </a:solidFill>
                <a:latin typeface="Avenir Next" panose="020B0503020202020204" pitchFamily="34" charset="0"/>
              </a:rPr>
              <a:t>Select icons in this chapter are courtesy of </a:t>
            </a:r>
            <a:r>
              <a:rPr lang="en-US" sz="1300" dirty="0">
                <a:solidFill>
                  <a:srgbClr val="F7F9E3"/>
                </a:solidFill>
                <a:latin typeface="Avenir Next" panose="020B0503020202020204" pitchFamily="34" charset="0"/>
                <a:hlinkClick r:id="rId9">
                  <a:extLst>
                    <a:ext uri="{A12FA001-AC4F-418D-AE19-62706E023703}">
                      <ahyp:hlinkClr xmlns:ahyp="http://schemas.microsoft.com/office/drawing/2018/hyperlinkcolor" val="tx"/>
                    </a:ext>
                  </a:extLst>
                </a:hlinkClick>
              </a:rPr>
              <a:t>The Noun Project</a:t>
            </a:r>
            <a:r>
              <a:rPr lang="en-US" sz="1300" dirty="0">
                <a:solidFill>
                  <a:srgbClr val="F7F9E3"/>
                </a:solidFill>
                <a:latin typeface="Avenir Next" panose="020B0503020202020204" pitchFamily="34" charset="0"/>
              </a:rPr>
              <a:t>.</a:t>
            </a:r>
          </a:p>
          <a:p>
            <a:pPr marL="342900" indent="-342900">
              <a:lnSpc>
                <a:spcPct val="200000"/>
              </a:lnSpc>
              <a:buFont typeface="+mj-lt"/>
              <a:buAutoNum type="arabicPeriod"/>
            </a:pPr>
            <a:endParaRPr lang="en-US" sz="1300" dirty="0">
              <a:solidFill>
                <a:srgbClr val="F7F9E3"/>
              </a:solidFill>
              <a:latin typeface="Avenir Next" panose="020B0503020202020204" pitchFamily="34" charset="0"/>
            </a:endParaRPr>
          </a:p>
        </p:txBody>
      </p:sp>
      <p:sp>
        <p:nvSpPr>
          <p:cNvPr id="226" name="TextBox 225">
            <a:extLst>
              <a:ext uri="{FF2B5EF4-FFF2-40B4-BE49-F238E27FC236}">
                <a16:creationId xmlns:a16="http://schemas.microsoft.com/office/drawing/2014/main" id="{CFBA1D8F-4E02-DC71-0068-C21191BB6BF7}"/>
              </a:ext>
            </a:extLst>
          </p:cNvPr>
          <p:cNvSpPr txBox="1"/>
          <p:nvPr/>
        </p:nvSpPr>
        <p:spPr>
          <a:xfrm>
            <a:off x="-360001" y="1184212"/>
            <a:ext cx="12912000" cy="430887"/>
          </a:xfrm>
          <a:prstGeom prst="rect">
            <a:avLst/>
          </a:prstGeom>
          <a:noFill/>
        </p:spPr>
        <p:txBody>
          <a:bodyPr wrap="square">
            <a:spAutoFit/>
          </a:bodyPr>
          <a:lstStyle/>
          <a:p>
            <a:pPr algn="ctr"/>
            <a:r>
              <a:rPr lang="en-US" sz="2200" b="1" spc="150" dirty="0">
                <a:solidFill>
                  <a:srgbClr val="FF7251"/>
                </a:solidFill>
                <a:latin typeface="Courier New" panose="02070309020205020404" pitchFamily="49" charset="0"/>
                <a:cs typeface="Courier New" panose="02070309020205020404" pitchFamily="49" charset="0"/>
              </a:rPr>
              <a:t>Chapter 1</a:t>
            </a:r>
            <a:endParaRPr lang="en-US" sz="2200" i="1" spc="150" dirty="0">
              <a:solidFill>
                <a:schemeClr val="bg1"/>
              </a:solidFill>
              <a:latin typeface="Avenir Next Medium" panose="020B0503020202020204" pitchFamily="34" charset="0"/>
              <a:cs typeface="Courier New" panose="02070309020205020404" pitchFamily="49" charset="0"/>
            </a:endParaRPr>
          </a:p>
        </p:txBody>
      </p:sp>
      <p:grpSp>
        <p:nvGrpSpPr>
          <p:cNvPr id="8" name="Group 7">
            <a:extLst>
              <a:ext uri="{FF2B5EF4-FFF2-40B4-BE49-F238E27FC236}">
                <a16:creationId xmlns:a16="http://schemas.microsoft.com/office/drawing/2014/main" id="{07A0EEB6-3858-AC93-9A35-A5269E74F703}"/>
              </a:ext>
            </a:extLst>
          </p:cNvPr>
          <p:cNvGrpSpPr/>
          <p:nvPr/>
        </p:nvGrpSpPr>
        <p:grpSpPr>
          <a:xfrm>
            <a:off x="4334971" y="201399"/>
            <a:ext cx="3523231" cy="869855"/>
            <a:chOff x="3074017" y="438219"/>
            <a:chExt cx="6043965" cy="869855"/>
          </a:xfrm>
        </p:grpSpPr>
        <p:sp>
          <p:nvSpPr>
            <p:cNvPr id="10" name="Rounded Rectangle 9">
              <a:extLst>
                <a:ext uri="{FF2B5EF4-FFF2-40B4-BE49-F238E27FC236}">
                  <a16:creationId xmlns:a16="http://schemas.microsoft.com/office/drawing/2014/main" id="{5F49151B-730A-89D7-C6BD-418FAA7A24A5}"/>
                </a:ext>
              </a:extLst>
            </p:cNvPr>
            <p:cNvSpPr/>
            <p:nvPr/>
          </p:nvSpPr>
          <p:spPr>
            <a:xfrm>
              <a:off x="3475931" y="438219"/>
              <a:ext cx="5238120"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a:extLst>
                <a:ext uri="{FF2B5EF4-FFF2-40B4-BE49-F238E27FC236}">
                  <a16:creationId xmlns:a16="http://schemas.microsoft.com/office/drawing/2014/main" id="{1C7C2E9B-452C-B6C9-5A6F-EECA8D1C97B8}"/>
                </a:ext>
              </a:extLst>
            </p:cNvPr>
            <p:cNvSpPr/>
            <p:nvPr/>
          </p:nvSpPr>
          <p:spPr>
            <a:xfrm>
              <a:off x="3562659" y="504195"/>
              <a:ext cx="5068015"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F0F18127-B683-F14E-13B7-3F8C4633C0BC}"/>
                </a:ext>
              </a:extLst>
            </p:cNvPr>
            <p:cNvSpPr txBox="1"/>
            <p:nvPr/>
          </p:nvSpPr>
          <p:spPr>
            <a:xfrm>
              <a:off x="3074017" y="582991"/>
              <a:ext cx="6043965" cy="584775"/>
            </a:xfrm>
            <a:prstGeom prst="rect">
              <a:avLst/>
            </a:prstGeom>
            <a:noFill/>
          </p:spPr>
          <p:txBody>
            <a:bodyPr wrap="square" rtlCol="0">
              <a:spAutoFit/>
            </a:bodyPr>
            <a:lstStyle/>
            <a:p>
              <a:pPr algn="ctr"/>
              <a:r>
                <a:rPr lang="en-US" sz="3200" spc="40" dirty="0">
                  <a:solidFill>
                    <a:srgbClr val="E5E9D0"/>
                  </a:solidFill>
                  <a:latin typeface="Hardwick WF" pitchFamily="2" charset="0"/>
                </a:rPr>
                <a:t>REFERENCES</a:t>
              </a:r>
            </a:p>
          </p:txBody>
        </p:sp>
      </p:grpSp>
      <p:sp>
        <p:nvSpPr>
          <p:cNvPr id="2" name="TextBox 1">
            <a:extLst>
              <a:ext uri="{FF2B5EF4-FFF2-40B4-BE49-F238E27FC236}">
                <a16:creationId xmlns:a16="http://schemas.microsoft.com/office/drawing/2014/main" id="{04D04CE9-6010-2911-361D-8A8935223349}"/>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1533429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4149683-E49C-A597-BB79-3F05DD41D76E}"/>
              </a:ext>
            </a:extLst>
          </p:cNvPr>
          <p:cNvGrpSpPr/>
          <p:nvPr/>
        </p:nvGrpSpPr>
        <p:grpSpPr>
          <a:xfrm>
            <a:off x="-84639" y="31151"/>
            <a:ext cx="12495077" cy="6795698"/>
            <a:chOff x="-84639" y="31151"/>
            <a:chExt cx="12495077" cy="6795698"/>
          </a:xfrm>
        </p:grpSpPr>
        <p:pic>
          <p:nvPicPr>
            <p:cNvPr id="22" name="Picture 21">
              <a:extLst>
                <a:ext uri="{FF2B5EF4-FFF2-40B4-BE49-F238E27FC236}">
                  <a16:creationId xmlns:a16="http://schemas.microsoft.com/office/drawing/2014/main" id="{9E958B0F-FA5F-D55F-A333-8C39DC9945FC}"/>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38"/>
                      </a14:imgEffect>
                      <a14:imgEffect>
                        <a14:brightnessContrast bright="-77000" contrast="-23000"/>
                      </a14:imgEffect>
                    </a14:imgLayer>
                  </a14:imgProps>
                </a:ext>
              </a:extLst>
            </a:blip>
            <a:stretch>
              <a:fillRect/>
            </a:stretch>
          </p:blipFill>
          <p:spPr>
            <a:xfrm>
              <a:off x="0" y="31151"/>
              <a:ext cx="12188996" cy="6795698"/>
            </a:xfrm>
            <a:prstGeom prst="rect">
              <a:avLst/>
            </a:prstGeom>
          </p:spPr>
        </p:pic>
        <p:sp>
          <p:nvSpPr>
            <p:cNvPr id="25" name="TextBox 24">
              <a:extLst>
                <a:ext uri="{FF2B5EF4-FFF2-40B4-BE49-F238E27FC236}">
                  <a16:creationId xmlns:a16="http://schemas.microsoft.com/office/drawing/2014/main" id="{4F130A79-04D1-7496-2852-1E1A4B975208}"/>
                </a:ext>
              </a:extLst>
            </p:cNvPr>
            <p:cNvSpPr txBox="1"/>
            <p:nvPr/>
          </p:nvSpPr>
          <p:spPr>
            <a:xfrm>
              <a:off x="-84639" y="3313315"/>
              <a:ext cx="12495077" cy="769441"/>
            </a:xfrm>
            <a:prstGeom prst="rect">
              <a:avLst/>
            </a:prstGeom>
            <a:noFill/>
          </p:spPr>
          <p:txBody>
            <a:bodyPr wrap="square" rtlCol="0">
              <a:spAutoFit/>
            </a:bodyPr>
            <a:lstStyle/>
            <a:p>
              <a:pPr algn="ctr"/>
              <a:r>
                <a:rPr lang="en-US" sz="4400" spc="150" dirty="0">
                  <a:solidFill>
                    <a:srgbClr val="F7FAE3"/>
                  </a:solidFill>
                  <a:latin typeface="Hardwick WF" pitchFamily="2" charset="0"/>
                </a:rPr>
                <a:t>Why Haven’t We Made More Progress?</a:t>
              </a:r>
            </a:p>
          </p:txBody>
        </p:sp>
        <p:sp>
          <p:nvSpPr>
            <p:cNvPr id="44" name="TextBox 43">
              <a:extLst>
                <a:ext uri="{FF2B5EF4-FFF2-40B4-BE49-F238E27FC236}">
                  <a16:creationId xmlns:a16="http://schemas.microsoft.com/office/drawing/2014/main" id="{DD5F0D95-D46F-AD4E-1659-E6EF0B72C4C0}"/>
                </a:ext>
              </a:extLst>
            </p:cNvPr>
            <p:cNvSpPr txBox="1"/>
            <p:nvPr/>
          </p:nvSpPr>
          <p:spPr>
            <a:xfrm>
              <a:off x="2735406" y="2482607"/>
              <a:ext cx="6854987" cy="646331"/>
            </a:xfrm>
            <a:prstGeom prst="rect">
              <a:avLst/>
            </a:prstGeom>
            <a:noFill/>
          </p:spPr>
          <p:txBody>
            <a:bodyPr wrap="square">
              <a:spAutoFit/>
            </a:bodyPr>
            <a:lstStyle/>
            <a:p>
              <a:pPr algn="ctr"/>
              <a:r>
                <a:rPr lang="en-US" sz="3600" b="1" spc="150" dirty="0">
                  <a:solidFill>
                    <a:srgbClr val="FF7251"/>
                  </a:solidFill>
                  <a:latin typeface="Courier New" panose="02070309020205020404" pitchFamily="49" charset="0"/>
                  <a:cs typeface="Courier New" panose="02070309020205020404" pitchFamily="49" charset="0"/>
                </a:rPr>
                <a:t>Chapter 2: </a:t>
              </a:r>
            </a:p>
          </p:txBody>
        </p:sp>
      </p:grpSp>
      <p:sp>
        <p:nvSpPr>
          <p:cNvPr id="3" name="TextBox 2">
            <a:extLst>
              <a:ext uri="{FF2B5EF4-FFF2-40B4-BE49-F238E27FC236}">
                <a16:creationId xmlns:a16="http://schemas.microsoft.com/office/drawing/2014/main" id="{440D798C-B6E3-40B0-4071-0FF5F7B16D62}"/>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158564806"/>
      </p:ext>
    </p:extLst>
  </p:cSld>
  <p:clrMapOvr>
    <a:masterClrMapping/>
  </p:clrMapOvr>
  <p:transition spd="slow">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3E49BCF9-706E-9E05-2ED0-B73F6E492DD5}"/>
              </a:ext>
            </a:extLst>
          </p:cNvPr>
          <p:cNvSpPr/>
          <p:nvPr/>
        </p:nvSpPr>
        <p:spPr>
          <a:xfrm>
            <a:off x="5432457" y="842938"/>
            <a:ext cx="70718" cy="517358"/>
          </a:xfrm>
          <a:custGeom>
            <a:avLst/>
            <a:gdLst>
              <a:gd name="connsiteX0" fmla="*/ 51856 w 142939"/>
              <a:gd name="connsiteY0" fmla="*/ 0 h 517358"/>
              <a:gd name="connsiteX1" fmla="*/ 3730 w 142939"/>
              <a:gd name="connsiteY1" fmla="*/ 184484 h 517358"/>
              <a:gd name="connsiteX2" fmla="*/ 140088 w 142939"/>
              <a:gd name="connsiteY2" fmla="*/ 300789 h 517358"/>
              <a:gd name="connsiteX3" fmla="*/ 91961 w 142939"/>
              <a:gd name="connsiteY3" fmla="*/ 449179 h 517358"/>
              <a:gd name="connsiteX4" fmla="*/ 39824 w 142939"/>
              <a:gd name="connsiteY4" fmla="*/ 517358 h 517358"/>
              <a:gd name="connsiteX0" fmla="*/ 15367 w 104142"/>
              <a:gd name="connsiteY0" fmla="*/ 0 h 517358"/>
              <a:gd name="connsiteX1" fmla="*/ 22779 w 104142"/>
              <a:gd name="connsiteY1" fmla="*/ 162712 h 517358"/>
              <a:gd name="connsiteX2" fmla="*/ 103599 w 104142"/>
              <a:gd name="connsiteY2" fmla="*/ 300789 h 517358"/>
              <a:gd name="connsiteX3" fmla="*/ 55472 w 104142"/>
              <a:gd name="connsiteY3" fmla="*/ 449179 h 517358"/>
              <a:gd name="connsiteX4" fmla="*/ 3335 w 104142"/>
              <a:gd name="connsiteY4" fmla="*/ 517358 h 517358"/>
              <a:gd name="connsiteX0" fmla="*/ 15367 w 127115"/>
              <a:gd name="connsiteY0" fmla="*/ 0 h 517358"/>
              <a:gd name="connsiteX1" fmla="*/ 22779 w 127115"/>
              <a:gd name="connsiteY1" fmla="*/ 162712 h 517358"/>
              <a:gd name="connsiteX2" fmla="*/ 103599 w 127115"/>
              <a:gd name="connsiteY2" fmla="*/ 300789 h 517358"/>
              <a:gd name="connsiteX3" fmla="*/ 120268 w 127115"/>
              <a:gd name="connsiteY3" fmla="*/ 449179 h 517358"/>
              <a:gd name="connsiteX4" fmla="*/ 3335 w 127115"/>
              <a:gd name="connsiteY4" fmla="*/ 517358 h 517358"/>
              <a:gd name="connsiteX0" fmla="*/ 15367 w 120268"/>
              <a:gd name="connsiteY0" fmla="*/ 0 h 517358"/>
              <a:gd name="connsiteX1" fmla="*/ 22779 w 120268"/>
              <a:gd name="connsiteY1" fmla="*/ 162712 h 517358"/>
              <a:gd name="connsiteX2" fmla="*/ 103599 w 120268"/>
              <a:gd name="connsiteY2" fmla="*/ 300789 h 517358"/>
              <a:gd name="connsiteX3" fmla="*/ 120268 w 120268"/>
              <a:gd name="connsiteY3" fmla="*/ 449179 h 517358"/>
              <a:gd name="connsiteX4" fmla="*/ 3335 w 120268"/>
              <a:gd name="connsiteY4" fmla="*/ 517358 h 517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68" h="517358">
                <a:moveTo>
                  <a:pt x="15367" y="0"/>
                </a:moveTo>
                <a:cubicBezTo>
                  <a:pt x="-16049" y="67176"/>
                  <a:pt x="8074" y="112581"/>
                  <a:pt x="22779" y="162712"/>
                </a:cubicBezTo>
                <a:cubicBezTo>
                  <a:pt x="37484" y="212843"/>
                  <a:pt x="87351" y="253045"/>
                  <a:pt x="103599" y="300789"/>
                </a:cubicBezTo>
                <a:cubicBezTo>
                  <a:pt x="119847" y="348534"/>
                  <a:pt x="-29639" y="445741"/>
                  <a:pt x="120268" y="449179"/>
                </a:cubicBezTo>
                <a:cubicBezTo>
                  <a:pt x="103557" y="485274"/>
                  <a:pt x="21048" y="501316"/>
                  <a:pt x="3335" y="517358"/>
                </a:cubicBezTo>
              </a:path>
            </a:pathLst>
          </a:custGeom>
          <a:noFill/>
          <a:ln w="19050">
            <a:solidFill>
              <a:srgbClr val="FF72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47">
            <a:extLst>
              <a:ext uri="{FF2B5EF4-FFF2-40B4-BE49-F238E27FC236}">
                <a16:creationId xmlns:a16="http://schemas.microsoft.com/office/drawing/2014/main" id="{FE786035-B11D-D066-0302-712A982AFFD0}"/>
              </a:ext>
            </a:extLst>
          </p:cNvPr>
          <p:cNvSpPr/>
          <p:nvPr/>
        </p:nvSpPr>
        <p:spPr>
          <a:xfrm>
            <a:off x="7060006" y="828870"/>
            <a:ext cx="51027" cy="545493"/>
          </a:xfrm>
          <a:custGeom>
            <a:avLst/>
            <a:gdLst>
              <a:gd name="connsiteX0" fmla="*/ 51856 w 142939"/>
              <a:gd name="connsiteY0" fmla="*/ 0 h 517358"/>
              <a:gd name="connsiteX1" fmla="*/ 3730 w 142939"/>
              <a:gd name="connsiteY1" fmla="*/ 184484 h 517358"/>
              <a:gd name="connsiteX2" fmla="*/ 140088 w 142939"/>
              <a:gd name="connsiteY2" fmla="*/ 300789 h 517358"/>
              <a:gd name="connsiteX3" fmla="*/ 91961 w 142939"/>
              <a:gd name="connsiteY3" fmla="*/ 449179 h 517358"/>
              <a:gd name="connsiteX4" fmla="*/ 39824 w 142939"/>
              <a:gd name="connsiteY4" fmla="*/ 517358 h 517358"/>
              <a:gd name="connsiteX0" fmla="*/ 15367 w 104142"/>
              <a:gd name="connsiteY0" fmla="*/ 0 h 517358"/>
              <a:gd name="connsiteX1" fmla="*/ 22779 w 104142"/>
              <a:gd name="connsiteY1" fmla="*/ 162712 h 517358"/>
              <a:gd name="connsiteX2" fmla="*/ 103599 w 104142"/>
              <a:gd name="connsiteY2" fmla="*/ 300789 h 517358"/>
              <a:gd name="connsiteX3" fmla="*/ 55472 w 104142"/>
              <a:gd name="connsiteY3" fmla="*/ 449179 h 517358"/>
              <a:gd name="connsiteX4" fmla="*/ 3335 w 104142"/>
              <a:gd name="connsiteY4" fmla="*/ 517358 h 517358"/>
              <a:gd name="connsiteX0" fmla="*/ 15367 w 127115"/>
              <a:gd name="connsiteY0" fmla="*/ 0 h 517358"/>
              <a:gd name="connsiteX1" fmla="*/ 22779 w 127115"/>
              <a:gd name="connsiteY1" fmla="*/ 162712 h 517358"/>
              <a:gd name="connsiteX2" fmla="*/ 103599 w 127115"/>
              <a:gd name="connsiteY2" fmla="*/ 300789 h 517358"/>
              <a:gd name="connsiteX3" fmla="*/ 120268 w 127115"/>
              <a:gd name="connsiteY3" fmla="*/ 449179 h 517358"/>
              <a:gd name="connsiteX4" fmla="*/ 3335 w 127115"/>
              <a:gd name="connsiteY4" fmla="*/ 517358 h 517358"/>
              <a:gd name="connsiteX0" fmla="*/ 15367 w 120268"/>
              <a:gd name="connsiteY0" fmla="*/ 0 h 517358"/>
              <a:gd name="connsiteX1" fmla="*/ 22779 w 120268"/>
              <a:gd name="connsiteY1" fmla="*/ 162712 h 517358"/>
              <a:gd name="connsiteX2" fmla="*/ 103599 w 120268"/>
              <a:gd name="connsiteY2" fmla="*/ 300789 h 517358"/>
              <a:gd name="connsiteX3" fmla="*/ 120268 w 120268"/>
              <a:gd name="connsiteY3" fmla="*/ 449179 h 517358"/>
              <a:gd name="connsiteX4" fmla="*/ 3335 w 120268"/>
              <a:gd name="connsiteY4" fmla="*/ 517358 h 517358"/>
              <a:gd name="connsiteX0" fmla="*/ 12032 w 116933"/>
              <a:gd name="connsiteY0" fmla="*/ 0 h 517358"/>
              <a:gd name="connsiteX1" fmla="*/ 102751 w 116933"/>
              <a:gd name="connsiteY1" fmla="*/ 168155 h 517358"/>
              <a:gd name="connsiteX2" fmla="*/ 100264 w 116933"/>
              <a:gd name="connsiteY2" fmla="*/ 300789 h 517358"/>
              <a:gd name="connsiteX3" fmla="*/ 116933 w 116933"/>
              <a:gd name="connsiteY3" fmla="*/ 449179 h 517358"/>
              <a:gd name="connsiteX4" fmla="*/ 0 w 116933"/>
              <a:gd name="connsiteY4" fmla="*/ 517358 h 517358"/>
              <a:gd name="connsiteX0" fmla="*/ 23047 w 127948"/>
              <a:gd name="connsiteY0" fmla="*/ 0 h 517358"/>
              <a:gd name="connsiteX1" fmla="*/ 113766 w 127948"/>
              <a:gd name="connsiteY1" fmla="*/ 168155 h 517358"/>
              <a:gd name="connsiteX2" fmla="*/ 202 w 127948"/>
              <a:gd name="connsiteY2" fmla="*/ 306232 h 517358"/>
              <a:gd name="connsiteX3" fmla="*/ 127948 w 127948"/>
              <a:gd name="connsiteY3" fmla="*/ 449179 h 517358"/>
              <a:gd name="connsiteX4" fmla="*/ 11015 w 127948"/>
              <a:gd name="connsiteY4" fmla="*/ 517358 h 517358"/>
              <a:gd name="connsiteX0" fmla="*/ 12032 w 116933"/>
              <a:gd name="connsiteY0" fmla="*/ 0 h 517358"/>
              <a:gd name="connsiteX1" fmla="*/ 102751 w 116933"/>
              <a:gd name="connsiteY1" fmla="*/ 168155 h 517358"/>
              <a:gd name="connsiteX2" fmla="*/ 53983 w 116933"/>
              <a:gd name="connsiteY2" fmla="*/ 338889 h 517358"/>
              <a:gd name="connsiteX3" fmla="*/ 116933 w 116933"/>
              <a:gd name="connsiteY3" fmla="*/ 449179 h 517358"/>
              <a:gd name="connsiteX4" fmla="*/ 0 w 116933"/>
              <a:gd name="connsiteY4" fmla="*/ 517358 h 517358"/>
              <a:gd name="connsiteX0" fmla="*/ 12032 w 116933"/>
              <a:gd name="connsiteY0" fmla="*/ 0 h 517358"/>
              <a:gd name="connsiteX1" fmla="*/ 56469 w 116933"/>
              <a:gd name="connsiteY1" fmla="*/ 184484 h 517358"/>
              <a:gd name="connsiteX2" fmla="*/ 53983 w 116933"/>
              <a:gd name="connsiteY2" fmla="*/ 338889 h 517358"/>
              <a:gd name="connsiteX3" fmla="*/ 116933 w 116933"/>
              <a:gd name="connsiteY3" fmla="*/ 449179 h 517358"/>
              <a:gd name="connsiteX4" fmla="*/ 0 w 116933"/>
              <a:gd name="connsiteY4" fmla="*/ 517358 h 517358"/>
              <a:gd name="connsiteX0" fmla="*/ 30471 w 135372"/>
              <a:gd name="connsiteY0" fmla="*/ 0 h 517358"/>
              <a:gd name="connsiteX1" fmla="*/ 3135 w 135372"/>
              <a:gd name="connsiteY1" fmla="*/ 219653 h 517358"/>
              <a:gd name="connsiteX2" fmla="*/ 72422 w 135372"/>
              <a:gd name="connsiteY2" fmla="*/ 338889 h 517358"/>
              <a:gd name="connsiteX3" fmla="*/ 135372 w 135372"/>
              <a:gd name="connsiteY3" fmla="*/ 449179 h 517358"/>
              <a:gd name="connsiteX4" fmla="*/ 18439 w 135372"/>
              <a:gd name="connsiteY4" fmla="*/ 517358 h 517358"/>
              <a:gd name="connsiteX0" fmla="*/ 161212 w 161212"/>
              <a:gd name="connsiteY0" fmla="*/ 0 h 531425"/>
              <a:gd name="connsiteX1" fmla="*/ 2291 w 161212"/>
              <a:gd name="connsiteY1" fmla="*/ 233720 h 531425"/>
              <a:gd name="connsiteX2" fmla="*/ 71578 w 161212"/>
              <a:gd name="connsiteY2" fmla="*/ 352956 h 531425"/>
              <a:gd name="connsiteX3" fmla="*/ 134528 w 161212"/>
              <a:gd name="connsiteY3" fmla="*/ 463246 h 531425"/>
              <a:gd name="connsiteX4" fmla="*/ 17595 w 161212"/>
              <a:gd name="connsiteY4" fmla="*/ 531425 h 531425"/>
              <a:gd name="connsiteX0" fmla="*/ 143617 w 143617"/>
              <a:gd name="connsiteY0" fmla="*/ 0 h 531425"/>
              <a:gd name="connsiteX1" fmla="*/ 68432 w 143617"/>
              <a:gd name="connsiteY1" fmla="*/ 240754 h 531425"/>
              <a:gd name="connsiteX2" fmla="*/ 53983 w 143617"/>
              <a:gd name="connsiteY2" fmla="*/ 352956 h 531425"/>
              <a:gd name="connsiteX3" fmla="*/ 116933 w 143617"/>
              <a:gd name="connsiteY3" fmla="*/ 463246 h 531425"/>
              <a:gd name="connsiteX4" fmla="*/ 0 w 143617"/>
              <a:gd name="connsiteY4" fmla="*/ 531425 h 531425"/>
              <a:gd name="connsiteX0" fmla="*/ 143617 w 143617"/>
              <a:gd name="connsiteY0" fmla="*/ 0 h 531425"/>
              <a:gd name="connsiteX1" fmla="*/ 68432 w 143617"/>
              <a:gd name="connsiteY1" fmla="*/ 240754 h 531425"/>
              <a:gd name="connsiteX2" fmla="*/ 137719 w 143617"/>
              <a:gd name="connsiteY2" fmla="*/ 367024 h 531425"/>
              <a:gd name="connsiteX3" fmla="*/ 116933 w 143617"/>
              <a:gd name="connsiteY3" fmla="*/ 463246 h 531425"/>
              <a:gd name="connsiteX4" fmla="*/ 0 w 143617"/>
              <a:gd name="connsiteY4" fmla="*/ 531425 h 531425"/>
              <a:gd name="connsiteX0" fmla="*/ 86780 w 86780"/>
              <a:gd name="connsiteY0" fmla="*/ 0 h 545493"/>
              <a:gd name="connsiteX1" fmla="*/ 11595 w 86780"/>
              <a:gd name="connsiteY1" fmla="*/ 240754 h 545493"/>
              <a:gd name="connsiteX2" fmla="*/ 80882 w 86780"/>
              <a:gd name="connsiteY2" fmla="*/ 367024 h 545493"/>
              <a:gd name="connsiteX3" fmla="*/ 60096 w 86780"/>
              <a:gd name="connsiteY3" fmla="*/ 463246 h 545493"/>
              <a:gd name="connsiteX4" fmla="*/ 50824 w 86780"/>
              <a:gd name="connsiteY4" fmla="*/ 545493 h 545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80" h="545493">
                <a:moveTo>
                  <a:pt x="86780" y="0"/>
                </a:moveTo>
                <a:cubicBezTo>
                  <a:pt x="55364" y="67176"/>
                  <a:pt x="12578" y="179583"/>
                  <a:pt x="11595" y="240754"/>
                </a:cubicBezTo>
                <a:cubicBezTo>
                  <a:pt x="10612" y="301925"/>
                  <a:pt x="72799" y="329942"/>
                  <a:pt x="80882" y="367024"/>
                </a:cubicBezTo>
                <a:cubicBezTo>
                  <a:pt x="88965" y="404106"/>
                  <a:pt x="-89811" y="459808"/>
                  <a:pt x="60096" y="463246"/>
                </a:cubicBezTo>
                <a:cubicBezTo>
                  <a:pt x="43385" y="499341"/>
                  <a:pt x="68537" y="529451"/>
                  <a:pt x="50824" y="545493"/>
                </a:cubicBezTo>
              </a:path>
            </a:pathLst>
          </a:custGeom>
          <a:noFill/>
          <a:ln w="19050">
            <a:solidFill>
              <a:srgbClr val="FF72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000158B1-DBA3-7247-3F85-23B7F4CD3253}"/>
              </a:ext>
            </a:extLst>
          </p:cNvPr>
          <p:cNvGrpSpPr/>
          <p:nvPr/>
        </p:nvGrpSpPr>
        <p:grpSpPr>
          <a:xfrm>
            <a:off x="168347" y="1131072"/>
            <a:ext cx="11849837" cy="764628"/>
            <a:chOff x="3975768" y="1221636"/>
            <a:chExt cx="4578489" cy="1070663"/>
          </a:xfrm>
        </p:grpSpPr>
        <p:sp>
          <p:nvSpPr>
            <p:cNvPr id="49" name="Octagon 48">
              <a:extLst>
                <a:ext uri="{FF2B5EF4-FFF2-40B4-BE49-F238E27FC236}">
                  <a16:creationId xmlns:a16="http://schemas.microsoft.com/office/drawing/2014/main" id="{979779A6-8DC2-4E61-97CE-D19D773E0BD0}"/>
                </a:ext>
              </a:extLst>
            </p:cNvPr>
            <p:cNvSpPr/>
            <p:nvPr/>
          </p:nvSpPr>
          <p:spPr>
            <a:xfrm>
              <a:off x="3975768" y="1221636"/>
              <a:ext cx="4578489" cy="1070663"/>
            </a:xfrm>
            <a:prstGeom prst="octagon">
              <a:avLst/>
            </a:prstGeom>
            <a:solidFill>
              <a:srgbClr val="191819"/>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ctagon 10">
              <a:extLst>
                <a:ext uri="{FF2B5EF4-FFF2-40B4-BE49-F238E27FC236}">
                  <a16:creationId xmlns:a16="http://schemas.microsoft.com/office/drawing/2014/main" id="{97ED01AA-A663-3A46-BA5A-80DC535E4F09}"/>
                </a:ext>
              </a:extLst>
            </p:cNvPr>
            <p:cNvSpPr/>
            <p:nvPr/>
          </p:nvSpPr>
          <p:spPr>
            <a:xfrm>
              <a:off x="4054063" y="1292508"/>
              <a:ext cx="4432791" cy="914262"/>
            </a:xfrm>
            <a:prstGeom prst="octagon">
              <a:avLst/>
            </a:prstGeom>
            <a:solidFill>
              <a:srgbClr val="201F20"/>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a:extLst>
              <a:ext uri="{FF2B5EF4-FFF2-40B4-BE49-F238E27FC236}">
                <a16:creationId xmlns:a16="http://schemas.microsoft.com/office/drawing/2014/main" id="{E3FC9739-C122-FFD7-8850-C96FB0B5D3D7}"/>
              </a:ext>
            </a:extLst>
          </p:cNvPr>
          <p:cNvGrpSpPr/>
          <p:nvPr/>
        </p:nvGrpSpPr>
        <p:grpSpPr>
          <a:xfrm>
            <a:off x="66135" y="77325"/>
            <a:ext cx="12060348" cy="869855"/>
            <a:chOff x="66135" y="77325"/>
            <a:chExt cx="12060348" cy="869855"/>
          </a:xfrm>
        </p:grpSpPr>
        <p:grpSp>
          <p:nvGrpSpPr>
            <p:cNvPr id="8" name="Group 7">
              <a:extLst>
                <a:ext uri="{FF2B5EF4-FFF2-40B4-BE49-F238E27FC236}">
                  <a16:creationId xmlns:a16="http://schemas.microsoft.com/office/drawing/2014/main" id="{6CF37808-6277-638F-98AD-EAEDC9DF35F5}"/>
                </a:ext>
              </a:extLst>
            </p:cNvPr>
            <p:cNvGrpSpPr/>
            <p:nvPr/>
          </p:nvGrpSpPr>
          <p:grpSpPr>
            <a:xfrm>
              <a:off x="94011" y="77325"/>
              <a:ext cx="12032472" cy="869855"/>
              <a:chOff x="6095" y="77325"/>
              <a:chExt cx="12191999" cy="869855"/>
            </a:xfrm>
          </p:grpSpPr>
          <p:sp>
            <p:nvSpPr>
              <p:cNvPr id="3" name="Rounded Rectangle 2">
                <a:extLst>
                  <a:ext uri="{FF2B5EF4-FFF2-40B4-BE49-F238E27FC236}">
                    <a16:creationId xmlns:a16="http://schemas.microsoft.com/office/drawing/2014/main" id="{219D17E5-94D1-1CAC-E798-97BBC161097E}"/>
                  </a:ext>
                </a:extLst>
              </p:cNvPr>
              <p:cNvSpPr/>
              <p:nvPr/>
            </p:nvSpPr>
            <p:spPr>
              <a:xfrm>
                <a:off x="6095" y="77325"/>
                <a:ext cx="12191999"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a:extLst>
                  <a:ext uri="{FF2B5EF4-FFF2-40B4-BE49-F238E27FC236}">
                    <a16:creationId xmlns:a16="http://schemas.microsoft.com/office/drawing/2014/main" id="{442A31CA-D91B-FAC6-F8FA-09994A4849D0}"/>
                  </a:ext>
                </a:extLst>
              </p:cNvPr>
              <p:cNvSpPr/>
              <p:nvPr/>
            </p:nvSpPr>
            <p:spPr>
              <a:xfrm>
                <a:off x="103631" y="143301"/>
                <a:ext cx="11984736"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3CCA7FCF-09E3-6C8A-C5F9-ECC0FF2354E5}"/>
                </a:ext>
              </a:extLst>
            </p:cNvPr>
            <p:cNvSpPr txBox="1"/>
            <p:nvPr/>
          </p:nvSpPr>
          <p:spPr>
            <a:xfrm>
              <a:off x="66135" y="222694"/>
              <a:ext cx="12047765" cy="553998"/>
            </a:xfrm>
            <a:prstGeom prst="rect">
              <a:avLst/>
            </a:prstGeom>
            <a:noFill/>
          </p:spPr>
          <p:txBody>
            <a:bodyPr wrap="square" rtlCol="0">
              <a:spAutoFit/>
            </a:bodyPr>
            <a:lstStyle/>
            <a:p>
              <a:pPr algn="ctr"/>
              <a:r>
                <a:rPr lang="en-US" sz="3000" spc="40" dirty="0">
                  <a:solidFill>
                    <a:srgbClr val="E5E9D0"/>
                  </a:solidFill>
                  <a:latin typeface="Hardwick WF" pitchFamily="2" charset="0"/>
                </a:rPr>
                <a:t>The poverty rate has remained fairly flat in 40 years</a:t>
              </a:r>
            </a:p>
          </p:txBody>
        </p:sp>
      </p:grpSp>
      <p:sp>
        <p:nvSpPr>
          <p:cNvPr id="17" name="TextBox 16">
            <a:extLst>
              <a:ext uri="{FF2B5EF4-FFF2-40B4-BE49-F238E27FC236}">
                <a16:creationId xmlns:a16="http://schemas.microsoft.com/office/drawing/2014/main" id="{6D9354FD-F8EA-28FB-1FCC-FD9D469DD8FE}"/>
              </a:ext>
            </a:extLst>
          </p:cNvPr>
          <p:cNvSpPr txBox="1"/>
          <p:nvPr/>
        </p:nvSpPr>
        <p:spPr>
          <a:xfrm>
            <a:off x="1014263" y="1317844"/>
            <a:ext cx="11549472" cy="400110"/>
          </a:xfrm>
          <a:prstGeom prst="rect">
            <a:avLst/>
          </a:prstGeom>
          <a:noFill/>
        </p:spPr>
        <p:txBody>
          <a:bodyPr wrap="square" rtlCol="0">
            <a:spAutoFit/>
          </a:bodyPr>
          <a:lstStyle/>
          <a:p>
            <a:r>
              <a:rPr lang="en-US" sz="2000" b="1" dirty="0">
                <a:solidFill>
                  <a:schemeClr val="bg1"/>
                </a:solidFill>
                <a:latin typeface="Avenir Next" panose="020B0503020202020204" pitchFamily="34" charset="0"/>
              </a:rPr>
              <a:t>Take a guess:</a:t>
            </a:r>
            <a:r>
              <a:rPr lang="en-US" sz="2000" dirty="0">
                <a:solidFill>
                  <a:schemeClr val="bg1"/>
                </a:solidFill>
                <a:latin typeface="Avenir Next" panose="020B0503020202020204" pitchFamily="34" charset="0"/>
              </a:rPr>
              <a:t> Are we now stingier, more generous, or stagnant with antipoverty spending? </a:t>
            </a:r>
          </a:p>
        </p:txBody>
      </p:sp>
      <p:cxnSp>
        <p:nvCxnSpPr>
          <p:cNvPr id="18" name="Straight Connector 17">
            <a:extLst>
              <a:ext uri="{FF2B5EF4-FFF2-40B4-BE49-F238E27FC236}">
                <a16:creationId xmlns:a16="http://schemas.microsoft.com/office/drawing/2014/main" id="{6AEF1703-B814-4B0C-B56C-7C199042092C}"/>
              </a:ext>
            </a:extLst>
          </p:cNvPr>
          <p:cNvCxnSpPr>
            <a:cxnSpLocks/>
          </p:cNvCxnSpPr>
          <p:nvPr/>
        </p:nvCxnSpPr>
        <p:spPr>
          <a:xfrm flipH="1">
            <a:off x="2586049" y="5970073"/>
            <a:ext cx="8298425" cy="0"/>
          </a:xfrm>
          <a:prstGeom prst="line">
            <a:avLst/>
          </a:prstGeom>
          <a:ln>
            <a:solidFill>
              <a:srgbClr val="F2F7DC"/>
            </a:solidFill>
          </a:ln>
        </p:spPr>
        <p:style>
          <a:lnRef idx="1">
            <a:schemeClr val="accent1"/>
          </a:lnRef>
          <a:fillRef idx="0">
            <a:schemeClr val="accent1"/>
          </a:fillRef>
          <a:effectRef idx="0">
            <a:schemeClr val="accent1"/>
          </a:effectRef>
          <a:fontRef idx="minor">
            <a:schemeClr val="tx1"/>
          </a:fontRef>
        </p:style>
      </p:cxnSp>
      <p:sp>
        <p:nvSpPr>
          <p:cNvPr id="19" name="Freeform 18">
            <a:extLst>
              <a:ext uri="{FF2B5EF4-FFF2-40B4-BE49-F238E27FC236}">
                <a16:creationId xmlns:a16="http://schemas.microsoft.com/office/drawing/2014/main" id="{E16F591A-DC14-DCE2-B55D-4CF2033ADA4D}"/>
              </a:ext>
            </a:extLst>
          </p:cNvPr>
          <p:cNvSpPr/>
          <p:nvPr/>
        </p:nvSpPr>
        <p:spPr>
          <a:xfrm rot="181308">
            <a:off x="3431916" y="2049820"/>
            <a:ext cx="6445045" cy="2580968"/>
          </a:xfrm>
          <a:custGeom>
            <a:avLst/>
            <a:gdLst>
              <a:gd name="connsiteX0" fmla="*/ 0 w 6445045"/>
              <a:gd name="connsiteY0" fmla="*/ 2580968 h 2580968"/>
              <a:gd name="connsiteX1" fmla="*/ 1504335 w 6445045"/>
              <a:gd name="connsiteY1" fmla="*/ 2197510 h 2580968"/>
              <a:gd name="connsiteX2" fmla="*/ 2875935 w 6445045"/>
              <a:gd name="connsiteY2" fmla="*/ 1592826 h 2580968"/>
              <a:gd name="connsiteX3" fmla="*/ 4586748 w 6445045"/>
              <a:gd name="connsiteY3" fmla="*/ 1032387 h 2580968"/>
              <a:gd name="connsiteX4" fmla="*/ 6445045 w 6445045"/>
              <a:gd name="connsiteY4" fmla="*/ 0 h 2580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5045" h="2580968">
                <a:moveTo>
                  <a:pt x="0" y="2580968"/>
                </a:moveTo>
                <a:lnTo>
                  <a:pt x="1504335" y="2197510"/>
                </a:lnTo>
                <a:lnTo>
                  <a:pt x="2875935" y="1592826"/>
                </a:lnTo>
                <a:lnTo>
                  <a:pt x="4586748" y="1032387"/>
                </a:lnTo>
                <a:lnTo>
                  <a:pt x="6445045" y="0"/>
                </a:lnTo>
              </a:path>
            </a:pathLst>
          </a:custGeom>
          <a:noFill/>
          <a:ln w="28575">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1817F"/>
              </a:solidFill>
            </a:endParaRPr>
          </a:p>
        </p:txBody>
      </p:sp>
      <p:sp>
        <p:nvSpPr>
          <p:cNvPr id="21" name="TextBox 20">
            <a:extLst>
              <a:ext uri="{FF2B5EF4-FFF2-40B4-BE49-F238E27FC236}">
                <a16:creationId xmlns:a16="http://schemas.microsoft.com/office/drawing/2014/main" id="{215F7F68-FDC2-A43F-8FA2-2681C3790EC8}"/>
              </a:ext>
            </a:extLst>
          </p:cNvPr>
          <p:cNvSpPr txBox="1"/>
          <p:nvPr/>
        </p:nvSpPr>
        <p:spPr>
          <a:xfrm>
            <a:off x="2230426" y="4251759"/>
            <a:ext cx="1988362" cy="461665"/>
          </a:xfrm>
          <a:prstGeom prst="rect">
            <a:avLst/>
          </a:prstGeom>
          <a:noFill/>
        </p:spPr>
        <p:txBody>
          <a:bodyPr wrap="square" rtlCol="0">
            <a:spAutoFit/>
          </a:bodyPr>
          <a:lstStyle/>
          <a:p>
            <a:r>
              <a:rPr lang="en-US" sz="2400" spc="160">
                <a:solidFill>
                  <a:srgbClr val="CAFDFF"/>
                </a:solidFill>
                <a:highlight>
                  <a:srgbClr val="000000"/>
                </a:highlight>
                <a:latin typeface="Hardwick WF" pitchFamily="2" charset="0"/>
              </a:rPr>
              <a:t>$1,015</a:t>
            </a:r>
            <a:endParaRPr lang="en-US" sz="2400" spc="160" dirty="0">
              <a:solidFill>
                <a:srgbClr val="CAFDFF"/>
              </a:solidFill>
              <a:highlight>
                <a:srgbClr val="000000"/>
              </a:highlight>
              <a:latin typeface="Hardwick WF" pitchFamily="2" charset="0"/>
            </a:endParaRPr>
          </a:p>
        </p:txBody>
      </p:sp>
      <p:sp>
        <p:nvSpPr>
          <p:cNvPr id="28" name="TextBox 27">
            <a:extLst>
              <a:ext uri="{FF2B5EF4-FFF2-40B4-BE49-F238E27FC236}">
                <a16:creationId xmlns:a16="http://schemas.microsoft.com/office/drawing/2014/main" id="{371539A5-A85D-FFC3-E1E9-33158ED6546F}"/>
              </a:ext>
            </a:extLst>
          </p:cNvPr>
          <p:cNvSpPr txBox="1"/>
          <p:nvPr/>
        </p:nvSpPr>
        <p:spPr>
          <a:xfrm>
            <a:off x="2570727" y="3551821"/>
            <a:ext cx="1862186" cy="461665"/>
          </a:xfrm>
          <a:prstGeom prst="rect">
            <a:avLst/>
          </a:prstGeom>
          <a:noFill/>
        </p:spPr>
        <p:txBody>
          <a:bodyPr wrap="square" rtlCol="0">
            <a:spAutoFit/>
          </a:bodyPr>
          <a:lstStyle/>
          <a:p>
            <a:r>
              <a:rPr lang="en-US" sz="2400" spc="160">
                <a:solidFill>
                  <a:srgbClr val="FF7152"/>
                </a:solidFill>
                <a:highlight>
                  <a:srgbClr val="000000"/>
                </a:highlight>
                <a:latin typeface="Hardwick WF" pitchFamily="2" charset="0"/>
              </a:rPr>
              <a:t>13%</a:t>
            </a:r>
            <a:endParaRPr lang="en-US" sz="2400" spc="160" dirty="0">
              <a:solidFill>
                <a:srgbClr val="FF7152"/>
              </a:solidFill>
              <a:highlight>
                <a:srgbClr val="000000"/>
              </a:highlight>
              <a:latin typeface="Hardwick WF" pitchFamily="2" charset="0"/>
            </a:endParaRPr>
          </a:p>
        </p:txBody>
      </p:sp>
      <p:pic>
        <p:nvPicPr>
          <p:cNvPr id="29" name="Picture 28">
            <a:extLst>
              <a:ext uri="{FF2B5EF4-FFF2-40B4-BE49-F238E27FC236}">
                <a16:creationId xmlns:a16="http://schemas.microsoft.com/office/drawing/2014/main" id="{0E388603-7AB8-4F38-6016-5B4B8BF95F0D}"/>
              </a:ext>
            </a:extLst>
          </p:cNvPr>
          <p:cNvPicPr>
            <a:picLocks/>
          </p:cNvPicPr>
          <p:nvPr/>
        </p:nvPicPr>
        <p:blipFill rotWithShape="1">
          <a:blip r:embed="rId3"/>
          <a:srcRect l="16451" t="13323" r="15968" b="19097"/>
          <a:stretch/>
        </p:blipFill>
        <p:spPr>
          <a:xfrm rot="21061140">
            <a:off x="3376247" y="5340373"/>
            <a:ext cx="820089" cy="783515"/>
          </a:xfrm>
          <a:prstGeom prst="ellipse">
            <a:avLst/>
          </a:prstGeom>
          <a:ln w="12700">
            <a:solidFill>
              <a:schemeClr val="tx1">
                <a:lumMod val="65000"/>
                <a:lumOff val="35000"/>
              </a:schemeClr>
            </a:solidFill>
          </a:ln>
          <a:effectLst/>
        </p:spPr>
      </p:pic>
      <p:pic>
        <p:nvPicPr>
          <p:cNvPr id="30" name="Picture 29">
            <a:extLst>
              <a:ext uri="{FF2B5EF4-FFF2-40B4-BE49-F238E27FC236}">
                <a16:creationId xmlns:a16="http://schemas.microsoft.com/office/drawing/2014/main" id="{A888484C-CFE4-F40D-75D8-220E3D061931}"/>
              </a:ext>
            </a:extLst>
          </p:cNvPr>
          <p:cNvPicPr>
            <a:picLocks/>
          </p:cNvPicPr>
          <p:nvPr/>
        </p:nvPicPr>
        <p:blipFill rotWithShape="1">
          <a:blip r:embed="rId4">
            <a:extLst>
              <a:ext uri="{BEBA8EAE-BF5A-486C-A8C5-ECC9F3942E4B}">
                <a14:imgProps xmlns:a14="http://schemas.microsoft.com/office/drawing/2010/main">
                  <a14:imgLayer r:embed="rId5">
                    <a14:imgEffect>
                      <a14:colorTemperature colorTemp="6364"/>
                    </a14:imgEffect>
                    <a14:imgEffect>
                      <a14:saturation sat="57000"/>
                    </a14:imgEffect>
                    <a14:imgEffect>
                      <a14:brightnessContrast bright="20000" contrast="1000"/>
                    </a14:imgEffect>
                  </a14:imgLayer>
                </a14:imgProps>
              </a:ext>
            </a:extLst>
          </a:blip>
          <a:srcRect l="5763" t="3408" r="7563" b="9918"/>
          <a:stretch/>
        </p:blipFill>
        <p:spPr>
          <a:xfrm>
            <a:off x="4520148" y="5357742"/>
            <a:ext cx="820089" cy="785232"/>
          </a:xfrm>
          <a:prstGeom prst="ellipse">
            <a:avLst/>
          </a:prstGeom>
          <a:ln w="12700">
            <a:solidFill>
              <a:schemeClr val="tx1">
                <a:lumMod val="65000"/>
                <a:lumOff val="35000"/>
              </a:schemeClr>
            </a:solidFill>
          </a:ln>
          <a:effectLst/>
        </p:spPr>
      </p:pic>
      <p:pic>
        <p:nvPicPr>
          <p:cNvPr id="31" name="Picture 30">
            <a:extLst>
              <a:ext uri="{FF2B5EF4-FFF2-40B4-BE49-F238E27FC236}">
                <a16:creationId xmlns:a16="http://schemas.microsoft.com/office/drawing/2014/main" id="{6AF42D2F-5CA7-ECB9-B140-CEC091692478}"/>
              </a:ext>
            </a:extLst>
          </p:cNvPr>
          <p:cNvPicPr>
            <a:picLocks/>
          </p:cNvPicPr>
          <p:nvPr/>
        </p:nvPicPr>
        <p:blipFill rotWithShape="1">
          <a:blip r:embed="rId6">
            <a:extLst>
              <a:ext uri="{BEBA8EAE-BF5A-486C-A8C5-ECC9F3942E4B}">
                <a14:imgProps xmlns:a14="http://schemas.microsoft.com/office/drawing/2010/main">
                  <a14:imgLayer r:embed="rId7">
                    <a14:imgEffect>
                      <a14:colorTemperature colorTemp="9000"/>
                    </a14:imgEffect>
                    <a14:imgEffect>
                      <a14:saturation sat="81000"/>
                    </a14:imgEffect>
                    <a14:imgEffect>
                      <a14:brightnessContrast bright="27000"/>
                    </a14:imgEffect>
                  </a14:imgLayer>
                </a14:imgProps>
              </a:ext>
            </a:extLst>
          </a:blip>
          <a:srcRect l="12719" t="6621" r="11388" b="17485"/>
          <a:stretch/>
        </p:blipFill>
        <p:spPr>
          <a:xfrm>
            <a:off x="5663868" y="5357657"/>
            <a:ext cx="820089" cy="784519"/>
          </a:xfrm>
          <a:prstGeom prst="ellipse">
            <a:avLst/>
          </a:prstGeom>
          <a:ln w="12700">
            <a:solidFill>
              <a:schemeClr val="tx1">
                <a:lumMod val="65000"/>
                <a:lumOff val="35000"/>
              </a:schemeClr>
            </a:solidFill>
          </a:ln>
          <a:effectLst/>
        </p:spPr>
      </p:pic>
      <p:pic>
        <p:nvPicPr>
          <p:cNvPr id="32" name="Picture 31">
            <a:extLst>
              <a:ext uri="{FF2B5EF4-FFF2-40B4-BE49-F238E27FC236}">
                <a16:creationId xmlns:a16="http://schemas.microsoft.com/office/drawing/2014/main" id="{ED3F0F49-8BD2-4F7F-F74C-084C5458833B}"/>
              </a:ext>
            </a:extLst>
          </p:cNvPr>
          <p:cNvPicPr>
            <a:picLocks noChangeAspect="1"/>
          </p:cNvPicPr>
          <p:nvPr/>
        </p:nvPicPr>
        <p:blipFill rotWithShape="1">
          <a:blip r:embed="rId8">
            <a:extLst>
              <a:ext uri="{BEBA8EAE-BF5A-486C-A8C5-ECC9F3942E4B}">
                <a14:imgProps xmlns:a14="http://schemas.microsoft.com/office/drawing/2010/main">
                  <a14:imgLayer r:embed="rId9">
                    <a14:imgEffect>
                      <a14:saturation sat="75000"/>
                    </a14:imgEffect>
                    <a14:imgEffect>
                      <a14:brightnessContrast bright="16000"/>
                    </a14:imgEffect>
                  </a14:imgLayer>
                </a14:imgProps>
              </a:ext>
            </a:extLst>
          </a:blip>
          <a:srcRect l="6339" t="1635" r="4571" b="9275"/>
          <a:stretch/>
        </p:blipFill>
        <p:spPr>
          <a:xfrm>
            <a:off x="6807588" y="5322087"/>
            <a:ext cx="820089" cy="820089"/>
          </a:xfrm>
          <a:prstGeom prst="ellipse">
            <a:avLst/>
          </a:prstGeom>
          <a:ln w="12700">
            <a:solidFill>
              <a:schemeClr val="tx1">
                <a:lumMod val="65000"/>
                <a:lumOff val="35000"/>
              </a:schemeClr>
            </a:solidFill>
          </a:ln>
          <a:effectLst/>
        </p:spPr>
      </p:pic>
      <p:pic>
        <p:nvPicPr>
          <p:cNvPr id="33" name="Picture 32">
            <a:extLst>
              <a:ext uri="{FF2B5EF4-FFF2-40B4-BE49-F238E27FC236}">
                <a16:creationId xmlns:a16="http://schemas.microsoft.com/office/drawing/2014/main" id="{A3746DD0-7883-55FD-18BF-DD4500CC8555}"/>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71000"/>
                    </a14:imgEffect>
                    <a14:imgEffect>
                      <a14:brightnessContrast bright="12000"/>
                    </a14:imgEffect>
                  </a14:imgLayer>
                </a14:imgProps>
              </a:ext>
            </a:extLst>
          </a:blip>
          <a:srcRect l="2764" r="-206" b="2559"/>
          <a:stretch/>
        </p:blipFill>
        <p:spPr>
          <a:xfrm>
            <a:off x="7951308" y="5322087"/>
            <a:ext cx="820089" cy="820089"/>
          </a:xfrm>
          <a:prstGeom prst="ellipse">
            <a:avLst/>
          </a:prstGeom>
          <a:ln w="12700">
            <a:solidFill>
              <a:schemeClr val="tx1">
                <a:lumMod val="65000"/>
                <a:lumOff val="35000"/>
              </a:schemeClr>
            </a:solidFill>
          </a:ln>
          <a:effectLst/>
        </p:spPr>
      </p:pic>
      <p:pic>
        <p:nvPicPr>
          <p:cNvPr id="34" name="Picture 33">
            <a:extLst>
              <a:ext uri="{FF2B5EF4-FFF2-40B4-BE49-F238E27FC236}">
                <a16:creationId xmlns:a16="http://schemas.microsoft.com/office/drawing/2014/main" id="{5DD0AAE9-7C44-FC42-089E-2A5304C2F9EF}"/>
              </a:ext>
            </a:extLst>
          </p:cNvPr>
          <p:cNvPicPr>
            <a:picLocks/>
          </p:cNvPicPr>
          <p:nvPr/>
        </p:nvPicPr>
        <p:blipFill>
          <a:blip r:embed="rId12">
            <a:extLst>
              <a:ext uri="{BEBA8EAE-BF5A-486C-A8C5-ECC9F3942E4B}">
                <a14:imgProps xmlns:a14="http://schemas.microsoft.com/office/drawing/2010/main">
                  <a14:imgLayer r:embed="rId13">
                    <a14:imgEffect>
                      <a14:saturation sat="82000"/>
                    </a14:imgEffect>
                  </a14:imgLayer>
                </a14:imgProps>
              </a:ext>
            </a:extLst>
          </a:blip>
          <a:stretch>
            <a:fillRect/>
          </a:stretch>
        </p:blipFill>
        <p:spPr>
          <a:xfrm>
            <a:off x="9095028" y="5366699"/>
            <a:ext cx="820089" cy="784229"/>
          </a:xfrm>
          <a:prstGeom prst="ellipse">
            <a:avLst/>
          </a:prstGeom>
          <a:ln w="12700">
            <a:solidFill>
              <a:schemeClr val="tx1">
                <a:lumMod val="65000"/>
                <a:lumOff val="35000"/>
              </a:schemeClr>
            </a:solidFill>
          </a:ln>
          <a:effectLst/>
        </p:spPr>
      </p:pic>
      <p:sp>
        <p:nvSpPr>
          <p:cNvPr id="35" name="Freeform 34">
            <a:extLst>
              <a:ext uri="{FF2B5EF4-FFF2-40B4-BE49-F238E27FC236}">
                <a16:creationId xmlns:a16="http://schemas.microsoft.com/office/drawing/2014/main" id="{A4E9A048-E216-13C8-EDB1-28BC8CEB3017}"/>
              </a:ext>
            </a:extLst>
          </p:cNvPr>
          <p:cNvSpPr/>
          <p:nvPr/>
        </p:nvSpPr>
        <p:spPr>
          <a:xfrm rot="120000">
            <a:off x="3315844" y="3537702"/>
            <a:ext cx="6581207" cy="571500"/>
          </a:xfrm>
          <a:custGeom>
            <a:avLst/>
            <a:gdLst>
              <a:gd name="connsiteX0" fmla="*/ 0 w 6369627"/>
              <a:gd name="connsiteY0" fmla="*/ 394854 h 571500"/>
              <a:gd name="connsiteX1" fmla="*/ 353291 w 6369627"/>
              <a:gd name="connsiteY1" fmla="*/ 477981 h 571500"/>
              <a:gd name="connsiteX2" fmla="*/ 477982 w 6369627"/>
              <a:gd name="connsiteY2" fmla="*/ 436418 h 571500"/>
              <a:gd name="connsiteX3" fmla="*/ 862445 w 6369627"/>
              <a:gd name="connsiteY3" fmla="*/ 51954 h 571500"/>
              <a:gd name="connsiteX4" fmla="*/ 1028700 w 6369627"/>
              <a:gd name="connsiteY4" fmla="*/ 10390 h 571500"/>
              <a:gd name="connsiteX5" fmla="*/ 1205345 w 6369627"/>
              <a:gd name="connsiteY5" fmla="*/ 124690 h 571500"/>
              <a:gd name="connsiteX6" fmla="*/ 1641764 w 6369627"/>
              <a:gd name="connsiteY6" fmla="*/ 207818 h 571500"/>
              <a:gd name="connsiteX7" fmla="*/ 1932709 w 6369627"/>
              <a:gd name="connsiteY7" fmla="*/ 322118 h 571500"/>
              <a:gd name="connsiteX8" fmla="*/ 2171700 w 6369627"/>
              <a:gd name="connsiteY8" fmla="*/ 135081 h 571500"/>
              <a:gd name="connsiteX9" fmla="*/ 2493818 w 6369627"/>
              <a:gd name="connsiteY9" fmla="*/ 0 h 571500"/>
              <a:gd name="connsiteX10" fmla="*/ 2784764 w 6369627"/>
              <a:gd name="connsiteY10" fmla="*/ 218209 h 571500"/>
              <a:gd name="connsiteX11" fmla="*/ 2930236 w 6369627"/>
              <a:gd name="connsiteY11" fmla="*/ 207818 h 571500"/>
              <a:gd name="connsiteX12" fmla="*/ 3117273 w 6369627"/>
              <a:gd name="connsiteY12" fmla="*/ 270163 h 571500"/>
              <a:gd name="connsiteX13" fmla="*/ 3304309 w 6369627"/>
              <a:gd name="connsiteY13" fmla="*/ 363681 h 571500"/>
              <a:gd name="connsiteX14" fmla="*/ 3501736 w 6369627"/>
              <a:gd name="connsiteY14" fmla="*/ 498763 h 571500"/>
              <a:gd name="connsiteX15" fmla="*/ 3948545 w 6369627"/>
              <a:gd name="connsiteY15" fmla="*/ 332509 h 571500"/>
              <a:gd name="connsiteX16" fmla="*/ 4208318 w 6369627"/>
              <a:gd name="connsiteY16" fmla="*/ 290945 h 571500"/>
              <a:gd name="connsiteX17" fmla="*/ 4353791 w 6369627"/>
              <a:gd name="connsiteY17" fmla="*/ 374072 h 571500"/>
              <a:gd name="connsiteX18" fmla="*/ 4561609 w 6369627"/>
              <a:gd name="connsiteY18" fmla="*/ 311727 h 571500"/>
              <a:gd name="connsiteX19" fmla="*/ 4935682 w 6369627"/>
              <a:gd name="connsiteY19" fmla="*/ 20781 h 571500"/>
              <a:gd name="connsiteX20" fmla="*/ 5309754 w 6369627"/>
              <a:gd name="connsiteY20" fmla="*/ 72736 h 571500"/>
              <a:gd name="connsiteX21" fmla="*/ 5527964 w 6369627"/>
              <a:gd name="connsiteY21" fmla="*/ 62345 h 571500"/>
              <a:gd name="connsiteX22" fmla="*/ 5673436 w 6369627"/>
              <a:gd name="connsiteY22" fmla="*/ 259772 h 571500"/>
              <a:gd name="connsiteX23" fmla="*/ 5891645 w 6369627"/>
              <a:gd name="connsiteY23" fmla="*/ 363681 h 571500"/>
              <a:gd name="connsiteX24" fmla="*/ 6109854 w 6369627"/>
              <a:gd name="connsiteY24" fmla="*/ 436418 h 571500"/>
              <a:gd name="connsiteX25" fmla="*/ 6265718 w 6369627"/>
              <a:gd name="connsiteY25" fmla="*/ 571500 h 571500"/>
              <a:gd name="connsiteX26" fmla="*/ 6369627 w 6369627"/>
              <a:gd name="connsiteY26" fmla="*/ 498763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69627" h="571500">
                <a:moveTo>
                  <a:pt x="0" y="394854"/>
                </a:moveTo>
                <a:lnTo>
                  <a:pt x="353291" y="477981"/>
                </a:lnTo>
                <a:lnTo>
                  <a:pt x="477982" y="436418"/>
                </a:lnTo>
                <a:lnTo>
                  <a:pt x="862445" y="51954"/>
                </a:lnTo>
                <a:lnTo>
                  <a:pt x="1028700" y="10390"/>
                </a:lnTo>
                <a:lnTo>
                  <a:pt x="1205345" y="124690"/>
                </a:lnTo>
                <a:lnTo>
                  <a:pt x="1641764" y="207818"/>
                </a:lnTo>
                <a:lnTo>
                  <a:pt x="1932709" y="322118"/>
                </a:lnTo>
                <a:lnTo>
                  <a:pt x="2171700" y="135081"/>
                </a:lnTo>
                <a:lnTo>
                  <a:pt x="2493818" y="0"/>
                </a:lnTo>
                <a:lnTo>
                  <a:pt x="2784764" y="218209"/>
                </a:lnTo>
                <a:lnTo>
                  <a:pt x="2930236" y="207818"/>
                </a:lnTo>
                <a:lnTo>
                  <a:pt x="3117273" y="270163"/>
                </a:lnTo>
                <a:lnTo>
                  <a:pt x="3304309" y="363681"/>
                </a:lnTo>
                <a:lnTo>
                  <a:pt x="3501736" y="498763"/>
                </a:lnTo>
                <a:lnTo>
                  <a:pt x="3948545" y="332509"/>
                </a:lnTo>
                <a:lnTo>
                  <a:pt x="4208318" y="290945"/>
                </a:lnTo>
                <a:lnTo>
                  <a:pt x="4353791" y="374072"/>
                </a:lnTo>
                <a:lnTo>
                  <a:pt x="4561609" y="311727"/>
                </a:lnTo>
                <a:lnTo>
                  <a:pt x="4935682" y="20781"/>
                </a:lnTo>
                <a:lnTo>
                  <a:pt x="5309754" y="72736"/>
                </a:lnTo>
                <a:lnTo>
                  <a:pt x="5527964" y="62345"/>
                </a:lnTo>
                <a:lnTo>
                  <a:pt x="5673436" y="259772"/>
                </a:lnTo>
                <a:lnTo>
                  <a:pt x="5891645" y="363681"/>
                </a:lnTo>
                <a:lnTo>
                  <a:pt x="6109854" y="436418"/>
                </a:lnTo>
                <a:lnTo>
                  <a:pt x="6265718" y="571500"/>
                </a:lnTo>
                <a:lnTo>
                  <a:pt x="6369627" y="498763"/>
                </a:lnTo>
              </a:path>
            </a:pathLst>
          </a:custGeom>
          <a:noFill/>
          <a:ln w="28575" cap="rnd">
            <a:solidFill>
              <a:srgbClr val="FF71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41EAFEBE-70A6-6403-0AD6-9AB3EF1E2A81}"/>
              </a:ext>
            </a:extLst>
          </p:cNvPr>
          <p:cNvSpPr txBox="1"/>
          <p:nvPr/>
        </p:nvSpPr>
        <p:spPr>
          <a:xfrm>
            <a:off x="2807274" y="6091089"/>
            <a:ext cx="1988362" cy="400110"/>
          </a:xfrm>
          <a:prstGeom prst="rect">
            <a:avLst/>
          </a:prstGeom>
          <a:noFill/>
        </p:spPr>
        <p:txBody>
          <a:bodyPr wrap="square" rtlCol="0">
            <a:spAutoFit/>
          </a:bodyPr>
          <a:lstStyle/>
          <a:p>
            <a:r>
              <a:rPr lang="en-US" sz="2000" dirty="0">
                <a:solidFill>
                  <a:srgbClr val="81817F"/>
                </a:solidFill>
                <a:latin typeface="Avenir Next Medium" panose="020B0503020202020204" pitchFamily="34" charset="0"/>
              </a:rPr>
              <a:t>1980</a:t>
            </a:r>
          </a:p>
        </p:txBody>
      </p:sp>
      <p:sp>
        <p:nvSpPr>
          <p:cNvPr id="37" name="TextBox 36">
            <a:extLst>
              <a:ext uri="{FF2B5EF4-FFF2-40B4-BE49-F238E27FC236}">
                <a16:creationId xmlns:a16="http://schemas.microsoft.com/office/drawing/2014/main" id="{36D7BFA9-B586-8CC7-FAC9-E514E74E7996}"/>
              </a:ext>
            </a:extLst>
          </p:cNvPr>
          <p:cNvSpPr txBox="1"/>
          <p:nvPr/>
        </p:nvSpPr>
        <p:spPr>
          <a:xfrm>
            <a:off x="9748847" y="6099657"/>
            <a:ext cx="1988362" cy="400110"/>
          </a:xfrm>
          <a:prstGeom prst="rect">
            <a:avLst/>
          </a:prstGeom>
          <a:noFill/>
        </p:spPr>
        <p:txBody>
          <a:bodyPr wrap="square" rtlCol="0">
            <a:spAutoFit/>
          </a:bodyPr>
          <a:lstStyle/>
          <a:p>
            <a:r>
              <a:rPr lang="en-US" sz="2000" dirty="0">
                <a:solidFill>
                  <a:srgbClr val="81817F"/>
                </a:solidFill>
                <a:latin typeface="Avenir Next Medium" panose="020B0503020202020204" pitchFamily="34" charset="0"/>
              </a:rPr>
              <a:t>2019</a:t>
            </a:r>
          </a:p>
        </p:txBody>
      </p:sp>
      <p:sp>
        <p:nvSpPr>
          <p:cNvPr id="40" name="Freeform 39">
            <a:extLst>
              <a:ext uri="{FF2B5EF4-FFF2-40B4-BE49-F238E27FC236}">
                <a16:creationId xmlns:a16="http://schemas.microsoft.com/office/drawing/2014/main" id="{82A82197-BEB4-5D88-0C63-D7280241DB3E}"/>
              </a:ext>
            </a:extLst>
          </p:cNvPr>
          <p:cNvSpPr/>
          <p:nvPr/>
        </p:nvSpPr>
        <p:spPr>
          <a:xfrm>
            <a:off x="3272578" y="2992186"/>
            <a:ext cx="6842234" cy="764628"/>
          </a:xfrm>
          <a:custGeom>
            <a:avLst/>
            <a:gdLst>
              <a:gd name="connsiteX0" fmla="*/ 0 w 6842234"/>
              <a:gd name="connsiteY0" fmla="*/ 291663 h 764628"/>
              <a:gd name="connsiteX1" fmla="*/ 197069 w 6842234"/>
              <a:gd name="connsiteY1" fmla="*/ 386256 h 764628"/>
              <a:gd name="connsiteX2" fmla="*/ 386255 w 6842234"/>
              <a:gd name="connsiteY2" fmla="*/ 394138 h 764628"/>
              <a:gd name="connsiteX3" fmla="*/ 575441 w 6842234"/>
              <a:gd name="connsiteY3" fmla="*/ 157656 h 764628"/>
              <a:gd name="connsiteX4" fmla="*/ 693683 w 6842234"/>
              <a:gd name="connsiteY4" fmla="*/ 70945 h 764628"/>
              <a:gd name="connsiteX5" fmla="*/ 890752 w 6842234"/>
              <a:gd name="connsiteY5" fmla="*/ 55180 h 764628"/>
              <a:gd name="connsiteX6" fmla="*/ 1056290 w 6842234"/>
              <a:gd name="connsiteY6" fmla="*/ 141890 h 764628"/>
              <a:gd name="connsiteX7" fmla="*/ 1284890 w 6842234"/>
              <a:gd name="connsiteY7" fmla="*/ 212835 h 764628"/>
              <a:gd name="connsiteX8" fmla="*/ 1466193 w 6842234"/>
              <a:gd name="connsiteY8" fmla="*/ 307428 h 764628"/>
              <a:gd name="connsiteX9" fmla="*/ 1592317 w 6842234"/>
              <a:gd name="connsiteY9" fmla="*/ 409904 h 764628"/>
              <a:gd name="connsiteX10" fmla="*/ 1781503 w 6842234"/>
              <a:gd name="connsiteY10" fmla="*/ 354725 h 764628"/>
              <a:gd name="connsiteX11" fmla="*/ 1954924 w 6842234"/>
              <a:gd name="connsiteY11" fmla="*/ 433552 h 764628"/>
              <a:gd name="connsiteX12" fmla="*/ 2498834 w 6842234"/>
              <a:gd name="connsiteY12" fmla="*/ 189187 h 764628"/>
              <a:gd name="connsiteX13" fmla="*/ 2648607 w 6842234"/>
              <a:gd name="connsiteY13" fmla="*/ 0 h 764628"/>
              <a:gd name="connsiteX14" fmla="*/ 3026979 w 6842234"/>
              <a:gd name="connsiteY14" fmla="*/ 465083 h 764628"/>
              <a:gd name="connsiteX15" fmla="*/ 3208283 w 6842234"/>
              <a:gd name="connsiteY15" fmla="*/ 480849 h 764628"/>
              <a:gd name="connsiteX16" fmla="*/ 3712779 w 6842234"/>
              <a:gd name="connsiteY16" fmla="*/ 756745 h 764628"/>
              <a:gd name="connsiteX17" fmla="*/ 3878317 w 6842234"/>
              <a:gd name="connsiteY17" fmla="*/ 764628 h 764628"/>
              <a:gd name="connsiteX18" fmla="*/ 4043855 w 6842234"/>
              <a:gd name="connsiteY18" fmla="*/ 614856 h 764628"/>
              <a:gd name="connsiteX19" fmla="*/ 4374931 w 6842234"/>
              <a:gd name="connsiteY19" fmla="*/ 520263 h 764628"/>
              <a:gd name="connsiteX20" fmla="*/ 4579883 w 6842234"/>
              <a:gd name="connsiteY20" fmla="*/ 543911 h 764628"/>
              <a:gd name="connsiteX21" fmla="*/ 4974021 w 6842234"/>
              <a:gd name="connsiteY21" fmla="*/ 512380 h 764628"/>
              <a:gd name="connsiteX22" fmla="*/ 5257800 w 6842234"/>
              <a:gd name="connsiteY22" fmla="*/ 362607 h 764628"/>
              <a:gd name="connsiteX23" fmla="*/ 5454869 w 6842234"/>
              <a:gd name="connsiteY23" fmla="*/ 299545 h 764628"/>
              <a:gd name="connsiteX24" fmla="*/ 5612524 w 6842234"/>
              <a:gd name="connsiteY24" fmla="*/ 165538 h 764628"/>
              <a:gd name="connsiteX25" fmla="*/ 5825359 w 6842234"/>
              <a:gd name="connsiteY25" fmla="*/ 141890 h 764628"/>
              <a:gd name="connsiteX26" fmla="*/ 5967248 w 6842234"/>
              <a:gd name="connsiteY26" fmla="*/ 149773 h 764628"/>
              <a:gd name="connsiteX27" fmla="*/ 6140669 w 6842234"/>
              <a:gd name="connsiteY27" fmla="*/ 244366 h 764628"/>
              <a:gd name="connsiteX28" fmla="*/ 6314090 w 6842234"/>
              <a:gd name="connsiteY28" fmla="*/ 268014 h 764628"/>
              <a:gd name="connsiteX29" fmla="*/ 6526924 w 6842234"/>
              <a:gd name="connsiteY29" fmla="*/ 449318 h 764628"/>
              <a:gd name="connsiteX30" fmla="*/ 6676697 w 6842234"/>
              <a:gd name="connsiteY30" fmla="*/ 520263 h 764628"/>
              <a:gd name="connsiteX31" fmla="*/ 6842234 w 6842234"/>
              <a:gd name="connsiteY31" fmla="*/ 520263 h 76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842234" h="764628">
                <a:moveTo>
                  <a:pt x="0" y="291663"/>
                </a:moveTo>
                <a:lnTo>
                  <a:pt x="197069" y="386256"/>
                </a:lnTo>
                <a:lnTo>
                  <a:pt x="386255" y="394138"/>
                </a:lnTo>
                <a:lnTo>
                  <a:pt x="575441" y="157656"/>
                </a:lnTo>
                <a:lnTo>
                  <a:pt x="693683" y="70945"/>
                </a:lnTo>
                <a:lnTo>
                  <a:pt x="890752" y="55180"/>
                </a:lnTo>
                <a:lnTo>
                  <a:pt x="1056290" y="141890"/>
                </a:lnTo>
                <a:lnTo>
                  <a:pt x="1284890" y="212835"/>
                </a:lnTo>
                <a:lnTo>
                  <a:pt x="1466193" y="307428"/>
                </a:lnTo>
                <a:lnTo>
                  <a:pt x="1592317" y="409904"/>
                </a:lnTo>
                <a:lnTo>
                  <a:pt x="1781503" y="354725"/>
                </a:lnTo>
                <a:lnTo>
                  <a:pt x="1954924" y="433552"/>
                </a:lnTo>
                <a:lnTo>
                  <a:pt x="2498834" y="189187"/>
                </a:lnTo>
                <a:lnTo>
                  <a:pt x="2648607" y="0"/>
                </a:lnTo>
                <a:lnTo>
                  <a:pt x="3026979" y="465083"/>
                </a:lnTo>
                <a:lnTo>
                  <a:pt x="3208283" y="480849"/>
                </a:lnTo>
                <a:lnTo>
                  <a:pt x="3712779" y="756745"/>
                </a:lnTo>
                <a:lnTo>
                  <a:pt x="3878317" y="764628"/>
                </a:lnTo>
                <a:lnTo>
                  <a:pt x="4043855" y="614856"/>
                </a:lnTo>
                <a:lnTo>
                  <a:pt x="4374931" y="520263"/>
                </a:lnTo>
                <a:lnTo>
                  <a:pt x="4579883" y="543911"/>
                </a:lnTo>
                <a:lnTo>
                  <a:pt x="4974021" y="512380"/>
                </a:lnTo>
                <a:lnTo>
                  <a:pt x="5257800" y="362607"/>
                </a:lnTo>
                <a:lnTo>
                  <a:pt x="5454869" y="299545"/>
                </a:lnTo>
                <a:lnTo>
                  <a:pt x="5612524" y="165538"/>
                </a:lnTo>
                <a:lnTo>
                  <a:pt x="5825359" y="141890"/>
                </a:lnTo>
                <a:lnTo>
                  <a:pt x="5967248" y="149773"/>
                </a:lnTo>
                <a:lnTo>
                  <a:pt x="6140669" y="244366"/>
                </a:lnTo>
                <a:lnTo>
                  <a:pt x="6314090" y="268014"/>
                </a:lnTo>
                <a:lnTo>
                  <a:pt x="6526924" y="449318"/>
                </a:lnTo>
                <a:lnTo>
                  <a:pt x="6676697" y="520263"/>
                </a:lnTo>
                <a:lnTo>
                  <a:pt x="6842234" y="520263"/>
                </a:lnTo>
              </a:path>
            </a:pathLst>
          </a:custGeom>
          <a:noFill/>
          <a:ln w="15875" cap="rnd">
            <a:solidFill>
              <a:srgbClr val="E7E8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25CEECB5-B07D-7896-3DE9-A0C513AD6649}"/>
              </a:ext>
            </a:extLst>
          </p:cNvPr>
          <p:cNvSpPr txBox="1"/>
          <p:nvPr/>
        </p:nvSpPr>
        <p:spPr>
          <a:xfrm>
            <a:off x="1027208" y="2473139"/>
            <a:ext cx="3521318" cy="722634"/>
          </a:xfrm>
          <a:prstGeom prst="rect">
            <a:avLst/>
          </a:prstGeom>
          <a:noFill/>
        </p:spPr>
        <p:txBody>
          <a:bodyPr wrap="square" rtlCol="0">
            <a:spAutoFit/>
          </a:bodyPr>
          <a:lstStyle/>
          <a:p>
            <a:pPr>
              <a:lnSpc>
                <a:spcPts val="2460"/>
              </a:lnSpc>
              <a:spcAft>
                <a:spcPts val="4200"/>
              </a:spcAft>
            </a:pPr>
            <a:r>
              <a:rPr lang="en-US" dirty="0">
                <a:solidFill>
                  <a:srgbClr val="E7E8D2"/>
                </a:solidFill>
                <a:latin typeface="Avenir Next" panose="020B0503020202020204" pitchFamily="34" charset="0"/>
              </a:rPr>
              <a:t>Supplemental Poverty</a:t>
            </a:r>
            <a:br>
              <a:rPr lang="en-US" dirty="0">
                <a:solidFill>
                  <a:srgbClr val="E7E8D2"/>
                </a:solidFill>
                <a:latin typeface="Avenir Next" panose="020B0503020202020204" pitchFamily="34" charset="0"/>
              </a:rPr>
            </a:br>
            <a:r>
              <a:rPr lang="en-US" dirty="0">
                <a:solidFill>
                  <a:srgbClr val="E7E8D2"/>
                </a:solidFill>
                <a:latin typeface="Avenir Next" panose="020B0503020202020204" pitchFamily="34" charset="0"/>
              </a:rPr>
              <a:t>Measure</a:t>
            </a:r>
            <a:endParaRPr lang="en-US" sz="1400" dirty="0">
              <a:solidFill>
                <a:srgbClr val="E7E8D2"/>
              </a:solidFill>
              <a:latin typeface="Avenir Next" panose="020B0503020202020204" pitchFamily="34" charset="0"/>
            </a:endParaRPr>
          </a:p>
        </p:txBody>
      </p:sp>
      <p:sp>
        <p:nvSpPr>
          <p:cNvPr id="42" name="TextBox 41">
            <a:extLst>
              <a:ext uri="{FF2B5EF4-FFF2-40B4-BE49-F238E27FC236}">
                <a16:creationId xmlns:a16="http://schemas.microsoft.com/office/drawing/2014/main" id="{3C8C3BBD-9B16-E482-62A5-F2AF7DE02448}"/>
              </a:ext>
            </a:extLst>
          </p:cNvPr>
          <p:cNvSpPr txBox="1"/>
          <p:nvPr/>
        </p:nvSpPr>
        <p:spPr>
          <a:xfrm>
            <a:off x="2338794" y="3025631"/>
            <a:ext cx="1781257" cy="461665"/>
          </a:xfrm>
          <a:prstGeom prst="rect">
            <a:avLst/>
          </a:prstGeom>
          <a:noFill/>
        </p:spPr>
        <p:txBody>
          <a:bodyPr wrap="square" rtlCol="0">
            <a:spAutoFit/>
          </a:bodyPr>
          <a:lstStyle/>
          <a:p>
            <a:r>
              <a:rPr lang="en-US" sz="2400">
                <a:solidFill>
                  <a:srgbClr val="E7E8D2"/>
                </a:solidFill>
                <a:latin typeface="Hardwick WF" pitchFamily="2" charset="0"/>
              </a:rPr>
              <a:t>14.6%</a:t>
            </a:r>
            <a:endParaRPr lang="en-US" sz="2400" dirty="0">
              <a:solidFill>
                <a:srgbClr val="E7E8D2"/>
              </a:solidFill>
              <a:latin typeface="Hardwick WF" pitchFamily="2" charset="0"/>
            </a:endParaRPr>
          </a:p>
        </p:txBody>
      </p:sp>
      <p:sp>
        <p:nvSpPr>
          <p:cNvPr id="43" name="TextBox 42">
            <a:extLst>
              <a:ext uri="{FF2B5EF4-FFF2-40B4-BE49-F238E27FC236}">
                <a16:creationId xmlns:a16="http://schemas.microsoft.com/office/drawing/2014/main" id="{F9F4597A-B8A2-81F8-90D6-1B6AFDF185C4}"/>
              </a:ext>
            </a:extLst>
          </p:cNvPr>
          <p:cNvSpPr txBox="1"/>
          <p:nvPr/>
        </p:nvSpPr>
        <p:spPr>
          <a:xfrm>
            <a:off x="10151897" y="3298859"/>
            <a:ext cx="1781257" cy="461665"/>
          </a:xfrm>
          <a:prstGeom prst="rect">
            <a:avLst/>
          </a:prstGeom>
          <a:noFill/>
        </p:spPr>
        <p:txBody>
          <a:bodyPr wrap="square" rtlCol="0">
            <a:spAutoFit/>
          </a:bodyPr>
          <a:lstStyle/>
          <a:p>
            <a:r>
              <a:rPr lang="en-US" sz="2400">
                <a:solidFill>
                  <a:srgbClr val="E7E8D2"/>
                </a:solidFill>
                <a:latin typeface="Hardwick WF" pitchFamily="2" charset="0"/>
              </a:rPr>
              <a:t>11.7%</a:t>
            </a:r>
            <a:endParaRPr lang="en-US" sz="2400" dirty="0">
              <a:solidFill>
                <a:srgbClr val="E7E8D2"/>
              </a:solidFill>
              <a:latin typeface="Hardwick WF" pitchFamily="2" charset="0"/>
            </a:endParaRPr>
          </a:p>
        </p:txBody>
      </p:sp>
      <p:grpSp>
        <p:nvGrpSpPr>
          <p:cNvPr id="5" name="Group 4">
            <a:extLst>
              <a:ext uri="{FF2B5EF4-FFF2-40B4-BE49-F238E27FC236}">
                <a16:creationId xmlns:a16="http://schemas.microsoft.com/office/drawing/2014/main" id="{5D1EC652-A35C-7848-CBCB-E591191A05AE}"/>
              </a:ext>
            </a:extLst>
          </p:cNvPr>
          <p:cNvGrpSpPr/>
          <p:nvPr/>
        </p:nvGrpSpPr>
        <p:grpSpPr>
          <a:xfrm>
            <a:off x="303249" y="3762770"/>
            <a:ext cx="3573731" cy="2166400"/>
            <a:chOff x="303249" y="3762770"/>
            <a:chExt cx="3573731" cy="2166400"/>
          </a:xfrm>
        </p:grpSpPr>
        <p:sp>
          <p:nvSpPr>
            <p:cNvPr id="38" name="TextBox 37">
              <a:extLst>
                <a:ext uri="{FF2B5EF4-FFF2-40B4-BE49-F238E27FC236}">
                  <a16:creationId xmlns:a16="http://schemas.microsoft.com/office/drawing/2014/main" id="{6AD9E57A-F440-1229-8B39-4789A930AF2B}"/>
                </a:ext>
              </a:extLst>
            </p:cNvPr>
            <p:cNvSpPr txBox="1"/>
            <p:nvPr/>
          </p:nvSpPr>
          <p:spPr>
            <a:xfrm>
              <a:off x="462224" y="3762770"/>
              <a:ext cx="3414756" cy="1219565"/>
            </a:xfrm>
            <a:prstGeom prst="rect">
              <a:avLst/>
            </a:prstGeom>
            <a:noFill/>
          </p:spPr>
          <p:txBody>
            <a:bodyPr wrap="square" rtlCol="0">
              <a:spAutoFit/>
            </a:bodyPr>
            <a:lstStyle/>
            <a:p>
              <a:r>
                <a:rPr lang="en-US" spc="50" dirty="0">
                  <a:solidFill>
                    <a:srgbClr val="CAFDFF"/>
                  </a:solidFill>
                  <a:highlight>
                    <a:srgbClr val="000000"/>
                  </a:highlight>
                  <a:latin typeface="Avenir Next" panose="020B0503020202020204" pitchFamily="34" charset="0"/>
                </a:rPr>
                <a:t>$ per person on </a:t>
              </a:r>
            </a:p>
            <a:p>
              <a:r>
                <a:rPr lang="en-US" i="1" spc="50" dirty="0">
                  <a:solidFill>
                    <a:srgbClr val="CAFDFF"/>
                  </a:solidFill>
                  <a:highlight>
                    <a:srgbClr val="000000"/>
                  </a:highlight>
                  <a:latin typeface="Avenir Next" panose="020B0503020202020204" pitchFamily="34" charset="0"/>
                </a:rPr>
                <a:t>means-tested</a:t>
              </a:r>
              <a:r>
                <a:rPr lang="en-US" spc="50" dirty="0">
                  <a:solidFill>
                    <a:srgbClr val="CAFDFF"/>
                  </a:solidFill>
                  <a:highlight>
                    <a:srgbClr val="000000"/>
                  </a:highlight>
                  <a:latin typeface="Avenir Next" panose="020B0503020202020204" pitchFamily="34" charset="0"/>
                </a:rPr>
                <a:t> </a:t>
              </a:r>
            </a:p>
            <a:p>
              <a:r>
                <a:rPr lang="en-US" spc="50" dirty="0">
                  <a:solidFill>
                    <a:srgbClr val="CAFDFF"/>
                  </a:solidFill>
                  <a:highlight>
                    <a:srgbClr val="000000"/>
                  </a:highlight>
                  <a:latin typeface="Avenir Next" panose="020B0503020202020204" pitchFamily="34" charset="0"/>
                </a:rPr>
                <a:t>programs: </a:t>
              </a:r>
            </a:p>
            <a:p>
              <a:pPr>
                <a:lnSpc>
                  <a:spcPct val="150000"/>
                </a:lnSpc>
              </a:pPr>
              <a:r>
                <a:rPr lang="en-US" sz="1400" i="1" spc="50" dirty="0">
                  <a:solidFill>
                    <a:srgbClr val="CAFDFF"/>
                  </a:solidFill>
                  <a:highlight>
                    <a:srgbClr val="000000"/>
                  </a:highlight>
                  <a:latin typeface="Avenir Next Ultra Light" panose="020B0203020202020204" pitchFamily="34" charset="77"/>
                </a:rPr>
                <a:t>(2009 dollars)</a:t>
              </a:r>
            </a:p>
          </p:txBody>
        </p:sp>
        <p:cxnSp>
          <p:nvCxnSpPr>
            <p:cNvPr id="7" name="Straight Connector 6">
              <a:extLst>
                <a:ext uri="{FF2B5EF4-FFF2-40B4-BE49-F238E27FC236}">
                  <a16:creationId xmlns:a16="http://schemas.microsoft.com/office/drawing/2014/main" id="{B0991BE4-6D58-893B-B0E5-B2ABC079A1B0}"/>
                </a:ext>
              </a:extLst>
            </p:cNvPr>
            <p:cNvCxnSpPr>
              <a:cxnSpLocks/>
            </p:cNvCxnSpPr>
            <p:nvPr/>
          </p:nvCxnSpPr>
          <p:spPr>
            <a:xfrm flipV="1">
              <a:off x="327653" y="3792531"/>
              <a:ext cx="0" cy="2068163"/>
            </a:xfrm>
            <a:prstGeom prst="line">
              <a:avLst/>
            </a:prstGeom>
            <a:ln w="57150">
              <a:solidFill>
                <a:srgbClr val="353435"/>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8571F86-9BCD-5003-472B-5D53AC2D8E3E}"/>
                </a:ext>
              </a:extLst>
            </p:cNvPr>
            <p:cNvCxnSpPr>
              <a:cxnSpLocks/>
            </p:cNvCxnSpPr>
            <p:nvPr/>
          </p:nvCxnSpPr>
          <p:spPr>
            <a:xfrm flipV="1">
              <a:off x="303249" y="5920418"/>
              <a:ext cx="1627674" cy="8752"/>
            </a:xfrm>
            <a:prstGeom prst="line">
              <a:avLst/>
            </a:prstGeom>
            <a:ln w="57150">
              <a:solidFill>
                <a:srgbClr val="353435"/>
              </a:solidFill>
              <a:prstDash val="sysDot"/>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F32A9314-ACC7-2611-6F35-60F99DCB6C5C}"/>
                </a:ext>
              </a:extLst>
            </p:cNvPr>
            <p:cNvSpPr txBox="1"/>
            <p:nvPr/>
          </p:nvSpPr>
          <p:spPr>
            <a:xfrm>
              <a:off x="462223" y="5005662"/>
              <a:ext cx="2550880" cy="738664"/>
            </a:xfrm>
            <a:prstGeom prst="rect">
              <a:avLst/>
            </a:prstGeom>
            <a:noFill/>
          </p:spPr>
          <p:txBody>
            <a:bodyPr wrap="square" rtlCol="0">
              <a:spAutoFit/>
            </a:bodyPr>
            <a:lstStyle/>
            <a:p>
              <a:r>
                <a:rPr lang="en-US" sz="1400" i="1" dirty="0">
                  <a:solidFill>
                    <a:schemeClr val="bg1"/>
                  </a:solidFill>
                  <a:latin typeface="Courier New" panose="02070309020205020404" pitchFamily="49" charset="0"/>
                  <a:cs typeface="Courier New" panose="02070309020205020404" pitchFamily="49" charset="0"/>
                </a:rPr>
                <a:t>Aid based on </a:t>
              </a:r>
            </a:p>
            <a:p>
              <a:r>
                <a:rPr lang="en-US" sz="1400" i="1" dirty="0">
                  <a:solidFill>
                    <a:schemeClr val="bg1"/>
                  </a:solidFill>
                  <a:latin typeface="Courier New" panose="02070309020205020404" pitchFamily="49" charset="0"/>
                  <a:cs typeface="Courier New" panose="02070309020205020404" pitchFamily="49" charset="0"/>
                </a:rPr>
                <a:t>income and </a:t>
              </a:r>
            </a:p>
            <a:p>
              <a:r>
                <a:rPr lang="en-US" sz="1400" i="1" dirty="0">
                  <a:solidFill>
                    <a:schemeClr val="bg1"/>
                  </a:solidFill>
                  <a:latin typeface="Courier New" panose="02070309020205020404" pitchFamily="49" charset="0"/>
                  <a:cs typeface="Courier New" panose="02070309020205020404" pitchFamily="49" charset="0"/>
                </a:rPr>
                <a:t>financial need</a:t>
              </a:r>
            </a:p>
          </p:txBody>
        </p:sp>
      </p:grpSp>
      <p:pic>
        <p:nvPicPr>
          <p:cNvPr id="22" name="Graphic 21" descr="Question Mark with solid fill">
            <a:extLst>
              <a:ext uri="{FF2B5EF4-FFF2-40B4-BE49-F238E27FC236}">
                <a16:creationId xmlns:a16="http://schemas.microsoft.com/office/drawing/2014/main" id="{9CDED169-4FEE-A99F-EB15-7252B0B2ACC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01936" y="1241697"/>
            <a:ext cx="512328" cy="512328"/>
          </a:xfrm>
          <a:prstGeom prst="rect">
            <a:avLst/>
          </a:prstGeom>
        </p:spPr>
      </p:pic>
      <p:sp>
        <p:nvSpPr>
          <p:cNvPr id="2" name="Freeform 1">
            <a:extLst>
              <a:ext uri="{FF2B5EF4-FFF2-40B4-BE49-F238E27FC236}">
                <a16:creationId xmlns:a16="http://schemas.microsoft.com/office/drawing/2014/main" id="{4DD5CF88-3226-6B2C-9A20-15CF8982C74F}"/>
              </a:ext>
            </a:extLst>
          </p:cNvPr>
          <p:cNvSpPr/>
          <p:nvPr/>
        </p:nvSpPr>
        <p:spPr>
          <a:xfrm rot="21315897" flipV="1">
            <a:off x="3415920" y="4198910"/>
            <a:ext cx="6445045" cy="1185398"/>
          </a:xfrm>
          <a:custGeom>
            <a:avLst/>
            <a:gdLst>
              <a:gd name="connsiteX0" fmla="*/ 0 w 6445045"/>
              <a:gd name="connsiteY0" fmla="*/ 2580968 h 2580968"/>
              <a:gd name="connsiteX1" fmla="*/ 1504335 w 6445045"/>
              <a:gd name="connsiteY1" fmla="*/ 2197510 h 2580968"/>
              <a:gd name="connsiteX2" fmla="*/ 2875935 w 6445045"/>
              <a:gd name="connsiteY2" fmla="*/ 1592826 h 2580968"/>
              <a:gd name="connsiteX3" fmla="*/ 4586748 w 6445045"/>
              <a:gd name="connsiteY3" fmla="*/ 1032387 h 2580968"/>
              <a:gd name="connsiteX4" fmla="*/ 6445045 w 6445045"/>
              <a:gd name="connsiteY4" fmla="*/ 0 h 2580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5045" h="2580968">
                <a:moveTo>
                  <a:pt x="0" y="2580968"/>
                </a:moveTo>
                <a:lnTo>
                  <a:pt x="1504335" y="2197510"/>
                </a:lnTo>
                <a:lnTo>
                  <a:pt x="2875935" y="1592826"/>
                </a:lnTo>
                <a:lnTo>
                  <a:pt x="4586748" y="1032387"/>
                </a:lnTo>
                <a:lnTo>
                  <a:pt x="6445045" y="0"/>
                </a:lnTo>
              </a:path>
            </a:pathLst>
          </a:custGeom>
          <a:noFill/>
          <a:ln w="28575">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1817F"/>
              </a:solidFill>
            </a:endParaRPr>
          </a:p>
        </p:txBody>
      </p:sp>
      <p:sp>
        <p:nvSpPr>
          <p:cNvPr id="12" name="Freeform 11">
            <a:extLst>
              <a:ext uri="{FF2B5EF4-FFF2-40B4-BE49-F238E27FC236}">
                <a16:creationId xmlns:a16="http://schemas.microsoft.com/office/drawing/2014/main" id="{62853A7E-2E96-7AC1-C63E-9B3928B1D19A}"/>
              </a:ext>
            </a:extLst>
          </p:cNvPr>
          <p:cNvSpPr/>
          <p:nvPr/>
        </p:nvSpPr>
        <p:spPr>
          <a:xfrm rot="20946238" flipV="1">
            <a:off x="3426691" y="3822712"/>
            <a:ext cx="6445045" cy="1185398"/>
          </a:xfrm>
          <a:custGeom>
            <a:avLst/>
            <a:gdLst>
              <a:gd name="connsiteX0" fmla="*/ 0 w 6445045"/>
              <a:gd name="connsiteY0" fmla="*/ 2580968 h 2580968"/>
              <a:gd name="connsiteX1" fmla="*/ 1504335 w 6445045"/>
              <a:gd name="connsiteY1" fmla="*/ 2197510 h 2580968"/>
              <a:gd name="connsiteX2" fmla="*/ 2875935 w 6445045"/>
              <a:gd name="connsiteY2" fmla="*/ 1592826 h 2580968"/>
              <a:gd name="connsiteX3" fmla="*/ 4586748 w 6445045"/>
              <a:gd name="connsiteY3" fmla="*/ 1032387 h 2580968"/>
              <a:gd name="connsiteX4" fmla="*/ 6445045 w 6445045"/>
              <a:gd name="connsiteY4" fmla="*/ 0 h 2580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5045" h="2580968">
                <a:moveTo>
                  <a:pt x="0" y="2580968"/>
                </a:moveTo>
                <a:lnTo>
                  <a:pt x="1504335" y="2197510"/>
                </a:lnTo>
                <a:lnTo>
                  <a:pt x="2875935" y="1592826"/>
                </a:lnTo>
                <a:lnTo>
                  <a:pt x="4586748" y="1032387"/>
                </a:lnTo>
                <a:lnTo>
                  <a:pt x="6445045" y="0"/>
                </a:lnTo>
              </a:path>
            </a:pathLst>
          </a:custGeom>
          <a:noFill/>
          <a:ln w="28575">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1817F"/>
              </a:solidFill>
            </a:endParaRPr>
          </a:p>
        </p:txBody>
      </p:sp>
      <p:sp>
        <p:nvSpPr>
          <p:cNvPr id="23" name="!!morph">
            <a:extLst>
              <a:ext uri="{FF2B5EF4-FFF2-40B4-BE49-F238E27FC236}">
                <a16:creationId xmlns:a16="http://schemas.microsoft.com/office/drawing/2014/main" id="{DD518474-CF96-BF94-2DBF-CBB848F30EDE}"/>
              </a:ext>
            </a:extLst>
          </p:cNvPr>
          <p:cNvSpPr/>
          <p:nvPr/>
        </p:nvSpPr>
        <p:spPr>
          <a:xfrm>
            <a:off x="3326358" y="4394810"/>
            <a:ext cx="125048" cy="117982"/>
          </a:xfrm>
          <a:prstGeom prst="ellipse">
            <a:avLst/>
          </a:prstGeom>
          <a:solidFill>
            <a:srgbClr val="CAFDFF"/>
          </a:solidFill>
          <a:ln>
            <a:solidFill>
              <a:srgbClr val="CA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AFDFF"/>
              </a:solidFill>
            </a:endParaRPr>
          </a:p>
        </p:txBody>
      </p:sp>
      <p:pic>
        <p:nvPicPr>
          <p:cNvPr id="13" name="Graphic 12" descr="Question Mark with solid fill">
            <a:extLst>
              <a:ext uri="{FF2B5EF4-FFF2-40B4-BE49-F238E27FC236}">
                <a16:creationId xmlns:a16="http://schemas.microsoft.com/office/drawing/2014/main" id="{BFCAEE96-DDAE-CA55-A4C5-E902916D44E0}"/>
              </a:ext>
            </a:extLst>
          </p:cNvPr>
          <p:cNvPicPr>
            <a:picLocks noChangeAspect="1"/>
          </p:cNvPicPr>
          <p:nvPr/>
        </p:nvPicPr>
        <p:blipFill>
          <a:blip r:embed="rId14">
            <a:extLst>
              <a:ext uri="{96DAC541-7B7A-43D3-8B79-37D633B846F1}">
                <asvg:svgBlip xmlns:asvg="http://schemas.microsoft.com/office/drawing/2016/SVG/main" r:embed="rId16"/>
              </a:ext>
            </a:extLst>
          </a:blip>
          <a:stretch>
            <a:fillRect/>
          </a:stretch>
        </p:blipFill>
        <p:spPr>
          <a:xfrm>
            <a:off x="9540437" y="1973065"/>
            <a:ext cx="512328" cy="512328"/>
          </a:xfrm>
          <a:prstGeom prst="rect">
            <a:avLst/>
          </a:prstGeom>
        </p:spPr>
      </p:pic>
      <p:pic>
        <p:nvPicPr>
          <p:cNvPr id="15" name="Graphic 14" descr="Question Mark with solid fill">
            <a:extLst>
              <a:ext uri="{FF2B5EF4-FFF2-40B4-BE49-F238E27FC236}">
                <a16:creationId xmlns:a16="http://schemas.microsoft.com/office/drawing/2014/main" id="{DCD65439-AA10-4AB7-AE57-F4F418138E78}"/>
              </a:ext>
            </a:extLst>
          </p:cNvPr>
          <p:cNvPicPr>
            <a:picLocks noChangeAspect="1"/>
          </p:cNvPicPr>
          <p:nvPr/>
        </p:nvPicPr>
        <p:blipFill>
          <a:blip r:embed="rId14">
            <a:extLst>
              <a:ext uri="{96DAC541-7B7A-43D3-8B79-37D633B846F1}">
                <asvg:svgBlip xmlns:asvg="http://schemas.microsoft.com/office/drawing/2016/SVG/main" r:embed="rId16"/>
              </a:ext>
            </a:extLst>
          </a:blip>
          <a:stretch>
            <a:fillRect/>
          </a:stretch>
        </p:blipFill>
        <p:spPr>
          <a:xfrm>
            <a:off x="9631150" y="4794082"/>
            <a:ext cx="512328" cy="512328"/>
          </a:xfrm>
          <a:prstGeom prst="rect">
            <a:avLst/>
          </a:prstGeom>
        </p:spPr>
      </p:pic>
      <p:pic>
        <p:nvPicPr>
          <p:cNvPr id="16" name="Graphic 15" descr="Question Mark with solid fill">
            <a:extLst>
              <a:ext uri="{FF2B5EF4-FFF2-40B4-BE49-F238E27FC236}">
                <a16:creationId xmlns:a16="http://schemas.microsoft.com/office/drawing/2014/main" id="{0A957864-F29D-72D7-3DD8-78B8CB34729E}"/>
              </a:ext>
            </a:extLst>
          </p:cNvPr>
          <p:cNvPicPr>
            <a:picLocks noChangeAspect="1"/>
          </p:cNvPicPr>
          <p:nvPr/>
        </p:nvPicPr>
        <p:blipFill>
          <a:blip r:embed="rId14">
            <a:extLst>
              <a:ext uri="{96DAC541-7B7A-43D3-8B79-37D633B846F1}">
                <asvg:svgBlip xmlns:asvg="http://schemas.microsoft.com/office/drawing/2016/SVG/main" r:embed="rId16"/>
              </a:ext>
            </a:extLst>
          </a:blip>
          <a:stretch>
            <a:fillRect/>
          </a:stretch>
        </p:blipFill>
        <p:spPr>
          <a:xfrm>
            <a:off x="8352315" y="4040491"/>
            <a:ext cx="512328" cy="512328"/>
          </a:xfrm>
          <a:prstGeom prst="rect">
            <a:avLst/>
          </a:prstGeom>
        </p:spPr>
      </p:pic>
      <p:grpSp>
        <p:nvGrpSpPr>
          <p:cNvPr id="10" name="Group 9">
            <a:extLst>
              <a:ext uri="{FF2B5EF4-FFF2-40B4-BE49-F238E27FC236}">
                <a16:creationId xmlns:a16="http://schemas.microsoft.com/office/drawing/2014/main" id="{E1F8A0FF-85D1-2C4C-D7A1-A06690E88E14}"/>
              </a:ext>
            </a:extLst>
          </p:cNvPr>
          <p:cNvGrpSpPr/>
          <p:nvPr/>
        </p:nvGrpSpPr>
        <p:grpSpPr>
          <a:xfrm>
            <a:off x="10041191" y="3893706"/>
            <a:ext cx="3039646" cy="794318"/>
            <a:chOff x="10041191" y="3893706"/>
            <a:chExt cx="3039646" cy="794318"/>
          </a:xfrm>
        </p:grpSpPr>
        <p:sp>
          <p:nvSpPr>
            <p:cNvPr id="25" name="TextBox 24">
              <a:extLst>
                <a:ext uri="{FF2B5EF4-FFF2-40B4-BE49-F238E27FC236}">
                  <a16:creationId xmlns:a16="http://schemas.microsoft.com/office/drawing/2014/main" id="{C0DC62C0-3003-E4B2-92D0-F592C6A1DB30}"/>
                </a:ext>
              </a:extLst>
            </p:cNvPr>
            <p:cNvSpPr txBox="1"/>
            <p:nvPr/>
          </p:nvSpPr>
          <p:spPr>
            <a:xfrm>
              <a:off x="10041191" y="4318692"/>
              <a:ext cx="3039646" cy="369332"/>
            </a:xfrm>
            <a:prstGeom prst="rect">
              <a:avLst/>
            </a:prstGeom>
            <a:noFill/>
          </p:spPr>
          <p:txBody>
            <a:bodyPr wrap="square" rtlCol="0">
              <a:spAutoFit/>
            </a:bodyPr>
            <a:lstStyle/>
            <a:p>
              <a:r>
                <a:rPr lang="en-US" spc="160" dirty="0">
                  <a:solidFill>
                    <a:srgbClr val="FF7152"/>
                  </a:solidFill>
                  <a:highlight>
                    <a:srgbClr val="000000"/>
                  </a:highlight>
                  <a:latin typeface="Avenir Next" panose="020B0503020202020204" pitchFamily="34" charset="0"/>
                </a:rPr>
                <a:t>Poverty Rate</a:t>
              </a:r>
            </a:p>
          </p:txBody>
        </p:sp>
        <p:sp>
          <p:nvSpPr>
            <p:cNvPr id="26" name="TextBox 25">
              <a:extLst>
                <a:ext uri="{FF2B5EF4-FFF2-40B4-BE49-F238E27FC236}">
                  <a16:creationId xmlns:a16="http://schemas.microsoft.com/office/drawing/2014/main" id="{07314079-8CE1-696B-E23F-52336140E9B5}"/>
                </a:ext>
              </a:extLst>
            </p:cNvPr>
            <p:cNvSpPr txBox="1"/>
            <p:nvPr/>
          </p:nvSpPr>
          <p:spPr>
            <a:xfrm>
              <a:off x="10041191" y="3893706"/>
              <a:ext cx="1862186" cy="461665"/>
            </a:xfrm>
            <a:prstGeom prst="rect">
              <a:avLst/>
            </a:prstGeom>
            <a:noFill/>
          </p:spPr>
          <p:txBody>
            <a:bodyPr wrap="square" rtlCol="0">
              <a:spAutoFit/>
            </a:bodyPr>
            <a:lstStyle/>
            <a:p>
              <a:r>
                <a:rPr lang="en-US" sz="2400" spc="160" dirty="0">
                  <a:solidFill>
                    <a:srgbClr val="FF7152"/>
                  </a:solidFill>
                  <a:highlight>
                    <a:srgbClr val="000000"/>
                  </a:highlight>
                  <a:latin typeface="Hardwick WF" pitchFamily="2" charset="0"/>
                </a:rPr>
                <a:t>10.5%</a:t>
              </a:r>
            </a:p>
          </p:txBody>
        </p:sp>
      </p:grpSp>
      <p:sp>
        <p:nvSpPr>
          <p:cNvPr id="24" name="TextBox 23">
            <a:extLst>
              <a:ext uri="{FF2B5EF4-FFF2-40B4-BE49-F238E27FC236}">
                <a16:creationId xmlns:a16="http://schemas.microsoft.com/office/drawing/2014/main" id="{BC0E26E2-1DFC-6E06-78D6-FF92335FD88B}"/>
              </a:ext>
            </a:extLst>
          </p:cNvPr>
          <p:cNvSpPr txBox="1"/>
          <p:nvPr/>
        </p:nvSpPr>
        <p:spPr>
          <a:xfrm>
            <a:off x="426135" y="1990877"/>
            <a:ext cx="134734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27</a:t>
            </a:r>
          </a:p>
        </p:txBody>
      </p:sp>
      <p:sp>
        <p:nvSpPr>
          <p:cNvPr id="27" name="TextBox 26">
            <a:extLst>
              <a:ext uri="{FF2B5EF4-FFF2-40B4-BE49-F238E27FC236}">
                <a16:creationId xmlns:a16="http://schemas.microsoft.com/office/drawing/2014/main" id="{54C22E1B-BA5A-CF7C-1398-5A72BB0A4A39}"/>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50103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6AEF1703-B814-4B0C-B56C-7C199042092C}"/>
              </a:ext>
            </a:extLst>
          </p:cNvPr>
          <p:cNvCxnSpPr>
            <a:cxnSpLocks/>
          </p:cNvCxnSpPr>
          <p:nvPr/>
        </p:nvCxnSpPr>
        <p:spPr>
          <a:xfrm flipH="1">
            <a:off x="2586049" y="5970073"/>
            <a:ext cx="8298425" cy="0"/>
          </a:xfrm>
          <a:prstGeom prst="line">
            <a:avLst/>
          </a:prstGeom>
          <a:ln>
            <a:solidFill>
              <a:srgbClr val="F2F7DC"/>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15F7F68-FDC2-A43F-8FA2-2681C3790EC8}"/>
              </a:ext>
            </a:extLst>
          </p:cNvPr>
          <p:cNvSpPr txBox="1"/>
          <p:nvPr/>
        </p:nvSpPr>
        <p:spPr>
          <a:xfrm>
            <a:off x="2230426" y="4251759"/>
            <a:ext cx="1988362" cy="461665"/>
          </a:xfrm>
          <a:prstGeom prst="rect">
            <a:avLst/>
          </a:prstGeom>
          <a:noFill/>
        </p:spPr>
        <p:txBody>
          <a:bodyPr wrap="square" rtlCol="0">
            <a:spAutoFit/>
          </a:bodyPr>
          <a:lstStyle/>
          <a:p>
            <a:r>
              <a:rPr lang="en-US" sz="2400" spc="160">
                <a:solidFill>
                  <a:srgbClr val="CAFDFF"/>
                </a:solidFill>
                <a:highlight>
                  <a:srgbClr val="000000"/>
                </a:highlight>
                <a:latin typeface="Hardwick WF" pitchFamily="2" charset="0"/>
              </a:rPr>
              <a:t>$1,015</a:t>
            </a:r>
            <a:endParaRPr lang="en-US" sz="2400" spc="160" dirty="0">
              <a:solidFill>
                <a:srgbClr val="CAFDFF"/>
              </a:solidFill>
              <a:highlight>
                <a:srgbClr val="000000"/>
              </a:highlight>
              <a:latin typeface="Hardwick WF" pitchFamily="2" charset="0"/>
            </a:endParaRPr>
          </a:p>
        </p:txBody>
      </p:sp>
      <p:grpSp>
        <p:nvGrpSpPr>
          <p:cNvPr id="4" name="Group 3">
            <a:extLst>
              <a:ext uri="{FF2B5EF4-FFF2-40B4-BE49-F238E27FC236}">
                <a16:creationId xmlns:a16="http://schemas.microsoft.com/office/drawing/2014/main" id="{25B941B4-601F-EF5F-6CF9-2F24FB913924}"/>
              </a:ext>
            </a:extLst>
          </p:cNvPr>
          <p:cNvGrpSpPr/>
          <p:nvPr/>
        </p:nvGrpSpPr>
        <p:grpSpPr>
          <a:xfrm>
            <a:off x="10041191" y="3893706"/>
            <a:ext cx="3039646" cy="794318"/>
            <a:chOff x="10041191" y="3893706"/>
            <a:chExt cx="3039646" cy="794318"/>
          </a:xfrm>
        </p:grpSpPr>
        <p:sp>
          <p:nvSpPr>
            <p:cNvPr id="24" name="TextBox 23">
              <a:extLst>
                <a:ext uri="{FF2B5EF4-FFF2-40B4-BE49-F238E27FC236}">
                  <a16:creationId xmlns:a16="http://schemas.microsoft.com/office/drawing/2014/main" id="{95A27CC8-35FC-D439-0CFF-25C24643CE04}"/>
                </a:ext>
              </a:extLst>
            </p:cNvPr>
            <p:cNvSpPr txBox="1"/>
            <p:nvPr/>
          </p:nvSpPr>
          <p:spPr>
            <a:xfrm>
              <a:off x="10041191" y="4318692"/>
              <a:ext cx="3039646" cy="369332"/>
            </a:xfrm>
            <a:prstGeom prst="rect">
              <a:avLst/>
            </a:prstGeom>
            <a:noFill/>
          </p:spPr>
          <p:txBody>
            <a:bodyPr wrap="square" rtlCol="0">
              <a:spAutoFit/>
            </a:bodyPr>
            <a:lstStyle/>
            <a:p>
              <a:r>
                <a:rPr lang="en-US" spc="160" dirty="0">
                  <a:solidFill>
                    <a:srgbClr val="FF7152"/>
                  </a:solidFill>
                  <a:highlight>
                    <a:srgbClr val="000000"/>
                  </a:highlight>
                  <a:latin typeface="Avenir Next" panose="020B0503020202020204" pitchFamily="34" charset="0"/>
                </a:rPr>
                <a:t>Poverty Rate</a:t>
              </a:r>
            </a:p>
          </p:txBody>
        </p:sp>
        <p:sp>
          <p:nvSpPr>
            <p:cNvPr id="27" name="TextBox 26">
              <a:extLst>
                <a:ext uri="{FF2B5EF4-FFF2-40B4-BE49-F238E27FC236}">
                  <a16:creationId xmlns:a16="http://schemas.microsoft.com/office/drawing/2014/main" id="{032FF6E1-01B1-95DA-B6C0-AC98F157A761}"/>
                </a:ext>
              </a:extLst>
            </p:cNvPr>
            <p:cNvSpPr txBox="1"/>
            <p:nvPr/>
          </p:nvSpPr>
          <p:spPr>
            <a:xfrm>
              <a:off x="10041191" y="3893706"/>
              <a:ext cx="1862186" cy="461665"/>
            </a:xfrm>
            <a:prstGeom prst="rect">
              <a:avLst/>
            </a:prstGeom>
            <a:noFill/>
          </p:spPr>
          <p:txBody>
            <a:bodyPr wrap="square" rtlCol="0">
              <a:spAutoFit/>
            </a:bodyPr>
            <a:lstStyle/>
            <a:p>
              <a:r>
                <a:rPr lang="en-US" sz="2400" spc="160" dirty="0">
                  <a:solidFill>
                    <a:srgbClr val="FF7152"/>
                  </a:solidFill>
                  <a:highlight>
                    <a:srgbClr val="000000"/>
                  </a:highlight>
                  <a:latin typeface="Hardwick WF" pitchFamily="2" charset="0"/>
                </a:rPr>
                <a:t>10.5%</a:t>
              </a:r>
            </a:p>
          </p:txBody>
        </p:sp>
      </p:grpSp>
      <p:sp>
        <p:nvSpPr>
          <p:cNvPr id="28" name="TextBox 27">
            <a:extLst>
              <a:ext uri="{FF2B5EF4-FFF2-40B4-BE49-F238E27FC236}">
                <a16:creationId xmlns:a16="http://schemas.microsoft.com/office/drawing/2014/main" id="{371539A5-A85D-FFC3-E1E9-33158ED6546F}"/>
              </a:ext>
            </a:extLst>
          </p:cNvPr>
          <p:cNvSpPr txBox="1"/>
          <p:nvPr/>
        </p:nvSpPr>
        <p:spPr>
          <a:xfrm>
            <a:off x="2570727" y="3551821"/>
            <a:ext cx="1862186" cy="461665"/>
          </a:xfrm>
          <a:prstGeom prst="rect">
            <a:avLst/>
          </a:prstGeom>
          <a:noFill/>
        </p:spPr>
        <p:txBody>
          <a:bodyPr wrap="square" rtlCol="0">
            <a:spAutoFit/>
          </a:bodyPr>
          <a:lstStyle/>
          <a:p>
            <a:r>
              <a:rPr lang="en-US" sz="2400" spc="160">
                <a:solidFill>
                  <a:srgbClr val="FF7152"/>
                </a:solidFill>
                <a:highlight>
                  <a:srgbClr val="000000"/>
                </a:highlight>
                <a:latin typeface="Hardwick WF" pitchFamily="2" charset="0"/>
              </a:rPr>
              <a:t>13%</a:t>
            </a:r>
            <a:endParaRPr lang="en-US" sz="2400" spc="160" dirty="0">
              <a:solidFill>
                <a:srgbClr val="FF7152"/>
              </a:solidFill>
              <a:highlight>
                <a:srgbClr val="000000"/>
              </a:highlight>
              <a:latin typeface="Hardwick WF" pitchFamily="2" charset="0"/>
            </a:endParaRPr>
          </a:p>
        </p:txBody>
      </p:sp>
      <p:pic>
        <p:nvPicPr>
          <p:cNvPr id="29" name="Picture 28">
            <a:extLst>
              <a:ext uri="{FF2B5EF4-FFF2-40B4-BE49-F238E27FC236}">
                <a16:creationId xmlns:a16="http://schemas.microsoft.com/office/drawing/2014/main" id="{0E388603-7AB8-4F38-6016-5B4B8BF95F0D}"/>
              </a:ext>
            </a:extLst>
          </p:cNvPr>
          <p:cNvPicPr>
            <a:picLocks/>
          </p:cNvPicPr>
          <p:nvPr/>
        </p:nvPicPr>
        <p:blipFill rotWithShape="1">
          <a:blip r:embed="rId3"/>
          <a:srcRect l="16451" t="13323" r="15968" b="19097"/>
          <a:stretch/>
        </p:blipFill>
        <p:spPr>
          <a:xfrm rot="21061140">
            <a:off x="3376247" y="5340373"/>
            <a:ext cx="820089" cy="783515"/>
          </a:xfrm>
          <a:prstGeom prst="ellipse">
            <a:avLst/>
          </a:prstGeom>
          <a:ln w="12700">
            <a:solidFill>
              <a:schemeClr val="tx1">
                <a:lumMod val="65000"/>
                <a:lumOff val="35000"/>
              </a:schemeClr>
            </a:solidFill>
          </a:ln>
          <a:effectLst/>
        </p:spPr>
      </p:pic>
      <p:pic>
        <p:nvPicPr>
          <p:cNvPr id="30" name="Picture 29">
            <a:extLst>
              <a:ext uri="{FF2B5EF4-FFF2-40B4-BE49-F238E27FC236}">
                <a16:creationId xmlns:a16="http://schemas.microsoft.com/office/drawing/2014/main" id="{A888484C-CFE4-F40D-75D8-220E3D061931}"/>
              </a:ext>
            </a:extLst>
          </p:cNvPr>
          <p:cNvPicPr>
            <a:picLocks/>
          </p:cNvPicPr>
          <p:nvPr/>
        </p:nvPicPr>
        <p:blipFill rotWithShape="1">
          <a:blip r:embed="rId4">
            <a:extLst>
              <a:ext uri="{BEBA8EAE-BF5A-486C-A8C5-ECC9F3942E4B}">
                <a14:imgProps xmlns:a14="http://schemas.microsoft.com/office/drawing/2010/main">
                  <a14:imgLayer r:embed="rId5">
                    <a14:imgEffect>
                      <a14:colorTemperature colorTemp="6364"/>
                    </a14:imgEffect>
                    <a14:imgEffect>
                      <a14:saturation sat="57000"/>
                    </a14:imgEffect>
                    <a14:imgEffect>
                      <a14:brightnessContrast bright="20000" contrast="1000"/>
                    </a14:imgEffect>
                  </a14:imgLayer>
                </a14:imgProps>
              </a:ext>
            </a:extLst>
          </a:blip>
          <a:srcRect l="5763" t="3408" r="7563" b="9918"/>
          <a:stretch/>
        </p:blipFill>
        <p:spPr>
          <a:xfrm>
            <a:off x="4520148" y="5357742"/>
            <a:ext cx="820089" cy="785232"/>
          </a:xfrm>
          <a:prstGeom prst="ellipse">
            <a:avLst/>
          </a:prstGeom>
          <a:ln w="12700">
            <a:solidFill>
              <a:schemeClr val="tx1">
                <a:lumMod val="65000"/>
                <a:lumOff val="35000"/>
              </a:schemeClr>
            </a:solidFill>
          </a:ln>
          <a:effectLst/>
        </p:spPr>
      </p:pic>
      <p:pic>
        <p:nvPicPr>
          <p:cNvPr id="31" name="Picture 30">
            <a:extLst>
              <a:ext uri="{FF2B5EF4-FFF2-40B4-BE49-F238E27FC236}">
                <a16:creationId xmlns:a16="http://schemas.microsoft.com/office/drawing/2014/main" id="{6AF42D2F-5CA7-ECB9-B140-CEC091692478}"/>
              </a:ext>
            </a:extLst>
          </p:cNvPr>
          <p:cNvPicPr>
            <a:picLocks/>
          </p:cNvPicPr>
          <p:nvPr/>
        </p:nvPicPr>
        <p:blipFill rotWithShape="1">
          <a:blip r:embed="rId6">
            <a:extLst>
              <a:ext uri="{BEBA8EAE-BF5A-486C-A8C5-ECC9F3942E4B}">
                <a14:imgProps xmlns:a14="http://schemas.microsoft.com/office/drawing/2010/main">
                  <a14:imgLayer r:embed="rId7">
                    <a14:imgEffect>
                      <a14:colorTemperature colorTemp="9000"/>
                    </a14:imgEffect>
                    <a14:imgEffect>
                      <a14:saturation sat="81000"/>
                    </a14:imgEffect>
                    <a14:imgEffect>
                      <a14:brightnessContrast bright="27000"/>
                    </a14:imgEffect>
                  </a14:imgLayer>
                </a14:imgProps>
              </a:ext>
            </a:extLst>
          </a:blip>
          <a:srcRect l="12719" t="6621" r="11388" b="17485"/>
          <a:stretch/>
        </p:blipFill>
        <p:spPr>
          <a:xfrm>
            <a:off x="5663868" y="5357657"/>
            <a:ext cx="820089" cy="784519"/>
          </a:xfrm>
          <a:prstGeom prst="ellipse">
            <a:avLst/>
          </a:prstGeom>
          <a:ln w="12700">
            <a:solidFill>
              <a:schemeClr val="tx1">
                <a:lumMod val="65000"/>
                <a:lumOff val="35000"/>
              </a:schemeClr>
            </a:solidFill>
          </a:ln>
          <a:effectLst/>
        </p:spPr>
      </p:pic>
      <p:pic>
        <p:nvPicPr>
          <p:cNvPr id="32" name="Picture 31">
            <a:extLst>
              <a:ext uri="{FF2B5EF4-FFF2-40B4-BE49-F238E27FC236}">
                <a16:creationId xmlns:a16="http://schemas.microsoft.com/office/drawing/2014/main" id="{ED3F0F49-8BD2-4F7F-F74C-084C5458833B}"/>
              </a:ext>
            </a:extLst>
          </p:cNvPr>
          <p:cNvPicPr>
            <a:picLocks noChangeAspect="1"/>
          </p:cNvPicPr>
          <p:nvPr/>
        </p:nvPicPr>
        <p:blipFill rotWithShape="1">
          <a:blip r:embed="rId8">
            <a:extLst>
              <a:ext uri="{BEBA8EAE-BF5A-486C-A8C5-ECC9F3942E4B}">
                <a14:imgProps xmlns:a14="http://schemas.microsoft.com/office/drawing/2010/main">
                  <a14:imgLayer r:embed="rId9">
                    <a14:imgEffect>
                      <a14:saturation sat="75000"/>
                    </a14:imgEffect>
                    <a14:imgEffect>
                      <a14:brightnessContrast bright="16000"/>
                    </a14:imgEffect>
                  </a14:imgLayer>
                </a14:imgProps>
              </a:ext>
            </a:extLst>
          </a:blip>
          <a:srcRect l="6339" t="1635" r="4571" b="9275"/>
          <a:stretch/>
        </p:blipFill>
        <p:spPr>
          <a:xfrm>
            <a:off x="6807588" y="5322087"/>
            <a:ext cx="820089" cy="820089"/>
          </a:xfrm>
          <a:prstGeom prst="ellipse">
            <a:avLst/>
          </a:prstGeom>
          <a:ln w="12700">
            <a:solidFill>
              <a:schemeClr val="tx1">
                <a:lumMod val="65000"/>
                <a:lumOff val="35000"/>
              </a:schemeClr>
            </a:solidFill>
          </a:ln>
          <a:effectLst/>
        </p:spPr>
      </p:pic>
      <p:pic>
        <p:nvPicPr>
          <p:cNvPr id="33" name="Picture 32">
            <a:extLst>
              <a:ext uri="{FF2B5EF4-FFF2-40B4-BE49-F238E27FC236}">
                <a16:creationId xmlns:a16="http://schemas.microsoft.com/office/drawing/2014/main" id="{A3746DD0-7883-55FD-18BF-DD4500CC8555}"/>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71000"/>
                    </a14:imgEffect>
                    <a14:imgEffect>
                      <a14:brightnessContrast bright="12000"/>
                    </a14:imgEffect>
                  </a14:imgLayer>
                </a14:imgProps>
              </a:ext>
            </a:extLst>
          </a:blip>
          <a:srcRect l="2764" r="-206" b="2559"/>
          <a:stretch/>
        </p:blipFill>
        <p:spPr>
          <a:xfrm>
            <a:off x="7951308" y="5322087"/>
            <a:ext cx="820089" cy="820089"/>
          </a:xfrm>
          <a:prstGeom prst="ellipse">
            <a:avLst/>
          </a:prstGeom>
          <a:ln w="12700">
            <a:solidFill>
              <a:schemeClr val="tx1">
                <a:lumMod val="65000"/>
                <a:lumOff val="35000"/>
              </a:schemeClr>
            </a:solidFill>
          </a:ln>
          <a:effectLst/>
        </p:spPr>
      </p:pic>
      <p:pic>
        <p:nvPicPr>
          <p:cNvPr id="34" name="Picture 33">
            <a:extLst>
              <a:ext uri="{FF2B5EF4-FFF2-40B4-BE49-F238E27FC236}">
                <a16:creationId xmlns:a16="http://schemas.microsoft.com/office/drawing/2014/main" id="{5DD0AAE9-7C44-FC42-089E-2A5304C2F9EF}"/>
              </a:ext>
            </a:extLst>
          </p:cNvPr>
          <p:cNvPicPr>
            <a:picLocks/>
          </p:cNvPicPr>
          <p:nvPr/>
        </p:nvPicPr>
        <p:blipFill>
          <a:blip r:embed="rId12">
            <a:extLst>
              <a:ext uri="{BEBA8EAE-BF5A-486C-A8C5-ECC9F3942E4B}">
                <a14:imgProps xmlns:a14="http://schemas.microsoft.com/office/drawing/2010/main">
                  <a14:imgLayer r:embed="rId13">
                    <a14:imgEffect>
                      <a14:saturation sat="82000"/>
                    </a14:imgEffect>
                  </a14:imgLayer>
                </a14:imgProps>
              </a:ext>
            </a:extLst>
          </a:blip>
          <a:stretch>
            <a:fillRect/>
          </a:stretch>
        </p:blipFill>
        <p:spPr>
          <a:xfrm>
            <a:off x="9095028" y="5366699"/>
            <a:ext cx="820089" cy="784229"/>
          </a:xfrm>
          <a:prstGeom prst="ellipse">
            <a:avLst/>
          </a:prstGeom>
          <a:ln w="12700">
            <a:solidFill>
              <a:schemeClr val="tx1">
                <a:lumMod val="65000"/>
                <a:lumOff val="35000"/>
              </a:schemeClr>
            </a:solidFill>
          </a:ln>
          <a:effectLst/>
        </p:spPr>
      </p:pic>
      <p:sp>
        <p:nvSpPr>
          <p:cNvPr id="35" name="Freeform 34">
            <a:extLst>
              <a:ext uri="{FF2B5EF4-FFF2-40B4-BE49-F238E27FC236}">
                <a16:creationId xmlns:a16="http://schemas.microsoft.com/office/drawing/2014/main" id="{A4E9A048-E216-13C8-EDB1-28BC8CEB3017}"/>
              </a:ext>
            </a:extLst>
          </p:cNvPr>
          <p:cNvSpPr/>
          <p:nvPr/>
        </p:nvSpPr>
        <p:spPr>
          <a:xfrm rot="120000">
            <a:off x="3315844" y="3537702"/>
            <a:ext cx="6581207" cy="571500"/>
          </a:xfrm>
          <a:custGeom>
            <a:avLst/>
            <a:gdLst>
              <a:gd name="connsiteX0" fmla="*/ 0 w 6369627"/>
              <a:gd name="connsiteY0" fmla="*/ 394854 h 571500"/>
              <a:gd name="connsiteX1" fmla="*/ 353291 w 6369627"/>
              <a:gd name="connsiteY1" fmla="*/ 477981 h 571500"/>
              <a:gd name="connsiteX2" fmla="*/ 477982 w 6369627"/>
              <a:gd name="connsiteY2" fmla="*/ 436418 h 571500"/>
              <a:gd name="connsiteX3" fmla="*/ 862445 w 6369627"/>
              <a:gd name="connsiteY3" fmla="*/ 51954 h 571500"/>
              <a:gd name="connsiteX4" fmla="*/ 1028700 w 6369627"/>
              <a:gd name="connsiteY4" fmla="*/ 10390 h 571500"/>
              <a:gd name="connsiteX5" fmla="*/ 1205345 w 6369627"/>
              <a:gd name="connsiteY5" fmla="*/ 124690 h 571500"/>
              <a:gd name="connsiteX6" fmla="*/ 1641764 w 6369627"/>
              <a:gd name="connsiteY6" fmla="*/ 207818 h 571500"/>
              <a:gd name="connsiteX7" fmla="*/ 1932709 w 6369627"/>
              <a:gd name="connsiteY7" fmla="*/ 322118 h 571500"/>
              <a:gd name="connsiteX8" fmla="*/ 2171700 w 6369627"/>
              <a:gd name="connsiteY8" fmla="*/ 135081 h 571500"/>
              <a:gd name="connsiteX9" fmla="*/ 2493818 w 6369627"/>
              <a:gd name="connsiteY9" fmla="*/ 0 h 571500"/>
              <a:gd name="connsiteX10" fmla="*/ 2784764 w 6369627"/>
              <a:gd name="connsiteY10" fmla="*/ 218209 h 571500"/>
              <a:gd name="connsiteX11" fmla="*/ 2930236 w 6369627"/>
              <a:gd name="connsiteY11" fmla="*/ 207818 h 571500"/>
              <a:gd name="connsiteX12" fmla="*/ 3117273 w 6369627"/>
              <a:gd name="connsiteY12" fmla="*/ 270163 h 571500"/>
              <a:gd name="connsiteX13" fmla="*/ 3304309 w 6369627"/>
              <a:gd name="connsiteY13" fmla="*/ 363681 h 571500"/>
              <a:gd name="connsiteX14" fmla="*/ 3501736 w 6369627"/>
              <a:gd name="connsiteY14" fmla="*/ 498763 h 571500"/>
              <a:gd name="connsiteX15" fmla="*/ 3948545 w 6369627"/>
              <a:gd name="connsiteY15" fmla="*/ 332509 h 571500"/>
              <a:gd name="connsiteX16" fmla="*/ 4208318 w 6369627"/>
              <a:gd name="connsiteY16" fmla="*/ 290945 h 571500"/>
              <a:gd name="connsiteX17" fmla="*/ 4353791 w 6369627"/>
              <a:gd name="connsiteY17" fmla="*/ 374072 h 571500"/>
              <a:gd name="connsiteX18" fmla="*/ 4561609 w 6369627"/>
              <a:gd name="connsiteY18" fmla="*/ 311727 h 571500"/>
              <a:gd name="connsiteX19" fmla="*/ 4935682 w 6369627"/>
              <a:gd name="connsiteY19" fmla="*/ 20781 h 571500"/>
              <a:gd name="connsiteX20" fmla="*/ 5309754 w 6369627"/>
              <a:gd name="connsiteY20" fmla="*/ 72736 h 571500"/>
              <a:gd name="connsiteX21" fmla="*/ 5527964 w 6369627"/>
              <a:gd name="connsiteY21" fmla="*/ 62345 h 571500"/>
              <a:gd name="connsiteX22" fmla="*/ 5673436 w 6369627"/>
              <a:gd name="connsiteY22" fmla="*/ 259772 h 571500"/>
              <a:gd name="connsiteX23" fmla="*/ 5891645 w 6369627"/>
              <a:gd name="connsiteY23" fmla="*/ 363681 h 571500"/>
              <a:gd name="connsiteX24" fmla="*/ 6109854 w 6369627"/>
              <a:gd name="connsiteY24" fmla="*/ 436418 h 571500"/>
              <a:gd name="connsiteX25" fmla="*/ 6265718 w 6369627"/>
              <a:gd name="connsiteY25" fmla="*/ 571500 h 571500"/>
              <a:gd name="connsiteX26" fmla="*/ 6369627 w 6369627"/>
              <a:gd name="connsiteY26" fmla="*/ 498763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69627" h="571500">
                <a:moveTo>
                  <a:pt x="0" y="394854"/>
                </a:moveTo>
                <a:lnTo>
                  <a:pt x="353291" y="477981"/>
                </a:lnTo>
                <a:lnTo>
                  <a:pt x="477982" y="436418"/>
                </a:lnTo>
                <a:lnTo>
                  <a:pt x="862445" y="51954"/>
                </a:lnTo>
                <a:lnTo>
                  <a:pt x="1028700" y="10390"/>
                </a:lnTo>
                <a:lnTo>
                  <a:pt x="1205345" y="124690"/>
                </a:lnTo>
                <a:lnTo>
                  <a:pt x="1641764" y="207818"/>
                </a:lnTo>
                <a:lnTo>
                  <a:pt x="1932709" y="322118"/>
                </a:lnTo>
                <a:lnTo>
                  <a:pt x="2171700" y="135081"/>
                </a:lnTo>
                <a:lnTo>
                  <a:pt x="2493818" y="0"/>
                </a:lnTo>
                <a:lnTo>
                  <a:pt x="2784764" y="218209"/>
                </a:lnTo>
                <a:lnTo>
                  <a:pt x="2930236" y="207818"/>
                </a:lnTo>
                <a:lnTo>
                  <a:pt x="3117273" y="270163"/>
                </a:lnTo>
                <a:lnTo>
                  <a:pt x="3304309" y="363681"/>
                </a:lnTo>
                <a:lnTo>
                  <a:pt x="3501736" y="498763"/>
                </a:lnTo>
                <a:lnTo>
                  <a:pt x="3948545" y="332509"/>
                </a:lnTo>
                <a:lnTo>
                  <a:pt x="4208318" y="290945"/>
                </a:lnTo>
                <a:lnTo>
                  <a:pt x="4353791" y="374072"/>
                </a:lnTo>
                <a:lnTo>
                  <a:pt x="4561609" y="311727"/>
                </a:lnTo>
                <a:lnTo>
                  <a:pt x="4935682" y="20781"/>
                </a:lnTo>
                <a:lnTo>
                  <a:pt x="5309754" y="72736"/>
                </a:lnTo>
                <a:lnTo>
                  <a:pt x="5527964" y="62345"/>
                </a:lnTo>
                <a:lnTo>
                  <a:pt x="5673436" y="259772"/>
                </a:lnTo>
                <a:lnTo>
                  <a:pt x="5891645" y="363681"/>
                </a:lnTo>
                <a:lnTo>
                  <a:pt x="6109854" y="436418"/>
                </a:lnTo>
                <a:lnTo>
                  <a:pt x="6265718" y="571500"/>
                </a:lnTo>
                <a:lnTo>
                  <a:pt x="6369627" y="498763"/>
                </a:lnTo>
              </a:path>
            </a:pathLst>
          </a:custGeom>
          <a:noFill/>
          <a:ln w="28575" cap="rnd">
            <a:solidFill>
              <a:srgbClr val="FF71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41EAFEBE-70A6-6403-0AD6-9AB3EF1E2A81}"/>
              </a:ext>
            </a:extLst>
          </p:cNvPr>
          <p:cNvSpPr txBox="1"/>
          <p:nvPr/>
        </p:nvSpPr>
        <p:spPr>
          <a:xfrm>
            <a:off x="2807274" y="6091089"/>
            <a:ext cx="1988362" cy="400110"/>
          </a:xfrm>
          <a:prstGeom prst="rect">
            <a:avLst/>
          </a:prstGeom>
          <a:noFill/>
        </p:spPr>
        <p:txBody>
          <a:bodyPr wrap="square" rtlCol="0">
            <a:spAutoFit/>
          </a:bodyPr>
          <a:lstStyle/>
          <a:p>
            <a:r>
              <a:rPr lang="en-US" sz="2000" dirty="0">
                <a:solidFill>
                  <a:srgbClr val="81817F"/>
                </a:solidFill>
                <a:latin typeface="Avenir Next Medium" panose="020B0503020202020204" pitchFamily="34" charset="0"/>
              </a:rPr>
              <a:t>1980</a:t>
            </a:r>
          </a:p>
        </p:txBody>
      </p:sp>
      <p:sp>
        <p:nvSpPr>
          <p:cNvPr id="37" name="TextBox 36">
            <a:extLst>
              <a:ext uri="{FF2B5EF4-FFF2-40B4-BE49-F238E27FC236}">
                <a16:creationId xmlns:a16="http://schemas.microsoft.com/office/drawing/2014/main" id="{36D7BFA9-B586-8CC7-FAC9-E514E74E7996}"/>
              </a:ext>
            </a:extLst>
          </p:cNvPr>
          <p:cNvSpPr txBox="1"/>
          <p:nvPr/>
        </p:nvSpPr>
        <p:spPr>
          <a:xfrm>
            <a:off x="9748847" y="6099657"/>
            <a:ext cx="1988362" cy="400110"/>
          </a:xfrm>
          <a:prstGeom prst="rect">
            <a:avLst/>
          </a:prstGeom>
          <a:noFill/>
        </p:spPr>
        <p:txBody>
          <a:bodyPr wrap="square" rtlCol="0">
            <a:spAutoFit/>
          </a:bodyPr>
          <a:lstStyle/>
          <a:p>
            <a:r>
              <a:rPr lang="en-US" sz="2000" dirty="0">
                <a:solidFill>
                  <a:srgbClr val="81817F"/>
                </a:solidFill>
                <a:latin typeface="Avenir Next Medium" panose="020B0503020202020204" pitchFamily="34" charset="0"/>
              </a:rPr>
              <a:t>2019</a:t>
            </a:r>
          </a:p>
        </p:txBody>
      </p:sp>
      <p:sp>
        <p:nvSpPr>
          <p:cNvPr id="40" name="Freeform 39">
            <a:extLst>
              <a:ext uri="{FF2B5EF4-FFF2-40B4-BE49-F238E27FC236}">
                <a16:creationId xmlns:a16="http://schemas.microsoft.com/office/drawing/2014/main" id="{82A82197-BEB4-5D88-0C63-D7280241DB3E}"/>
              </a:ext>
            </a:extLst>
          </p:cNvPr>
          <p:cNvSpPr/>
          <p:nvPr/>
        </p:nvSpPr>
        <p:spPr>
          <a:xfrm>
            <a:off x="3272578" y="2992186"/>
            <a:ext cx="6842234" cy="764628"/>
          </a:xfrm>
          <a:custGeom>
            <a:avLst/>
            <a:gdLst>
              <a:gd name="connsiteX0" fmla="*/ 0 w 6842234"/>
              <a:gd name="connsiteY0" fmla="*/ 291663 h 764628"/>
              <a:gd name="connsiteX1" fmla="*/ 197069 w 6842234"/>
              <a:gd name="connsiteY1" fmla="*/ 386256 h 764628"/>
              <a:gd name="connsiteX2" fmla="*/ 386255 w 6842234"/>
              <a:gd name="connsiteY2" fmla="*/ 394138 h 764628"/>
              <a:gd name="connsiteX3" fmla="*/ 575441 w 6842234"/>
              <a:gd name="connsiteY3" fmla="*/ 157656 h 764628"/>
              <a:gd name="connsiteX4" fmla="*/ 693683 w 6842234"/>
              <a:gd name="connsiteY4" fmla="*/ 70945 h 764628"/>
              <a:gd name="connsiteX5" fmla="*/ 890752 w 6842234"/>
              <a:gd name="connsiteY5" fmla="*/ 55180 h 764628"/>
              <a:gd name="connsiteX6" fmla="*/ 1056290 w 6842234"/>
              <a:gd name="connsiteY6" fmla="*/ 141890 h 764628"/>
              <a:gd name="connsiteX7" fmla="*/ 1284890 w 6842234"/>
              <a:gd name="connsiteY7" fmla="*/ 212835 h 764628"/>
              <a:gd name="connsiteX8" fmla="*/ 1466193 w 6842234"/>
              <a:gd name="connsiteY8" fmla="*/ 307428 h 764628"/>
              <a:gd name="connsiteX9" fmla="*/ 1592317 w 6842234"/>
              <a:gd name="connsiteY9" fmla="*/ 409904 h 764628"/>
              <a:gd name="connsiteX10" fmla="*/ 1781503 w 6842234"/>
              <a:gd name="connsiteY10" fmla="*/ 354725 h 764628"/>
              <a:gd name="connsiteX11" fmla="*/ 1954924 w 6842234"/>
              <a:gd name="connsiteY11" fmla="*/ 433552 h 764628"/>
              <a:gd name="connsiteX12" fmla="*/ 2498834 w 6842234"/>
              <a:gd name="connsiteY12" fmla="*/ 189187 h 764628"/>
              <a:gd name="connsiteX13" fmla="*/ 2648607 w 6842234"/>
              <a:gd name="connsiteY13" fmla="*/ 0 h 764628"/>
              <a:gd name="connsiteX14" fmla="*/ 3026979 w 6842234"/>
              <a:gd name="connsiteY14" fmla="*/ 465083 h 764628"/>
              <a:gd name="connsiteX15" fmla="*/ 3208283 w 6842234"/>
              <a:gd name="connsiteY15" fmla="*/ 480849 h 764628"/>
              <a:gd name="connsiteX16" fmla="*/ 3712779 w 6842234"/>
              <a:gd name="connsiteY16" fmla="*/ 756745 h 764628"/>
              <a:gd name="connsiteX17" fmla="*/ 3878317 w 6842234"/>
              <a:gd name="connsiteY17" fmla="*/ 764628 h 764628"/>
              <a:gd name="connsiteX18" fmla="*/ 4043855 w 6842234"/>
              <a:gd name="connsiteY18" fmla="*/ 614856 h 764628"/>
              <a:gd name="connsiteX19" fmla="*/ 4374931 w 6842234"/>
              <a:gd name="connsiteY19" fmla="*/ 520263 h 764628"/>
              <a:gd name="connsiteX20" fmla="*/ 4579883 w 6842234"/>
              <a:gd name="connsiteY20" fmla="*/ 543911 h 764628"/>
              <a:gd name="connsiteX21" fmla="*/ 4974021 w 6842234"/>
              <a:gd name="connsiteY21" fmla="*/ 512380 h 764628"/>
              <a:gd name="connsiteX22" fmla="*/ 5257800 w 6842234"/>
              <a:gd name="connsiteY22" fmla="*/ 362607 h 764628"/>
              <a:gd name="connsiteX23" fmla="*/ 5454869 w 6842234"/>
              <a:gd name="connsiteY23" fmla="*/ 299545 h 764628"/>
              <a:gd name="connsiteX24" fmla="*/ 5612524 w 6842234"/>
              <a:gd name="connsiteY24" fmla="*/ 165538 h 764628"/>
              <a:gd name="connsiteX25" fmla="*/ 5825359 w 6842234"/>
              <a:gd name="connsiteY25" fmla="*/ 141890 h 764628"/>
              <a:gd name="connsiteX26" fmla="*/ 5967248 w 6842234"/>
              <a:gd name="connsiteY26" fmla="*/ 149773 h 764628"/>
              <a:gd name="connsiteX27" fmla="*/ 6140669 w 6842234"/>
              <a:gd name="connsiteY27" fmla="*/ 244366 h 764628"/>
              <a:gd name="connsiteX28" fmla="*/ 6314090 w 6842234"/>
              <a:gd name="connsiteY28" fmla="*/ 268014 h 764628"/>
              <a:gd name="connsiteX29" fmla="*/ 6526924 w 6842234"/>
              <a:gd name="connsiteY29" fmla="*/ 449318 h 764628"/>
              <a:gd name="connsiteX30" fmla="*/ 6676697 w 6842234"/>
              <a:gd name="connsiteY30" fmla="*/ 520263 h 764628"/>
              <a:gd name="connsiteX31" fmla="*/ 6842234 w 6842234"/>
              <a:gd name="connsiteY31" fmla="*/ 520263 h 76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842234" h="764628">
                <a:moveTo>
                  <a:pt x="0" y="291663"/>
                </a:moveTo>
                <a:lnTo>
                  <a:pt x="197069" y="386256"/>
                </a:lnTo>
                <a:lnTo>
                  <a:pt x="386255" y="394138"/>
                </a:lnTo>
                <a:lnTo>
                  <a:pt x="575441" y="157656"/>
                </a:lnTo>
                <a:lnTo>
                  <a:pt x="693683" y="70945"/>
                </a:lnTo>
                <a:lnTo>
                  <a:pt x="890752" y="55180"/>
                </a:lnTo>
                <a:lnTo>
                  <a:pt x="1056290" y="141890"/>
                </a:lnTo>
                <a:lnTo>
                  <a:pt x="1284890" y="212835"/>
                </a:lnTo>
                <a:lnTo>
                  <a:pt x="1466193" y="307428"/>
                </a:lnTo>
                <a:lnTo>
                  <a:pt x="1592317" y="409904"/>
                </a:lnTo>
                <a:lnTo>
                  <a:pt x="1781503" y="354725"/>
                </a:lnTo>
                <a:lnTo>
                  <a:pt x="1954924" y="433552"/>
                </a:lnTo>
                <a:lnTo>
                  <a:pt x="2498834" y="189187"/>
                </a:lnTo>
                <a:lnTo>
                  <a:pt x="2648607" y="0"/>
                </a:lnTo>
                <a:lnTo>
                  <a:pt x="3026979" y="465083"/>
                </a:lnTo>
                <a:lnTo>
                  <a:pt x="3208283" y="480849"/>
                </a:lnTo>
                <a:lnTo>
                  <a:pt x="3712779" y="756745"/>
                </a:lnTo>
                <a:lnTo>
                  <a:pt x="3878317" y="764628"/>
                </a:lnTo>
                <a:lnTo>
                  <a:pt x="4043855" y="614856"/>
                </a:lnTo>
                <a:lnTo>
                  <a:pt x="4374931" y="520263"/>
                </a:lnTo>
                <a:lnTo>
                  <a:pt x="4579883" y="543911"/>
                </a:lnTo>
                <a:lnTo>
                  <a:pt x="4974021" y="512380"/>
                </a:lnTo>
                <a:lnTo>
                  <a:pt x="5257800" y="362607"/>
                </a:lnTo>
                <a:lnTo>
                  <a:pt x="5454869" y="299545"/>
                </a:lnTo>
                <a:lnTo>
                  <a:pt x="5612524" y="165538"/>
                </a:lnTo>
                <a:lnTo>
                  <a:pt x="5825359" y="141890"/>
                </a:lnTo>
                <a:lnTo>
                  <a:pt x="5967248" y="149773"/>
                </a:lnTo>
                <a:lnTo>
                  <a:pt x="6140669" y="244366"/>
                </a:lnTo>
                <a:lnTo>
                  <a:pt x="6314090" y="268014"/>
                </a:lnTo>
                <a:lnTo>
                  <a:pt x="6526924" y="449318"/>
                </a:lnTo>
                <a:lnTo>
                  <a:pt x="6676697" y="520263"/>
                </a:lnTo>
                <a:lnTo>
                  <a:pt x="6842234" y="520263"/>
                </a:lnTo>
              </a:path>
            </a:pathLst>
          </a:custGeom>
          <a:noFill/>
          <a:ln w="15875" cap="rnd">
            <a:solidFill>
              <a:srgbClr val="E7E8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25CEECB5-B07D-7896-3DE9-A0C513AD6649}"/>
              </a:ext>
            </a:extLst>
          </p:cNvPr>
          <p:cNvSpPr txBox="1"/>
          <p:nvPr/>
        </p:nvSpPr>
        <p:spPr>
          <a:xfrm>
            <a:off x="1027208" y="2473139"/>
            <a:ext cx="3521318" cy="722634"/>
          </a:xfrm>
          <a:prstGeom prst="rect">
            <a:avLst/>
          </a:prstGeom>
          <a:noFill/>
        </p:spPr>
        <p:txBody>
          <a:bodyPr wrap="square" rtlCol="0">
            <a:spAutoFit/>
          </a:bodyPr>
          <a:lstStyle/>
          <a:p>
            <a:pPr>
              <a:lnSpc>
                <a:spcPts val="2460"/>
              </a:lnSpc>
              <a:spcAft>
                <a:spcPts val="4200"/>
              </a:spcAft>
            </a:pPr>
            <a:r>
              <a:rPr lang="en-US" dirty="0">
                <a:solidFill>
                  <a:srgbClr val="E7E8D2"/>
                </a:solidFill>
                <a:latin typeface="Avenir Next" panose="020B0503020202020204" pitchFamily="34" charset="0"/>
              </a:rPr>
              <a:t>Supplemental Poverty </a:t>
            </a:r>
            <a:br>
              <a:rPr lang="en-US" dirty="0">
                <a:solidFill>
                  <a:srgbClr val="E7E8D2"/>
                </a:solidFill>
                <a:latin typeface="Avenir Next" panose="020B0503020202020204" pitchFamily="34" charset="0"/>
              </a:rPr>
            </a:br>
            <a:r>
              <a:rPr lang="en-US" dirty="0">
                <a:solidFill>
                  <a:srgbClr val="E7E8D2"/>
                </a:solidFill>
                <a:latin typeface="Avenir Next" panose="020B0503020202020204" pitchFamily="34" charset="0"/>
              </a:rPr>
              <a:t>Measure</a:t>
            </a:r>
            <a:endParaRPr lang="en-US" sz="1400" dirty="0">
              <a:solidFill>
                <a:srgbClr val="E7E8D2"/>
              </a:solidFill>
              <a:latin typeface="Avenir Next" panose="020B0503020202020204" pitchFamily="34" charset="0"/>
            </a:endParaRPr>
          </a:p>
        </p:txBody>
      </p:sp>
      <p:sp>
        <p:nvSpPr>
          <p:cNvPr id="42" name="TextBox 41">
            <a:extLst>
              <a:ext uri="{FF2B5EF4-FFF2-40B4-BE49-F238E27FC236}">
                <a16:creationId xmlns:a16="http://schemas.microsoft.com/office/drawing/2014/main" id="{3C8C3BBD-9B16-E482-62A5-F2AF7DE02448}"/>
              </a:ext>
            </a:extLst>
          </p:cNvPr>
          <p:cNvSpPr txBox="1"/>
          <p:nvPr/>
        </p:nvSpPr>
        <p:spPr>
          <a:xfrm>
            <a:off x="2338794" y="3025631"/>
            <a:ext cx="1781257" cy="461665"/>
          </a:xfrm>
          <a:prstGeom prst="rect">
            <a:avLst/>
          </a:prstGeom>
          <a:noFill/>
        </p:spPr>
        <p:txBody>
          <a:bodyPr wrap="square" rtlCol="0">
            <a:spAutoFit/>
          </a:bodyPr>
          <a:lstStyle/>
          <a:p>
            <a:r>
              <a:rPr lang="en-US" sz="2400">
                <a:solidFill>
                  <a:srgbClr val="E7E8D2"/>
                </a:solidFill>
                <a:latin typeface="Hardwick WF" pitchFamily="2" charset="0"/>
              </a:rPr>
              <a:t>14.6%</a:t>
            </a:r>
            <a:endParaRPr lang="en-US" sz="2400" dirty="0">
              <a:solidFill>
                <a:srgbClr val="E7E8D2"/>
              </a:solidFill>
              <a:latin typeface="Hardwick WF" pitchFamily="2" charset="0"/>
            </a:endParaRPr>
          </a:p>
        </p:txBody>
      </p:sp>
      <p:sp>
        <p:nvSpPr>
          <p:cNvPr id="43" name="TextBox 42">
            <a:extLst>
              <a:ext uri="{FF2B5EF4-FFF2-40B4-BE49-F238E27FC236}">
                <a16:creationId xmlns:a16="http://schemas.microsoft.com/office/drawing/2014/main" id="{F9F4597A-B8A2-81F8-90D6-1B6AFDF185C4}"/>
              </a:ext>
            </a:extLst>
          </p:cNvPr>
          <p:cNvSpPr txBox="1"/>
          <p:nvPr/>
        </p:nvSpPr>
        <p:spPr>
          <a:xfrm>
            <a:off x="10151897" y="3298859"/>
            <a:ext cx="1781257" cy="461665"/>
          </a:xfrm>
          <a:prstGeom prst="rect">
            <a:avLst/>
          </a:prstGeom>
          <a:noFill/>
        </p:spPr>
        <p:txBody>
          <a:bodyPr wrap="square" rtlCol="0">
            <a:spAutoFit/>
          </a:bodyPr>
          <a:lstStyle/>
          <a:p>
            <a:r>
              <a:rPr lang="en-US" sz="2400">
                <a:solidFill>
                  <a:srgbClr val="E7E8D2"/>
                </a:solidFill>
                <a:latin typeface="Hardwick WF" pitchFamily="2" charset="0"/>
              </a:rPr>
              <a:t>11.7%</a:t>
            </a:r>
            <a:endParaRPr lang="en-US" sz="2400" dirty="0">
              <a:solidFill>
                <a:srgbClr val="E7E8D2"/>
              </a:solidFill>
              <a:latin typeface="Hardwick WF" pitchFamily="2" charset="0"/>
            </a:endParaRPr>
          </a:p>
        </p:txBody>
      </p:sp>
      <p:sp>
        <p:nvSpPr>
          <p:cNvPr id="2" name="Freeform 1">
            <a:extLst>
              <a:ext uri="{FF2B5EF4-FFF2-40B4-BE49-F238E27FC236}">
                <a16:creationId xmlns:a16="http://schemas.microsoft.com/office/drawing/2014/main" id="{4DD5CF88-3226-6B2C-9A20-15CF8982C74F}"/>
              </a:ext>
            </a:extLst>
          </p:cNvPr>
          <p:cNvSpPr/>
          <p:nvPr/>
        </p:nvSpPr>
        <p:spPr>
          <a:xfrm rot="21315897" flipV="1">
            <a:off x="3415920" y="4198910"/>
            <a:ext cx="6445045" cy="1185398"/>
          </a:xfrm>
          <a:custGeom>
            <a:avLst/>
            <a:gdLst>
              <a:gd name="connsiteX0" fmla="*/ 0 w 6445045"/>
              <a:gd name="connsiteY0" fmla="*/ 2580968 h 2580968"/>
              <a:gd name="connsiteX1" fmla="*/ 1504335 w 6445045"/>
              <a:gd name="connsiteY1" fmla="*/ 2197510 h 2580968"/>
              <a:gd name="connsiteX2" fmla="*/ 2875935 w 6445045"/>
              <a:gd name="connsiteY2" fmla="*/ 1592826 h 2580968"/>
              <a:gd name="connsiteX3" fmla="*/ 4586748 w 6445045"/>
              <a:gd name="connsiteY3" fmla="*/ 1032387 h 2580968"/>
              <a:gd name="connsiteX4" fmla="*/ 6445045 w 6445045"/>
              <a:gd name="connsiteY4" fmla="*/ 0 h 2580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5045" h="2580968">
                <a:moveTo>
                  <a:pt x="0" y="2580968"/>
                </a:moveTo>
                <a:lnTo>
                  <a:pt x="1504335" y="2197510"/>
                </a:lnTo>
                <a:lnTo>
                  <a:pt x="2875935" y="1592826"/>
                </a:lnTo>
                <a:lnTo>
                  <a:pt x="4586748" y="1032387"/>
                </a:lnTo>
                <a:lnTo>
                  <a:pt x="6445045" y="0"/>
                </a:lnTo>
              </a:path>
            </a:pathLst>
          </a:custGeom>
          <a:noFill/>
          <a:ln w="28575">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1817F"/>
              </a:solidFill>
            </a:endParaRPr>
          </a:p>
        </p:txBody>
      </p:sp>
      <p:sp>
        <p:nvSpPr>
          <p:cNvPr id="12" name="Freeform 11">
            <a:extLst>
              <a:ext uri="{FF2B5EF4-FFF2-40B4-BE49-F238E27FC236}">
                <a16:creationId xmlns:a16="http://schemas.microsoft.com/office/drawing/2014/main" id="{62853A7E-2E96-7AC1-C63E-9B3928B1D19A}"/>
              </a:ext>
            </a:extLst>
          </p:cNvPr>
          <p:cNvSpPr/>
          <p:nvPr/>
        </p:nvSpPr>
        <p:spPr>
          <a:xfrm rot="20946238" flipV="1">
            <a:off x="3426691" y="3822712"/>
            <a:ext cx="6445045" cy="1185398"/>
          </a:xfrm>
          <a:custGeom>
            <a:avLst/>
            <a:gdLst>
              <a:gd name="connsiteX0" fmla="*/ 0 w 6445045"/>
              <a:gd name="connsiteY0" fmla="*/ 2580968 h 2580968"/>
              <a:gd name="connsiteX1" fmla="*/ 1504335 w 6445045"/>
              <a:gd name="connsiteY1" fmla="*/ 2197510 h 2580968"/>
              <a:gd name="connsiteX2" fmla="*/ 2875935 w 6445045"/>
              <a:gd name="connsiteY2" fmla="*/ 1592826 h 2580968"/>
              <a:gd name="connsiteX3" fmla="*/ 4586748 w 6445045"/>
              <a:gd name="connsiteY3" fmla="*/ 1032387 h 2580968"/>
              <a:gd name="connsiteX4" fmla="*/ 6445045 w 6445045"/>
              <a:gd name="connsiteY4" fmla="*/ 0 h 2580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5045" h="2580968">
                <a:moveTo>
                  <a:pt x="0" y="2580968"/>
                </a:moveTo>
                <a:lnTo>
                  <a:pt x="1504335" y="2197510"/>
                </a:lnTo>
                <a:lnTo>
                  <a:pt x="2875935" y="1592826"/>
                </a:lnTo>
                <a:lnTo>
                  <a:pt x="4586748" y="1032387"/>
                </a:lnTo>
                <a:lnTo>
                  <a:pt x="6445045" y="0"/>
                </a:lnTo>
              </a:path>
            </a:pathLst>
          </a:custGeom>
          <a:noFill/>
          <a:ln w="28575">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1817F"/>
              </a:solidFill>
            </a:endParaRPr>
          </a:p>
        </p:txBody>
      </p:sp>
      <p:sp>
        <p:nvSpPr>
          <p:cNvPr id="23" name="!!morph">
            <a:extLst>
              <a:ext uri="{FF2B5EF4-FFF2-40B4-BE49-F238E27FC236}">
                <a16:creationId xmlns:a16="http://schemas.microsoft.com/office/drawing/2014/main" id="{DD518474-CF96-BF94-2DBF-CBB848F30EDE}"/>
              </a:ext>
            </a:extLst>
          </p:cNvPr>
          <p:cNvSpPr/>
          <p:nvPr/>
        </p:nvSpPr>
        <p:spPr>
          <a:xfrm>
            <a:off x="3326358" y="4394810"/>
            <a:ext cx="125048" cy="117982"/>
          </a:xfrm>
          <a:prstGeom prst="ellipse">
            <a:avLst/>
          </a:prstGeom>
          <a:solidFill>
            <a:srgbClr val="CAFDFF"/>
          </a:solidFill>
          <a:ln>
            <a:solidFill>
              <a:srgbClr val="CA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AFDFF"/>
              </a:solidFill>
            </a:endParaRPr>
          </a:p>
        </p:txBody>
      </p:sp>
      <p:sp>
        <p:nvSpPr>
          <p:cNvPr id="5" name="TextBox 4">
            <a:extLst>
              <a:ext uri="{FF2B5EF4-FFF2-40B4-BE49-F238E27FC236}">
                <a16:creationId xmlns:a16="http://schemas.microsoft.com/office/drawing/2014/main" id="{914CDB33-30EE-BB6D-9FB2-0ACCE002A42E}"/>
              </a:ext>
            </a:extLst>
          </p:cNvPr>
          <p:cNvSpPr txBox="1"/>
          <p:nvPr/>
        </p:nvSpPr>
        <p:spPr>
          <a:xfrm>
            <a:off x="10036299" y="2022535"/>
            <a:ext cx="1942925" cy="461665"/>
          </a:xfrm>
          <a:prstGeom prst="rect">
            <a:avLst/>
          </a:prstGeom>
          <a:noFill/>
        </p:spPr>
        <p:txBody>
          <a:bodyPr wrap="square" rtlCol="0">
            <a:spAutoFit/>
          </a:bodyPr>
          <a:lstStyle/>
          <a:p>
            <a:r>
              <a:rPr lang="en-US" sz="2400" spc="160">
                <a:solidFill>
                  <a:srgbClr val="CAFDFF"/>
                </a:solidFill>
                <a:highlight>
                  <a:srgbClr val="000000"/>
                </a:highlight>
                <a:latin typeface="Hardwick WF" pitchFamily="2" charset="0"/>
              </a:rPr>
              <a:t>$3</a:t>
            </a:r>
            <a:r>
              <a:rPr lang="en-US" sz="2400" spc="600">
                <a:solidFill>
                  <a:srgbClr val="CAFDFF"/>
                </a:solidFill>
                <a:highlight>
                  <a:srgbClr val="000000"/>
                </a:highlight>
                <a:latin typeface="Hardwick WF" pitchFamily="2" charset="0"/>
              </a:rPr>
              <a:t>,</a:t>
            </a:r>
            <a:r>
              <a:rPr lang="en-US" sz="2400" spc="160">
                <a:solidFill>
                  <a:srgbClr val="CAFDFF"/>
                </a:solidFill>
                <a:highlight>
                  <a:srgbClr val="000000"/>
                </a:highlight>
                <a:latin typeface="Hardwick WF" pitchFamily="2" charset="0"/>
              </a:rPr>
              <a:t>419</a:t>
            </a:r>
            <a:endParaRPr lang="en-US" sz="2400" spc="160" dirty="0">
              <a:solidFill>
                <a:srgbClr val="CAFDFF"/>
              </a:solidFill>
              <a:highlight>
                <a:srgbClr val="000000"/>
              </a:highlight>
              <a:latin typeface="Hardwick WF" pitchFamily="2" charset="0"/>
            </a:endParaRPr>
          </a:p>
        </p:txBody>
      </p:sp>
      <p:sp>
        <p:nvSpPr>
          <p:cNvPr id="13" name="TextBox 12">
            <a:extLst>
              <a:ext uri="{FF2B5EF4-FFF2-40B4-BE49-F238E27FC236}">
                <a16:creationId xmlns:a16="http://schemas.microsoft.com/office/drawing/2014/main" id="{CA96E883-64C5-C0A1-33B6-38891D0A8055}"/>
              </a:ext>
            </a:extLst>
          </p:cNvPr>
          <p:cNvSpPr txBox="1"/>
          <p:nvPr/>
        </p:nvSpPr>
        <p:spPr>
          <a:xfrm rot="20090446">
            <a:off x="7622567" y="2063449"/>
            <a:ext cx="3097511" cy="400110"/>
          </a:xfrm>
          <a:prstGeom prst="rect">
            <a:avLst/>
          </a:prstGeom>
          <a:noFill/>
        </p:spPr>
        <p:txBody>
          <a:bodyPr wrap="square" rtlCol="0">
            <a:spAutoFit/>
          </a:bodyPr>
          <a:lstStyle/>
          <a:p>
            <a:r>
              <a:rPr lang="en-US" sz="2000" spc="160">
                <a:solidFill>
                  <a:srgbClr val="CAFDFF"/>
                </a:solidFill>
                <a:highlight>
                  <a:srgbClr val="000000"/>
                </a:highlight>
                <a:latin typeface="Hardwick WF" pitchFamily="2" charset="0"/>
              </a:rPr>
              <a:t>237</a:t>
            </a:r>
            <a:r>
              <a:rPr lang="en-US" sz="2000" spc="-300">
                <a:solidFill>
                  <a:srgbClr val="CAFDFF"/>
                </a:solidFill>
                <a:highlight>
                  <a:srgbClr val="000000"/>
                </a:highlight>
                <a:latin typeface="Hardwick WF" pitchFamily="2" charset="0"/>
              </a:rPr>
              <a:t>%</a:t>
            </a:r>
            <a:r>
              <a:rPr lang="en-US" sz="2000" spc="160">
                <a:solidFill>
                  <a:srgbClr val="CAFDFF"/>
                </a:solidFill>
                <a:highlight>
                  <a:srgbClr val="000000"/>
                </a:highlight>
                <a:latin typeface="Hardwick WF" pitchFamily="2" charset="0"/>
              </a:rPr>
              <a:t> </a:t>
            </a:r>
            <a:r>
              <a:rPr lang="en-US" sz="1400" i="1">
                <a:solidFill>
                  <a:srgbClr val="CAFDFF"/>
                </a:solidFill>
                <a:highlight>
                  <a:srgbClr val="000000"/>
                </a:highlight>
                <a:latin typeface="Avenir Next" panose="020B0503020202020204" pitchFamily="34" charset="0"/>
              </a:rPr>
              <a:t>increase</a:t>
            </a:r>
            <a:endParaRPr lang="en-US" sz="1400" i="1" dirty="0">
              <a:solidFill>
                <a:srgbClr val="CAFDFF"/>
              </a:solidFill>
              <a:highlight>
                <a:srgbClr val="000000"/>
              </a:highlight>
              <a:latin typeface="Avenir Next" panose="020B0503020202020204" pitchFamily="34" charset="0"/>
            </a:endParaRPr>
          </a:p>
        </p:txBody>
      </p:sp>
      <p:sp>
        <p:nvSpPr>
          <p:cNvPr id="74" name="Freeform 73">
            <a:extLst>
              <a:ext uri="{FF2B5EF4-FFF2-40B4-BE49-F238E27FC236}">
                <a16:creationId xmlns:a16="http://schemas.microsoft.com/office/drawing/2014/main" id="{B49AE79A-91FD-3A03-0D67-9E10BB2E93A0}"/>
              </a:ext>
            </a:extLst>
          </p:cNvPr>
          <p:cNvSpPr/>
          <p:nvPr/>
        </p:nvSpPr>
        <p:spPr>
          <a:xfrm>
            <a:off x="5432457" y="842938"/>
            <a:ext cx="70718" cy="517358"/>
          </a:xfrm>
          <a:custGeom>
            <a:avLst/>
            <a:gdLst>
              <a:gd name="connsiteX0" fmla="*/ 51856 w 142939"/>
              <a:gd name="connsiteY0" fmla="*/ 0 h 517358"/>
              <a:gd name="connsiteX1" fmla="*/ 3730 w 142939"/>
              <a:gd name="connsiteY1" fmla="*/ 184484 h 517358"/>
              <a:gd name="connsiteX2" fmla="*/ 140088 w 142939"/>
              <a:gd name="connsiteY2" fmla="*/ 300789 h 517358"/>
              <a:gd name="connsiteX3" fmla="*/ 91961 w 142939"/>
              <a:gd name="connsiteY3" fmla="*/ 449179 h 517358"/>
              <a:gd name="connsiteX4" fmla="*/ 39824 w 142939"/>
              <a:gd name="connsiteY4" fmla="*/ 517358 h 517358"/>
              <a:gd name="connsiteX0" fmla="*/ 15367 w 104142"/>
              <a:gd name="connsiteY0" fmla="*/ 0 h 517358"/>
              <a:gd name="connsiteX1" fmla="*/ 22779 w 104142"/>
              <a:gd name="connsiteY1" fmla="*/ 162712 h 517358"/>
              <a:gd name="connsiteX2" fmla="*/ 103599 w 104142"/>
              <a:gd name="connsiteY2" fmla="*/ 300789 h 517358"/>
              <a:gd name="connsiteX3" fmla="*/ 55472 w 104142"/>
              <a:gd name="connsiteY3" fmla="*/ 449179 h 517358"/>
              <a:gd name="connsiteX4" fmla="*/ 3335 w 104142"/>
              <a:gd name="connsiteY4" fmla="*/ 517358 h 517358"/>
              <a:gd name="connsiteX0" fmla="*/ 15367 w 127115"/>
              <a:gd name="connsiteY0" fmla="*/ 0 h 517358"/>
              <a:gd name="connsiteX1" fmla="*/ 22779 w 127115"/>
              <a:gd name="connsiteY1" fmla="*/ 162712 h 517358"/>
              <a:gd name="connsiteX2" fmla="*/ 103599 w 127115"/>
              <a:gd name="connsiteY2" fmla="*/ 300789 h 517358"/>
              <a:gd name="connsiteX3" fmla="*/ 120268 w 127115"/>
              <a:gd name="connsiteY3" fmla="*/ 449179 h 517358"/>
              <a:gd name="connsiteX4" fmla="*/ 3335 w 127115"/>
              <a:gd name="connsiteY4" fmla="*/ 517358 h 517358"/>
              <a:gd name="connsiteX0" fmla="*/ 15367 w 120268"/>
              <a:gd name="connsiteY0" fmla="*/ 0 h 517358"/>
              <a:gd name="connsiteX1" fmla="*/ 22779 w 120268"/>
              <a:gd name="connsiteY1" fmla="*/ 162712 h 517358"/>
              <a:gd name="connsiteX2" fmla="*/ 103599 w 120268"/>
              <a:gd name="connsiteY2" fmla="*/ 300789 h 517358"/>
              <a:gd name="connsiteX3" fmla="*/ 120268 w 120268"/>
              <a:gd name="connsiteY3" fmla="*/ 449179 h 517358"/>
              <a:gd name="connsiteX4" fmla="*/ 3335 w 120268"/>
              <a:gd name="connsiteY4" fmla="*/ 517358 h 517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68" h="517358">
                <a:moveTo>
                  <a:pt x="15367" y="0"/>
                </a:moveTo>
                <a:cubicBezTo>
                  <a:pt x="-16049" y="67176"/>
                  <a:pt x="8074" y="112581"/>
                  <a:pt x="22779" y="162712"/>
                </a:cubicBezTo>
                <a:cubicBezTo>
                  <a:pt x="37484" y="212843"/>
                  <a:pt x="87351" y="253045"/>
                  <a:pt x="103599" y="300789"/>
                </a:cubicBezTo>
                <a:cubicBezTo>
                  <a:pt x="119847" y="348534"/>
                  <a:pt x="-29639" y="445741"/>
                  <a:pt x="120268" y="449179"/>
                </a:cubicBezTo>
                <a:cubicBezTo>
                  <a:pt x="103557" y="485274"/>
                  <a:pt x="21048" y="501316"/>
                  <a:pt x="3335" y="517358"/>
                </a:cubicBezTo>
              </a:path>
            </a:pathLst>
          </a:custGeom>
          <a:noFill/>
          <a:ln w="19050">
            <a:solidFill>
              <a:srgbClr val="FF72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Freeform 74">
            <a:extLst>
              <a:ext uri="{FF2B5EF4-FFF2-40B4-BE49-F238E27FC236}">
                <a16:creationId xmlns:a16="http://schemas.microsoft.com/office/drawing/2014/main" id="{BF68EEA8-5933-1970-2823-DDC6AD82F336}"/>
              </a:ext>
            </a:extLst>
          </p:cNvPr>
          <p:cNvSpPr/>
          <p:nvPr/>
        </p:nvSpPr>
        <p:spPr>
          <a:xfrm>
            <a:off x="7060006" y="828870"/>
            <a:ext cx="51027" cy="545493"/>
          </a:xfrm>
          <a:custGeom>
            <a:avLst/>
            <a:gdLst>
              <a:gd name="connsiteX0" fmla="*/ 51856 w 142939"/>
              <a:gd name="connsiteY0" fmla="*/ 0 h 517358"/>
              <a:gd name="connsiteX1" fmla="*/ 3730 w 142939"/>
              <a:gd name="connsiteY1" fmla="*/ 184484 h 517358"/>
              <a:gd name="connsiteX2" fmla="*/ 140088 w 142939"/>
              <a:gd name="connsiteY2" fmla="*/ 300789 h 517358"/>
              <a:gd name="connsiteX3" fmla="*/ 91961 w 142939"/>
              <a:gd name="connsiteY3" fmla="*/ 449179 h 517358"/>
              <a:gd name="connsiteX4" fmla="*/ 39824 w 142939"/>
              <a:gd name="connsiteY4" fmla="*/ 517358 h 517358"/>
              <a:gd name="connsiteX0" fmla="*/ 15367 w 104142"/>
              <a:gd name="connsiteY0" fmla="*/ 0 h 517358"/>
              <a:gd name="connsiteX1" fmla="*/ 22779 w 104142"/>
              <a:gd name="connsiteY1" fmla="*/ 162712 h 517358"/>
              <a:gd name="connsiteX2" fmla="*/ 103599 w 104142"/>
              <a:gd name="connsiteY2" fmla="*/ 300789 h 517358"/>
              <a:gd name="connsiteX3" fmla="*/ 55472 w 104142"/>
              <a:gd name="connsiteY3" fmla="*/ 449179 h 517358"/>
              <a:gd name="connsiteX4" fmla="*/ 3335 w 104142"/>
              <a:gd name="connsiteY4" fmla="*/ 517358 h 517358"/>
              <a:gd name="connsiteX0" fmla="*/ 15367 w 127115"/>
              <a:gd name="connsiteY0" fmla="*/ 0 h 517358"/>
              <a:gd name="connsiteX1" fmla="*/ 22779 w 127115"/>
              <a:gd name="connsiteY1" fmla="*/ 162712 h 517358"/>
              <a:gd name="connsiteX2" fmla="*/ 103599 w 127115"/>
              <a:gd name="connsiteY2" fmla="*/ 300789 h 517358"/>
              <a:gd name="connsiteX3" fmla="*/ 120268 w 127115"/>
              <a:gd name="connsiteY3" fmla="*/ 449179 h 517358"/>
              <a:gd name="connsiteX4" fmla="*/ 3335 w 127115"/>
              <a:gd name="connsiteY4" fmla="*/ 517358 h 517358"/>
              <a:gd name="connsiteX0" fmla="*/ 15367 w 120268"/>
              <a:gd name="connsiteY0" fmla="*/ 0 h 517358"/>
              <a:gd name="connsiteX1" fmla="*/ 22779 w 120268"/>
              <a:gd name="connsiteY1" fmla="*/ 162712 h 517358"/>
              <a:gd name="connsiteX2" fmla="*/ 103599 w 120268"/>
              <a:gd name="connsiteY2" fmla="*/ 300789 h 517358"/>
              <a:gd name="connsiteX3" fmla="*/ 120268 w 120268"/>
              <a:gd name="connsiteY3" fmla="*/ 449179 h 517358"/>
              <a:gd name="connsiteX4" fmla="*/ 3335 w 120268"/>
              <a:gd name="connsiteY4" fmla="*/ 517358 h 517358"/>
              <a:gd name="connsiteX0" fmla="*/ 12032 w 116933"/>
              <a:gd name="connsiteY0" fmla="*/ 0 h 517358"/>
              <a:gd name="connsiteX1" fmla="*/ 102751 w 116933"/>
              <a:gd name="connsiteY1" fmla="*/ 168155 h 517358"/>
              <a:gd name="connsiteX2" fmla="*/ 100264 w 116933"/>
              <a:gd name="connsiteY2" fmla="*/ 300789 h 517358"/>
              <a:gd name="connsiteX3" fmla="*/ 116933 w 116933"/>
              <a:gd name="connsiteY3" fmla="*/ 449179 h 517358"/>
              <a:gd name="connsiteX4" fmla="*/ 0 w 116933"/>
              <a:gd name="connsiteY4" fmla="*/ 517358 h 517358"/>
              <a:gd name="connsiteX0" fmla="*/ 23047 w 127948"/>
              <a:gd name="connsiteY0" fmla="*/ 0 h 517358"/>
              <a:gd name="connsiteX1" fmla="*/ 113766 w 127948"/>
              <a:gd name="connsiteY1" fmla="*/ 168155 h 517358"/>
              <a:gd name="connsiteX2" fmla="*/ 202 w 127948"/>
              <a:gd name="connsiteY2" fmla="*/ 306232 h 517358"/>
              <a:gd name="connsiteX3" fmla="*/ 127948 w 127948"/>
              <a:gd name="connsiteY3" fmla="*/ 449179 h 517358"/>
              <a:gd name="connsiteX4" fmla="*/ 11015 w 127948"/>
              <a:gd name="connsiteY4" fmla="*/ 517358 h 517358"/>
              <a:gd name="connsiteX0" fmla="*/ 12032 w 116933"/>
              <a:gd name="connsiteY0" fmla="*/ 0 h 517358"/>
              <a:gd name="connsiteX1" fmla="*/ 102751 w 116933"/>
              <a:gd name="connsiteY1" fmla="*/ 168155 h 517358"/>
              <a:gd name="connsiteX2" fmla="*/ 53983 w 116933"/>
              <a:gd name="connsiteY2" fmla="*/ 338889 h 517358"/>
              <a:gd name="connsiteX3" fmla="*/ 116933 w 116933"/>
              <a:gd name="connsiteY3" fmla="*/ 449179 h 517358"/>
              <a:gd name="connsiteX4" fmla="*/ 0 w 116933"/>
              <a:gd name="connsiteY4" fmla="*/ 517358 h 517358"/>
              <a:gd name="connsiteX0" fmla="*/ 12032 w 116933"/>
              <a:gd name="connsiteY0" fmla="*/ 0 h 517358"/>
              <a:gd name="connsiteX1" fmla="*/ 56469 w 116933"/>
              <a:gd name="connsiteY1" fmla="*/ 184484 h 517358"/>
              <a:gd name="connsiteX2" fmla="*/ 53983 w 116933"/>
              <a:gd name="connsiteY2" fmla="*/ 338889 h 517358"/>
              <a:gd name="connsiteX3" fmla="*/ 116933 w 116933"/>
              <a:gd name="connsiteY3" fmla="*/ 449179 h 517358"/>
              <a:gd name="connsiteX4" fmla="*/ 0 w 116933"/>
              <a:gd name="connsiteY4" fmla="*/ 517358 h 517358"/>
              <a:gd name="connsiteX0" fmla="*/ 30471 w 135372"/>
              <a:gd name="connsiteY0" fmla="*/ 0 h 517358"/>
              <a:gd name="connsiteX1" fmla="*/ 3135 w 135372"/>
              <a:gd name="connsiteY1" fmla="*/ 219653 h 517358"/>
              <a:gd name="connsiteX2" fmla="*/ 72422 w 135372"/>
              <a:gd name="connsiteY2" fmla="*/ 338889 h 517358"/>
              <a:gd name="connsiteX3" fmla="*/ 135372 w 135372"/>
              <a:gd name="connsiteY3" fmla="*/ 449179 h 517358"/>
              <a:gd name="connsiteX4" fmla="*/ 18439 w 135372"/>
              <a:gd name="connsiteY4" fmla="*/ 517358 h 517358"/>
              <a:gd name="connsiteX0" fmla="*/ 161212 w 161212"/>
              <a:gd name="connsiteY0" fmla="*/ 0 h 531425"/>
              <a:gd name="connsiteX1" fmla="*/ 2291 w 161212"/>
              <a:gd name="connsiteY1" fmla="*/ 233720 h 531425"/>
              <a:gd name="connsiteX2" fmla="*/ 71578 w 161212"/>
              <a:gd name="connsiteY2" fmla="*/ 352956 h 531425"/>
              <a:gd name="connsiteX3" fmla="*/ 134528 w 161212"/>
              <a:gd name="connsiteY3" fmla="*/ 463246 h 531425"/>
              <a:gd name="connsiteX4" fmla="*/ 17595 w 161212"/>
              <a:gd name="connsiteY4" fmla="*/ 531425 h 531425"/>
              <a:gd name="connsiteX0" fmla="*/ 143617 w 143617"/>
              <a:gd name="connsiteY0" fmla="*/ 0 h 531425"/>
              <a:gd name="connsiteX1" fmla="*/ 68432 w 143617"/>
              <a:gd name="connsiteY1" fmla="*/ 240754 h 531425"/>
              <a:gd name="connsiteX2" fmla="*/ 53983 w 143617"/>
              <a:gd name="connsiteY2" fmla="*/ 352956 h 531425"/>
              <a:gd name="connsiteX3" fmla="*/ 116933 w 143617"/>
              <a:gd name="connsiteY3" fmla="*/ 463246 h 531425"/>
              <a:gd name="connsiteX4" fmla="*/ 0 w 143617"/>
              <a:gd name="connsiteY4" fmla="*/ 531425 h 531425"/>
              <a:gd name="connsiteX0" fmla="*/ 143617 w 143617"/>
              <a:gd name="connsiteY0" fmla="*/ 0 h 531425"/>
              <a:gd name="connsiteX1" fmla="*/ 68432 w 143617"/>
              <a:gd name="connsiteY1" fmla="*/ 240754 h 531425"/>
              <a:gd name="connsiteX2" fmla="*/ 137719 w 143617"/>
              <a:gd name="connsiteY2" fmla="*/ 367024 h 531425"/>
              <a:gd name="connsiteX3" fmla="*/ 116933 w 143617"/>
              <a:gd name="connsiteY3" fmla="*/ 463246 h 531425"/>
              <a:gd name="connsiteX4" fmla="*/ 0 w 143617"/>
              <a:gd name="connsiteY4" fmla="*/ 531425 h 531425"/>
              <a:gd name="connsiteX0" fmla="*/ 86780 w 86780"/>
              <a:gd name="connsiteY0" fmla="*/ 0 h 545493"/>
              <a:gd name="connsiteX1" fmla="*/ 11595 w 86780"/>
              <a:gd name="connsiteY1" fmla="*/ 240754 h 545493"/>
              <a:gd name="connsiteX2" fmla="*/ 80882 w 86780"/>
              <a:gd name="connsiteY2" fmla="*/ 367024 h 545493"/>
              <a:gd name="connsiteX3" fmla="*/ 60096 w 86780"/>
              <a:gd name="connsiteY3" fmla="*/ 463246 h 545493"/>
              <a:gd name="connsiteX4" fmla="*/ 50824 w 86780"/>
              <a:gd name="connsiteY4" fmla="*/ 545493 h 545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80" h="545493">
                <a:moveTo>
                  <a:pt x="86780" y="0"/>
                </a:moveTo>
                <a:cubicBezTo>
                  <a:pt x="55364" y="67176"/>
                  <a:pt x="12578" y="179583"/>
                  <a:pt x="11595" y="240754"/>
                </a:cubicBezTo>
                <a:cubicBezTo>
                  <a:pt x="10612" y="301925"/>
                  <a:pt x="72799" y="329942"/>
                  <a:pt x="80882" y="367024"/>
                </a:cubicBezTo>
                <a:cubicBezTo>
                  <a:pt x="88965" y="404106"/>
                  <a:pt x="-89811" y="459808"/>
                  <a:pt x="60096" y="463246"/>
                </a:cubicBezTo>
                <a:cubicBezTo>
                  <a:pt x="43385" y="499341"/>
                  <a:pt x="68537" y="529451"/>
                  <a:pt x="50824" y="545493"/>
                </a:cubicBezTo>
              </a:path>
            </a:pathLst>
          </a:custGeom>
          <a:noFill/>
          <a:ln w="19050">
            <a:solidFill>
              <a:srgbClr val="FF72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750766A2-173F-59FF-4E61-66957F4B919B}"/>
              </a:ext>
            </a:extLst>
          </p:cNvPr>
          <p:cNvGrpSpPr/>
          <p:nvPr/>
        </p:nvGrpSpPr>
        <p:grpSpPr>
          <a:xfrm>
            <a:off x="66135" y="77325"/>
            <a:ext cx="12060348" cy="869855"/>
            <a:chOff x="66135" y="77325"/>
            <a:chExt cx="12060348" cy="869855"/>
          </a:xfrm>
        </p:grpSpPr>
        <p:grpSp>
          <p:nvGrpSpPr>
            <p:cNvPr id="61" name="Group 60">
              <a:extLst>
                <a:ext uri="{FF2B5EF4-FFF2-40B4-BE49-F238E27FC236}">
                  <a16:creationId xmlns:a16="http://schemas.microsoft.com/office/drawing/2014/main" id="{C9305A07-47C1-536B-0833-AA77EB63CC5D}"/>
                </a:ext>
              </a:extLst>
            </p:cNvPr>
            <p:cNvGrpSpPr/>
            <p:nvPr/>
          </p:nvGrpSpPr>
          <p:grpSpPr>
            <a:xfrm>
              <a:off x="94011" y="77325"/>
              <a:ext cx="12032472" cy="869855"/>
              <a:chOff x="6095" y="77325"/>
              <a:chExt cx="12191999" cy="869855"/>
            </a:xfrm>
          </p:grpSpPr>
          <p:sp>
            <p:nvSpPr>
              <p:cNvPr id="62" name="Rounded Rectangle 61">
                <a:extLst>
                  <a:ext uri="{FF2B5EF4-FFF2-40B4-BE49-F238E27FC236}">
                    <a16:creationId xmlns:a16="http://schemas.microsoft.com/office/drawing/2014/main" id="{2234E7D6-883A-FD1A-6797-D09842C9192D}"/>
                  </a:ext>
                </a:extLst>
              </p:cNvPr>
              <p:cNvSpPr/>
              <p:nvPr/>
            </p:nvSpPr>
            <p:spPr>
              <a:xfrm>
                <a:off x="6095" y="77325"/>
                <a:ext cx="12191999"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ounded Rectangle 62">
                <a:extLst>
                  <a:ext uri="{FF2B5EF4-FFF2-40B4-BE49-F238E27FC236}">
                    <a16:creationId xmlns:a16="http://schemas.microsoft.com/office/drawing/2014/main" id="{5211D2E5-F484-537B-59EC-9290A61CD9D3}"/>
                  </a:ext>
                </a:extLst>
              </p:cNvPr>
              <p:cNvSpPr/>
              <p:nvPr/>
            </p:nvSpPr>
            <p:spPr>
              <a:xfrm>
                <a:off x="103631" y="143301"/>
                <a:ext cx="11984736"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4" name="TextBox 63">
              <a:extLst>
                <a:ext uri="{FF2B5EF4-FFF2-40B4-BE49-F238E27FC236}">
                  <a16:creationId xmlns:a16="http://schemas.microsoft.com/office/drawing/2014/main" id="{F0312DB1-7782-3F06-B142-33E2F617BF97}"/>
                </a:ext>
              </a:extLst>
            </p:cNvPr>
            <p:cNvSpPr txBox="1"/>
            <p:nvPr/>
          </p:nvSpPr>
          <p:spPr>
            <a:xfrm>
              <a:off x="66135" y="222694"/>
              <a:ext cx="12047765" cy="553998"/>
            </a:xfrm>
            <a:prstGeom prst="rect">
              <a:avLst/>
            </a:prstGeom>
            <a:noFill/>
          </p:spPr>
          <p:txBody>
            <a:bodyPr wrap="square" rtlCol="0">
              <a:spAutoFit/>
            </a:bodyPr>
            <a:lstStyle/>
            <a:p>
              <a:pPr algn="ctr"/>
              <a:r>
                <a:rPr lang="en-US" sz="3000" spc="40" dirty="0">
                  <a:solidFill>
                    <a:srgbClr val="E5E9D0"/>
                  </a:solidFill>
                  <a:latin typeface="Hardwick WF" pitchFamily="2" charset="0"/>
                </a:rPr>
                <a:t>The poverty rate has remained fairly flat in 40 years</a:t>
              </a:r>
            </a:p>
          </p:txBody>
        </p:sp>
      </p:grpSp>
      <p:grpSp>
        <p:nvGrpSpPr>
          <p:cNvPr id="76" name="Group 75">
            <a:extLst>
              <a:ext uri="{FF2B5EF4-FFF2-40B4-BE49-F238E27FC236}">
                <a16:creationId xmlns:a16="http://schemas.microsoft.com/office/drawing/2014/main" id="{C80BE141-1CBA-CD6D-0FAB-7D13BA6CF717}"/>
              </a:ext>
            </a:extLst>
          </p:cNvPr>
          <p:cNvGrpSpPr/>
          <p:nvPr/>
        </p:nvGrpSpPr>
        <p:grpSpPr>
          <a:xfrm>
            <a:off x="168347" y="1131072"/>
            <a:ext cx="11849837" cy="764628"/>
            <a:chOff x="3975768" y="1221636"/>
            <a:chExt cx="4578489" cy="1070663"/>
          </a:xfrm>
        </p:grpSpPr>
        <p:sp>
          <p:nvSpPr>
            <p:cNvPr id="77" name="Octagon 76">
              <a:extLst>
                <a:ext uri="{FF2B5EF4-FFF2-40B4-BE49-F238E27FC236}">
                  <a16:creationId xmlns:a16="http://schemas.microsoft.com/office/drawing/2014/main" id="{3BB5F9EF-85B0-9FFF-470F-5B0BA3D709AB}"/>
                </a:ext>
              </a:extLst>
            </p:cNvPr>
            <p:cNvSpPr/>
            <p:nvPr/>
          </p:nvSpPr>
          <p:spPr>
            <a:xfrm>
              <a:off x="3975768" y="1221636"/>
              <a:ext cx="4578489" cy="1070663"/>
            </a:xfrm>
            <a:prstGeom prst="octagon">
              <a:avLst/>
            </a:prstGeom>
            <a:solidFill>
              <a:srgbClr val="191819"/>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ctagon 77">
              <a:extLst>
                <a:ext uri="{FF2B5EF4-FFF2-40B4-BE49-F238E27FC236}">
                  <a16:creationId xmlns:a16="http://schemas.microsoft.com/office/drawing/2014/main" id="{EB068374-4564-4F50-304E-D830BA8BF12B}"/>
                </a:ext>
              </a:extLst>
            </p:cNvPr>
            <p:cNvSpPr/>
            <p:nvPr/>
          </p:nvSpPr>
          <p:spPr>
            <a:xfrm>
              <a:off x="4054063" y="1292508"/>
              <a:ext cx="4432791" cy="914262"/>
            </a:xfrm>
            <a:prstGeom prst="octagon">
              <a:avLst/>
            </a:prstGeom>
            <a:solidFill>
              <a:srgbClr val="201F20"/>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9" name="TextBox 78">
            <a:extLst>
              <a:ext uri="{FF2B5EF4-FFF2-40B4-BE49-F238E27FC236}">
                <a16:creationId xmlns:a16="http://schemas.microsoft.com/office/drawing/2014/main" id="{580ED788-7F10-F744-0B81-5415756E2DB2}"/>
              </a:ext>
            </a:extLst>
          </p:cNvPr>
          <p:cNvSpPr txBox="1"/>
          <p:nvPr/>
        </p:nvSpPr>
        <p:spPr>
          <a:xfrm>
            <a:off x="2375353" y="1317844"/>
            <a:ext cx="11549472" cy="400110"/>
          </a:xfrm>
          <a:prstGeom prst="rect">
            <a:avLst/>
          </a:prstGeom>
          <a:noFill/>
        </p:spPr>
        <p:txBody>
          <a:bodyPr wrap="square" rtlCol="0">
            <a:spAutoFit/>
          </a:bodyPr>
          <a:lstStyle/>
          <a:p>
            <a:r>
              <a:rPr lang="en-US" sz="2000" dirty="0">
                <a:solidFill>
                  <a:schemeClr val="bg1"/>
                </a:solidFill>
                <a:latin typeface="Avenir Next" panose="020B0503020202020204" pitchFamily="34" charset="0"/>
              </a:rPr>
              <a:t>Antipoverty spending has increased substantially over the last 4 decades.</a:t>
            </a:r>
          </a:p>
        </p:txBody>
      </p:sp>
      <p:grpSp>
        <p:nvGrpSpPr>
          <p:cNvPr id="81" name="Group 80">
            <a:extLst>
              <a:ext uri="{FF2B5EF4-FFF2-40B4-BE49-F238E27FC236}">
                <a16:creationId xmlns:a16="http://schemas.microsoft.com/office/drawing/2014/main" id="{FD74E616-89E6-7481-2026-A4DF1C21A262}"/>
              </a:ext>
            </a:extLst>
          </p:cNvPr>
          <p:cNvGrpSpPr/>
          <p:nvPr/>
        </p:nvGrpSpPr>
        <p:grpSpPr>
          <a:xfrm>
            <a:off x="1397741" y="1122919"/>
            <a:ext cx="847000" cy="785318"/>
            <a:chOff x="376198" y="1113149"/>
            <a:chExt cx="869855" cy="869855"/>
          </a:xfrm>
        </p:grpSpPr>
        <p:pic>
          <p:nvPicPr>
            <p:cNvPr id="82" name="Graphic 81" descr="Key with solid fill">
              <a:extLst>
                <a:ext uri="{FF2B5EF4-FFF2-40B4-BE49-F238E27FC236}">
                  <a16:creationId xmlns:a16="http://schemas.microsoft.com/office/drawing/2014/main" id="{92D35134-C68A-282B-87AD-6AA57FAE1C2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76198" y="1113149"/>
              <a:ext cx="869855" cy="869855"/>
            </a:xfrm>
            <a:prstGeom prst="rect">
              <a:avLst/>
            </a:prstGeom>
          </p:spPr>
        </p:pic>
        <p:sp>
          <p:nvSpPr>
            <p:cNvPr id="83" name="Snip Same Side Corner Rectangle 82">
              <a:extLst>
                <a:ext uri="{FF2B5EF4-FFF2-40B4-BE49-F238E27FC236}">
                  <a16:creationId xmlns:a16="http://schemas.microsoft.com/office/drawing/2014/main" id="{B97DCE00-AA33-538F-1851-118D6C426E24}"/>
                </a:ext>
              </a:extLst>
            </p:cNvPr>
            <p:cNvSpPr/>
            <p:nvPr/>
          </p:nvSpPr>
          <p:spPr>
            <a:xfrm rot="16200000">
              <a:off x="384690" y="1357214"/>
              <a:ext cx="389827" cy="388244"/>
            </a:xfrm>
            <a:prstGeom prst="snip2SameRect">
              <a:avLst>
                <a:gd name="adj1" fmla="val 21679"/>
                <a:gd name="adj2" fmla="val 3659"/>
              </a:avLst>
            </a:prstGeom>
            <a:solidFill>
              <a:srgbClr val="FF72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Rounded Rectangle 83">
              <a:extLst>
                <a:ext uri="{FF2B5EF4-FFF2-40B4-BE49-F238E27FC236}">
                  <a16:creationId xmlns:a16="http://schemas.microsoft.com/office/drawing/2014/main" id="{2124861F-84D0-5AF9-3099-18A5B6A4A1BE}"/>
                </a:ext>
              </a:extLst>
            </p:cNvPr>
            <p:cNvSpPr/>
            <p:nvPr/>
          </p:nvSpPr>
          <p:spPr>
            <a:xfrm>
              <a:off x="460075" y="1495245"/>
              <a:ext cx="74763" cy="103517"/>
            </a:xfrm>
            <a:prstGeom prst="roundRect">
              <a:avLst/>
            </a:prstGeom>
            <a:solidFill>
              <a:srgbClr val="171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5" name="!!morph">
            <a:extLst>
              <a:ext uri="{FF2B5EF4-FFF2-40B4-BE49-F238E27FC236}">
                <a16:creationId xmlns:a16="http://schemas.microsoft.com/office/drawing/2014/main" id="{E13175C2-F576-4899-2C75-8303C21FA259}"/>
              </a:ext>
            </a:extLst>
          </p:cNvPr>
          <p:cNvSpPr/>
          <p:nvPr/>
        </p:nvSpPr>
        <p:spPr>
          <a:xfrm>
            <a:off x="9883968" y="2166572"/>
            <a:ext cx="125048" cy="117982"/>
          </a:xfrm>
          <a:prstGeom prst="ellipse">
            <a:avLst/>
          </a:prstGeom>
          <a:solidFill>
            <a:srgbClr val="CAFDFF"/>
          </a:solidFill>
          <a:ln>
            <a:solidFill>
              <a:srgbClr val="CA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AFDFF"/>
              </a:solidFill>
            </a:endParaRPr>
          </a:p>
        </p:txBody>
      </p:sp>
      <p:sp>
        <p:nvSpPr>
          <p:cNvPr id="86" name="TextBox 85">
            <a:extLst>
              <a:ext uri="{FF2B5EF4-FFF2-40B4-BE49-F238E27FC236}">
                <a16:creationId xmlns:a16="http://schemas.microsoft.com/office/drawing/2014/main" id="{7794A251-7A8A-0020-E8BA-A5854314DE00}"/>
              </a:ext>
            </a:extLst>
          </p:cNvPr>
          <p:cNvSpPr txBox="1"/>
          <p:nvPr/>
        </p:nvSpPr>
        <p:spPr>
          <a:xfrm>
            <a:off x="462224" y="3762770"/>
            <a:ext cx="3414756" cy="1219565"/>
          </a:xfrm>
          <a:prstGeom prst="rect">
            <a:avLst/>
          </a:prstGeom>
          <a:noFill/>
        </p:spPr>
        <p:txBody>
          <a:bodyPr wrap="square" rtlCol="0">
            <a:spAutoFit/>
          </a:bodyPr>
          <a:lstStyle/>
          <a:p>
            <a:r>
              <a:rPr lang="en-US" spc="50" dirty="0">
                <a:solidFill>
                  <a:srgbClr val="CAFDFF"/>
                </a:solidFill>
                <a:highlight>
                  <a:srgbClr val="000000"/>
                </a:highlight>
                <a:latin typeface="Avenir Next" panose="020B0503020202020204" pitchFamily="34" charset="0"/>
              </a:rPr>
              <a:t>$ per person on </a:t>
            </a:r>
            <a:br>
              <a:rPr lang="en-US" spc="50" dirty="0">
                <a:solidFill>
                  <a:srgbClr val="CAFDFF"/>
                </a:solidFill>
                <a:highlight>
                  <a:srgbClr val="000000"/>
                </a:highlight>
                <a:latin typeface="Avenir Next" panose="020B0503020202020204" pitchFamily="34" charset="0"/>
              </a:rPr>
            </a:br>
            <a:r>
              <a:rPr lang="en-US" i="1" spc="50" dirty="0">
                <a:solidFill>
                  <a:srgbClr val="CAFDFF"/>
                </a:solidFill>
                <a:highlight>
                  <a:srgbClr val="000000"/>
                </a:highlight>
                <a:latin typeface="Avenir Next" panose="020B0503020202020204" pitchFamily="34" charset="0"/>
              </a:rPr>
              <a:t>means-tested</a:t>
            </a:r>
            <a:r>
              <a:rPr lang="en-US" spc="50" dirty="0">
                <a:solidFill>
                  <a:srgbClr val="CAFDFF"/>
                </a:solidFill>
                <a:highlight>
                  <a:srgbClr val="000000"/>
                </a:highlight>
                <a:latin typeface="Avenir Next" panose="020B0503020202020204" pitchFamily="34" charset="0"/>
              </a:rPr>
              <a:t> </a:t>
            </a:r>
            <a:br>
              <a:rPr lang="en-US" spc="50" dirty="0">
                <a:solidFill>
                  <a:srgbClr val="CAFDFF"/>
                </a:solidFill>
                <a:highlight>
                  <a:srgbClr val="000000"/>
                </a:highlight>
                <a:latin typeface="Avenir Next" panose="020B0503020202020204" pitchFamily="34" charset="0"/>
              </a:rPr>
            </a:br>
            <a:r>
              <a:rPr lang="en-US" spc="50" dirty="0">
                <a:solidFill>
                  <a:srgbClr val="CAFDFF"/>
                </a:solidFill>
                <a:highlight>
                  <a:srgbClr val="000000"/>
                </a:highlight>
                <a:latin typeface="Avenir Next" panose="020B0503020202020204" pitchFamily="34" charset="0"/>
              </a:rPr>
              <a:t>programs: </a:t>
            </a:r>
          </a:p>
          <a:p>
            <a:pPr>
              <a:lnSpc>
                <a:spcPct val="150000"/>
              </a:lnSpc>
            </a:pPr>
            <a:r>
              <a:rPr lang="en-US" sz="1400" i="1" spc="50" dirty="0">
                <a:solidFill>
                  <a:srgbClr val="CAFDFF"/>
                </a:solidFill>
                <a:highlight>
                  <a:srgbClr val="000000"/>
                </a:highlight>
                <a:latin typeface="Avenir Next Ultra Light" panose="020B0203020202020204" pitchFamily="34" charset="77"/>
              </a:rPr>
              <a:t>(2009 dollars)</a:t>
            </a:r>
          </a:p>
        </p:txBody>
      </p:sp>
      <p:grpSp>
        <p:nvGrpSpPr>
          <p:cNvPr id="3" name="Group 2">
            <a:extLst>
              <a:ext uri="{FF2B5EF4-FFF2-40B4-BE49-F238E27FC236}">
                <a16:creationId xmlns:a16="http://schemas.microsoft.com/office/drawing/2014/main" id="{B93E84AB-7926-19EA-C90A-44201893E9F0}"/>
              </a:ext>
            </a:extLst>
          </p:cNvPr>
          <p:cNvGrpSpPr/>
          <p:nvPr/>
        </p:nvGrpSpPr>
        <p:grpSpPr>
          <a:xfrm>
            <a:off x="303249" y="3792531"/>
            <a:ext cx="2709854" cy="2136639"/>
            <a:chOff x="303249" y="3792531"/>
            <a:chExt cx="2709854" cy="2136639"/>
          </a:xfrm>
        </p:grpSpPr>
        <p:cxnSp>
          <p:nvCxnSpPr>
            <p:cNvPr id="87" name="Straight Connector 86">
              <a:extLst>
                <a:ext uri="{FF2B5EF4-FFF2-40B4-BE49-F238E27FC236}">
                  <a16:creationId xmlns:a16="http://schemas.microsoft.com/office/drawing/2014/main" id="{231F6554-E99C-6503-EE42-4AA360FB6F01}"/>
                </a:ext>
              </a:extLst>
            </p:cNvPr>
            <p:cNvCxnSpPr>
              <a:cxnSpLocks/>
            </p:cNvCxnSpPr>
            <p:nvPr/>
          </p:nvCxnSpPr>
          <p:spPr>
            <a:xfrm flipV="1">
              <a:off x="327653" y="3792531"/>
              <a:ext cx="0" cy="2068163"/>
            </a:xfrm>
            <a:prstGeom prst="line">
              <a:avLst/>
            </a:prstGeom>
            <a:ln w="57150">
              <a:solidFill>
                <a:srgbClr val="353435"/>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4A30D38-C4FF-E1AA-4F8D-3F1937B29B70}"/>
                </a:ext>
              </a:extLst>
            </p:cNvPr>
            <p:cNvCxnSpPr>
              <a:cxnSpLocks/>
            </p:cNvCxnSpPr>
            <p:nvPr/>
          </p:nvCxnSpPr>
          <p:spPr>
            <a:xfrm flipV="1">
              <a:off x="303249" y="5920418"/>
              <a:ext cx="1627674" cy="8752"/>
            </a:xfrm>
            <a:prstGeom prst="line">
              <a:avLst/>
            </a:prstGeom>
            <a:ln w="57150">
              <a:solidFill>
                <a:srgbClr val="353435"/>
              </a:solidFill>
              <a:prstDash val="sysDot"/>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49A3B8BA-A36A-BD0F-D282-BE9692EBF60B}"/>
                </a:ext>
              </a:extLst>
            </p:cNvPr>
            <p:cNvSpPr txBox="1"/>
            <p:nvPr/>
          </p:nvSpPr>
          <p:spPr>
            <a:xfrm>
              <a:off x="462223" y="5005662"/>
              <a:ext cx="2550880" cy="738664"/>
            </a:xfrm>
            <a:prstGeom prst="rect">
              <a:avLst/>
            </a:prstGeom>
            <a:noFill/>
          </p:spPr>
          <p:txBody>
            <a:bodyPr wrap="square" rtlCol="0">
              <a:spAutoFit/>
            </a:bodyPr>
            <a:lstStyle/>
            <a:p>
              <a:r>
                <a:rPr lang="en-US" sz="1400" i="1" dirty="0">
                  <a:solidFill>
                    <a:schemeClr val="bg1"/>
                  </a:solidFill>
                  <a:latin typeface="Courier New" panose="02070309020205020404" pitchFamily="49" charset="0"/>
                  <a:cs typeface="Courier New" panose="02070309020205020404" pitchFamily="49" charset="0"/>
                </a:rPr>
                <a:t>Aid based on </a:t>
              </a:r>
              <a:br>
                <a:rPr lang="en-US" sz="1400" i="1" dirty="0">
                  <a:solidFill>
                    <a:schemeClr val="bg1"/>
                  </a:solidFill>
                  <a:latin typeface="Courier New" panose="02070309020205020404" pitchFamily="49" charset="0"/>
                  <a:cs typeface="Courier New" panose="02070309020205020404" pitchFamily="49" charset="0"/>
                </a:rPr>
              </a:br>
              <a:r>
                <a:rPr lang="en-US" sz="1400" i="1" dirty="0">
                  <a:solidFill>
                    <a:schemeClr val="bg1"/>
                  </a:solidFill>
                  <a:latin typeface="Courier New" panose="02070309020205020404" pitchFamily="49" charset="0"/>
                  <a:cs typeface="Courier New" panose="02070309020205020404" pitchFamily="49" charset="0"/>
                </a:rPr>
                <a:t>income and </a:t>
              </a:r>
              <a:br>
                <a:rPr lang="en-US" sz="1400" i="1" dirty="0">
                  <a:solidFill>
                    <a:schemeClr val="bg1"/>
                  </a:solidFill>
                  <a:latin typeface="Courier New" panose="02070309020205020404" pitchFamily="49" charset="0"/>
                  <a:cs typeface="Courier New" panose="02070309020205020404" pitchFamily="49" charset="0"/>
                </a:rPr>
              </a:br>
              <a:r>
                <a:rPr lang="en-US" sz="1400" i="1" dirty="0">
                  <a:solidFill>
                    <a:schemeClr val="bg1"/>
                  </a:solidFill>
                  <a:latin typeface="Courier New" panose="02070309020205020404" pitchFamily="49" charset="0"/>
                  <a:cs typeface="Courier New" panose="02070309020205020404" pitchFamily="49" charset="0"/>
                </a:rPr>
                <a:t>financial need</a:t>
              </a:r>
            </a:p>
          </p:txBody>
        </p:sp>
      </p:grpSp>
      <p:sp>
        <p:nvSpPr>
          <p:cNvPr id="19" name="Freeform 18">
            <a:extLst>
              <a:ext uri="{FF2B5EF4-FFF2-40B4-BE49-F238E27FC236}">
                <a16:creationId xmlns:a16="http://schemas.microsoft.com/office/drawing/2014/main" id="{E16F591A-DC14-DCE2-B55D-4CF2033ADA4D}"/>
              </a:ext>
            </a:extLst>
          </p:cNvPr>
          <p:cNvSpPr/>
          <p:nvPr/>
        </p:nvSpPr>
        <p:spPr>
          <a:xfrm rot="181308">
            <a:off x="3431916" y="2049820"/>
            <a:ext cx="6445045" cy="2580968"/>
          </a:xfrm>
          <a:custGeom>
            <a:avLst/>
            <a:gdLst>
              <a:gd name="connsiteX0" fmla="*/ 0 w 6445045"/>
              <a:gd name="connsiteY0" fmla="*/ 2580968 h 2580968"/>
              <a:gd name="connsiteX1" fmla="*/ 1504335 w 6445045"/>
              <a:gd name="connsiteY1" fmla="*/ 2197510 h 2580968"/>
              <a:gd name="connsiteX2" fmla="*/ 2875935 w 6445045"/>
              <a:gd name="connsiteY2" fmla="*/ 1592826 h 2580968"/>
              <a:gd name="connsiteX3" fmla="*/ 4586748 w 6445045"/>
              <a:gd name="connsiteY3" fmla="*/ 1032387 h 2580968"/>
              <a:gd name="connsiteX4" fmla="*/ 6445045 w 6445045"/>
              <a:gd name="connsiteY4" fmla="*/ 0 h 2580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5045" h="2580968">
                <a:moveTo>
                  <a:pt x="0" y="2580968"/>
                </a:moveTo>
                <a:lnTo>
                  <a:pt x="1504335" y="2197510"/>
                </a:lnTo>
                <a:lnTo>
                  <a:pt x="2875935" y="1592826"/>
                </a:lnTo>
                <a:lnTo>
                  <a:pt x="4586748" y="1032387"/>
                </a:lnTo>
                <a:lnTo>
                  <a:pt x="6445045" y="0"/>
                </a:lnTo>
              </a:path>
            </a:pathLst>
          </a:custGeom>
          <a:noFill/>
          <a:ln w="28575">
            <a:solidFill>
              <a:srgbClr val="CAFE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1817F"/>
              </a:solidFill>
            </a:endParaRPr>
          </a:p>
        </p:txBody>
      </p:sp>
      <p:sp>
        <p:nvSpPr>
          <p:cNvPr id="7" name="TextBox 6">
            <a:extLst>
              <a:ext uri="{FF2B5EF4-FFF2-40B4-BE49-F238E27FC236}">
                <a16:creationId xmlns:a16="http://schemas.microsoft.com/office/drawing/2014/main" id="{802DB83E-41D8-15DF-D7C9-7F0AB77E881A}"/>
              </a:ext>
            </a:extLst>
          </p:cNvPr>
          <p:cNvSpPr txBox="1"/>
          <p:nvPr/>
        </p:nvSpPr>
        <p:spPr>
          <a:xfrm>
            <a:off x="426135" y="1990877"/>
            <a:ext cx="134734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27</a:t>
            </a:r>
          </a:p>
        </p:txBody>
      </p:sp>
      <p:sp>
        <p:nvSpPr>
          <p:cNvPr id="8" name="TextBox 7">
            <a:extLst>
              <a:ext uri="{FF2B5EF4-FFF2-40B4-BE49-F238E27FC236}">
                <a16:creationId xmlns:a16="http://schemas.microsoft.com/office/drawing/2014/main" id="{01A224AC-71B5-FDAB-5B33-DAA905B1DD95}"/>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852140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C6DFE05-F50F-2511-0B42-1423AAD6A205}"/>
              </a:ext>
            </a:extLst>
          </p:cNvPr>
          <p:cNvSpPr txBox="1"/>
          <p:nvPr/>
        </p:nvSpPr>
        <p:spPr>
          <a:xfrm>
            <a:off x="2968559" y="5356849"/>
            <a:ext cx="1341361" cy="923330"/>
          </a:xfrm>
          <a:prstGeom prst="rect">
            <a:avLst/>
          </a:prstGeom>
          <a:noFill/>
        </p:spPr>
        <p:txBody>
          <a:bodyPr wrap="square" rtlCol="0">
            <a:spAutoFit/>
          </a:bodyPr>
          <a:lstStyle/>
          <a:p>
            <a:r>
              <a:rPr lang="en-US" sz="5400">
                <a:solidFill>
                  <a:srgbClr val="95BDBE"/>
                </a:solidFill>
                <a:latin typeface="Hardwick WF" pitchFamily="2" charset="0"/>
              </a:rPr>
              <a:t>$</a:t>
            </a:r>
            <a:endParaRPr lang="en-US" sz="5400" dirty="0">
              <a:solidFill>
                <a:srgbClr val="95BDBE"/>
              </a:solidFill>
              <a:latin typeface="Hardwick WF" pitchFamily="2" charset="0"/>
            </a:endParaRPr>
          </a:p>
        </p:txBody>
      </p:sp>
      <p:sp>
        <p:nvSpPr>
          <p:cNvPr id="5" name="Freeform 4">
            <a:extLst>
              <a:ext uri="{FF2B5EF4-FFF2-40B4-BE49-F238E27FC236}">
                <a16:creationId xmlns:a16="http://schemas.microsoft.com/office/drawing/2014/main" id="{1E9FE176-8CCA-7002-788F-BFB6D10D899D}"/>
              </a:ext>
            </a:extLst>
          </p:cNvPr>
          <p:cNvSpPr/>
          <p:nvPr/>
        </p:nvSpPr>
        <p:spPr>
          <a:xfrm>
            <a:off x="5432457" y="842938"/>
            <a:ext cx="70718" cy="517358"/>
          </a:xfrm>
          <a:custGeom>
            <a:avLst/>
            <a:gdLst>
              <a:gd name="connsiteX0" fmla="*/ 51856 w 142939"/>
              <a:gd name="connsiteY0" fmla="*/ 0 h 517358"/>
              <a:gd name="connsiteX1" fmla="*/ 3730 w 142939"/>
              <a:gd name="connsiteY1" fmla="*/ 184484 h 517358"/>
              <a:gd name="connsiteX2" fmla="*/ 140088 w 142939"/>
              <a:gd name="connsiteY2" fmla="*/ 300789 h 517358"/>
              <a:gd name="connsiteX3" fmla="*/ 91961 w 142939"/>
              <a:gd name="connsiteY3" fmla="*/ 449179 h 517358"/>
              <a:gd name="connsiteX4" fmla="*/ 39824 w 142939"/>
              <a:gd name="connsiteY4" fmla="*/ 517358 h 517358"/>
              <a:gd name="connsiteX0" fmla="*/ 15367 w 104142"/>
              <a:gd name="connsiteY0" fmla="*/ 0 h 517358"/>
              <a:gd name="connsiteX1" fmla="*/ 22779 w 104142"/>
              <a:gd name="connsiteY1" fmla="*/ 162712 h 517358"/>
              <a:gd name="connsiteX2" fmla="*/ 103599 w 104142"/>
              <a:gd name="connsiteY2" fmla="*/ 300789 h 517358"/>
              <a:gd name="connsiteX3" fmla="*/ 55472 w 104142"/>
              <a:gd name="connsiteY3" fmla="*/ 449179 h 517358"/>
              <a:gd name="connsiteX4" fmla="*/ 3335 w 104142"/>
              <a:gd name="connsiteY4" fmla="*/ 517358 h 517358"/>
              <a:gd name="connsiteX0" fmla="*/ 15367 w 127115"/>
              <a:gd name="connsiteY0" fmla="*/ 0 h 517358"/>
              <a:gd name="connsiteX1" fmla="*/ 22779 w 127115"/>
              <a:gd name="connsiteY1" fmla="*/ 162712 h 517358"/>
              <a:gd name="connsiteX2" fmla="*/ 103599 w 127115"/>
              <a:gd name="connsiteY2" fmla="*/ 300789 h 517358"/>
              <a:gd name="connsiteX3" fmla="*/ 120268 w 127115"/>
              <a:gd name="connsiteY3" fmla="*/ 449179 h 517358"/>
              <a:gd name="connsiteX4" fmla="*/ 3335 w 127115"/>
              <a:gd name="connsiteY4" fmla="*/ 517358 h 517358"/>
              <a:gd name="connsiteX0" fmla="*/ 15367 w 120268"/>
              <a:gd name="connsiteY0" fmla="*/ 0 h 517358"/>
              <a:gd name="connsiteX1" fmla="*/ 22779 w 120268"/>
              <a:gd name="connsiteY1" fmla="*/ 162712 h 517358"/>
              <a:gd name="connsiteX2" fmla="*/ 103599 w 120268"/>
              <a:gd name="connsiteY2" fmla="*/ 300789 h 517358"/>
              <a:gd name="connsiteX3" fmla="*/ 120268 w 120268"/>
              <a:gd name="connsiteY3" fmla="*/ 449179 h 517358"/>
              <a:gd name="connsiteX4" fmla="*/ 3335 w 120268"/>
              <a:gd name="connsiteY4" fmla="*/ 517358 h 517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68" h="517358">
                <a:moveTo>
                  <a:pt x="15367" y="0"/>
                </a:moveTo>
                <a:cubicBezTo>
                  <a:pt x="-16049" y="67176"/>
                  <a:pt x="8074" y="112581"/>
                  <a:pt x="22779" y="162712"/>
                </a:cubicBezTo>
                <a:cubicBezTo>
                  <a:pt x="37484" y="212843"/>
                  <a:pt x="87351" y="253045"/>
                  <a:pt x="103599" y="300789"/>
                </a:cubicBezTo>
                <a:cubicBezTo>
                  <a:pt x="119847" y="348534"/>
                  <a:pt x="-29639" y="445741"/>
                  <a:pt x="120268" y="449179"/>
                </a:cubicBezTo>
                <a:cubicBezTo>
                  <a:pt x="103557" y="485274"/>
                  <a:pt x="21048" y="501316"/>
                  <a:pt x="3335" y="517358"/>
                </a:cubicBezTo>
              </a:path>
            </a:pathLst>
          </a:custGeom>
          <a:noFill/>
          <a:ln w="19050">
            <a:solidFill>
              <a:srgbClr val="FF72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a:extLst>
              <a:ext uri="{FF2B5EF4-FFF2-40B4-BE49-F238E27FC236}">
                <a16:creationId xmlns:a16="http://schemas.microsoft.com/office/drawing/2014/main" id="{A889C80A-233F-B70F-D502-8304271959B4}"/>
              </a:ext>
            </a:extLst>
          </p:cNvPr>
          <p:cNvSpPr/>
          <p:nvPr/>
        </p:nvSpPr>
        <p:spPr>
          <a:xfrm>
            <a:off x="7060006" y="828870"/>
            <a:ext cx="51027" cy="545493"/>
          </a:xfrm>
          <a:custGeom>
            <a:avLst/>
            <a:gdLst>
              <a:gd name="connsiteX0" fmla="*/ 51856 w 142939"/>
              <a:gd name="connsiteY0" fmla="*/ 0 h 517358"/>
              <a:gd name="connsiteX1" fmla="*/ 3730 w 142939"/>
              <a:gd name="connsiteY1" fmla="*/ 184484 h 517358"/>
              <a:gd name="connsiteX2" fmla="*/ 140088 w 142939"/>
              <a:gd name="connsiteY2" fmla="*/ 300789 h 517358"/>
              <a:gd name="connsiteX3" fmla="*/ 91961 w 142939"/>
              <a:gd name="connsiteY3" fmla="*/ 449179 h 517358"/>
              <a:gd name="connsiteX4" fmla="*/ 39824 w 142939"/>
              <a:gd name="connsiteY4" fmla="*/ 517358 h 517358"/>
              <a:gd name="connsiteX0" fmla="*/ 15367 w 104142"/>
              <a:gd name="connsiteY0" fmla="*/ 0 h 517358"/>
              <a:gd name="connsiteX1" fmla="*/ 22779 w 104142"/>
              <a:gd name="connsiteY1" fmla="*/ 162712 h 517358"/>
              <a:gd name="connsiteX2" fmla="*/ 103599 w 104142"/>
              <a:gd name="connsiteY2" fmla="*/ 300789 h 517358"/>
              <a:gd name="connsiteX3" fmla="*/ 55472 w 104142"/>
              <a:gd name="connsiteY3" fmla="*/ 449179 h 517358"/>
              <a:gd name="connsiteX4" fmla="*/ 3335 w 104142"/>
              <a:gd name="connsiteY4" fmla="*/ 517358 h 517358"/>
              <a:gd name="connsiteX0" fmla="*/ 15367 w 127115"/>
              <a:gd name="connsiteY0" fmla="*/ 0 h 517358"/>
              <a:gd name="connsiteX1" fmla="*/ 22779 w 127115"/>
              <a:gd name="connsiteY1" fmla="*/ 162712 h 517358"/>
              <a:gd name="connsiteX2" fmla="*/ 103599 w 127115"/>
              <a:gd name="connsiteY2" fmla="*/ 300789 h 517358"/>
              <a:gd name="connsiteX3" fmla="*/ 120268 w 127115"/>
              <a:gd name="connsiteY3" fmla="*/ 449179 h 517358"/>
              <a:gd name="connsiteX4" fmla="*/ 3335 w 127115"/>
              <a:gd name="connsiteY4" fmla="*/ 517358 h 517358"/>
              <a:gd name="connsiteX0" fmla="*/ 15367 w 120268"/>
              <a:gd name="connsiteY0" fmla="*/ 0 h 517358"/>
              <a:gd name="connsiteX1" fmla="*/ 22779 w 120268"/>
              <a:gd name="connsiteY1" fmla="*/ 162712 h 517358"/>
              <a:gd name="connsiteX2" fmla="*/ 103599 w 120268"/>
              <a:gd name="connsiteY2" fmla="*/ 300789 h 517358"/>
              <a:gd name="connsiteX3" fmla="*/ 120268 w 120268"/>
              <a:gd name="connsiteY3" fmla="*/ 449179 h 517358"/>
              <a:gd name="connsiteX4" fmla="*/ 3335 w 120268"/>
              <a:gd name="connsiteY4" fmla="*/ 517358 h 517358"/>
              <a:gd name="connsiteX0" fmla="*/ 12032 w 116933"/>
              <a:gd name="connsiteY0" fmla="*/ 0 h 517358"/>
              <a:gd name="connsiteX1" fmla="*/ 102751 w 116933"/>
              <a:gd name="connsiteY1" fmla="*/ 168155 h 517358"/>
              <a:gd name="connsiteX2" fmla="*/ 100264 w 116933"/>
              <a:gd name="connsiteY2" fmla="*/ 300789 h 517358"/>
              <a:gd name="connsiteX3" fmla="*/ 116933 w 116933"/>
              <a:gd name="connsiteY3" fmla="*/ 449179 h 517358"/>
              <a:gd name="connsiteX4" fmla="*/ 0 w 116933"/>
              <a:gd name="connsiteY4" fmla="*/ 517358 h 517358"/>
              <a:gd name="connsiteX0" fmla="*/ 23047 w 127948"/>
              <a:gd name="connsiteY0" fmla="*/ 0 h 517358"/>
              <a:gd name="connsiteX1" fmla="*/ 113766 w 127948"/>
              <a:gd name="connsiteY1" fmla="*/ 168155 h 517358"/>
              <a:gd name="connsiteX2" fmla="*/ 202 w 127948"/>
              <a:gd name="connsiteY2" fmla="*/ 306232 h 517358"/>
              <a:gd name="connsiteX3" fmla="*/ 127948 w 127948"/>
              <a:gd name="connsiteY3" fmla="*/ 449179 h 517358"/>
              <a:gd name="connsiteX4" fmla="*/ 11015 w 127948"/>
              <a:gd name="connsiteY4" fmla="*/ 517358 h 517358"/>
              <a:gd name="connsiteX0" fmla="*/ 12032 w 116933"/>
              <a:gd name="connsiteY0" fmla="*/ 0 h 517358"/>
              <a:gd name="connsiteX1" fmla="*/ 102751 w 116933"/>
              <a:gd name="connsiteY1" fmla="*/ 168155 h 517358"/>
              <a:gd name="connsiteX2" fmla="*/ 53983 w 116933"/>
              <a:gd name="connsiteY2" fmla="*/ 338889 h 517358"/>
              <a:gd name="connsiteX3" fmla="*/ 116933 w 116933"/>
              <a:gd name="connsiteY3" fmla="*/ 449179 h 517358"/>
              <a:gd name="connsiteX4" fmla="*/ 0 w 116933"/>
              <a:gd name="connsiteY4" fmla="*/ 517358 h 517358"/>
              <a:gd name="connsiteX0" fmla="*/ 12032 w 116933"/>
              <a:gd name="connsiteY0" fmla="*/ 0 h 517358"/>
              <a:gd name="connsiteX1" fmla="*/ 56469 w 116933"/>
              <a:gd name="connsiteY1" fmla="*/ 184484 h 517358"/>
              <a:gd name="connsiteX2" fmla="*/ 53983 w 116933"/>
              <a:gd name="connsiteY2" fmla="*/ 338889 h 517358"/>
              <a:gd name="connsiteX3" fmla="*/ 116933 w 116933"/>
              <a:gd name="connsiteY3" fmla="*/ 449179 h 517358"/>
              <a:gd name="connsiteX4" fmla="*/ 0 w 116933"/>
              <a:gd name="connsiteY4" fmla="*/ 517358 h 517358"/>
              <a:gd name="connsiteX0" fmla="*/ 30471 w 135372"/>
              <a:gd name="connsiteY0" fmla="*/ 0 h 517358"/>
              <a:gd name="connsiteX1" fmla="*/ 3135 w 135372"/>
              <a:gd name="connsiteY1" fmla="*/ 219653 h 517358"/>
              <a:gd name="connsiteX2" fmla="*/ 72422 w 135372"/>
              <a:gd name="connsiteY2" fmla="*/ 338889 h 517358"/>
              <a:gd name="connsiteX3" fmla="*/ 135372 w 135372"/>
              <a:gd name="connsiteY3" fmla="*/ 449179 h 517358"/>
              <a:gd name="connsiteX4" fmla="*/ 18439 w 135372"/>
              <a:gd name="connsiteY4" fmla="*/ 517358 h 517358"/>
              <a:gd name="connsiteX0" fmla="*/ 161212 w 161212"/>
              <a:gd name="connsiteY0" fmla="*/ 0 h 531425"/>
              <a:gd name="connsiteX1" fmla="*/ 2291 w 161212"/>
              <a:gd name="connsiteY1" fmla="*/ 233720 h 531425"/>
              <a:gd name="connsiteX2" fmla="*/ 71578 w 161212"/>
              <a:gd name="connsiteY2" fmla="*/ 352956 h 531425"/>
              <a:gd name="connsiteX3" fmla="*/ 134528 w 161212"/>
              <a:gd name="connsiteY3" fmla="*/ 463246 h 531425"/>
              <a:gd name="connsiteX4" fmla="*/ 17595 w 161212"/>
              <a:gd name="connsiteY4" fmla="*/ 531425 h 531425"/>
              <a:gd name="connsiteX0" fmla="*/ 143617 w 143617"/>
              <a:gd name="connsiteY0" fmla="*/ 0 h 531425"/>
              <a:gd name="connsiteX1" fmla="*/ 68432 w 143617"/>
              <a:gd name="connsiteY1" fmla="*/ 240754 h 531425"/>
              <a:gd name="connsiteX2" fmla="*/ 53983 w 143617"/>
              <a:gd name="connsiteY2" fmla="*/ 352956 h 531425"/>
              <a:gd name="connsiteX3" fmla="*/ 116933 w 143617"/>
              <a:gd name="connsiteY3" fmla="*/ 463246 h 531425"/>
              <a:gd name="connsiteX4" fmla="*/ 0 w 143617"/>
              <a:gd name="connsiteY4" fmla="*/ 531425 h 531425"/>
              <a:gd name="connsiteX0" fmla="*/ 143617 w 143617"/>
              <a:gd name="connsiteY0" fmla="*/ 0 h 531425"/>
              <a:gd name="connsiteX1" fmla="*/ 68432 w 143617"/>
              <a:gd name="connsiteY1" fmla="*/ 240754 h 531425"/>
              <a:gd name="connsiteX2" fmla="*/ 137719 w 143617"/>
              <a:gd name="connsiteY2" fmla="*/ 367024 h 531425"/>
              <a:gd name="connsiteX3" fmla="*/ 116933 w 143617"/>
              <a:gd name="connsiteY3" fmla="*/ 463246 h 531425"/>
              <a:gd name="connsiteX4" fmla="*/ 0 w 143617"/>
              <a:gd name="connsiteY4" fmla="*/ 531425 h 531425"/>
              <a:gd name="connsiteX0" fmla="*/ 86780 w 86780"/>
              <a:gd name="connsiteY0" fmla="*/ 0 h 545493"/>
              <a:gd name="connsiteX1" fmla="*/ 11595 w 86780"/>
              <a:gd name="connsiteY1" fmla="*/ 240754 h 545493"/>
              <a:gd name="connsiteX2" fmla="*/ 80882 w 86780"/>
              <a:gd name="connsiteY2" fmla="*/ 367024 h 545493"/>
              <a:gd name="connsiteX3" fmla="*/ 60096 w 86780"/>
              <a:gd name="connsiteY3" fmla="*/ 463246 h 545493"/>
              <a:gd name="connsiteX4" fmla="*/ 50824 w 86780"/>
              <a:gd name="connsiteY4" fmla="*/ 545493 h 545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80" h="545493">
                <a:moveTo>
                  <a:pt x="86780" y="0"/>
                </a:moveTo>
                <a:cubicBezTo>
                  <a:pt x="55364" y="67176"/>
                  <a:pt x="12578" y="179583"/>
                  <a:pt x="11595" y="240754"/>
                </a:cubicBezTo>
                <a:cubicBezTo>
                  <a:pt x="10612" y="301925"/>
                  <a:pt x="72799" y="329942"/>
                  <a:pt x="80882" y="367024"/>
                </a:cubicBezTo>
                <a:cubicBezTo>
                  <a:pt x="88965" y="404106"/>
                  <a:pt x="-89811" y="459808"/>
                  <a:pt x="60096" y="463246"/>
                </a:cubicBezTo>
                <a:cubicBezTo>
                  <a:pt x="43385" y="499341"/>
                  <a:pt x="68537" y="529451"/>
                  <a:pt x="50824" y="545493"/>
                </a:cubicBezTo>
              </a:path>
            </a:pathLst>
          </a:custGeom>
          <a:noFill/>
          <a:ln w="19050">
            <a:solidFill>
              <a:srgbClr val="FF72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DCF74133-9A1A-9D4E-78F9-660B4F23FD41}"/>
              </a:ext>
            </a:extLst>
          </p:cNvPr>
          <p:cNvGrpSpPr/>
          <p:nvPr/>
        </p:nvGrpSpPr>
        <p:grpSpPr>
          <a:xfrm>
            <a:off x="506300" y="77325"/>
            <a:ext cx="11089778" cy="1166148"/>
            <a:chOff x="506300" y="77325"/>
            <a:chExt cx="11089778" cy="1166148"/>
          </a:xfrm>
        </p:grpSpPr>
        <p:grpSp>
          <p:nvGrpSpPr>
            <p:cNvPr id="8" name="Group 7">
              <a:extLst>
                <a:ext uri="{FF2B5EF4-FFF2-40B4-BE49-F238E27FC236}">
                  <a16:creationId xmlns:a16="http://schemas.microsoft.com/office/drawing/2014/main" id="{6CF37808-6277-638F-98AD-EAEDC9DF35F5}"/>
                </a:ext>
              </a:extLst>
            </p:cNvPr>
            <p:cNvGrpSpPr/>
            <p:nvPr/>
          </p:nvGrpSpPr>
          <p:grpSpPr>
            <a:xfrm>
              <a:off x="1287826" y="77325"/>
              <a:ext cx="9495511" cy="869855"/>
              <a:chOff x="6095" y="77325"/>
              <a:chExt cx="12191999" cy="869855"/>
            </a:xfrm>
          </p:grpSpPr>
          <p:sp>
            <p:nvSpPr>
              <p:cNvPr id="3" name="Rounded Rectangle 2">
                <a:extLst>
                  <a:ext uri="{FF2B5EF4-FFF2-40B4-BE49-F238E27FC236}">
                    <a16:creationId xmlns:a16="http://schemas.microsoft.com/office/drawing/2014/main" id="{219D17E5-94D1-1CAC-E798-97BBC161097E}"/>
                  </a:ext>
                </a:extLst>
              </p:cNvPr>
              <p:cNvSpPr/>
              <p:nvPr/>
            </p:nvSpPr>
            <p:spPr>
              <a:xfrm>
                <a:off x="6095" y="77325"/>
                <a:ext cx="12191999"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a:extLst>
                  <a:ext uri="{FF2B5EF4-FFF2-40B4-BE49-F238E27FC236}">
                    <a16:creationId xmlns:a16="http://schemas.microsoft.com/office/drawing/2014/main" id="{442A31CA-D91B-FAC6-F8FA-09994A4849D0}"/>
                  </a:ext>
                </a:extLst>
              </p:cNvPr>
              <p:cNvSpPr/>
              <p:nvPr/>
            </p:nvSpPr>
            <p:spPr>
              <a:xfrm>
                <a:off x="103631" y="143301"/>
                <a:ext cx="11984736"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3CCA7FCF-09E3-6C8A-C5F9-ECC0FF2354E5}"/>
                </a:ext>
              </a:extLst>
            </p:cNvPr>
            <p:cNvSpPr txBox="1"/>
            <p:nvPr/>
          </p:nvSpPr>
          <p:spPr>
            <a:xfrm>
              <a:off x="506300" y="227810"/>
              <a:ext cx="11089778" cy="1015663"/>
            </a:xfrm>
            <a:prstGeom prst="rect">
              <a:avLst/>
            </a:prstGeom>
            <a:noFill/>
          </p:spPr>
          <p:txBody>
            <a:bodyPr wrap="square" rtlCol="0">
              <a:spAutoFit/>
            </a:bodyPr>
            <a:lstStyle/>
            <a:p>
              <a:pPr algn="ctr"/>
              <a:r>
                <a:rPr lang="en-US" sz="3000" spc="40" dirty="0">
                  <a:solidFill>
                    <a:srgbClr val="E5E9D0"/>
                  </a:solidFill>
                  <a:latin typeface="Hardwick WF" pitchFamily="2" charset="0"/>
                </a:rPr>
                <a:t>spending more to stay in the same place</a:t>
              </a:r>
            </a:p>
            <a:p>
              <a:pPr algn="ctr"/>
              <a:endParaRPr lang="en-US" sz="3000" spc="40" dirty="0">
                <a:solidFill>
                  <a:srgbClr val="E5E9D0"/>
                </a:solidFill>
                <a:latin typeface="Hardwick WF" pitchFamily="2" charset="0"/>
              </a:endParaRPr>
            </a:p>
          </p:txBody>
        </p:sp>
      </p:grpSp>
      <p:grpSp>
        <p:nvGrpSpPr>
          <p:cNvPr id="20" name="Group 19">
            <a:extLst>
              <a:ext uri="{FF2B5EF4-FFF2-40B4-BE49-F238E27FC236}">
                <a16:creationId xmlns:a16="http://schemas.microsoft.com/office/drawing/2014/main" id="{7C5E50BF-C3F7-1A15-0D8C-4146EBD3F63C}"/>
              </a:ext>
            </a:extLst>
          </p:cNvPr>
          <p:cNvGrpSpPr/>
          <p:nvPr/>
        </p:nvGrpSpPr>
        <p:grpSpPr>
          <a:xfrm>
            <a:off x="1104264" y="1201847"/>
            <a:ext cx="9948253" cy="1074246"/>
            <a:chOff x="3975768" y="1221636"/>
            <a:chExt cx="4578489" cy="1070663"/>
          </a:xfrm>
        </p:grpSpPr>
        <p:sp>
          <p:nvSpPr>
            <p:cNvPr id="24" name="Octagon 23">
              <a:extLst>
                <a:ext uri="{FF2B5EF4-FFF2-40B4-BE49-F238E27FC236}">
                  <a16:creationId xmlns:a16="http://schemas.microsoft.com/office/drawing/2014/main" id="{4E0704EB-A093-B0C2-BD30-7030B4360412}"/>
                </a:ext>
              </a:extLst>
            </p:cNvPr>
            <p:cNvSpPr/>
            <p:nvPr/>
          </p:nvSpPr>
          <p:spPr>
            <a:xfrm>
              <a:off x="3975768" y="1221636"/>
              <a:ext cx="4578489" cy="1070663"/>
            </a:xfrm>
            <a:prstGeom prst="octagon">
              <a:avLst/>
            </a:prstGeom>
            <a:solidFill>
              <a:srgbClr val="191819"/>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ctagon 26">
              <a:extLst>
                <a:ext uri="{FF2B5EF4-FFF2-40B4-BE49-F238E27FC236}">
                  <a16:creationId xmlns:a16="http://schemas.microsoft.com/office/drawing/2014/main" id="{8DE27856-7495-DBA9-D6E1-272B146F20AE}"/>
                </a:ext>
              </a:extLst>
            </p:cNvPr>
            <p:cNvSpPr/>
            <p:nvPr/>
          </p:nvSpPr>
          <p:spPr>
            <a:xfrm>
              <a:off x="4054063" y="1292508"/>
              <a:ext cx="4432791" cy="914262"/>
            </a:xfrm>
            <a:prstGeom prst="octagon">
              <a:avLst/>
            </a:prstGeom>
            <a:solidFill>
              <a:srgbClr val="201F20"/>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id="{FEB65AA1-6BB0-7569-4502-3096C3E7495A}"/>
              </a:ext>
            </a:extLst>
          </p:cNvPr>
          <p:cNvGrpSpPr/>
          <p:nvPr/>
        </p:nvGrpSpPr>
        <p:grpSpPr>
          <a:xfrm>
            <a:off x="1638320" y="1341173"/>
            <a:ext cx="847000" cy="785318"/>
            <a:chOff x="376198" y="1113149"/>
            <a:chExt cx="869855" cy="869855"/>
          </a:xfrm>
        </p:grpSpPr>
        <p:pic>
          <p:nvPicPr>
            <p:cNvPr id="44" name="Graphic 43" descr="Key with solid fill">
              <a:extLst>
                <a:ext uri="{FF2B5EF4-FFF2-40B4-BE49-F238E27FC236}">
                  <a16:creationId xmlns:a16="http://schemas.microsoft.com/office/drawing/2014/main" id="{00A80633-7577-48C8-52C5-D858960232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6198" y="1113149"/>
              <a:ext cx="869855" cy="869855"/>
            </a:xfrm>
            <a:prstGeom prst="rect">
              <a:avLst/>
            </a:prstGeom>
          </p:spPr>
        </p:pic>
        <p:sp>
          <p:nvSpPr>
            <p:cNvPr id="45" name="Snip Same Side Corner Rectangle 44">
              <a:extLst>
                <a:ext uri="{FF2B5EF4-FFF2-40B4-BE49-F238E27FC236}">
                  <a16:creationId xmlns:a16="http://schemas.microsoft.com/office/drawing/2014/main" id="{783E4CF2-BD88-006C-674C-667FD37931E0}"/>
                </a:ext>
              </a:extLst>
            </p:cNvPr>
            <p:cNvSpPr/>
            <p:nvPr/>
          </p:nvSpPr>
          <p:spPr>
            <a:xfrm rot="16200000">
              <a:off x="384690" y="1357214"/>
              <a:ext cx="389827" cy="388244"/>
            </a:xfrm>
            <a:prstGeom prst="snip2SameRect">
              <a:avLst>
                <a:gd name="adj1" fmla="val 21679"/>
                <a:gd name="adj2" fmla="val 3659"/>
              </a:avLst>
            </a:prstGeom>
            <a:solidFill>
              <a:srgbClr val="FF72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ounded Rectangle 45">
              <a:extLst>
                <a:ext uri="{FF2B5EF4-FFF2-40B4-BE49-F238E27FC236}">
                  <a16:creationId xmlns:a16="http://schemas.microsoft.com/office/drawing/2014/main" id="{F3FC6E9D-514D-D9ED-7781-15541CE58A18}"/>
                </a:ext>
              </a:extLst>
            </p:cNvPr>
            <p:cNvSpPr/>
            <p:nvPr/>
          </p:nvSpPr>
          <p:spPr>
            <a:xfrm>
              <a:off x="460075" y="1495245"/>
              <a:ext cx="74763" cy="103517"/>
            </a:xfrm>
            <a:prstGeom prst="roundRect">
              <a:avLst/>
            </a:prstGeom>
            <a:solidFill>
              <a:srgbClr val="171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1" name="TextBox 50">
            <a:extLst>
              <a:ext uri="{FF2B5EF4-FFF2-40B4-BE49-F238E27FC236}">
                <a16:creationId xmlns:a16="http://schemas.microsoft.com/office/drawing/2014/main" id="{5FC730A1-D747-3136-35D4-C303093199EA}"/>
              </a:ext>
            </a:extLst>
          </p:cNvPr>
          <p:cNvSpPr txBox="1"/>
          <p:nvPr/>
        </p:nvSpPr>
        <p:spPr>
          <a:xfrm>
            <a:off x="2646269" y="1307934"/>
            <a:ext cx="8673506" cy="820096"/>
          </a:xfrm>
          <a:prstGeom prst="rect">
            <a:avLst/>
          </a:prstGeom>
          <a:noFill/>
        </p:spPr>
        <p:txBody>
          <a:bodyPr wrap="square" rtlCol="0">
            <a:spAutoFit/>
          </a:bodyPr>
          <a:lstStyle/>
          <a:p>
            <a:pPr>
              <a:lnSpc>
                <a:spcPts val="2900"/>
              </a:lnSpc>
            </a:pPr>
            <a:r>
              <a:rPr lang="en-US" sz="2000" dirty="0">
                <a:solidFill>
                  <a:schemeClr val="bg1"/>
                </a:solidFill>
                <a:latin typeface="Avenir Next" panose="020B0503020202020204" pitchFamily="34" charset="0"/>
              </a:rPr>
              <a:t>The past success of antipoverty spending hinged on robust unions; </a:t>
            </a:r>
            <a:br>
              <a:rPr lang="en-US" sz="2000" dirty="0">
                <a:solidFill>
                  <a:schemeClr val="bg1"/>
                </a:solidFill>
                <a:latin typeface="Avenir Next" panose="020B0503020202020204" pitchFamily="34" charset="0"/>
              </a:rPr>
            </a:br>
            <a:r>
              <a:rPr lang="en-US" sz="2000" dirty="0">
                <a:solidFill>
                  <a:schemeClr val="bg1"/>
                </a:solidFill>
                <a:latin typeface="Avenir Next" panose="020B0503020202020204" pitchFamily="34" charset="0"/>
              </a:rPr>
              <a:t>their decline now undermines antipoverty effectiveness.</a:t>
            </a:r>
          </a:p>
        </p:txBody>
      </p:sp>
      <p:sp>
        <p:nvSpPr>
          <p:cNvPr id="53" name="TextBox 52">
            <a:extLst>
              <a:ext uri="{FF2B5EF4-FFF2-40B4-BE49-F238E27FC236}">
                <a16:creationId xmlns:a16="http://schemas.microsoft.com/office/drawing/2014/main" id="{F58F81D0-822E-14E6-9575-DBE367853D33}"/>
              </a:ext>
            </a:extLst>
          </p:cNvPr>
          <p:cNvSpPr txBox="1"/>
          <p:nvPr/>
        </p:nvSpPr>
        <p:spPr>
          <a:xfrm>
            <a:off x="-13130" y="2487432"/>
            <a:ext cx="6451520" cy="579005"/>
          </a:xfrm>
          <a:prstGeom prst="rect">
            <a:avLst/>
          </a:prstGeom>
          <a:noFill/>
        </p:spPr>
        <p:txBody>
          <a:bodyPr wrap="square" rtlCol="0">
            <a:spAutoFit/>
          </a:bodyPr>
          <a:lstStyle/>
          <a:p>
            <a:pPr algn="ctr">
              <a:lnSpc>
                <a:spcPts val="4140"/>
              </a:lnSpc>
            </a:pPr>
            <a:r>
              <a:rPr lang="en-US" sz="2400">
                <a:solidFill>
                  <a:srgbClr val="E6EAD0"/>
                </a:solidFill>
                <a:latin typeface="Hardwick WF" pitchFamily="2" charset="0"/>
              </a:rPr>
              <a:t>GREAT SOCIETY </a:t>
            </a:r>
            <a:r>
              <a:rPr lang="en-US" sz="1400">
                <a:solidFill>
                  <a:srgbClr val="E6EAD0"/>
                </a:solidFill>
                <a:latin typeface="Hardwick WF" pitchFamily="2" charset="0"/>
              </a:rPr>
              <a:t>&amp;</a:t>
            </a:r>
            <a:r>
              <a:rPr lang="en-US" sz="2400">
                <a:solidFill>
                  <a:srgbClr val="E6EAD0"/>
                </a:solidFill>
                <a:latin typeface="Hardwick WF" pitchFamily="2" charset="0"/>
              </a:rPr>
              <a:t> WAR ON POVERTY</a:t>
            </a:r>
            <a:endParaRPr lang="en-US" sz="2400" dirty="0">
              <a:solidFill>
                <a:srgbClr val="E6EAD0"/>
              </a:solidFill>
              <a:latin typeface="Hardwick WF" pitchFamily="2" charset="0"/>
            </a:endParaRPr>
          </a:p>
        </p:txBody>
      </p:sp>
      <p:cxnSp>
        <p:nvCxnSpPr>
          <p:cNvPr id="56" name="Straight Connector 55">
            <a:extLst>
              <a:ext uri="{FF2B5EF4-FFF2-40B4-BE49-F238E27FC236}">
                <a16:creationId xmlns:a16="http://schemas.microsoft.com/office/drawing/2014/main" id="{C6CAE181-2053-A701-D911-1A292AE21594}"/>
              </a:ext>
            </a:extLst>
          </p:cNvPr>
          <p:cNvCxnSpPr>
            <a:cxnSpLocks/>
          </p:cNvCxnSpPr>
          <p:nvPr/>
        </p:nvCxnSpPr>
        <p:spPr>
          <a:xfrm flipV="1">
            <a:off x="1349519" y="3122288"/>
            <a:ext cx="0" cy="537705"/>
          </a:xfrm>
          <a:prstGeom prst="line">
            <a:avLst/>
          </a:prstGeom>
          <a:ln w="57150">
            <a:solidFill>
              <a:srgbClr val="353435"/>
            </a:solidFill>
            <a:prstDash val="sysDot"/>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5F0A0C6E-EC3D-6F21-4BBB-606999A990FF}"/>
              </a:ext>
            </a:extLst>
          </p:cNvPr>
          <p:cNvSpPr txBox="1"/>
          <p:nvPr/>
        </p:nvSpPr>
        <p:spPr>
          <a:xfrm>
            <a:off x="1432028" y="3129136"/>
            <a:ext cx="4397123" cy="523220"/>
          </a:xfrm>
          <a:prstGeom prst="rect">
            <a:avLst/>
          </a:prstGeom>
          <a:noFill/>
        </p:spPr>
        <p:txBody>
          <a:bodyPr wrap="square" rtlCol="0">
            <a:spAutoFit/>
          </a:bodyPr>
          <a:lstStyle/>
          <a:p>
            <a:r>
              <a:rPr lang="en-US" sz="1400" i="1" dirty="0">
                <a:solidFill>
                  <a:schemeClr val="bg1"/>
                </a:solidFill>
                <a:latin typeface="Courier New" panose="02070309020205020404" pitchFamily="49" charset="0"/>
                <a:cs typeface="Courier New" panose="02070309020205020404" pitchFamily="49" charset="0"/>
              </a:rPr>
              <a:t>Transformative programs aimed at eradicating poverty nationwide</a:t>
            </a:r>
          </a:p>
        </p:txBody>
      </p:sp>
      <p:pic>
        <p:nvPicPr>
          <p:cNvPr id="66" name="Graphic 65" descr="Medical with solid fill">
            <a:extLst>
              <a:ext uri="{FF2B5EF4-FFF2-40B4-BE49-F238E27FC236}">
                <a16:creationId xmlns:a16="http://schemas.microsoft.com/office/drawing/2014/main" id="{E6F0D0B5-DA10-9B52-CE18-CD90033F6B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8994" y="3907039"/>
            <a:ext cx="745335" cy="745335"/>
          </a:xfrm>
          <a:prstGeom prst="rect">
            <a:avLst/>
          </a:prstGeom>
        </p:spPr>
      </p:pic>
      <p:pic>
        <p:nvPicPr>
          <p:cNvPr id="67" name="Graphic 66" descr="Graduation cap with solid fill">
            <a:extLst>
              <a:ext uri="{FF2B5EF4-FFF2-40B4-BE49-F238E27FC236}">
                <a16:creationId xmlns:a16="http://schemas.microsoft.com/office/drawing/2014/main" id="{656B8594-8642-B305-9548-07E07C96FFE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9623" y="4978008"/>
            <a:ext cx="937968" cy="937968"/>
          </a:xfrm>
          <a:prstGeom prst="rect">
            <a:avLst/>
          </a:prstGeom>
        </p:spPr>
      </p:pic>
      <p:sp>
        <p:nvSpPr>
          <p:cNvPr id="68" name="TextBox 67">
            <a:extLst>
              <a:ext uri="{FF2B5EF4-FFF2-40B4-BE49-F238E27FC236}">
                <a16:creationId xmlns:a16="http://schemas.microsoft.com/office/drawing/2014/main" id="{4A65C0DA-0DFE-4960-B839-8872729D20DC}"/>
              </a:ext>
            </a:extLst>
          </p:cNvPr>
          <p:cNvSpPr txBox="1"/>
          <p:nvPr/>
        </p:nvSpPr>
        <p:spPr>
          <a:xfrm>
            <a:off x="318240" y="4259663"/>
            <a:ext cx="3515501" cy="584775"/>
          </a:xfrm>
          <a:prstGeom prst="rect">
            <a:avLst/>
          </a:prstGeom>
          <a:noFill/>
        </p:spPr>
        <p:txBody>
          <a:bodyPr wrap="square" rtlCol="0">
            <a:spAutoFit/>
          </a:bodyPr>
          <a:lstStyle/>
          <a:p>
            <a:pPr algn="ctr"/>
            <a:r>
              <a:rPr lang="en-US" dirty="0">
                <a:ln w="50800" cmpd="sng">
                  <a:noFill/>
                </a:ln>
                <a:solidFill>
                  <a:srgbClr val="E6EAD0"/>
                </a:solidFill>
                <a:effectLst>
                  <a:glow rad="214592">
                    <a:schemeClr val="tx1">
                      <a:alpha val="57909"/>
                    </a:schemeClr>
                  </a:glow>
                  <a:outerShdw blurRad="133337" dist="38100" dir="12875410" algn="tr" rotWithShape="0">
                    <a:prstClr val="black"/>
                  </a:outerShdw>
                </a:effectLst>
                <a:latin typeface="Avenir Next" panose="020B0503020202020204" pitchFamily="34" charset="0"/>
              </a:rPr>
              <a:t>Medicare </a:t>
            </a:r>
            <a:r>
              <a:rPr lang="en-US" sz="1400" dirty="0">
                <a:ln w="50800" cmpd="sng">
                  <a:noFill/>
                </a:ln>
                <a:solidFill>
                  <a:srgbClr val="E6EAD0"/>
                </a:solidFill>
                <a:effectLst>
                  <a:glow rad="214592">
                    <a:schemeClr val="tx1">
                      <a:alpha val="57909"/>
                    </a:schemeClr>
                  </a:glow>
                  <a:outerShdw blurRad="133337" dist="38100" dir="12875410" algn="tr" rotWithShape="0">
                    <a:prstClr val="black">
                      <a:alpha val="0"/>
                    </a:prstClr>
                  </a:outerShdw>
                </a:effectLst>
                <a:latin typeface="Avenir Next" panose="020B0503020202020204" pitchFamily="34" charset="0"/>
              </a:rPr>
              <a:t>&amp;</a:t>
            </a:r>
            <a:r>
              <a:rPr lang="en-US" dirty="0">
                <a:ln w="50800" cmpd="sng">
                  <a:noFill/>
                </a:ln>
                <a:solidFill>
                  <a:srgbClr val="E6EAD0"/>
                </a:solidFill>
                <a:effectLst>
                  <a:glow rad="214592">
                    <a:schemeClr val="tx1">
                      <a:alpha val="57909"/>
                    </a:schemeClr>
                  </a:glow>
                  <a:outerShdw blurRad="133337" dist="38100" dir="12875410" algn="tr" rotWithShape="0">
                    <a:prstClr val="black"/>
                  </a:outerShdw>
                </a:effectLst>
                <a:latin typeface="Avenir Next" panose="020B0503020202020204" pitchFamily="34" charset="0"/>
              </a:rPr>
              <a:t> Medicaid </a:t>
            </a:r>
          </a:p>
          <a:p>
            <a:pPr algn="ctr"/>
            <a:r>
              <a:rPr lang="en-US" sz="1400" i="1" dirty="0">
                <a:ln w="50800" cmpd="sng">
                  <a:noFill/>
                </a:ln>
                <a:solidFill>
                  <a:schemeClr val="bg1"/>
                </a:solidFill>
                <a:effectLst>
                  <a:glow rad="359963">
                    <a:schemeClr val="tx1">
                      <a:alpha val="57909"/>
                    </a:schemeClr>
                  </a:glow>
                  <a:outerShdw blurRad="133337" dist="38100" dir="12875410" algn="tr" rotWithShape="0">
                    <a:prstClr val="black"/>
                  </a:outerShdw>
                </a:effectLst>
                <a:latin typeface="Avenir Next" panose="020B0503020202020204" pitchFamily="34" charset="0"/>
              </a:rPr>
              <a:t>Act of 1965 </a:t>
            </a:r>
          </a:p>
        </p:txBody>
      </p:sp>
      <p:pic>
        <p:nvPicPr>
          <p:cNvPr id="69" name="Graphic 68" descr="Apple with solid fill">
            <a:extLst>
              <a:ext uri="{FF2B5EF4-FFF2-40B4-BE49-F238E27FC236}">
                <a16:creationId xmlns:a16="http://schemas.microsoft.com/office/drawing/2014/main" id="{9A9B801C-6206-4AED-1DBB-B60CC4952AE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484359" y="3882906"/>
            <a:ext cx="745335" cy="745335"/>
          </a:xfrm>
          <a:prstGeom prst="rect">
            <a:avLst/>
          </a:prstGeom>
        </p:spPr>
      </p:pic>
      <p:sp>
        <p:nvSpPr>
          <p:cNvPr id="73" name="TextBox 72">
            <a:extLst>
              <a:ext uri="{FF2B5EF4-FFF2-40B4-BE49-F238E27FC236}">
                <a16:creationId xmlns:a16="http://schemas.microsoft.com/office/drawing/2014/main" id="{EF015036-AB23-EB2B-68FD-FB85A37A182A}"/>
              </a:ext>
            </a:extLst>
          </p:cNvPr>
          <p:cNvSpPr txBox="1"/>
          <p:nvPr/>
        </p:nvSpPr>
        <p:spPr>
          <a:xfrm>
            <a:off x="846499" y="5552069"/>
            <a:ext cx="2132047" cy="767518"/>
          </a:xfrm>
          <a:prstGeom prst="rect">
            <a:avLst/>
          </a:prstGeom>
          <a:noFill/>
        </p:spPr>
        <p:txBody>
          <a:bodyPr wrap="square" rtlCol="0">
            <a:spAutoFit/>
          </a:bodyPr>
          <a:lstStyle/>
          <a:p>
            <a:pPr>
              <a:lnSpc>
                <a:spcPts val="2660"/>
              </a:lnSpc>
            </a:pPr>
            <a:r>
              <a:rPr lang="en-US" dirty="0">
                <a:solidFill>
                  <a:srgbClr val="E6EAD0"/>
                </a:solidFill>
                <a:effectLst>
                  <a:glow rad="127000">
                    <a:schemeClr val="tx1"/>
                  </a:glow>
                </a:effectLst>
                <a:latin typeface="Avenir Next" panose="020B0503020202020204" pitchFamily="34" charset="0"/>
              </a:rPr>
              <a:t>Job Corps</a:t>
            </a:r>
          </a:p>
          <a:p>
            <a:pPr>
              <a:lnSpc>
                <a:spcPts val="2660"/>
              </a:lnSpc>
            </a:pPr>
            <a:r>
              <a:rPr lang="en-US" dirty="0">
                <a:solidFill>
                  <a:srgbClr val="E6EAD0"/>
                </a:solidFill>
                <a:effectLst>
                  <a:glow rad="127000">
                    <a:schemeClr val="tx1"/>
                  </a:glow>
                </a:effectLst>
                <a:latin typeface="Avenir Next" panose="020B0503020202020204" pitchFamily="34" charset="0"/>
              </a:rPr>
              <a:t>Head Start</a:t>
            </a:r>
          </a:p>
        </p:txBody>
      </p:sp>
      <p:sp>
        <p:nvSpPr>
          <p:cNvPr id="75" name="TextBox 74">
            <a:extLst>
              <a:ext uri="{FF2B5EF4-FFF2-40B4-BE49-F238E27FC236}">
                <a16:creationId xmlns:a16="http://schemas.microsoft.com/office/drawing/2014/main" id="{7A8B82DA-645D-B93B-228B-3E6DBE76F1F8}"/>
              </a:ext>
            </a:extLst>
          </p:cNvPr>
          <p:cNvSpPr txBox="1"/>
          <p:nvPr/>
        </p:nvSpPr>
        <p:spPr>
          <a:xfrm>
            <a:off x="2844865" y="5361663"/>
            <a:ext cx="2544380" cy="861774"/>
          </a:xfrm>
          <a:prstGeom prst="rect">
            <a:avLst/>
          </a:prstGeom>
          <a:noFill/>
        </p:spPr>
        <p:txBody>
          <a:bodyPr wrap="square" rtlCol="0">
            <a:spAutoFit/>
          </a:bodyPr>
          <a:lstStyle/>
          <a:p>
            <a:pPr algn="ctr"/>
            <a:r>
              <a:rPr lang="en-US" dirty="0">
                <a:ln w="50800" cmpd="sng">
                  <a:noFill/>
                </a:ln>
                <a:solidFill>
                  <a:srgbClr val="E6EAD0"/>
                </a:solidFill>
                <a:effectLst>
                  <a:glow rad="359963">
                    <a:schemeClr val="tx1">
                      <a:alpha val="95038"/>
                    </a:schemeClr>
                  </a:glow>
                </a:effectLst>
                <a:latin typeface="Avenir Next" panose="020B0503020202020204" pitchFamily="34" charset="0"/>
              </a:rPr>
              <a:t>Economic Opportunity</a:t>
            </a:r>
          </a:p>
          <a:p>
            <a:pPr algn="ctr"/>
            <a:r>
              <a:rPr lang="en-US" sz="1400" i="1" dirty="0">
                <a:ln w="50800" cmpd="sng">
                  <a:noFill/>
                </a:ln>
                <a:solidFill>
                  <a:schemeClr val="bg1"/>
                </a:solidFill>
                <a:effectLst>
                  <a:glow rad="359963">
                    <a:schemeClr val="tx1">
                      <a:alpha val="95038"/>
                    </a:schemeClr>
                  </a:glow>
                </a:effectLst>
                <a:latin typeface="Avenir Next" panose="020B0503020202020204" pitchFamily="34" charset="0"/>
              </a:rPr>
              <a:t>Act of 1964 </a:t>
            </a:r>
          </a:p>
        </p:txBody>
      </p:sp>
      <p:sp>
        <p:nvSpPr>
          <p:cNvPr id="7" name="TextBox 6">
            <a:extLst>
              <a:ext uri="{FF2B5EF4-FFF2-40B4-BE49-F238E27FC236}">
                <a16:creationId xmlns:a16="http://schemas.microsoft.com/office/drawing/2014/main" id="{E0A19789-150C-F39A-4490-8B01958179C6}"/>
              </a:ext>
            </a:extLst>
          </p:cNvPr>
          <p:cNvSpPr txBox="1"/>
          <p:nvPr/>
        </p:nvSpPr>
        <p:spPr>
          <a:xfrm>
            <a:off x="2859639" y="4335853"/>
            <a:ext cx="3389611" cy="584775"/>
          </a:xfrm>
          <a:prstGeom prst="rect">
            <a:avLst/>
          </a:prstGeom>
          <a:noFill/>
        </p:spPr>
        <p:txBody>
          <a:bodyPr wrap="square" rtlCol="0">
            <a:spAutoFit/>
          </a:bodyPr>
          <a:lstStyle/>
          <a:p>
            <a:pPr algn="ctr"/>
            <a:r>
              <a:rPr lang="en-US" dirty="0">
                <a:ln w="50800" cmpd="sng">
                  <a:noFill/>
                </a:ln>
                <a:solidFill>
                  <a:srgbClr val="E6EAD0"/>
                </a:solidFill>
                <a:effectLst>
                  <a:glow rad="227766">
                    <a:schemeClr val="tx1"/>
                  </a:glow>
                </a:effectLst>
                <a:latin typeface="Avenir Next" panose="020B0503020202020204" pitchFamily="34" charset="0"/>
              </a:rPr>
              <a:t>Food Stamp</a:t>
            </a:r>
          </a:p>
          <a:p>
            <a:pPr algn="ctr"/>
            <a:r>
              <a:rPr lang="en-US" sz="1400" i="1" dirty="0">
                <a:ln w="50800" cmpd="sng">
                  <a:noFill/>
                </a:ln>
                <a:solidFill>
                  <a:schemeClr val="bg1"/>
                </a:solidFill>
                <a:effectLst>
                  <a:glow rad="335663">
                    <a:schemeClr val="tx1"/>
                  </a:glow>
                </a:effectLst>
                <a:latin typeface="Avenir Next" panose="020B0503020202020204" pitchFamily="34" charset="0"/>
              </a:rPr>
              <a:t>Act of 1964 </a:t>
            </a:r>
          </a:p>
        </p:txBody>
      </p:sp>
      <p:cxnSp>
        <p:nvCxnSpPr>
          <p:cNvPr id="17" name="Straight Arrow Connector 16">
            <a:extLst>
              <a:ext uri="{FF2B5EF4-FFF2-40B4-BE49-F238E27FC236}">
                <a16:creationId xmlns:a16="http://schemas.microsoft.com/office/drawing/2014/main" id="{3D106A44-BA41-2EC2-8AB6-34CD92FFC0FD}"/>
              </a:ext>
            </a:extLst>
          </p:cNvPr>
          <p:cNvCxnSpPr>
            <a:cxnSpLocks/>
          </p:cNvCxnSpPr>
          <p:nvPr/>
        </p:nvCxnSpPr>
        <p:spPr>
          <a:xfrm>
            <a:off x="5292309" y="4600760"/>
            <a:ext cx="1415668" cy="0"/>
          </a:xfrm>
          <a:prstGeom prst="straightConnector1">
            <a:avLst/>
          </a:prstGeom>
          <a:ln w="88900">
            <a:gradFill flip="none" rotWithShape="1">
              <a:gsLst>
                <a:gs pos="6000">
                  <a:schemeClr val="tx1"/>
                </a:gs>
                <a:gs pos="100000">
                  <a:srgbClr val="FF7957"/>
                </a:gs>
              </a:gsLst>
              <a:lin ang="0" scaled="1"/>
              <a:tileRect/>
            </a:gradFill>
            <a:tailEnd type="triangle"/>
          </a:ln>
        </p:spPr>
        <p:style>
          <a:lnRef idx="1">
            <a:schemeClr val="accent1"/>
          </a:lnRef>
          <a:fillRef idx="0">
            <a:schemeClr val="accent1"/>
          </a:fillRef>
          <a:effectRef idx="0">
            <a:schemeClr val="accent1"/>
          </a:effectRef>
          <a:fontRef idx="minor">
            <a:schemeClr val="tx1"/>
          </a:fontRef>
        </p:style>
      </p:cxnSp>
      <p:sp>
        <p:nvSpPr>
          <p:cNvPr id="21" name="Freeform 20">
            <a:extLst>
              <a:ext uri="{FF2B5EF4-FFF2-40B4-BE49-F238E27FC236}">
                <a16:creationId xmlns:a16="http://schemas.microsoft.com/office/drawing/2014/main" id="{67FEDDCA-5CAA-6B3B-5758-B5AA77E6E374}"/>
              </a:ext>
            </a:extLst>
          </p:cNvPr>
          <p:cNvSpPr/>
          <p:nvPr/>
        </p:nvSpPr>
        <p:spPr>
          <a:xfrm>
            <a:off x="7071427" y="3086430"/>
            <a:ext cx="4412673" cy="1821872"/>
          </a:xfrm>
          <a:custGeom>
            <a:avLst/>
            <a:gdLst>
              <a:gd name="connsiteX0" fmla="*/ 0 w 4412673"/>
              <a:gd name="connsiteY0" fmla="*/ 0 h 1821872"/>
              <a:gd name="connsiteX1" fmla="*/ 4412673 w 4412673"/>
              <a:gd name="connsiteY1" fmla="*/ 1821872 h 1821872"/>
              <a:gd name="connsiteX0" fmla="*/ 0 w 4412673"/>
              <a:gd name="connsiteY0" fmla="*/ 0 h 1821872"/>
              <a:gd name="connsiteX1" fmla="*/ 415637 w 4412673"/>
              <a:gd name="connsiteY1" fmla="*/ 339436 h 1821872"/>
              <a:gd name="connsiteX2" fmla="*/ 4412673 w 4412673"/>
              <a:gd name="connsiteY2" fmla="*/ 1821872 h 1821872"/>
              <a:gd name="connsiteX0" fmla="*/ 0 w 4412673"/>
              <a:gd name="connsiteY0" fmla="*/ 0 h 1821872"/>
              <a:gd name="connsiteX1" fmla="*/ 415637 w 4412673"/>
              <a:gd name="connsiteY1" fmla="*/ 339436 h 1821872"/>
              <a:gd name="connsiteX2" fmla="*/ 1184564 w 4412673"/>
              <a:gd name="connsiteY2" fmla="*/ 415636 h 1821872"/>
              <a:gd name="connsiteX3" fmla="*/ 4412673 w 4412673"/>
              <a:gd name="connsiteY3" fmla="*/ 1821872 h 1821872"/>
              <a:gd name="connsiteX0" fmla="*/ 0 w 4412673"/>
              <a:gd name="connsiteY0" fmla="*/ 0 h 1821872"/>
              <a:gd name="connsiteX1" fmla="*/ 415637 w 4412673"/>
              <a:gd name="connsiteY1" fmla="*/ 339436 h 1821872"/>
              <a:gd name="connsiteX2" fmla="*/ 1184564 w 4412673"/>
              <a:gd name="connsiteY2" fmla="*/ 415636 h 1821872"/>
              <a:gd name="connsiteX3" fmla="*/ 2265218 w 4412673"/>
              <a:gd name="connsiteY3" fmla="*/ 1302327 h 1821872"/>
              <a:gd name="connsiteX4" fmla="*/ 4412673 w 4412673"/>
              <a:gd name="connsiteY4" fmla="*/ 1821872 h 1821872"/>
              <a:gd name="connsiteX0" fmla="*/ 0 w 4412673"/>
              <a:gd name="connsiteY0" fmla="*/ 0 h 1821872"/>
              <a:gd name="connsiteX1" fmla="*/ 415637 w 4412673"/>
              <a:gd name="connsiteY1" fmla="*/ 339436 h 1821872"/>
              <a:gd name="connsiteX2" fmla="*/ 1184564 w 4412673"/>
              <a:gd name="connsiteY2" fmla="*/ 415636 h 1821872"/>
              <a:gd name="connsiteX3" fmla="*/ 2265218 w 4412673"/>
              <a:gd name="connsiteY3" fmla="*/ 1302327 h 1821872"/>
              <a:gd name="connsiteX4" fmla="*/ 4412673 w 4412673"/>
              <a:gd name="connsiteY4" fmla="*/ 1821872 h 1821872"/>
              <a:gd name="connsiteX0" fmla="*/ 0 w 4412673"/>
              <a:gd name="connsiteY0" fmla="*/ 0 h 1821872"/>
              <a:gd name="connsiteX1" fmla="*/ 415637 w 4412673"/>
              <a:gd name="connsiteY1" fmla="*/ 339436 h 1821872"/>
              <a:gd name="connsiteX2" fmla="*/ 1184564 w 4412673"/>
              <a:gd name="connsiteY2" fmla="*/ 415636 h 1821872"/>
              <a:gd name="connsiteX3" fmla="*/ 2265218 w 4412673"/>
              <a:gd name="connsiteY3" fmla="*/ 1302327 h 1821872"/>
              <a:gd name="connsiteX4" fmla="*/ 4412673 w 4412673"/>
              <a:gd name="connsiteY4" fmla="*/ 1821872 h 1821872"/>
              <a:gd name="connsiteX0" fmla="*/ 0 w 4412673"/>
              <a:gd name="connsiteY0" fmla="*/ 0 h 1821872"/>
              <a:gd name="connsiteX1" fmla="*/ 415637 w 4412673"/>
              <a:gd name="connsiteY1" fmla="*/ 339436 h 1821872"/>
              <a:gd name="connsiteX2" fmla="*/ 1184564 w 4412673"/>
              <a:gd name="connsiteY2" fmla="*/ 415636 h 1821872"/>
              <a:gd name="connsiteX3" fmla="*/ 2265218 w 4412673"/>
              <a:gd name="connsiteY3" fmla="*/ 1302327 h 1821872"/>
              <a:gd name="connsiteX4" fmla="*/ 4412673 w 4412673"/>
              <a:gd name="connsiteY4" fmla="*/ 1821872 h 1821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2673" h="1821872">
                <a:moveTo>
                  <a:pt x="0" y="0"/>
                </a:moveTo>
                <a:cubicBezTo>
                  <a:pt x="180109" y="71582"/>
                  <a:pt x="200189" y="294358"/>
                  <a:pt x="415637" y="339436"/>
                </a:cubicBezTo>
                <a:cubicBezTo>
                  <a:pt x="652018" y="366894"/>
                  <a:pt x="726009" y="168563"/>
                  <a:pt x="1184564" y="415636"/>
                </a:cubicBezTo>
                <a:cubicBezTo>
                  <a:pt x="1526309" y="520700"/>
                  <a:pt x="1727200" y="1067954"/>
                  <a:pt x="2265218" y="1302327"/>
                </a:cubicBezTo>
                <a:cubicBezTo>
                  <a:pt x="2803236" y="1536700"/>
                  <a:pt x="4088246" y="1679863"/>
                  <a:pt x="4412673" y="1821872"/>
                </a:cubicBezTo>
              </a:path>
            </a:pathLst>
          </a:custGeom>
          <a:noFill/>
          <a:ln w="190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21">
            <a:extLst>
              <a:ext uri="{FF2B5EF4-FFF2-40B4-BE49-F238E27FC236}">
                <a16:creationId xmlns:a16="http://schemas.microsoft.com/office/drawing/2014/main" id="{FA6260D6-814C-DCC7-A75D-D422E5F9BD14}"/>
              </a:ext>
            </a:extLst>
          </p:cNvPr>
          <p:cNvSpPr/>
          <p:nvPr/>
        </p:nvSpPr>
        <p:spPr>
          <a:xfrm>
            <a:off x="7050190" y="3812413"/>
            <a:ext cx="4415091" cy="1163290"/>
          </a:xfrm>
          <a:custGeom>
            <a:avLst/>
            <a:gdLst>
              <a:gd name="connsiteX0" fmla="*/ 0 w 4415091"/>
              <a:gd name="connsiteY0" fmla="*/ 0 h 1163290"/>
              <a:gd name="connsiteX1" fmla="*/ 4415091 w 4415091"/>
              <a:gd name="connsiteY1" fmla="*/ 1163290 h 1163290"/>
              <a:gd name="connsiteX0" fmla="*/ 0 w 4415091"/>
              <a:gd name="connsiteY0" fmla="*/ 0 h 1176452"/>
              <a:gd name="connsiteX1" fmla="*/ 784544 w 4415091"/>
              <a:gd name="connsiteY1" fmla="*/ 1141647 h 1176452"/>
              <a:gd name="connsiteX2" fmla="*/ 4415091 w 4415091"/>
              <a:gd name="connsiteY2" fmla="*/ 1163290 h 1176452"/>
              <a:gd name="connsiteX0" fmla="*/ 0 w 4415091"/>
              <a:gd name="connsiteY0" fmla="*/ 0 h 1177048"/>
              <a:gd name="connsiteX1" fmla="*/ 784544 w 4415091"/>
              <a:gd name="connsiteY1" fmla="*/ 1141647 h 1177048"/>
              <a:gd name="connsiteX2" fmla="*/ 2018173 w 4415091"/>
              <a:gd name="connsiteY2" fmla="*/ 725027 h 1177048"/>
              <a:gd name="connsiteX3" fmla="*/ 4415091 w 4415091"/>
              <a:gd name="connsiteY3" fmla="*/ 1163290 h 1177048"/>
              <a:gd name="connsiteX0" fmla="*/ 0 w 4415091"/>
              <a:gd name="connsiteY0" fmla="*/ 0 h 1177048"/>
              <a:gd name="connsiteX1" fmla="*/ 784544 w 4415091"/>
              <a:gd name="connsiteY1" fmla="*/ 1141647 h 1177048"/>
              <a:gd name="connsiteX2" fmla="*/ 2018173 w 4415091"/>
              <a:gd name="connsiteY2" fmla="*/ 725027 h 1177048"/>
              <a:gd name="connsiteX3" fmla="*/ 3084071 w 4415091"/>
              <a:gd name="connsiteY3" fmla="*/ 1082130 h 1177048"/>
              <a:gd name="connsiteX4" fmla="*/ 4415091 w 4415091"/>
              <a:gd name="connsiteY4" fmla="*/ 1163290 h 1177048"/>
              <a:gd name="connsiteX0" fmla="*/ 0 w 4415091"/>
              <a:gd name="connsiteY0" fmla="*/ 0 h 1177048"/>
              <a:gd name="connsiteX1" fmla="*/ 784544 w 4415091"/>
              <a:gd name="connsiteY1" fmla="*/ 1141647 h 1177048"/>
              <a:gd name="connsiteX2" fmla="*/ 2018173 w 4415091"/>
              <a:gd name="connsiteY2" fmla="*/ 725027 h 1177048"/>
              <a:gd name="connsiteX3" fmla="*/ 3084071 w 4415091"/>
              <a:gd name="connsiteY3" fmla="*/ 1082130 h 1177048"/>
              <a:gd name="connsiteX4" fmla="*/ 3879437 w 4415091"/>
              <a:gd name="connsiteY4" fmla="*/ 963096 h 1177048"/>
              <a:gd name="connsiteX5" fmla="*/ 4415091 w 4415091"/>
              <a:gd name="connsiteY5" fmla="*/ 1163290 h 1177048"/>
              <a:gd name="connsiteX0" fmla="*/ 0 w 4415091"/>
              <a:gd name="connsiteY0" fmla="*/ 0 h 1186273"/>
              <a:gd name="connsiteX1" fmla="*/ 784544 w 4415091"/>
              <a:gd name="connsiteY1" fmla="*/ 1141647 h 1186273"/>
              <a:gd name="connsiteX2" fmla="*/ 2056048 w 4415091"/>
              <a:gd name="connsiteY2" fmla="*/ 876525 h 1186273"/>
              <a:gd name="connsiteX3" fmla="*/ 3084071 w 4415091"/>
              <a:gd name="connsiteY3" fmla="*/ 1082130 h 1186273"/>
              <a:gd name="connsiteX4" fmla="*/ 3879437 w 4415091"/>
              <a:gd name="connsiteY4" fmla="*/ 963096 h 1186273"/>
              <a:gd name="connsiteX5" fmla="*/ 4415091 w 4415091"/>
              <a:gd name="connsiteY5" fmla="*/ 1163290 h 1186273"/>
              <a:gd name="connsiteX0" fmla="*/ 0 w 4415091"/>
              <a:gd name="connsiteY0" fmla="*/ 0 h 1186273"/>
              <a:gd name="connsiteX1" fmla="*/ 784544 w 4415091"/>
              <a:gd name="connsiteY1" fmla="*/ 1141647 h 1186273"/>
              <a:gd name="connsiteX2" fmla="*/ 2056048 w 4415091"/>
              <a:gd name="connsiteY2" fmla="*/ 876525 h 1186273"/>
              <a:gd name="connsiteX3" fmla="*/ 3084071 w 4415091"/>
              <a:gd name="connsiteY3" fmla="*/ 1082130 h 1186273"/>
              <a:gd name="connsiteX4" fmla="*/ 3901080 w 4415091"/>
              <a:gd name="connsiteY4" fmla="*/ 930632 h 1186273"/>
              <a:gd name="connsiteX5" fmla="*/ 4415091 w 4415091"/>
              <a:gd name="connsiteY5" fmla="*/ 1163290 h 1186273"/>
              <a:gd name="connsiteX0" fmla="*/ 0 w 4415091"/>
              <a:gd name="connsiteY0" fmla="*/ 0 h 1163290"/>
              <a:gd name="connsiteX1" fmla="*/ 762902 w 4415091"/>
              <a:gd name="connsiteY1" fmla="*/ 1044255 h 1163290"/>
              <a:gd name="connsiteX2" fmla="*/ 2056048 w 4415091"/>
              <a:gd name="connsiteY2" fmla="*/ 876525 h 1163290"/>
              <a:gd name="connsiteX3" fmla="*/ 3084071 w 4415091"/>
              <a:gd name="connsiteY3" fmla="*/ 1082130 h 1163290"/>
              <a:gd name="connsiteX4" fmla="*/ 3901080 w 4415091"/>
              <a:gd name="connsiteY4" fmla="*/ 930632 h 1163290"/>
              <a:gd name="connsiteX5" fmla="*/ 4415091 w 4415091"/>
              <a:gd name="connsiteY5" fmla="*/ 1163290 h 1163290"/>
              <a:gd name="connsiteX0" fmla="*/ 0 w 4415091"/>
              <a:gd name="connsiteY0" fmla="*/ 0 h 1163290"/>
              <a:gd name="connsiteX1" fmla="*/ 773723 w 4415091"/>
              <a:gd name="connsiteY1" fmla="*/ 1082129 h 1163290"/>
              <a:gd name="connsiteX2" fmla="*/ 2056048 w 4415091"/>
              <a:gd name="connsiteY2" fmla="*/ 876525 h 1163290"/>
              <a:gd name="connsiteX3" fmla="*/ 3084071 w 4415091"/>
              <a:gd name="connsiteY3" fmla="*/ 1082130 h 1163290"/>
              <a:gd name="connsiteX4" fmla="*/ 3901080 w 4415091"/>
              <a:gd name="connsiteY4" fmla="*/ 930632 h 1163290"/>
              <a:gd name="connsiteX5" fmla="*/ 4415091 w 4415091"/>
              <a:gd name="connsiteY5" fmla="*/ 1163290 h 116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5091" h="1163290">
                <a:moveTo>
                  <a:pt x="0" y="0"/>
                </a:moveTo>
                <a:cubicBezTo>
                  <a:pt x="279550" y="72142"/>
                  <a:pt x="494173" y="1009987"/>
                  <a:pt x="773723" y="1082129"/>
                </a:cubicBezTo>
                <a:cubicBezTo>
                  <a:pt x="1087541" y="1267895"/>
                  <a:pt x="1450957" y="872918"/>
                  <a:pt x="2056048" y="876525"/>
                </a:cubicBezTo>
                <a:cubicBezTo>
                  <a:pt x="2442910" y="835043"/>
                  <a:pt x="2684585" y="1009086"/>
                  <a:pt x="3084071" y="1082130"/>
                </a:cubicBezTo>
                <a:cubicBezTo>
                  <a:pt x="3376246" y="1148861"/>
                  <a:pt x="3679243" y="917105"/>
                  <a:pt x="3901080" y="930632"/>
                </a:cubicBezTo>
                <a:cubicBezTo>
                  <a:pt x="4122917" y="944159"/>
                  <a:pt x="4307780" y="1156978"/>
                  <a:pt x="4415091" y="1163290"/>
                </a:cubicBezTo>
              </a:path>
            </a:pathLst>
          </a:custGeom>
          <a:noFill/>
          <a:ln w="19050">
            <a:solidFill>
              <a:srgbClr val="FF795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24">
            <a:extLst>
              <a:ext uri="{FF2B5EF4-FFF2-40B4-BE49-F238E27FC236}">
                <a16:creationId xmlns:a16="http://schemas.microsoft.com/office/drawing/2014/main" id="{9BCE804A-5ACE-465F-6401-428C9B74E94C}"/>
              </a:ext>
            </a:extLst>
          </p:cNvPr>
          <p:cNvSpPr/>
          <p:nvPr/>
        </p:nvSpPr>
        <p:spPr>
          <a:xfrm>
            <a:off x="8675063" y="3520238"/>
            <a:ext cx="2813538" cy="2034405"/>
          </a:xfrm>
          <a:custGeom>
            <a:avLst/>
            <a:gdLst>
              <a:gd name="connsiteX0" fmla="*/ 0 w 2813538"/>
              <a:gd name="connsiteY0" fmla="*/ 2034405 h 2034405"/>
              <a:gd name="connsiteX1" fmla="*/ 2813538 w 2813538"/>
              <a:gd name="connsiteY1" fmla="*/ 0 h 2034405"/>
              <a:gd name="connsiteX0" fmla="*/ 0 w 2813538"/>
              <a:gd name="connsiteY0" fmla="*/ 2034405 h 2034405"/>
              <a:gd name="connsiteX1" fmla="*/ 854882 w 2813538"/>
              <a:gd name="connsiteY1" fmla="*/ 1601552 h 2034405"/>
              <a:gd name="connsiteX2" fmla="*/ 2813538 w 2813538"/>
              <a:gd name="connsiteY2" fmla="*/ 0 h 2034405"/>
              <a:gd name="connsiteX0" fmla="*/ 0 w 2813538"/>
              <a:gd name="connsiteY0" fmla="*/ 2034405 h 2034405"/>
              <a:gd name="connsiteX1" fmla="*/ 854882 w 2813538"/>
              <a:gd name="connsiteY1" fmla="*/ 1601552 h 2034405"/>
              <a:gd name="connsiteX2" fmla="*/ 2023583 w 2813538"/>
              <a:gd name="connsiteY2" fmla="*/ 768312 h 2034405"/>
              <a:gd name="connsiteX3" fmla="*/ 2813538 w 2813538"/>
              <a:gd name="connsiteY3" fmla="*/ 0 h 2034405"/>
            </a:gdLst>
            <a:ahLst/>
            <a:cxnLst>
              <a:cxn ang="0">
                <a:pos x="connsiteX0" y="connsiteY0"/>
              </a:cxn>
              <a:cxn ang="0">
                <a:pos x="connsiteX1" y="connsiteY1"/>
              </a:cxn>
              <a:cxn ang="0">
                <a:pos x="connsiteX2" y="connsiteY2"/>
              </a:cxn>
              <a:cxn ang="0">
                <a:pos x="connsiteX3" y="connsiteY3"/>
              </a:cxn>
            </a:cxnLst>
            <a:rect l="l" t="t" r="r" b="b"/>
            <a:pathLst>
              <a:path w="2813538" h="2034405">
                <a:moveTo>
                  <a:pt x="0" y="2034405"/>
                </a:moveTo>
                <a:cubicBezTo>
                  <a:pt x="247086" y="1852246"/>
                  <a:pt x="607796" y="1783711"/>
                  <a:pt x="854882" y="1601552"/>
                </a:cubicBezTo>
                <a:cubicBezTo>
                  <a:pt x="1180423" y="1373403"/>
                  <a:pt x="1697140" y="1035237"/>
                  <a:pt x="2023583" y="768312"/>
                </a:cubicBezTo>
                <a:cubicBezTo>
                  <a:pt x="2350026" y="501387"/>
                  <a:pt x="2670156" y="110918"/>
                  <a:pt x="2813538" y="0"/>
                </a:cubicBezTo>
              </a:path>
            </a:pathLst>
          </a:custGeom>
          <a:noFill/>
          <a:ln w="19050">
            <a:solidFill>
              <a:srgbClr val="CAF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7BBD0D97-2688-E0F9-B8C7-F78E4EF584BF}"/>
              </a:ext>
            </a:extLst>
          </p:cNvPr>
          <p:cNvCxnSpPr>
            <a:cxnSpLocks/>
          </p:cNvCxnSpPr>
          <p:nvPr/>
        </p:nvCxnSpPr>
        <p:spPr>
          <a:xfrm flipH="1">
            <a:off x="7002278" y="5816441"/>
            <a:ext cx="4626769" cy="0"/>
          </a:xfrm>
          <a:prstGeom prst="line">
            <a:avLst/>
          </a:prstGeom>
          <a:ln>
            <a:solidFill>
              <a:srgbClr val="F2F7DC"/>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8897AAFB-D1D8-A2DC-3A0D-16CB3A0B6C8B}"/>
              </a:ext>
            </a:extLst>
          </p:cNvPr>
          <p:cNvSpPr txBox="1"/>
          <p:nvPr/>
        </p:nvSpPr>
        <p:spPr>
          <a:xfrm>
            <a:off x="6943211" y="5946823"/>
            <a:ext cx="1484204" cy="369332"/>
          </a:xfrm>
          <a:prstGeom prst="rect">
            <a:avLst/>
          </a:prstGeom>
          <a:noFill/>
        </p:spPr>
        <p:txBody>
          <a:bodyPr wrap="square" rtlCol="0">
            <a:spAutoFit/>
          </a:bodyPr>
          <a:lstStyle/>
          <a:p>
            <a:r>
              <a:rPr lang="en-US" dirty="0">
                <a:solidFill>
                  <a:srgbClr val="81817F"/>
                </a:solidFill>
                <a:latin typeface="Avenir Next" panose="020B0503020202020204" pitchFamily="34" charset="0"/>
              </a:rPr>
              <a:t>1960</a:t>
            </a:r>
          </a:p>
        </p:txBody>
      </p:sp>
      <p:sp>
        <p:nvSpPr>
          <p:cNvPr id="30" name="TextBox 29">
            <a:extLst>
              <a:ext uri="{FF2B5EF4-FFF2-40B4-BE49-F238E27FC236}">
                <a16:creationId xmlns:a16="http://schemas.microsoft.com/office/drawing/2014/main" id="{E2B88395-9C78-7679-0BE4-B7CBD0B2C389}"/>
              </a:ext>
            </a:extLst>
          </p:cNvPr>
          <p:cNvSpPr txBox="1"/>
          <p:nvPr/>
        </p:nvSpPr>
        <p:spPr>
          <a:xfrm>
            <a:off x="10962391" y="5949426"/>
            <a:ext cx="1484204" cy="369332"/>
          </a:xfrm>
          <a:prstGeom prst="rect">
            <a:avLst/>
          </a:prstGeom>
          <a:noFill/>
        </p:spPr>
        <p:txBody>
          <a:bodyPr wrap="square" rtlCol="0">
            <a:spAutoFit/>
          </a:bodyPr>
          <a:lstStyle/>
          <a:p>
            <a:r>
              <a:rPr lang="en-US" dirty="0">
                <a:solidFill>
                  <a:srgbClr val="81817F"/>
                </a:solidFill>
                <a:latin typeface="Avenir Next" panose="020B0503020202020204" pitchFamily="34" charset="0"/>
              </a:rPr>
              <a:t>2020</a:t>
            </a:r>
          </a:p>
        </p:txBody>
      </p:sp>
      <p:sp>
        <p:nvSpPr>
          <p:cNvPr id="31" name="TextBox 30">
            <a:extLst>
              <a:ext uri="{FF2B5EF4-FFF2-40B4-BE49-F238E27FC236}">
                <a16:creationId xmlns:a16="http://schemas.microsoft.com/office/drawing/2014/main" id="{857C014E-7710-2FE5-A5A0-361ED4AAD8EB}"/>
              </a:ext>
            </a:extLst>
          </p:cNvPr>
          <p:cNvSpPr txBox="1"/>
          <p:nvPr/>
        </p:nvSpPr>
        <p:spPr>
          <a:xfrm>
            <a:off x="6864938" y="2736914"/>
            <a:ext cx="2663002" cy="492443"/>
          </a:xfrm>
          <a:prstGeom prst="rect">
            <a:avLst/>
          </a:prstGeom>
          <a:noFill/>
          <a:ln>
            <a:noFill/>
          </a:ln>
        </p:spPr>
        <p:txBody>
          <a:bodyPr wrap="square" rtlCol="0">
            <a:spAutoFit/>
          </a:bodyPr>
          <a:lstStyle/>
          <a:p>
            <a:pPr algn="ctr"/>
            <a:r>
              <a:rPr lang="en-US" sz="1400" spc="50" dirty="0">
                <a:solidFill>
                  <a:srgbClr val="92D050"/>
                </a:solidFill>
                <a:highlight>
                  <a:srgbClr val="000000"/>
                </a:highlight>
                <a:latin typeface="Avenir Next" panose="020B0503020202020204" pitchFamily="34" charset="0"/>
              </a:rPr>
              <a:t>Union Density </a:t>
            </a:r>
          </a:p>
          <a:p>
            <a:pPr algn="ctr"/>
            <a:r>
              <a:rPr lang="en-US" sz="1200" i="1" spc="50" dirty="0">
                <a:solidFill>
                  <a:srgbClr val="92D050"/>
                </a:solidFill>
                <a:highlight>
                  <a:srgbClr val="000000"/>
                </a:highlight>
                <a:latin typeface="Avenir Next Ultra Light" panose="020B0203020202020204" pitchFamily="34" charset="77"/>
              </a:rPr>
              <a:t>(% workers in unions)</a:t>
            </a:r>
          </a:p>
        </p:txBody>
      </p:sp>
      <p:sp>
        <p:nvSpPr>
          <p:cNvPr id="32" name="TextBox 31">
            <a:extLst>
              <a:ext uri="{FF2B5EF4-FFF2-40B4-BE49-F238E27FC236}">
                <a16:creationId xmlns:a16="http://schemas.microsoft.com/office/drawing/2014/main" id="{472629E9-446B-5A1F-D114-0D4D8F948152}"/>
              </a:ext>
            </a:extLst>
          </p:cNvPr>
          <p:cNvSpPr txBox="1"/>
          <p:nvPr/>
        </p:nvSpPr>
        <p:spPr>
          <a:xfrm>
            <a:off x="6965313" y="5045901"/>
            <a:ext cx="2026845" cy="307777"/>
          </a:xfrm>
          <a:prstGeom prst="rect">
            <a:avLst/>
          </a:prstGeom>
          <a:noFill/>
          <a:ln>
            <a:noFill/>
          </a:ln>
        </p:spPr>
        <p:txBody>
          <a:bodyPr wrap="square" rtlCol="0">
            <a:spAutoFit/>
          </a:bodyPr>
          <a:lstStyle/>
          <a:p>
            <a:pPr algn="ctr"/>
            <a:r>
              <a:rPr lang="en-US" sz="1400" spc="50" dirty="0">
                <a:solidFill>
                  <a:srgbClr val="FF7152"/>
                </a:solidFill>
                <a:highlight>
                  <a:srgbClr val="000000"/>
                </a:highlight>
                <a:latin typeface="Avenir Next" panose="020B0503020202020204" pitchFamily="34" charset="0"/>
              </a:rPr>
              <a:t>Poverty Rate</a:t>
            </a:r>
          </a:p>
        </p:txBody>
      </p:sp>
      <p:sp>
        <p:nvSpPr>
          <p:cNvPr id="35" name="TextBox 34">
            <a:extLst>
              <a:ext uri="{FF2B5EF4-FFF2-40B4-BE49-F238E27FC236}">
                <a16:creationId xmlns:a16="http://schemas.microsoft.com/office/drawing/2014/main" id="{381A3756-F165-91E8-E882-2A275B6F13FD}"/>
              </a:ext>
            </a:extLst>
          </p:cNvPr>
          <p:cNvSpPr txBox="1"/>
          <p:nvPr/>
        </p:nvSpPr>
        <p:spPr>
          <a:xfrm>
            <a:off x="9448225" y="3419904"/>
            <a:ext cx="2026845" cy="523220"/>
          </a:xfrm>
          <a:prstGeom prst="rect">
            <a:avLst/>
          </a:prstGeom>
          <a:noFill/>
          <a:ln>
            <a:noFill/>
          </a:ln>
        </p:spPr>
        <p:txBody>
          <a:bodyPr wrap="square" rtlCol="0">
            <a:spAutoFit/>
          </a:bodyPr>
          <a:lstStyle/>
          <a:p>
            <a:pPr algn="ctr"/>
            <a:r>
              <a:rPr lang="en-US" sz="1400" spc="50" dirty="0">
                <a:solidFill>
                  <a:srgbClr val="CAFEFF"/>
                </a:solidFill>
                <a:highlight>
                  <a:srgbClr val="000000"/>
                </a:highlight>
                <a:latin typeface="Avenir Next" panose="020B0503020202020204" pitchFamily="34" charset="0"/>
              </a:rPr>
              <a:t>Antipoverty Spending</a:t>
            </a:r>
          </a:p>
        </p:txBody>
      </p:sp>
      <p:cxnSp>
        <p:nvCxnSpPr>
          <p:cNvPr id="43" name="Straight Arrow Connector 42">
            <a:extLst>
              <a:ext uri="{FF2B5EF4-FFF2-40B4-BE49-F238E27FC236}">
                <a16:creationId xmlns:a16="http://schemas.microsoft.com/office/drawing/2014/main" id="{668EF498-3815-AE78-AFCC-934AC893646E}"/>
              </a:ext>
            </a:extLst>
          </p:cNvPr>
          <p:cNvCxnSpPr>
            <a:cxnSpLocks/>
          </p:cNvCxnSpPr>
          <p:nvPr/>
        </p:nvCxnSpPr>
        <p:spPr>
          <a:xfrm>
            <a:off x="7707415" y="3534896"/>
            <a:ext cx="0" cy="1012094"/>
          </a:xfrm>
          <a:prstGeom prst="straightConnector1">
            <a:avLst/>
          </a:prstGeom>
          <a:ln w="28575">
            <a:solidFill>
              <a:schemeClr val="bg2">
                <a:lumMod val="50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422C253F-D3E0-0527-2C7A-72930FBC3DC0}"/>
              </a:ext>
            </a:extLst>
          </p:cNvPr>
          <p:cNvSpPr txBox="1"/>
          <p:nvPr/>
        </p:nvSpPr>
        <p:spPr>
          <a:xfrm>
            <a:off x="7294582" y="3700360"/>
            <a:ext cx="1600850" cy="400110"/>
          </a:xfrm>
          <a:prstGeom prst="rect">
            <a:avLst/>
          </a:prstGeom>
          <a:noFill/>
          <a:ln>
            <a:noFill/>
          </a:ln>
        </p:spPr>
        <p:txBody>
          <a:bodyPr wrap="square" rtlCol="0">
            <a:spAutoFit/>
          </a:bodyPr>
          <a:lstStyle/>
          <a:p>
            <a:pPr algn="ctr"/>
            <a:r>
              <a:rPr lang="en-US" sz="1000" spc="50" dirty="0">
                <a:solidFill>
                  <a:srgbClr val="92D050"/>
                </a:solidFill>
                <a:highlight>
                  <a:srgbClr val="000000"/>
                </a:highlight>
                <a:latin typeface="Avenir Next" panose="020B0503020202020204" pitchFamily="34" charset="0"/>
              </a:rPr>
              <a:t>Union </a:t>
            </a:r>
          </a:p>
          <a:p>
            <a:pPr algn="ctr"/>
            <a:r>
              <a:rPr lang="en-US" sz="1000" spc="50" dirty="0">
                <a:solidFill>
                  <a:srgbClr val="92D050"/>
                </a:solidFill>
                <a:highlight>
                  <a:srgbClr val="000000"/>
                </a:highlight>
                <a:latin typeface="Avenir Next" panose="020B0503020202020204" pitchFamily="34" charset="0"/>
              </a:rPr>
              <a:t>Power  </a:t>
            </a:r>
            <a:endParaRPr lang="en-US" sz="1000" i="1" spc="50" dirty="0">
              <a:solidFill>
                <a:srgbClr val="92D050"/>
              </a:solidFill>
              <a:highlight>
                <a:srgbClr val="000000"/>
              </a:highlight>
              <a:latin typeface="Avenir Next Ultra Light" panose="020B0203020202020204" pitchFamily="34" charset="77"/>
            </a:endParaRPr>
          </a:p>
        </p:txBody>
      </p:sp>
      <p:sp>
        <p:nvSpPr>
          <p:cNvPr id="49" name="TextBox 48">
            <a:extLst>
              <a:ext uri="{FF2B5EF4-FFF2-40B4-BE49-F238E27FC236}">
                <a16:creationId xmlns:a16="http://schemas.microsoft.com/office/drawing/2014/main" id="{954C106E-052A-038A-D498-ABE1FD972061}"/>
              </a:ext>
            </a:extLst>
          </p:cNvPr>
          <p:cNvSpPr txBox="1"/>
          <p:nvPr/>
        </p:nvSpPr>
        <p:spPr>
          <a:xfrm>
            <a:off x="7294582" y="4264142"/>
            <a:ext cx="1600850" cy="246221"/>
          </a:xfrm>
          <a:prstGeom prst="rect">
            <a:avLst/>
          </a:prstGeom>
          <a:noFill/>
          <a:ln>
            <a:noFill/>
          </a:ln>
        </p:spPr>
        <p:txBody>
          <a:bodyPr wrap="square" rtlCol="0">
            <a:spAutoFit/>
          </a:bodyPr>
          <a:lstStyle/>
          <a:p>
            <a:pPr algn="ctr"/>
            <a:r>
              <a:rPr lang="en-US" sz="1000" spc="50" dirty="0">
                <a:solidFill>
                  <a:srgbClr val="FF7957"/>
                </a:solidFill>
                <a:highlight>
                  <a:srgbClr val="000000"/>
                </a:highlight>
                <a:latin typeface="Avenir Next" panose="020B0503020202020204" pitchFamily="34" charset="0"/>
              </a:rPr>
              <a:t>Poverty</a:t>
            </a:r>
            <a:endParaRPr lang="en-US" sz="1000" i="1" spc="50" dirty="0">
              <a:solidFill>
                <a:srgbClr val="FF7957"/>
              </a:solidFill>
              <a:highlight>
                <a:srgbClr val="000000"/>
              </a:highlight>
              <a:latin typeface="Avenir Next Ultra Light" panose="020B0203020202020204" pitchFamily="34" charset="77"/>
            </a:endParaRPr>
          </a:p>
        </p:txBody>
      </p:sp>
      <p:sp>
        <p:nvSpPr>
          <p:cNvPr id="50" name="Equal 49">
            <a:extLst>
              <a:ext uri="{FF2B5EF4-FFF2-40B4-BE49-F238E27FC236}">
                <a16:creationId xmlns:a16="http://schemas.microsoft.com/office/drawing/2014/main" id="{B8B47403-6677-1D78-47AE-8980E4BEDAC4}"/>
              </a:ext>
            </a:extLst>
          </p:cNvPr>
          <p:cNvSpPr/>
          <p:nvPr/>
        </p:nvSpPr>
        <p:spPr>
          <a:xfrm>
            <a:off x="7996640" y="4090593"/>
            <a:ext cx="196736" cy="176236"/>
          </a:xfrm>
          <a:prstGeom prst="mathEqual">
            <a:avLst/>
          </a:prstGeom>
          <a:solidFill>
            <a:schemeClr val="bg2">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2" name="Up Arrow 51">
            <a:extLst>
              <a:ext uri="{FF2B5EF4-FFF2-40B4-BE49-F238E27FC236}">
                <a16:creationId xmlns:a16="http://schemas.microsoft.com/office/drawing/2014/main" id="{C84D4B51-FBAA-07EA-8C66-A388DC7160E7}"/>
              </a:ext>
            </a:extLst>
          </p:cNvPr>
          <p:cNvSpPr/>
          <p:nvPr/>
        </p:nvSpPr>
        <p:spPr>
          <a:xfrm>
            <a:off x="8320954" y="3754580"/>
            <a:ext cx="162510" cy="261990"/>
          </a:xfrm>
          <a:prstGeom prst="upArrow">
            <a:avLst>
              <a:gd name="adj1" fmla="val 40689"/>
              <a:gd name="adj2" fmla="val 91900"/>
            </a:avLst>
          </a:prstGeom>
          <a:solidFill>
            <a:srgbClr val="92D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Up Arrow 53">
            <a:extLst>
              <a:ext uri="{FF2B5EF4-FFF2-40B4-BE49-F238E27FC236}">
                <a16:creationId xmlns:a16="http://schemas.microsoft.com/office/drawing/2014/main" id="{B9074B40-516E-DFF0-FC99-081E8E2AE888}"/>
              </a:ext>
            </a:extLst>
          </p:cNvPr>
          <p:cNvSpPr/>
          <p:nvPr/>
        </p:nvSpPr>
        <p:spPr>
          <a:xfrm rot="10800000">
            <a:off x="8358690" y="4204858"/>
            <a:ext cx="164372" cy="261990"/>
          </a:xfrm>
          <a:prstGeom prst="upArrow">
            <a:avLst>
              <a:gd name="adj1" fmla="val 40689"/>
              <a:gd name="adj2" fmla="val 91900"/>
            </a:avLst>
          </a:prstGeom>
          <a:solidFill>
            <a:srgbClr val="FF7957"/>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6A0D81B6-1C8B-991C-7BD7-B17569129C4E}"/>
              </a:ext>
            </a:extLst>
          </p:cNvPr>
          <p:cNvSpPr txBox="1"/>
          <p:nvPr/>
        </p:nvSpPr>
        <p:spPr>
          <a:xfrm>
            <a:off x="10952429" y="5446560"/>
            <a:ext cx="1484203"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137</a:t>
            </a:r>
          </a:p>
        </p:txBody>
      </p:sp>
      <p:sp>
        <p:nvSpPr>
          <p:cNvPr id="12" name="TextBox 11">
            <a:extLst>
              <a:ext uri="{FF2B5EF4-FFF2-40B4-BE49-F238E27FC236}">
                <a16:creationId xmlns:a16="http://schemas.microsoft.com/office/drawing/2014/main" id="{1B2ECA95-A70E-403C-5D2D-C3AE87D07E7D}"/>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2459713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8E48D70F-7679-F54E-8B66-31BC7C5C5850}"/>
              </a:ext>
            </a:extLst>
          </p:cNvPr>
          <p:cNvSpPr/>
          <p:nvPr/>
        </p:nvSpPr>
        <p:spPr>
          <a:xfrm>
            <a:off x="219735" y="1298770"/>
            <a:ext cx="11753260" cy="5341761"/>
          </a:xfrm>
          <a:prstGeom prst="roundRect">
            <a:avLst>
              <a:gd name="adj" fmla="val 613"/>
            </a:avLst>
          </a:prstGeom>
          <a:noFill/>
          <a:ln w="3175" cmpd="sng">
            <a:solidFill>
              <a:schemeClr val="tx1">
                <a:lumMod val="50000"/>
                <a:lumOff val="50000"/>
              </a:schemeClr>
            </a:solidFill>
            <a:prstDash val="solid"/>
          </a:ln>
          <a:effectLst>
            <a:outerShdw blurRad="50800" dist="38100" dir="2700000" sx="96034" sy="96034" algn="tl"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8BDA4160-A6EA-AD60-7ABA-9C74C6C6EA32}"/>
              </a:ext>
            </a:extLst>
          </p:cNvPr>
          <p:cNvGrpSpPr/>
          <p:nvPr/>
        </p:nvGrpSpPr>
        <p:grpSpPr>
          <a:xfrm>
            <a:off x="1475514" y="92375"/>
            <a:ext cx="9362454" cy="869855"/>
            <a:chOff x="1475514" y="92375"/>
            <a:chExt cx="9362454" cy="869855"/>
          </a:xfrm>
        </p:grpSpPr>
        <p:grpSp>
          <p:nvGrpSpPr>
            <p:cNvPr id="5" name="Group 4">
              <a:extLst>
                <a:ext uri="{FF2B5EF4-FFF2-40B4-BE49-F238E27FC236}">
                  <a16:creationId xmlns:a16="http://schemas.microsoft.com/office/drawing/2014/main" id="{8F23A724-05B5-93BC-C31A-813EDDC5B944}"/>
                </a:ext>
              </a:extLst>
            </p:cNvPr>
            <p:cNvGrpSpPr/>
            <p:nvPr/>
          </p:nvGrpSpPr>
          <p:grpSpPr>
            <a:xfrm>
              <a:off x="1475514" y="92375"/>
              <a:ext cx="9362454" cy="869855"/>
              <a:chOff x="6095" y="77325"/>
              <a:chExt cx="12191999" cy="869855"/>
            </a:xfrm>
          </p:grpSpPr>
          <p:sp>
            <p:nvSpPr>
              <p:cNvPr id="8" name="Rounded Rectangle 7">
                <a:extLst>
                  <a:ext uri="{FF2B5EF4-FFF2-40B4-BE49-F238E27FC236}">
                    <a16:creationId xmlns:a16="http://schemas.microsoft.com/office/drawing/2014/main" id="{FD40579C-BAFF-A465-2109-B85C04D9BEFD}"/>
                  </a:ext>
                </a:extLst>
              </p:cNvPr>
              <p:cNvSpPr/>
              <p:nvPr/>
            </p:nvSpPr>
            <p:spPr>
              <a:xfrm>
                <a:off x="6095" y="77325"/>
                <a:ext cx="12191999"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a:extLst>
                  <a:ext uri="{FF2B5EF4-FFF2-40B4-BE49-F238E27FC236}">
                    <a16:creationId xmlns:a16="http://schemas.microsoft.com/office/drawing/2014/main" id="{08249CA0-537D-1122-26C0-75CBB3E4074C}"/>
                  </a:ext>
                </a:extLst>
              </p:cNvPr>
              <p:cNvSpPr/>
              <p:nvPr/>
            </p:nvSpPr>
            <p:spPr>
              <a:xfrm>
                <a:off x="103631" y="143301"/>
                <a:ext cx="11984736"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a:extLst>
                <a:ext uri="{FF2B5EF4-FFF2-40B4-BE49-F238E27FC236}">
                  <a16:creationId xmlns:a16="http://schemas.microsoft.com/office/drawing/2014/main" id="{162D2F81-45EC-4F42-1EDD-0D69E1EE28DA}"/>
                </a:ext>
              </a:extLst>
            </p:cNvPr>
            <p:cNvSpPr txBox="1"/>
            <p:nvPr/>
          </p:nvSpPr>
          <p:spPr>
            <a:xfrm>
              <a:off x="1495901" y="239090"/>
              <a:ext cx="9312316" cy="584775"/>
            </a:xfrm>
            <a:prstGeom prst="rect">
              <a:avLst/>
            </a:prstGeom>
            <a:noFill/>
          </p:spPr>
          <p:txBody>
            <a:bodyPr wrap="square" rtlCol="0">
              <a:spAutoFit/>
            </a:bodyPr>
            <a:lstStyle/>
            <a:p>
              <a:pPr algn="ctr"/>
              <a:r>
                <a:rPr lang="en-US" sz="3200" spc="40" dirty="0">
                  <a:solidFill>
                    <a:srgbClr val="E5E9D0"/>
                  </a:solidFill>
                  <a:latin typeface="Hardwick WF" pitchFamily="2" charset="0"/>
                </a:rPr>
                <a:t>Why haven’t we made more progress? </a:t>
              </a:r>
            </a:p>
          </p:txBody>
        </p:sp>
      </p:grpSp>
      <p:cxnSp>
        <p:nvCxnSpPr>
          <p:cNvPr id="4" name="Straight Connector 3">
            <a:extLst>
              <a:ext uri="{FF2B5EF4-FFF2-40B4-BE49-F238E27FC236}">
                <a16:creationId xmlns:a16="http://schemas.microsoft.com/office/drawing/2014/main" id="{4BEBAB79-8FE2-119C-65B9-32AA56A83657}"/>
              </a:ext>
            </a:extLst>
          </p:cNvPr>
          <p:cNvCxnSpPr>
            <a:cxnSpLocks/>
          </p:cNvCxnSpPr>
          <p:nvPr/>
        </p:nvCxnSpPr>
        <p:spPr>
          <a:xfrm>
            <a:off x="2492414" y="1491732"/>
            <a:ext cx="0" cy="919499"/>
          </a:xfrm>
          <a:prstGeom prst="line">
            <a:avLst/>
          </a:prstGeom>
          <a:ln w="19050">
            <a:solidFill>
              <a:srgbClr val="E5E9D0"/>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328FE38-A38B-3E66-3483-2522BEBF951C}"/>
              </a:ext>
            </a:extLst>
          </p:cNvPr>
          <p:cNvCxnSpPr>
            <a:cxnSpLocks/>
          </p:cNvCxnSpPr>
          <p:nvPr/>
        </p:nvCxnSpPr>
        <p:spPr>
          <a:xfrm>
            <a:off x="3444914" y="1365181"/>
            <a:ext cx="0" cy="919499"/>
          </a:xfrm>
          <a:prstGeom prst="line">
            <a:avLst/>
          </a:prstGeom>
          <a:ln w="19050">
            <a:solidFill>
              <a:srgbClr val="E5E9D0"/>
            </a:solidFill>
            <a:prstDash val="sysDot"/>
          </a:ln>
        </p:spPr>
        <p:style>
          <a:lnRef idx="1">
            <a:schemeClr val="accent1"/>
          </a:lnRef>
          <a:fillRef idx="0">
            <a:schemeClr val="accent1"/>
          </a:fillRef>
          <a:effectRef idx="0">
            <a:schemeClr val="accent1"/>
          </a:effectRef>
          <a:fontRef idx="minor">
            <a:schemeClr val="tx1"/>
          </a:fontRef>
        </p:style>
      </p:cxnSp>
      <p:sp>
        <p:nvSpPr>
          <p:cNvPr id="66" name="Octagon 65">
            <a:extLst>
              <a:ext uri="{FF2B5EF4-FFF2-40B4-BE49-F238E27FC236}">
                <a16:creationId xmlns:a16="http://schemas.microsoft.com/office/drawing/2014/main" id="{8CDB9475-BBF7-E693-8B07-9BF63F6E796F}"/>
              </a:ext>
            </a:extLst>
          </p:cNvPr>
          <p:cNvSpPr/>
          <p:nvPr/>
        </p:nvSpPr>
        <p:spPr>
          <a:xfrm>
            <a:off x="555526" y="1837139"/>
            <a:ext cx="5261201" cy="769139"/>
          </a:xfrm>
          <a:prstGeom prst="octagon">
            <a:avLst/>
          </a:prstGeom>
          <a:solidFill>
            <a:srgbClr val="191819"/>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ctagon 66">
            <a:extLst>
              <a:ext uri="{FF2B5EF4-FFF2-40B4-BE49-F238E27FC236}">
                <a16:creationId xmlns:a16="http://schemas.microsoft.com/office/drawing/2014/main" id="{73F86442-D40F-0067-D715-3D07E41BF80D}"/>
              </a:ext>
            </a:extLst>
          </p:cNvPr>
          <p:cNvSpPr/>
          <p:nvPr/>
        </p:nvSpPr>
        <p:spPr>
          <a:xfrm>
            <a:off x="651965" y="1892658"/>
            <a:ext cx="5068321" cy="644693"/>
          </a:xfrm>
          <a:prstGeom prst="octagon">
            <a:avLst/>
          </a:prstGeom>
          <a:solidFill>
            <a:srgbClr val="201F20"/>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8" name="Group 67">
            <a:extLst>
              <a:ext uri="{FF2B5EF4-FFF2-40B4-BE49-F238E27FC236}">
                <a16:creationId xmlns:a16="http://schemas.microsoft.com/office/drawing/2014/main" id="{7D35BBFF-D099-6D59-9EF5-C174056FC5EF}"/>
              </a:ext>
            </a:extLst>
          </p:cNvPr>
          <p:cNvGrpSpPr/>
          <p:nvPr/>
        </p:nvGrpSpPr>
        <p:grpSpPr>
          <a:xfrm>
            <a:off x="810034" y="1887147"/>
            <a:ext cx="645846" cy="644693"/>
            <a:chOff x="376198" y="1113149"/>
            <a:chExt cx="869855" cy="869855"/>
          </a:xfrm>
        </p:grpSpPr>
        <p:pic>
          <p:nvPicPr>
            <p:cNvPr id="69" name="Graphic 68" descr="Key with solid fill">
              <a:extLst>
                <a:ext uri="{FF2B5EF4-FFF2-40B4-BE49-F238E27FC236}">
                  <a16:creationId xmlns:a16="http://schemas.microsoft.com/office/drawing/2014/main" id="{5A5D9C2C-2CC0-3CA2-78E9-CCCB625CB9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6198" y="1113149"/>
              <a:ext cx="869855" cy="869855"/>
            </a:xfrm>
            <a:prstGeom prst="rect">
              <a:avLst/>
            </a:prstGeom>
          </p:spPr>
        </p:pic>
        <p:sp>
          <p:nvSpPr>
            <p:cNvPr id="70" name="Snip Same Side Corner Rectangle 69">
              <a:extLst>
                <a:ext uri="{FF2B5EF4-FFF2-40B4-BE49-F238E27FC236}">
                  <a16:creationId xmlns:a16="http://schemas.microsoft.com/office/drawing/2014/main" id="{EC6F7180-2056-DE26-915B-8CC94668F4E2}"/>
                </a:ext>
              </a:extLst>
            </p:cNvPr>
            <p:cNvSpPr/>
            <p:nvPr/>
          </p:nvSpPr>
          <p:spPr>
            <a:xfrm rot="16200000">
              <a:off x="384690" y="1357214"/>
              <a:ext cx="389827" cy="388244"/>
            </a:xfrm>
            <a:prstGeom prst="snip2SameRect">
              <a:avLst>
                <a:gd name="adj1" fmla="val 21679"/>
                <a:gd name="adj2" fmla="val 3659"/>
              </a:avLst>
            </a:prstGeom>
            <a:solidFill>
              <a:srgbClr val="E5E9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ounded Rectangle 70">
              <a:extLst>
                <a:ext uri="{FF2B5EF4-FFF2-40B4-BE49-F238E27FC236}">
                  <a16:creationId xmlns:a16="http://schemas.microsoft.com/office/drawing/2014/main" id="{03FF051D-417A-F43F-4E23-2860035A400A}"/>
                </a:ext>
              </a:extLst>
            </p:cNvPr>
            <p:cNvSpPr/>
            <p:nvPr/>
          </p:nvSpPr>
          <p:spPr>
            <a:xfrm>
              <a:off x="460075" y="1495245"/>
              <a:ext cx="74763" cy="103517"/>
            </a:xfrm>
            <a:prstGeom prst="roundRect">
              <a:avLst/>
            </a:prstGeom>
            <a:solidFill>
              <a:srgbClr val="171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2" name="TextBox 71">
            <a:extLst>
              <a:ext uri="{FF2B5EF4-FFF2-40B4-BE49-F238E27FC236}">
                <a16:creationId xmlns:a16="http://schemas.microsoft.com/office/drawing/2014/main" id="{049B5D01-3C11-5420-AC60-923023AD4D67}"/>
              </a:ext>
            </a:extLst>
          </p:cNvPr>
          <p:cNvSpPr txBox="1"/>
          <p:nvPr/>
        </p:nvSpPr>
        <p:spPr>
          <a:xfrm>
            <a:off x="1457214" y="1953078"/>
            <a:ext cx="5422088" cy="571567"/>
          </a:xfrm>
          <a:prstGeom prst="rect">
            <a:avLst/>
          </a:prstGeom>
          <a:noFill/>
        </p:spPr>
        <p:txBody>
          <a:bodyPr wrap="square" rtlCol="0">
            <a:spAutoFit/>
          </a:bodyPr>
          <a:lstStyle/>
          <a:p>
            <a:pPr>
              <a:lnSpc>
                <a:spcPts val="1900"/>
              </a:lnSpc>
            </a:pPr>
            <a:r>
              <a:rPr lang="en-US" sz="1400" dirty="0">
                <a:solidFill>
                  <a:schemeClr val="bg1"/>
                </a:solidFill>
                <a:latin typeface="Avenir Light" panose="020B0402020203020204" pitchFamily="34" charset="77"/>
              </a:rPr>
              <a:t>In the last half century, the states with </a:t>
            </a:r>
            <a:r>
              <a:rPr lang="en-US" sz="1400" b="1" dirty="0">
                <a:solidFill>
                  <a:schemeClr val="bg1"/>
                </a:solidFill>
                <a:latin typeface="Avenir Light" panose="020B0402020203020204" pitchFamily="34" charset="77"/>
              </a:rPr>
              <a:t>the most </a:t>
            </a:r>
          </a:p>
          <a:p>
            <a:pPr>
              <a:lnSpc>
                <a:spcPts val="1900"/>
              </a:lnSpc>
            </a:pPr>
            <a:r>
              <a:rPr lang="en-US" sz="1400" b="1" dirty="0">
                <a:solidFill>
                  <a:schemeClr val="bg1"/>
                </a:solidFill>
                <a:latin typeface="Avenir Light" panose="020B0402020203020204" pitchFamily="34" charset="77"/>
              </a:rPr>
              <a:t>immigration</a:t>
            </a:r>
            <a:r>
              <a:rPr lang="en-US" sz="1400" dirty="0">
                <a:solidFill>
                  <a:schemeClr val="bg1"/>
                </a:solidFill>
                <a:latin typeface="Avenir Light" panose="020B0402020203020204" pitchFamily="34" charset="77"/>
              </a:rPr>
              <a:t> have unchanged or reduced poverty.</a:t>
            </a:r>
          </a:p>
        </p:txBody>
      </p:sp>
      <p:sp>
        <p:nvSpPr>
          <p:cNvPr id="2" name="Rectangle 1">
            <a:extLst>
              <a:ext uri="{FF2B5EF4-FFF2-40B4-BE49-F238E27FC236}">
                <a16:creationId xmlns:a16="http://schemas.microsoft.com/office/drawing/2014/main" id="{E43FFB40-61F2-74A1-5625-EAC9329D135F}"/>
              </a:ext>
            </a:extLst>
          </p:cNvPr>
          <p:cNvSpPr/>
          <p:nvPr/>
        </p:nvSpPr>
        <p:spPr>
          <a:xfrm>
            <a:off x="1658445" y="1075509"/>
            <a:ext cx="3056659" cy="52322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extBox 59">
            <a:extLst>
              <a:ext uri="{FF2B5EF4-FFF2-40B4-BE49-F238E27FC236}">
                <a16:creationId xmlns:a16="http://schemas.microsoft.com/office/drawing/2014/main" id="{E6B8E506-37B9-AE95-AA80-3FD24020C270}"/>
              </a:ext>
            </a:extLst>
          </p:cNvPr>
          <p:cNvSpPr txBox="1"/>
          <p:nvPr/>
        </p:nvSpPr>
        <p:spPr>
          <a:xfrm>
            <a:off x="1455094" y="1075509"/>
            <a:ext cx="3355699" cy="523220"/>
          </a:xfrm>
          <a:prstGeom prst="rect">
            <a:avLst/>
          </a:prstGeom>
          <a:noFill/>
          <a:ln>
            <a:noFill/>
          </a:ln>
        </p:spPr>
        <p:txBody>
          <a:bodyPr wrap="square" rtlCol="0">
            <a:spAutoFit/>
          </a:bodyPr>
          <a:lstStyle/>
          <a:p>
            <a:pPr algn="ctr"/>
            <a:r>
              <a:rPr lang="en-US" sz="2800" spc="100">
                <a:solidFill>
                  <a:srgbClr val="FF7250"/>
                </a:solidFill>
                <a:latin typeface="Hardwick WF" pitchFamily="2" charset="0"/>
              </a:rPr>
              <a:t>IMMIGRATION?</a:t>
            </a:r>
            <a:endParaRPr lang="en-US" sz="2800" spc="100" dirty="0">
              <a:solidFill>
                <a:srgbClr val="FF7250"/>
              </a:solidFill>
              <a:latin typeface="Hardwick WF" pitchFamily="2" charset="0"/>
            </a:endParaRPr>
          </a:p>
        </p:txBody>
      </p:sp>
      <p:cxnSp>
        <p:nvCxnSpPr>
          <p:cNvPr id="11" name="Straight Connector 10">
            <a:extLst>
              <a:ext uri="{FF2B5EF4-FFF2-40B4-BE49-F238E27FC236}">
                <a16:creationId xmlns:a16="http://schemas.microsoft.com/office/drawing/2014/main" id="{76F16F0D-2179-8FD5-11B9-5397DE305210}"/>
              </a:ext>
            </a:extLst>
          </p:cNvPr>
          <p:cNvCxnSpPr>
            <a:cxnSpLocks/>
          </p:cNvCxnSpPr>
          <p:nvPr/>
        </p:nvCxnSpPr>
        <p:spPr>
          <a:xfrm>
            <a:off x="8474524" y="1482775"/>
            <a:ext cx="0" cy="919499"/>
          </a:xfrm>
          <a:prstGeom prst="line">
            <a:avLst/>
          </a:prstGeom>
          <a:ln w="19050">
            <a:solidFill>
              <a:srgbClr val="E5E9D0"/>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7F0655D-8C69-6168-8FDB-E9DC36B364C8}"/>
              </a:ext>
            </a:extLst>
          </p:cNvPr>
          <p:cNvCxnSpPr>
            <a:cxnSpLocks/>
          </p:cNvCxnSpPr>
          <p:nvPr/>
        </p:nvCxnSpPr>
        <p:spPr>
          <a:xfrm>
            <a:off x="9427024" y="1356224"/>
            <a:ext cx="0" cy="919499"/>
          </a:xfrm>
          <a:prstGeom prst="line">
            <a:avLst/>
          </a:prstGeom>
          <a:ln w="19050">
            <a:solidFill>
              <a:srgbClr val="E5E9D0"/>
            </a:solidFill>
            <a:prstDash val="sysDot"/>
          </a:ln>
        </p:spPr>
        <p:style>
          <a:lnRef idx="1">
            <a:schemeClr val="accent1"/>
          </a:lnRef>
          <a:fillRef idx="0">
            <a:schemeClr val="accent1"/>
          </a:fillRef>
          <a:effectRef idx="0">
            <a:schemeClr val="accent1"/>
          </a:effectRef>
          <a:fontRef idx="minor">
            <a:schemeClr val="tx1"/>
          </a:fontRef>
        </p:style>
      </p:cxnSp>
      <p:sp>
        <p:nvSpPr>
          <p:cNvPr id="13" name="Octagon 12">
            <a:extLst>
              <a:ext uri="{FF2B5EF4-FFF2-40B4-BE49-F238E27FC236}">
                <a16:creationId xmlns:a16="http://schemas.microsoft.com/office/drawing/2014/main" id="{31D74506-B7B2-822D-DFEC-D1DF729AD113}"/>
              </a:ext>
            </a:extLst>
          </p:cNvPr>
          <p:cNvSpPr/>
          <p:nvPr/>
        </p:nvSpPr>
        <p:spPr>
          <a:xfrm>
            <a:off x="6576346" y="1829841"/>
            <a:ext cx="5261201" cy="769139"/>
          </a:xfrm>
          <a:prstGeom prst="octagon">
            <a:avLst/>
          </a:prstGeom>
          <a:solidFill>
            <a:srgbClr val="191819"/>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ctagon 14">
            <a:extLst>
              <a:ext uri="{FF2B5EF4-FFF2-40B4-BE49-F238E27FC236}">
                <a16:creationId xmlns:a16="http://schemas.microsoft.com/office/drawing/2014/main" id="{FA1F6A87-AF2E-E1D6-7FF6-F5822A8AB2F6}"/>
              </a:ext>
            </a:extLst>
          </p:cNvPr>
          <p:cNvSpPr/>
          <p:nvPr/>
        </p:nvSpPr>
        <p:spPr>
          <a:xfrm>
            <a:off x="6672785" y="1885360"/>
            <a:ext cx="5068321" cy="644693"/>
          </a:xfrm>
          <a:prstGeom prst="octagon">
            <a:avLst/>
          </a:prstGeom>
          <a:solidFill>
            <a:srgbClr val="201F20"/>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3C28506F-D730-F412-50C2-B7E6A077701C}"/>
              </a:ext>
            </a:extLst>
          </p:cNvPr>
          <p:cNvSpPr/>
          <p:nvPr/>
        </p:nvSpPr>
        <p:spPr>
          <a:xfrm>
            <a:off x="7030335" y="1069582"/>
            <a:ext cx="4415366" cy="52322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14FE6968-C83A-3F6E-7A71-DFC638454CB2}"/>
              </a:ext>
            </a:extLst>
          </p:cNvPr>
          <p:cNvSpPr txBox="1"/>
          <p:nvPr/>
        </p:nvSpPr>
        <p:spPr>
          <a:xfrm>
            <a:off x="6875419" y="1104046"/>
            <a:ext cx="4725196" cy="523220"/>
          </a:xfrm>
          <a:prstGeom prst="rect">
            <a:avLst/>
          </a:prstGeom>
          <a:noFill/>
          <a:ln>
            <a:noFill/>
          </a:ln>
        </p:spPr>
        <p:txBody>
          <a:bodyPr wrap="square" rtlCol="0">
            <a:spAutoFit/>
          </a:bodyPr>
          <a:lstStyle/>
          <a:p>
            <a:pPr algn="ctr"/>
            <a:r>
              <a:rPr lang="en-US" sz="2800" spc="100">
                <a:solidFill>
                  <a:srgbClr val="FF7250"/>
                </a:solidFill>
                <a:latin typeface="Hardwick WF" pitchFamily="2" charset="0"/>
              </a:rPr>
              <a:t>SINGLE PARENTHOOD?</a:t>
            </a:r>
            <a:endParaRPr lang="en-US" sz="2800" spc="100" dirty="0">
              <a:solidFill>
                <a:srgbClr val="FF7250"/>
              </a:solidFill>
              <a:latin typeface="Hardwick WF" pitchFamily="2" charset="0"/>
            </a:endParaRPr>
          </a:p>
        </p:txBody>
      </p:sp>
      <p:sp>
        <p:nvSpPr>
          <p:cNvPr id="74" name="Rectangle 73">
            <a:extLst>
              <a:ext uri="{FF2B5EF4-FFF2-40B4-BE49-F238E27FC236}">
                <a16:creationId xmlns:a16="http://schemas.microsoft.com/office/drawing/2014/main" id="{56CB58B0-03E5-E261-ED53-57568B6AE223}"/>
              </a:ext>
            </a:extLst>
          </p:cNvPr>
          <p:cNvSpPr/>
          <p:nvPr/>
        </p:nvSpPr>
        <p:spPr>
          <a:xfrm>
            <a:off x="477843" y="5093618"/>
            <a:ext cx="313095" cy="462184"/>
          </a:xfrm>
          <a:prstGeom prst="rect">
            <a:avLst/>
          </a:prstGeom>
          <a:solidFill>
            <a:srgbClr val="CA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349AABAA-26B5-FBDF-D51B-D9C00CDAD9C2}"/>
              </a:ext>
            </a:extLst>
          </p:cNvPr>
          <p:cNvSpPr/>
          <p:nvPr/>
        </p:nvSpPr>
        <p:spPr>
          <a:xfrm>
            <a:off x="791128" y="4977321"/>
            <a:ext cx="313095" cy="578481"/>
          </a:xfrm>
          <a:prstGeom prst="rect">
            <a:avLst/>
          </a:prstGeom>
          <a:solidFill>
            <a:srgbClr val="FF70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D5C67D21-7B39-3900-C4DD-D4E8314F16E5}"/>
              </a:ext>
            </a:extLst>
          </p:cNvPr>
          <p:cNvSpPr/>
          <p:nvPr/>
        </p:nvSpPr>
        <p:spPr>
          <a:xfrm>
            <a:off x="1521548" y="4945678"/>
            <a:ext cx="313095" cy="610123"/>
          </a:xfrm>
          <a:prstGeom prst="rect">
            <a:avLst/>
          </a:prstGeom>
          <a:solidFill>
            <a:srgbClr val="FF70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0B25879B-3B75-F6A6-EA66-9DDB9244905C}"/>
              </a:ext>
            </a:extLst>
          </p:cNvPr>
          <p:cNvSpPr/>
          <p:nvPr/>
        </p:nvSpPr>
        <p:spPr>
          <a:xfrm>
            <a:off x="1209444" y="4196072"/>
            <a:ext cx="313095" cy="1359730"/>
          </a:xfrm>
          <a:prstGeom prst="rect">
            <a:avLst/>
          </a:prstGeom>
          <a:solidFill>
            <a:srgbClr val="CA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03AB7AEC-37DE-9102-8CCA-D7D43BA1E7EB}"/>
              </a:ext>
            </a:extLst>
          </p:cNvPr>
          <p:cNvSpPr/>
          <p:nvPr/>
        </p:nvSpPr>
        <p:spPr>
          <a:xfrm>
            <a:off x="2400769" y="5187433"/>
            <a:ext cx="313095" cy="366420"/>
          </a:xfrm>
          <a:prstGeom prst="rect">
            <a:avLst/>
          </a:prstGeom>
          <a:solidFill>
            <a:srgbClr val="CA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a:extLst>
              <a:ext uri="{FF2B5EF4-FFF2-40B4-BE49-F238E27FC236}">
                <a16:creationId xmlns:a16="http://schemas.microsoft.com/office/drawing/2014/main" id="{B04FAA1A-D3B8-8149-68E5-0AB02FDBB025}"/>
              </a:ext>
            </a:extLst>
          </p:cNvPr>
          <p:cNvSpPr/>
          <p:nvPr/>
        </p:nvSpPr>
        <p:spPr>
          <a:xfrm>
            <a:off x="2713506" y="4574166"/>
            <a:ext cx="313095" cy="979687"/>
          </a:xfrm>
          <a:prstGeom prst="rect">
            <a:avLst/>
          </a:prstGeom>
          <a:solidFill>
            <a:srgbClr val="FF70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933EEF62-742A-8B12-8576-B2CBF6A6FCA7}"/>
              </a:ext>
            </a:extLst>
          </p:cNvPr>
          <p:cNvSpPr/>
          <p:nvPr/>
        </p:nvSpPr>
        <p:spPr>
          <a:xfrm>
            <a:off x="3132943" y="4658493"/>
            <a:ext cx="313095" cy="899364"/>
          </a:xfrm>
          <a:prstGeom prst="rect">
            <a:avLst/>
          </a:prstGeom>
          <a:solidFill>
            <a:srgbClr val="CA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E6597DBD-B512-4E74-4A0F-BFC26A3FA5F4}"/>
              </a:ext>
            </a:extLst>
          </p:cNvPr>
          <p:cNvSpPr/>
          <p:nvPr/>
        </p:nvSpPr>
        <p:spPr>
          <a:xfrm>
            <a:off x="3445957" y="4844906"/>
            <a:ext cx="313095" cy="710643"/>
          </a:xfrm>
          <a:prstGeom prst="rect">
            <a:avLst/>
          </a:prstGeom>
          <a:solidFill>
            <a:srgbClr val="FF70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a:extLst>
              <a:ext uri="{FF2B5EF4-FFF2-40B4-BE49-F238E27FC236}">
                <a16:creationId xmlns:a16="http://schemas.microsoft.com/office/drawing/2014/main" id="{039EF947-CAB4-7BA9-F40D-892963E7165A}"/>
              </a:ext>
            </a:extLst>
          </p:cNvPr>
          <p:cNvSpPr/>
          <p:nvPr/>
        </p:nvSpPr>
        <p:spPr>
          <a:xfrm>
            <a:off x="4434531" y="5222939"/>
            <a:ext cx="313095" cy="333202"/>
          </a:xfrm>
          <a:prstGeom prst="rect">
            <a:avLst/>
          </a:prstGeom>
          <a:solidFill>
            <a:srgbClr val="CA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5B91754A-40DD-CCB5-E974-83BEA672CB20}"/>
              </a:ext>
            </a:extLst>
          </p:cNvPr>
          <p:cNvSpPr/>
          <p:nvPr/>
        </p:nvSpPr>
        <p:spPr>
          <a:xfrm>
            <a:off x="4748266" y="4702531"/>
            <a:ext cx="313095" cy="853610"/>
          </a:xfrm>
          <a:prstGeom prst="rect">
            <a:avLst/>
          </a:prstGeom>
          <a:solidFill>
            <a:srgbClr val="FF70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Rectangle 83">
            <a:extLst>
              <a:ext uri="{FF2B5EF4-FFF2-40B4-BE49-F238E27FC236}">
                <a16:creationId xmlns:a16="http://schemas.microsoft.com/office/drawing/2014/main" id="{149BC42B-585F-8586-0BD3-F1501C409E96}"/>
              </a:ext>
            </a:extLst>
          </p:cNvPr>
          <p:cNvSpPr/>
          <p:nvPr/>
        </p:nvSpPr>
        <p:spPr>
          <a:xfrm>
            <a:off x="5166261" y="4465223"/>
            <a:ext cx="313095" cy="1092818"/>
          </a:xfrm>
          <a:prstGeom prst="rect">
            <a:avLst/>
          </a:prstGeom>
          <a:solidFill>
            <a:srgbClr val="CA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a:extLst>
              <a:ext uri="{FF2B5EF4-FFF2-40B4-BE49-F238E27FC236}">
                <a16:creationId xmlns:a16="http://schemas.microsoft.com/office/drawing/2014/main" id="{D500CD4A-660B-74F7-040F-CF8C633BB30D}"/>
              </a:ext>
            </a:extLst>
          </p:cNvPr>
          <p:cNvSpPr/>
          <p:nvPr/>
        </p:nvSpPr>
        <p:spPr>
          <a:xfrm>
            <a:off x="5478013" y="4897659"/>
            <a:ext cx="313095" cy="660383"/>
          </a:xfrm>
          <a:prstGeom prst="rect">
            <a:avLst/>
          </a:prstGeom>
          <a:solidFill>
            <a:srgbClr val="FF70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6" name="Straight Connector 85">
            <a:extLst>
              <a:ext uri="{FF2B5EF4-FFF2-40B4-BE49-F238E27FC236}">
                <a16:creationId xmlns:a16="http://schemas.microsoft.com/office/drawing/2014/main" id="{687E82F9-3A6E-8747-5710-7AE6BBAEA07A}"/>
              </a:ext>
            </a:extLst>
          </p:cNvPr>
          <p:cNvCxnSpPr>
            <a:cxnSpLocks/>
          </p:cNvCxnSpPr>
          <p:nvPr/>
        </p:nvCxnSpPr>
        <p:spPr>
          <a:xfrm flipV="1">
            <a:off x="337120" y="5555802"/>
            <a:ext cx="1636215" cy="3428"/>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5FE16F2-1AFF-A8DE-A721-A2FC4865D571}"/>
              </a:ext>
            </a:extLst>
          </p:cNvPr>
          <p:cNvCxnSpPr>
            <a:cxnSpLocks/>
          </p:cNvCxnSpPr>
          <p:nvPr/>
        </p:nvCxnSpPr>
        <p:spPr>
          <a:xfrm>
            <a:off x="2247076" y="5555802"/>
            <a:ext cx="1669088" cy="3428"/>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04362B45-C12B-0C49-77ED-13E5396D3E3B}"/>
              </a:ext>
            </a:extLst>
          </p:cNvPr>
          <p:cNvCxnSpPr>
            <a:cxnSpLocks/>
          </p:cNvCxnSpPr>
          <p:nvPr/>
        </p:nvCxnSpPr>
        <p:spPr>
          <a:xfrm>
            <a:off x="4288777" y="5559229"/>
            <a:ext cx="1651344"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3F62302D-52EC-BB2E-6A61-BAFF521AB138}"/>
              </a:ext>
            </a:extLst>
          </p:cNvPr>
          <p:cNvCxnSpPr>
            <a:cxnSpLocks/>
            <a:endCxn id="76" idx="0"/>
          </p:cNvCxnSpPr>
          <p:nvPr/>
        </p:nvCxnSpPr>
        <p:spPr>
          <a:xfrm flipV="1">
            <a:off x="948008" y="4945678"/>
            <a:ext cx="730089" cy="38004"/>
          </a:xfrm>
          <a:prstGeom prst="straightConnector1">
            <a:avLst/>
          </a:prstGeom>
          <a:ln w="28575">
            <a:solidFill>
              <a:srgbClr val="ABAB9B"/>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32B1B1B9-B2C0-BC2D-2080-10E0F6D5F2CE}"/>
              </a:ext>
            </a:extLst>
          </p:cNvPr>
          <p:cNvCxnSpPr>
            <a:cxnSpLocks/>
            <a:endCxn id="81" idx="0"/>
          </p:cNvCxnSpPr>
          <p:nvPr/>
        </p:nvCxnSpPr>
        <p:spPr>
          <a:xfrm>
            <a:off x="2867743" y="4580568"/>
            <a:ext cx="734762" cy="264339"/>
          </a:xfrm>
          <a:prstGeom prst="straightConnector1">
            <a:avLst/>
          </a:prstGeom>
          <a:ln w="28575">
            <a:solidFill>
              <a:srgbClr val="ABAB9B"/>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699BCA0A-031D-3268-645C-95F65461B04C}"/>
              </a:ext>
            </a:extLst>
          </p:cNvPr>
          <p:cNvCxnSpPr>
            <a:cxnSpLocks/>
            <a:endCxn id="85" idx="0"/>
          </p:cNvCxnSpPr>
          <p:nvPr/>
        </p:nvCxnSpPr>
        <p:spPr>
          <a:xfrm>
            <a:off x="4903164" y="4708903"/>
            <a:ext cx="731397" cy="188755"/>
          </a:xfrm>
          <a:prstGeom prst="straightConnector1">
            <a:avLst/>
          </a:prstGeom>
          <a:ln w="28575">
            <a:solidFill>
              <a:srgbClr val="ABAB9B"/>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06" name="Rectangle 105">
            <a:extLst>
              <a:ext uri="{FF2B5EF4-FFF2-40B4-BE49-F238E27FC236}">
                <a16:creationId xmlns:a16="http://schemas.microsoft.com/office/drawing/2014/main" id="{65D0D9A2-27BD-BE2F-B2C9-1D2503C4D86D}"/>
              </a:ext>
            </a:extLst>
          </p:cNvPr>
          <p:cNvSpPr/>
          <p:nvPr/>
        </p:nvSpPr>
        <p:spPr>
          <a:xfrm>
            <a:off x="799776" y="6065940"/>
            <a:ext cx="274320" cy="274320"/>
          </a:xfrm>
          <a:prstGeom prst="rect">
            <a:avLst/>
          </a:prstGeom>
          <a:solidFill>
            <a:srgbClr val="CA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TextBox 106">
            <a:extLst>
              <a:ext uri="{FF2B5EF4-FFF2-40B4-BE49-F238E27FC236}">
                <a16:creationId xmlns:a16="http://schemas.microsoft.com/office/drawing/2014/main" id="{32397A66-642B-2885-3399-5BC39624CDC1}"/>
              </a:ext>
            </a:extLst>
          </p:cNvPr>
          <p:cNvSpPr txBox="1"/>
          <p:nvPr/>
        </p:nvSpPr>
        <p:spPr>
          <a:xfrm>
            <a:off x="650554" y="6050333"/>
            <a:ext cx="3037361" cy="338554"/>
          </a:xfrm>
          <a:prstGeom prst="rect">
            <a:avLst/>
          </a:prstGeom>
          <a:noFill/>
        </p:spPr>
        <p:txBody>
          <a:bodyPr wrap="square" rtlCol="0">
            <a:spAutoFit/>
          </a:bodyPr>
          <a:lstStyle/>
          <a:p>
            <a:pPr algn="ctr"/>
            <a:r>
              <a:rPr lang="en-US" sz="1600" dirty="0">
                <a:solidFill>
                  <a:srgbClr val="858B91"/>
                </a:solidFill>
                <a:latin typeface="Avenir Light" panose="020B0402020203020204" pitchFamily="34" charset="77"/>
              </a:rPr>
              <a:t>Immigration Rate </a:t>
            </a:r>
            <a:r>
              <a:rPr lang="en-US" sz="1600" i="1" dirty="0">
                <a:solidFill>
                  <a:srgbClr val="858B91"/>
                </a:solidFill>
                <a:latin typeface="Avenir Light" panose="020B0402020203020204" pitchFamily="34" charset="77"/>
              </a:rPr>
              <a:t>(%)</a:t>
            </a:r>
          </a:p>
        </p:txBody>
      </p:sp>
      <p:sp>
        <p:nvSpPr>
          <p:cNvPr id="109" name="TextBox 108">
            <a:extLst>
              <a:ext uri="{FF2B5EF4-FFF2-40B4-BE49-F238E27FC236}">
                <a16:creationId xmlns:a16="http://schemas.microsoft.com/office/drawing/2014/main" id="{92A2B8D5-D1B4-F69B-6489-C85420B710B3}"/>
              </a:ext>
            </a:extLst>
          </p:cNvPr>
          <p:cNvSpPr txBox="1"/>
          <p:nvPr/>
        </p:nvSpPr>
        <p:spPr>
          <a:xfrm>
            <a:off x="3532604" y="6050333"/>
            <a:ext cx="2494172" cy="338554"/>
          </a:xfrm>
          <a:prstGeom prst="rect">
            <a:avLst/>
          </a:prstGeom>
          <a:noFill/>
        </p:spPr>
        <p:txBody>
          <a:bodyPr wrap="square" rtlCol="0">
            <a:spAutoFit/>
          </a:bodyPr>
          <a:lstStyle/>
          <a:p>
            <a:pPr algn="ctr"/>
            <a:r>
              <a:rPr lang="en-US" sz="1600" dirty="0">
                <a:solidFill>
                  <a:srgbClr val="858B91"/>
                </a:solidFill>
                <a:latin typeface="Avenir Light" panose="020B0402020203020204" pitchFamily="34" charset="77"/>
              </a:rPr>
              <a:t>Poverty Rate </a:t>
            </a:r>
            <a:r>
              <a:rPr lang="en-US" sz="1600" i="1" dirty="0">
                <a:solidFill>
                  <a:srgbClr val="858B91"/>
                </a:solidFill>
                <a:latin typeface="Avenir Light" panose="020B0402020203020204" pitchFamily="34" charset="77"/>
              </a:rPr>
              <a:t>(%)</a:t>
            </a:r>
          </a:p>
        </p:txBody>
      </p:sp>
      <p:sp>
        <p:nvSpPr>
          <p:cNvPr id="111" name="Rectangle 110">
            <a:extLst>
              <a:ext uri="{FF2B5EF4-FFF2-40B4-BE49-F238E27FC236}">
                <a16:creationId xmlns:a16="http://schemas.microsoft.com/office/drawing/2014/main" id="{AA4D4307-7E0E-930F-0F18-12F77B290915}"/>
              </a:ext>
            </a:extLst>
          </p:cNvPr>
          <p:cNvSpPr/>
          <p:nvPr/>
        </p:nvSpPr>
        <p:spPr>
          <a:xfrm>
            <a:off x="3617302" y="6065940"/>
            <a:ext cx="274320" cy="274320"/>
          </a:xfrm>
          <a:prstGeom prst="rect">
            <a:avLst/>
          </a:prstGeom>
          <a:solidFill>
            <a:srgbClr val="FF7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TextBox 111">
            <a:extLst>
              <a:ext uri="{FF2B5EF4-FFF2-40B4-BE49-F238E27FC236}">
                <a16:creationId xmlns:a16="http://schemas.microsoft.com/office/drawing/2014/main" id="{1CBA6ECA-ADC8-B6CD-AA80-F6E26ACEC334}"/>
              </a:ext>
            </a:extLst>
          </p:cNvPr>
          <p:cNvSpPr txBox="1"/>
          <p:nvPr/>
        </p:nvSpPr>
        <p:spPr>
          <a:xfrm>
            <a:off x="107062" y="2988483"/>
            <a:ext cx="2260020" cy="369332"/>
          </a:xfrm>
          <a:prstGeom prst="rect">
            <a:avLst/>
          </a:prstGeom>
          <a:noFill/>
        </p:spPr>
        <p:txBody>
          <a:bodyPr wrap="square" rtlCol="0">
            <a:spAutoFit/>
          </a:bodyPr>
          <a:lstStyle/>
          <a:p>
            <a:pPr algn="ctr"/>
            <a:r>
              <a:rPr lang="en-US" dirty="0">
                <a:solidFill>
                  <a:srgbClr val="E5E9D0"/>
                </a:solidFill>
                <a:latin typeface="Avenir Medium" panose="02000503020000020003" pitchFamily="2" charset="0"/>
              </a:rPr>
              <a:t>California</a:t>
            </a:r>
          </a:p>
        </p:txBody>
      </p:sp>
      <p:sp>
        <p:nvSpPr>
          <p:cNvPr id="113" name="TextBox 112">
            <a:extLst>
              <a:ext uri="{FF2B5EF4-FFF2-40B4-BE49-F238E27FC236}">
                <a16:creationId xmlns:a16="http://schemas.microsoft.com/office/drawing/2014/main" id="{11F978DA-D0A1-55E3-9641-D49A437E0E68}"/>
              </a:ext>
            </a:extLst>
          </p:cNvPr>
          <p:cNvSpPr txBox="1"/>
          <p:nvPr/>
        </p:nvSpPr>
        <p:spPr>
          <a:xfrm>
            <a:off x="2000029" y="2992686"/>
            <a:ext cx="2260020" cy="369332"/>
          </a:xfrm>
          <a:prstGeom prst="rect">
            <a:avLst/>
          </a:prstGeom>
          <a:noFill/>
        </p:spPr>
        <p:txBody>
          <a:bodyPr wrap="square" rtlCol="0">
            <a:spAutoFit/>
          </a:bodyPr>
          <a:lstStyle/>
          <a:p>
            <a:pPr algn="ctr"/>
            <a:r>
              <a:rPr lang="en-US" dirty="0">
                <a:solidFill>
                  <a:srgbClr val="E5E9D0"/>
                </a:solidFill>
                <a:latin typeface="Avenir Medium" panose="02000503020000020003" pitchFamily="2" charset="0"/>
              </a:rPr>
              <a:t>Texas</a:t>
            </a:r>
          </a:p>
        </p:txBody>
      </p:sp>
      <p:sp>
        <p:nvSpPr>
          <p:cNvPr id="114" name="TextBox 113">
            <a:extLst>
              <a:ext uri="{FF2B5EF4-FFF2-40B4-BE49-F238E27FC236}">
                <a16:creationId xmlns:a16="http://schemas.microsoft.com/office/drawing/2014/main" id="{C9A28783-5B6B-AAE4-11BC-D0EE84E0F283}"/>
              </a:ext>
            </a:extLst>
          </p:cNvPr>
          <p:cNvSpPr txBox="1"/>
          <p:nvPr/>
        </p:nvSpPr>
        <p:spPr>
          <a:xfrm>
            <a:off x="4179999" y="2991486"/>
            <a:ext cx="2260020" cy="369332"/>
          </a:xfrm>
          <a:prstGeom prst="rect">
            <a:avLst/>
          </a:prstGeom>
          <a:noFill/>
        </p:spPr>
        <p:txBody>
          <a:bodyPr wrap="square" rtlCol="0">
            <a:spAutoFit/>
          </a:bodyPr>
          <a:lstStyle/>
          <a:p>
            <a:pPr algn="ctr"/>
            <a:r>
              <a:rPr lang="en-US" dirty="0">
                <a:solidFill>
                  <a:srgbClr val="E5E9D0"/>
                </a:solidFill>
                <a:latin typeface="Avenir Medium" panose="02000503020000020003" pitchFamily="2" charset="0"/>
              </a:rPr>
              <a:t>Florida</a:t>
            </a:r>
          </a:p>
        </p:txBody>
      </p:sp>
      <p:sp>
        <p:nvSpPr>
          <p:cNvPr id="115" name="TextBox 114">
            <a:extLst>
              <a:ext uri="{FF2B5EF4-FFF2-40B4-BE49-F238E27FC236}">
                <a16:creationId xmlns:a16="http://schemas.microsoft.com/office/drawing/2014/main" id="{4086C7D8-057A-9BF3-0A96-29A8DFFD1AC5}"/>
              </a:ext>
            </a:extLst>
          </p:cNvPr>
          <p:cNvSpPr txBox="1"/>
          <p:nvPr/>
        </p:nvSpPr>
        <p:spPr>
          <a:xfrm>
            <a:off x="78574" y="5607438"/>
            <a:ext cx="1434430" cy="246221"/>
          </a:xfrm>
          <a:prstGeom prst="rect">
            <a:avLst/>
          </a:prstGeom>
          <a:noFill/>
        </p:spPr>
        <p:txBody>
          <a:bodyPr wrap="square" rtlCol="0">
            <a:spAutoFit/>
          </a:bodyPr>
          <a:lstStyle/>
          <a:p>
            <a:pPr algn="ctr"/>
            <a:r>
              <a:rPr lang="en-US" sz="1000" b="1" dirty="0">
                <a:solidFill>
                  <a:srgbClr val="E5E9D0"/>
                </a:solidFill>
                <a:latin typeface="Avenir Black" panose="02000503020000020003" pitchFamily="2" charset="0"/>
              </a:rPr>
              <a:t>1970</a:t>
            </a:r>
          </a:p>
        </p:txBody>
      </p:sp>
      <p:sp>
        <p:nvSpPr>
          <p:cNvPr id="116" name="TextBox 115">
            <a:extLst>
              <a:ext uri="{FF2B5EF4-FFF2-40B4-BE49-F238E27FC236}">
                <a16:creationId xmlns:a16="http://schemas.microsoft.com/office/drawing/2014/main" id="{0657A093-4B83-95C0-5768-AA8B90F62B81}"/>
              </a:ext>
            </a:extLst>
          </p:cNvPr>
          <p:cNvSpPr txBox="1"/>
          <p:nvPr/>
        </p:nvSpPr>
        <p:spPr>
          <a:xfrm>
            <a:off x="804331" y="5607437"/>
            <a:ext cx="1434430" cy="246221"/>
          </a:xfrm>
          <a:prstGeom prst="rect">
            <a:avLst/>
          </a:prstGeom>
          <a:noFill/>
        </p:spPr>
        <p:txBody>
          <a:bodyPr wrap="square" rtlCol="0">
            <a:spAutoFit/>
          </a:bodyPr>
          <a:lstStyle/>
          <a:p>
            <a:pPr algn="ctr"/>
            <a:r>
              <a:rPr lang="en-US" sz="1000" b="1" dirty="0">
                <a:solidFill>
                  <a:srgbClr val="E5E9D0"/>
                </a:solidFill>
                <a:latin typeface="Avenir Black" panose="02000503020000020003" pitchFamily="2" charset="0"/>
              </a:rPr>
              <a:t>2019</a:t>
            </a:r>
          </a:p>
        </p:txBody>
      </p:sp>
      <p:sp>
        <p:nvSpPr>
          <p:cNvPr id="117" name="TextBox 116">
            <a:extLst>
              <a:ext uri="{FF2B5EF4-FFF2-40B4-BE49-F238E27FC236}">
                <a16:creationId xmlns:a16="http://schemas.microsoft.com/office/drawing/2014/main" id="{8B825201-9498-D461-7F1C-B47FC7223486}"/>
              </a:ext>
            </a:extLst>
          </p:cNvPr>
          <p:cNvSpPr txBox="1"/>
          <p:nvPr/>
        </p:nvSpPr>
        <p:spPr>
          <a:xfrm>
            <a:off x="2002984" y="5609294"/>
            <a:ext cx="1434430" cy="246221"/>
          </a:xfrm>
          <a:prstGeom prst="rect">
            <a:avLst/>
          </a:prstGeom>
          <a:noFill/>
        </p:spPr>
        <p:txBody>
          <a:bodyPr wrap="square" rtlCol="0">
            <a:spAutoFit/>
          </a:bodyPr>
          <a:lstStyle/>
          <a:p>
            <a:pPr algn="ctr"/>
            <a:r>
              <a:rPr lang="en-US" sz="1000" b="1" dirty="0">
                <a:solidFill>
                  <a:srgbClr val="E5E9D0"/>
                </a:solidFill>
                <a:latin typeface="Avenir Black" panose="02000503020000020003" pitchFamily="2" charset="0"/>
              </a:rPr>
              <a:t>1970</a:t>
            </a:r>
          </a:p>
        </p:txBody>
      </p:sp>
      <p:sp>
        <p:nvSpPr>
          <p:cNvPr id="118" name="TextBox 117">
            <a:extLst>
              <a:ext uri="{FF2B5EF4-FFF2-40B4-BE49-F238E27FC236}">
                <a16:creationId xmlns:a16="http://schemas.microsoft.com/office/drawing/2014/main" id="{9C23DCDF-2396-CC25-2439-6592C4BF56CF}"/>
              </a:ext>
            </a:extLst>
          </p:cNvPr>
          <p:cNvSpPr txBox="1"/>
          <p:nvPr/>
        </p:nvSpPr>
        <p:spPr>
          <a:xfrm>
            <a:off x="2728741" y="5609293"/>
            <a:ext cx="1434430" cy="246221"/>
          </a:xfrm>
          <a:prstGeom prst="rect">
            <a:avLst/>
          </a:prstGeom>
          <a:noFill/>
        </p:spPr>
        <p:txBody>
          <a:bodyPr wrap="square" rtlCol="0">
            <a:spAutoFit/>
          </a:bodyPr>
          <a:lstStyle/>
          <a:p>
            <a:pPr algn="ctr"/>
            <a:r>
              <a:rPr lang="en-US" sz="1000" b="1" dirty="0">
                <a:solidFill>
                  <a:srgbClr val="E5E9D0"/>
                </a:solidFill>
                <a:latin typeface="Avenir Black" panose="02000503020000020003" pitchFamily="2" charset="0"/>
              </a:rPr>
              <a:t>2019</a:t>
            </a:r>
          </a:p>
        </p:txBody>
      </p:sp>
      <p:sp>
        <p:nvSpPr>
          <p:cNvPr id="119" name="TextBox 118">
            <a:extLst>
              <a:ext uri="{FF2B5EF4-FFF2-40B4-BE49-F238E27FC236}">
                <a16:creationId xmlns:a16="http://schemas.microsoft.com/office/drawing/2014/main" id="{B062AAC3-6BC7-DE55-5710-32C96C155265}"/>
              </a:ext>
            </a:extLst>
          </p:cNvPr>
          <p:cNvSpPr txBox="1"/>
          <p:nvPr/>
        </p:nvSpPr>
        <p:spPr>
          <a:xfrm>
            <a:off x="4035040" y="5607438"/>
            <a:ext cx="1434430" cy="246221"/>
          </a:xfrm>
          <a:prstGeom prst="rect">
            <a:avLst/>
          </a:prstGeom>
          <a:noFill/>
        </p:spPr>
        <p:txBody>
          <a:bodyPr wrap="square" rtlCol="0">
            <a:spAutoFit/>
          </a:bodyPr>
          <a:lstStyle/>
          <a:p>
            <a:pPr algn="ctr"/>
            <a:r>
              <a:rPr lang="en-US" sz="1000" b="1" dirty="0">
                <a:solidFill>
                  <a:srgbClr val="E5E9D0"/>
                </a:solidFill>
                <a:latin typeface="Avenir Black" panose="02000503020000020003" pitchFamily="2" charset="0"/>
              </a:rPr>
              <a:t>1970</a:t>
            </a:r>
          </a:p>
        </p:txBody>
      </p:sp>
      <p:sp>
        <p:nvSpPr>
          <p:cNvPr id="120" name="TextBox 119">
            <a:extLst>
              <a:ext uri="{FF2B5EF4-FFF2-40B4-BE49-F238E27FC236}">
                <a16:creationId xmlns:a16="http://schemas.microsoft.com/office/drawing/2014/main" id="{0F5CAD6A-3D46-1B16-CDDE-64CEE6AB912F}"/>
              </a:ext>
            </a:extLst>
          </p:cNvPr>
          <p:cNvSpPr txBox="1"/>
          <p:nvPr/>
        </p:nvSpPr>
        <p:spPr>
          <a:xfrm>
            <a:off x="4760796" y="5607437"/>
            <a:ext cx="1434430" cy="246221"/>
          </a:xfrm>
          <a:prstGeom prst="rect">
            <a:avLst/>
          </a:prstGeom>
          <a:noFill/>
        </p:spPr>
        <p:txBody>
          <a:bodyPr wrap="square" rtlCol="0">
            <a:spAutoFit/>
          </a:bodyPr>
          <a:lstStyle/>
          <a:p>
            <a:pPr algn="ctr"/>
            <a:r>
              <a:rPr lang="en-US" sz="1000" b="1" dirty="0">
                <a:solidFill>
                  <a:srgbClr val="E5E9D0"/>
                </a:solidFill>
                <a:latin typeface="Avenir Black" panose="02000503020000020003" pitchFamily="2" charset="0"/>
              </a:rPr>
              <a:t>2019</a:t>
            </a:r>
          </a:p>
        </p:txBody>
      </p:sp>
      <p:sp>
        <p:nvSpPr>
          <p:cNvPr id="121" name="Up Arrow 120">
            <a:extLst>
              <a:ext uri="{FF2B5EF4-FFF2-40B4-BE49-F238E27FC236}">
                <a16:creationId xmlns:a16="http://schemas.microsoft.com/office/drawing/2014/main" id="{BF9C5C83-F48D-4174-25D6-9D4AD0F416BF}"/>
              </a:ext>
            </a:extLst>
          </p:cNvPr>
          <p:cNvSpPr/>
          <p:nvPr/>
        </p:nvSpPr>
        <p:spPr>
          <a:xfrm>
            <a:off x="843345" y="3437443"/>
            <a:ext cx="196188" cy="182880"/>
          </a:xfrm>
          <a:prstGeom prst="upArrow">
            <a:avLst/>
          </a:prstGeom>
          <a:solidFill>
            <a:srgbClr val="807C7C"/>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2" name="TextBox 121">
            <a:extLst>
              <a:ext uri="{FF2B5EF4-FFF2-40B4-BE49-F238E27FC236}">
                <a16:creationId xmlns:a16="http://schemas.microsoft.com/office/drawing/2014/main" id="{EAF681DE-A990-55E2-6E66-68E946B70549}"/>
              </a:ext>
            </a:extLst>
          </p:cNvPr>
          <p:cNvSpPr txBox="1"/>
          <p:nvPr/>
        </p:nvSpPr>
        <p:spPr>
          <a:xfrm>
            <a:off x="608605" y="3356965"/>
            <a:ext cx="1573533" cy="400110"/>
          </a:xfrm>
          <a:prstGeom prst="rect">
            <a:avLst/>
          </a:prstGeom>
          <a:noFill/>
        </p:spPr>
        <p:txBody>
          <a:bodyPr wrap="square" rtlCol="0">
            <a:spAutoFit/>
          </a:bodyPr>
          <a:lstStyle/>
          <a:p>
            <a:pPr algn="ctr"/>
            <a:r>
              <a:rPr lang="en-US" sz="2000" b="1" dirty="0">
                <a:solidFill>
                  <a:schemeClr val="bg1"/>
                </a:solidFill>
                <a:latin typeface="Avenir Black" panose="02000503020000020003" pitchFamily="2" charset="0"/>
              </a:rPr>
              <a:t>0.</a:t>
            </a:r>
            <a:r>
              <a:rPr lang="en-US" sz="2000" b="1" spc="300" dirty="0">
                <a:solidFill>
                  <a:schemeClr val="bg1"/>
                </a:solidFill>
                <a:latin typeface="Avenir Black" panose="02000503020000020003" pitchFamily="2" charset="0"/>
              </a:rPr>
              <a:t>7</a:t>
            </a:r>
            <a:r>
              <a:rPr lang="en-US" sz="1600" b="1" dirty="0">
                <a:solidFill>
                  <a:schemeClr val="bg1"/>
                </a:solidFill>
                <a:latin typeface="Avenir Black" panose="02000503020000020003" pitchFamily="2" charset="0"/>
              </a:rPr>
              <a:t>%</a:t>
            </a:r>
          </a:p>
        </p:txBody>
      </p:sp>
      <p:sp>
        <p:nvSpPr>
          <p:cNvPr id="123" name="Up Arrow 122">
            <a:extLst>
              <a:ext uri="{FF2B5EF4-FFF2-40B4-BE49-F238E27FC236}">
                <a16:creationId xmlns:a16="http://schemas.microsoft.com/office/drawing/2014/main" id="{ACC2F21B-B838-B292-A709-C6C215DB221A}"/>
              </a:ext>
            </a:extLst>
          </p:cNvPr>
          <p:cNvSpPr/>
          <p:nvPr/>
        </p:nvSpPr>
        <p:spPr>
          <a:xfrm rot="10800000">
            <a:off x="2704455" y="3417145"/>
            <a:ext cx="439006" cy="793882"/>
          </a:xfrm>
          <a:prstGeom prst="upArrow">
            <a:avLst/>
          </a:prstGeom>
          <a:solidFill>
            <a:srgbClr val="807C7C"/>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4" name="TextBox 123">
            <a:extLst>
              <a:ext uri="{FF2B5EF4-FFF2-40B4-BE49-F238E27FC236}">
                <a16:creationId xmlns:a16="http://schemas.microsoft.com/office/drawing/2014/main" id="{5666807B-D755-D59A-2476-B31FD6C5D50A}"/>
              </a:ext>
            </a:extLst>
          </p:cNvPr>
          <p:cNvSpPr txBox="1"/>
          <p:nvPr/>
        </p:nvSpPr>
        <p:spPr>
          <a:xfrm>
            <a:off x="2591936" y="3336051"/>
            <a:ext cx="1761014" cy="400110"/>
          </a:xfrm>
          <a:prstGeom prst="rect">
            <a:avLst/>
          </a:prstGeom>
          <a:noFill/>
        </p:spPr>
        <p:txBody>
          <a:bodyPr wrap="square" rtlCol="0">
            <a:spAutoFit/>
          </a:bodyPr>
          <a:lstStyle/>
          <a:p>
            <a:pPr algn="ctr"/>
            <a:r>
              <a:rPr lang="en-US" sz="2000" b="1" dirty="0">
                <a:solidFill>
                  <a:schemeClr val="bg1"/>
                </a:solidFill>
                <a:latin typeface="Avenir Black" panose="02000503020000020003" pitchFamily="2" charset="0"/>
              </a:rPr>
              <a:t>5.</a:t>
            </a:r>
            <a:r>
              <a:rPr lang="en-US" sz="2000" b="1" spc="300" dirty="0">
                <a:solidFill>
                  <a:schemeClr val="bg1"/>
                </a:solidFill>
                <a:latin typeface="Avenir Black" panose="02000503020000020003" pitchFamily="2" charset="0"/>
              </a:rPr>
              <a:t>2</a:t>
            </a:r>
            <a:r>
              <a:rPr lang="en-US" sz="1600" b="1" dirty="0">
                <a:solidFill>
                  <a:schemeClr val="bg1"/>
                </a:solidFill>
                <a:latin typeface="Avenir Black" panose="02000503020000020003" pitchFamily="2" charset="0"/>
              </a:rPr>
              <a:t>%</a:t>
            </a:r>
          </a:p>
        </p:txBody>
      </p:sp>
      <p:sp>
        <p:nvSpPr>
          <p:cNvPr id="125" name="Up Arrow 124">
            <a:extLst>
              <a:ext uri="{FF2B5EF4-FFF2-40B4-BE49-F238E27FC236}">
                <a16:creationId xmlns:a16="http://schemas.microsoft.com/office/drawing/2014/main" id="{057B9D4D-82C3-ED49-9382-3CE4C66EB81E}"/>
              </a:ext>
            </a:extLst>
          </p:cNvPr>
          <p:cNvSpPr/>
          <p:nvPr/>
        </p:nvSpPr>
        <p:spPr>
          <a:xfrm rot="10800000">
            <a:off x="4803163" y="3443614"/>
            <a:ext cx="409680" cy="706201"/>
          </a:xfrm>
          <a:prstGeom prst="upArrow">
            <a:avLst/>
          </a:prstGeom>
          <a:solidFill>
            <a:srgbClr val="807C7C"/>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6" name="TextBox 125">
            <a:extLst>
              <a:ext uri="{FF2B5EF4-FFF2-40B4-BE49-F238E27FC236}">
                <a16:creationId xmlns:a16="http://schemas.microsoft.com/office/drawing/2014/main" id="{548119FF-77A5-2B9C-5F65-3070FF2C4710}"/>
              </a:ext>
            </a:extLst>
          </p:cNvPr>
          <p:cNvSpPr txBox="1"/>
          <p:nvPr/>
        </p:nvSpPr>
        <p:spPr>
          <a:xfrm>
            <a:off x="4679004" y="3355319"/>
            <a:ext cx="1761014" cy="400110"/>
          </a:xfrm>
          <a:prstGeom prst="rect">
            <a:avLst/>
          </a:prstGeom>
          <a:noFill/>
        </p:spPr>
        <p:txBody>
          <a:bodyPr wrap="square" rtlCol="0">
            <a:spAutoFit/>
          </a:bodyPr>
          <a:lstStyle/>
          <a:p>
            <a:pPr algn="ctr"/>
            <a:r>
              <a:rPr lang="en-US" sz="2000" b="1" dirty="0">
                <a:solidFill>
                  <a:schemeClr val="bg1"/>
                </a:solidFill>
                <a:latin typeface="Avenir Black" panose="02000503020000020003" pitchFamily="2" charset="0"/>
              </a:rPr>
              <a:t>3.</a:t>
            </a:r>
            <a:r>
              <a:rPr lang="en-US" sz="2000" b="1" spc="300" dirty="0">
                <a:solidFill>
                  <a:schemeClr val="bg1"/>
                </a:solidFill>
                <a:latin typeface="Avenir Black" panose="02000503020000020003" pitchFamily="2" charset="0"/>
              </a:rPr>
              <a:t>7</a:t>
            </a:r>
            <a:r>
              <a:rPr lang="en-US" sz="1600" b="1" dirty="0">
                <a:solidFill>
                  <a:schemeClr val="bg1"/>
                </a:solidFill>
                <a:latin typeface="Avenir Black" panose="02000503020000020003" pitchFamily="2" charset="0"/>
              </a:rPr>
              <a:t>%</a:t>
            </a:r>
          </a:p>
        </p:txBody>
      </p:sp>
      <p:sp>
        <p:nvSpPr>
          <p:cNvPr id="3" name="TextBox 2">
            <a:extLst>
              <a:ext uri="{FF2B5EF4-FFF2-40B4-BE49-F238E27FC236}">
                <a16:creationId xmlns:a16="http://schemas.microsoft.com/office/drawing/2014/main" id="{3CA3058C-A367-262D-DC07-A3FF5DD0CF6F}"/>
              </a:ext>
            </a:extLst>
          </p:cNvPr>
          <p:cNvSpPr txBox="1"/>
          <p:nvPr/>
        </p:nvSpPr>
        <p:spPr>
          <a:xfrm>
            <a:off x="7807241" y="1932774"/>
            <a:ext cx="4587233" cy="571567"/>
          </a:xfrm>
          <a:prstGeom prst="rect">
            <a:avLst/>
          </a:prstGeom>
          <a:noFill/>
        </p:spPr>
        <p:txBody>
          <a:bodyPr wrap="square" rtlCol="0">
            <a:spAutoFit/>
          </a:bodyPr>
          <a:lstStyle/>
          <a:p>
            <a:pPr>
              <a:lnSpc>
                <a:spcPts val="1900"/>
              </a:lnSpc>
            </a:pPr>
            <a:r>
              <a:rPr lang="en-US" sz="1400" dirty="0">
                <a:solidFill>
                  <a:schemeClr val="bg1"/>
                </a:solidFill>
                <a:latin typeface="Avenir Light" panose="020B0402020203020204" pitchFamily="34" charset="77"/>
              </a:rPr>
              <a:t>Single parents in the United States fare much </a:t>
            </a:r>
          </a:p>
          <a:p>
            <a:pPr>
              <a:lnSpc>
                <a:spcPts val="1900"/>
              </a:lnSpc>
            </a:pPr>
            <a:r>
              <a:rPr lang="en-US" sz="1400" dirty="0">
                <a:solidFill>
                  <a:schemeClr val="bg1"/>
                </a:solidFill>
                <a:latin typeface="Avenir Light" panose="020B0402020203020204" pitchFamily="34" charset="77"/>
              </a:rPr>
              <a:t>worse than those in other rich countries.</a:t>
            </a:r>
          </a:p>
        </p:txBody>
      </p:sp>
      <p:grpSp>
        <p:nvGrpSpPr>
          <p:cNvPr id="30" name="Group 29">
            <a:extLst>
              <a:ext uri="{FF2B5EF4-FFF2-40B4-BE49-F238E27FC236}">
                <a16:creationId xmlns:a16="http://schemas.microsoft.com/office/drawing/2014/main" id="{01CD3AB6-D812-4FE3-C9CA-05B8F19BC388}"/>
              </a:ext>
            </a:extLst>
          </p:cNvPr>
          <p:cNvGrpSpPr/>
          <p:nvPr/>
        </p:nvGrpSpPr>
        <p:grpSpPr>
          <a:xfrm>
            <a:off x="7015365" y="1901020"/>
            <a:ext cx="645846" cy="644693"/>
            <a:chOff x="376198" y="1113149"/>
            <a:chExt cx="869855" cy="869855"/>
          </a:xfrm>
        </p:grpSpPr>
        <p:pic>
          <p:nvPicPr>
            <p:cNvPr id="31" name="Graphic 30" descr="Key with solid fill">
              <a:extLst>
                <a:ext uri="{FF2B5EF4-FFF2-40B4-BE49-F238E27FC236}">
                  <a16:creationId xmlns:a16="http://schemas.microsoft.com/office/drawing/2014/main" id="{B1368D42-4048-AA51-AC00-ED926D6824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6198" y="1113149"/>
              <a:ext cx="869855" cy="869855"/>
            </a:xfrm>
            <a:prstGeom prst="rect">
              <a:avLst/>
            </a:prstGeom>
          </p:spPr>
        </p:pic>
        <p:sp>
          <p:nvSpPr>
            <p:cNvPr id="33" name="Snip Same Side Corner Rectangle 32">
              <a:extLst>
                <a:ext uri="{FF2B5EF4-FFF2-40B4-BE49-F238E27FC236}">
                  <a16:creationId xmlns:a16="http://schemas.microsoft.com/office/drawing/2014/main" id="{62EB6908-56A9-4CA7-B4F7-8F2D3E9B518E}"/>
                </a:ext>
              </a:extLst>
            </p:cNvPr>
            <p:cNvSpPr/>
            <p:nvPr/>
          </p:nvSpPr>
          <p:spPr>
            <a:xfrm rot="16200000">
              <a:off x="384690" y="1357214"/>
              <a:ext cx="389827" cy="388244"/>
            </a:xfrm>
            <a:prstGeom prst="snip2SameRect">
              <a:avLst>
                <a:gd name="adj1" fmla="val 21679"/>
                <a:gd name="adj2" fmla="val 3659"/>
              </a:avLst>
            </a:prstGeom>
            <a:solidFill>
              <a:srgbClr val="E5E9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ounded Rectangle 34">
              <a:extLst>
                <a:ext uri="{FF2B5EF4-FFF2-40B4-BE49-F238E27FC236}">
                  <a16:creationId xmlns:a16="http://schemas.microsoft.com/office/drawing/2014/main" id="{B49E212F-9977-0881-AD09-65998A206FC9}"/>
                </a:ext>
              </a:extLst>
            </p:cNvPr>
            <p:cNvSpPr/>
            <p:nvPr/>
          </p:nvSpPr>
          <p:spPr>
            <a:xfrm>
              <a:off x="460075" y="1495245"/>
              <a:ext cx="74763" cy="103517"/>
            </a:xfrm>
            <a:prstGeom prst="roundRect">
              <a:avLst/>
            </a:prstGeom>
            <a:solidFill>
              <a:srgbClr val="171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6" name="Straight Connector 5">
            <a:extLst>
              <a:ext uri="{FF2B5EF4-FFF2-40B4-BE49-F238E27FC236}">
                <a16:creationId xmlns:a16="http://schemas.microsoft.com/office/drawing/2014/main" id="{C0AFF53C-7731-CEE4-2F1F-09BAFE8F3139}"/>
              </a:ext>
            </a:extLst>
          </p:cNvPr>
          <p:cNvCxnSpPr>
            <a:cxnSpLocks/>
          </p:cNvCxnSpPr>
          <p:nvPr/>
        </p:nvCxnSpPr>
        <p:spPr>
          <a:xfrm>
            <a:off x="6235784" y="1304018"/>
            <a:ext cx="9507" cy="5344392"/>
          </a:xfrm>
          <a:prstGeom prst="line">
            <a:avLst/>
          </a:prstGeom>
          <a:ln w="3175">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9A0FAB9-4027-CCFD-D079-0D39004A9012}"/>
              </a:ext>
            </a:extLst>
          </p:cNvPr>
          <p:cNvSpPr txBox="1"/>
          <p:nvPr/>
        </p:nvSpPr>
        <p:spPr>
          <a:xfrm>
            <a:off x="6172883" y="5540533"/>
            <a:ext cx="5841156" cy="737381"/>
          </a:xfrm>
          <a:prstGeom prst="rect">
            <a:avLst/>
          </a:prstGeom>
          <a:noFill/>
        </p:spPr>
        <p:txBody>
          <a:bodyPr wrap="square">
            <a:spAutoFit/>
          </a:bodyPr>
          <a:lstStyle/>
          <a:p>
            <a:pPr algn="ctr">
              <a:lnSpc>
                <a:spcPts val="2580"/>
              </a:lnSpc>
            </a:pPr>
            <a:r>
              <a:rPr lang="en-US" sz="1600" spc="40" dirty="0">
                <a:solidFill>
                  <a:srgbClr val="E5E9D0"/>
                </a:solidFill>
                <a:latin typeface="Avenir Next" panose="020B0503020202020204" pitchFamily="34" charset="0"/>
              </a:rPr>
              <a:t>The U.S. ranks </a:t>
            </a:r>
            <a:r>
              <a:rPr lang="en-US" sz="1600" b="1" spc="40" dirty="0">
                <a:solidFill>
                  <a:srgbClr val="FF7957"/>
                </a:solidFill>
                <a:latin typeface="Avenir Next" panose="020B0503020202020204" pitchFamily="34" charset="0"/>
              </a:rPr>
              <a:t>4th</a:t>
            </a:r>
            <a:r>
              <a:rPr lang="en-US" sz="1600" spc="40" dirty="0">
                <a:solidFill>
                  <a:srgbClr val="E5E9D0"/>
                </a:solidFill>
                <a:latin typeface="Avenir Next" panose="020B0503020202020204" pitchFamily="34" charset="0"/>
              </a:rPr>
              <a:t> in single-parent household </a:t>
            </a:r>
          </a:p>
          <a:p>
            <a:pPr algn="ctr">
              <a:lnSpc>
                <a:spcPts val="2580"/>
              </a:lnSpc>
            </a:pPr>
            <a:r>
              <a:rPr lang="en-US" sz="1600" spc="40" dirty="0">
                <a:solidFill>
                  <a:srgbClr val="E5E9D0"/>
                </a:solidFill>
                <a:latin typeface="Avenir Next" panose="020B0503020202020204" pitchFamily="34" charset="0"/>
              </a:rPr>
              <a:t>poverty among 35 OECD nations.</a:t>
            </a:r>
            <a:endParaRPr lang="en-US" sz="2400" spc="40" dirty="0">
              <a:solidFill>
                <a:srgbClr val="FF7250"/>
              </a:solidFill>
              <a:latin typeface="Hardwick WF" pitchFamily="2" charset="0"/>
            </a:endParaRPr>
          </a:p>
        </p:txBody>
      </p:sp>
      <p:sp>
        <p:nvSpPr>
          <p:cNvPr id="18" name="TextBox 17">
            <a:extLst>
              <a:ext uri="{FF2B5EF4-FFF2-40B4-BE49-F238E27FC236}">
                <a16:creationId xmlns:a16="http://schemas.microsoft.com/office/drawing/2014/main" id="{F0B74481-4D79-7B89-4B00-B14C567AA88E}"/>
              </a:ext>
            </a:extLst>
          </p:cNvPr>
          <p:cNvSpPr txBox="1"/>
          <p:nvPr/>
        </p:nvSpPr>
        <p:spPr>
          <a:xfrm>
            <a:off x="6164694" y="2805496"/>
            <a:ext cx="6032853" cy="403957"/>
          </a:xfrm>
          <a:prstGeom prst="rect">
            <a:avLst/>
          </a:prstGeom>
          <a:noFill/>
        </p:spPr>
        <p:txBody>
          <a:bodyPr wrap="square">
            <a:spAutoFit/>
          </a:bodyPr>
          <a:lstStyle/>
          <a:p>
            <a:pPr algn="ctr">
              <a:lnSpc>
                <a:spcPts val="2580"/>
              </a:lnSpc>
            </a:pPr>
            <a:r>
              <a:rPr lang="en-US" sz="1600" spc="40" dirty="0">
                <a:solidFill>
                  <a:srgbClr val="E5E9D0"/>
                </a:solidFill>
                <a:latin typeface="Avenir Next" panose="020B0503020202020204" pitchFamily="34" charset="0"/>
              </a:rPr>
              <a:t>The U.S. </a:t>
            </a:r>
            <a:r>
              <a:rPr lang="en-US" sz="1600" b="1" i="1" spc="40" dirty="0">
                <a:solidFill>
                  <a:srgbClr val="FF7957"/>
                </a:solidFill>
                <a:latin typeface="Avenir Next" panose="020B0503020202020204" pitchFamily="34" charset="0"/>
              </a:rPr>
              <a:t>falls behind</a:t>
            </a:r>
            <a:r>
              <a:rPr lang="en-US" sz="1600" spc="40" dirty="0">
                <a:solidFill>
                  <a:srgbClr val="E5E9D0"/>
                </a:solidFill>
                <a:latin typeface="Avenir Next" panose="020B0503020202020204" pitchFamily="34" charset="0"/>
              </a:rPr>
              <a:t> other wealthy countries in:</a:t>
            </a:r>
            <a:endParaRPr lang="en-US" sz="2400" spc="40" dirty="0">
              <a:solidFill>
                <a:srgbClr val="FF7250"/>
              </a:solidFill>
              <a:latin typeface="Hardwick WF" pitchFamily="2" charset="0"/>
            </a:endParaRPr>
          </a:p>
        </p:txBody>
      </p:sp>
      <p:grpSp>
        <p:nvGrpSpPr>
          <p:cNvPr id="51" name="Group 50">
            <a:extLst>
              <a:ext uri="{FF2B5EF4-FFF2-40B4-BE49-F238E27FC236}">
                <a16:creationId xmlns:a16="http://schemas.microsoft.com/office/drawing/2014/main" id="{B7DD5ED2-145D-2FBF-3CD3-D6C2C5587231}"/>
              </a:ext>
            </a:extLst>
          </p:cNvPr>
          <p:cNvGrpSpPr/>
          <p:nvPr/>
        </p:nvGrpSpPr>
        <p:grpSpPr>
          <a:xfrm>
            <a:off x="7022257" y="4465223"/>
            <a:ext cx="2633790" cy="657181"/>
            <a:chOff x="6606300" y="3463208"/>
            <a:chExt cx="2633790" cy="657181"/>
          </a:xfrm>
        </p:grpSpPr>
        <p:sp>
          <p:nvSpPr>
            <p:cNvPr id="19" name="TextBox 18">
              <a:extLst>
                <a:ext uri="{FF2B5EF4-FFF2-40B4-BE49-F238E27FC236}">
                  <a16:creationId xmlns:a16="http://schemas.microsoft.com/office/drawing/2014/main" id="{0D8397EE-4DBA-5B15-B3D0-277ED595C82C}"/>
                </a:ext>
              </a:extLst>
            </p:cNvPr>
            <p:cNvSpPr txBox="1"/>
            <p:nvPr/>
          </p:nvSpPr>
          <p:spPr>
            <a:xfrm>
              <a:off x="6903289" y="3540743"/>
              <a:ext cx="2336801" cy="579646"/>
            </a:xfrm>
            <a:prstGeom prst="rect">
              <a:avLst/>
            </a:prstGeom>
            <a:noFill/>
          </p:spPr>
          <p:txBody>
            <a:bodyPr wrap="square" rtlCol="0">
              <a:spAutoFit/>
            </a:bodyPr>
            <a:lstStyle/>
            <a:p>
              <a:pPr>
                <a:lnSpc>
                  <a:spcPts val="1920"/>
                </a:lnSpc>
              </a:pPr>
              <a:r>
                <a:rPr lang="en-US" sz="1600" b="1" dirty="0">
                  <a:solidFill>
                    <a:schemeClr val="bg1"/>
                  </a:solidFill>
                  <a:latin typeface="Avenir Next Demi Bold" panose="020B0503020202020204" pitchFamily="34" charset="0"/>
                </a:rPr>
                <a:t>Affordable </a:t>
              </a:r>
            </a:p>
            <a:p>
              <a:pPr>
                <a:lnSpc>
                  <a:spcPts val="1920"/>
                </a:lnSpc>
              </a:pPr>
              <a:r>
                <a:rPr lang="en-US" sz="1600" b="1" dirty="0">
                  <a:solidFill>
                    <a:schemeClr val="bg1"/>
                  </a:solidFill>
                  <a:latin typeface="Avenir Next Demi Bold" panose="020B0503020202020204" pitchFamily="34" charset="0"/>
                </a:rPr>
                <a:t>Childcare</a:t>
              </a:r>
            </a:p>
          </p:txBody>
        </p:sp>
        <p:pic>
          <p:nvPicPr>
            <p:cNvPr id="32" name="Picture 31">
              <a:extLst>
                <a:ext uri="{FF2B5EF4-FFF2-40B4-BE49-F238E27FC236}">
                  <a16:creationId xmlns:a16="http://schemas.microsoft.com/office/drawing/2014/main" id="{78D7858F-E156-12AF-E0E6-A74E22B82FDB}"/>
                </a:ext>
              </a:extLst>
            </p:cNvPr>
            <p:cNvPicPr>
              <a:picLocks noChangeAspect="1"/>
            </p:cNvPicPr>
            <p:nvPr/>
          </p:nvPicPr>
          <p:blipFill>
            <a:blip r:embed="rId5"/>
            <a:stretch>
              <a:fillRect/>
            </a:stretch>
          </p:blipFill>
          <p:spPr>
            <a:xfrm flipH="1">
              <a:off x="6606300" y="3463208"/>
              <a:ext cx="283025" cy="611210"/>
            </a:xfrm>
            <a:prstGeom prst="rect">
              <a:avLst/>
            </a:prstGeom>
          </p:spPr>
        </p:pic>
      </p:grpSp>
      <p:grpSp>
        <p:nvGrpSpPr>
          <p:cNvPr id="50" name="Group 49">
            <a:extLst>
              <a:ext uri="{FF2B5EF4-FFF2-40B4-BE49-F238E27FC236}">
                <a16:creationId xmlns:a16="http://schemas.microsoft.com/office/drawing/2014/main" id="{84C92FC7-BA4F-D98A-AE01-4CA2382B8717}"/>
              </a:ext>
            </a:extLst>
          </p:cNvPr>
          <p:cNvGrpSpPr/>
          <p:nvPr/>
        </p:nvGrpSpPr>
        <p:grpSpPr>
          <a:xfrm>
            <a:off x="6770591" y="3644166"/>
            <a:ext cx="3017275" cy="629609"/>
            <a:chOff x="6898351" y="4495301"/>
            <a:chExt cx="3017275" cy="629609"/>
          </a:xfrm>
        </p:grpSpPr>
        <p:pic>
          <p:nvPicPr>
            <p:cNvPr id="34" name="Picture 33">
              <a:extLst>
                <a:ext uri="{FF2B5EF4-FFF2-40B4-BE49-F238E27FC236}">
                  <a16:creationId xmlns:a16="http://schemas.microsoft.com/office/drawing/2014/main" id="{BC979827-6F6F-C996-0812-7B67AB921DB0}"/>
                </a:ext>
              </a:extLst>
            </p:cNvPr>
            <p:cNvPicPr>
              <a:picLocks noChangeAspect="1"/>
            </p:cNvPicPr>
            <p:nvPr/>
          </p:nvPicPr>
          <p:blipFill>
            <a:blip r:embed="rId6"/>
            <a:stretch>
              <a:fillRect/>
            </a:stretch>
          </p:blipFill>
          <p:spPr>
            <a:xfrm>
              <a:off x="6898351" y="4495301"/>
              <a:ext cx="660416" cy="628968"/>
            </a:xfrm>
            <a:prstGeom prst="rect">
              <a:avLst/>
            </a:prstGeom>
          </p:spPr>
        </p:pic>
        <p:sp>
          <p:nvSpPr>
            <p:cNvPr id="43" name="TextBox 42">
              <a:extLst>
                <a:ext uri="{FF2B5EF4-FFF2-40B4-BE49-F238E27FC236}">
                  <a16:creationId xmlns:a16="http://schemas.microsoft.com/office/drawing/2014/main" id="{52A586E4-A4FD-B3D2-F8F4-5F2FDD5008E0}"/>
                </a:ext>
              </a:extLst>
            </p:cNvPr>
            <p:cNvSpPr txBox="1"/>
            <p:nvPr/>
          </p:nvSpPr>
          <p:spPr>
            <a:xfrm>
              <a:off x="7578825" y="4544623"/>
              <a:ext cx="2336801" cy="580287"/>
            </a:xfrm>
            <a:prstGeom prst="rect">
              <a:avLst/>
            </a:prstGeom>
            <a:noFill/>
          </p:spPr>
          <p:txBody>
            <a:bodyPr wrap="square" rtlCol="0">
              <a:spAutoFit/>
            </a:bodyPr>
            <a:lstStyle/>
            <a:p>
              <a:pPr>
                <a:lnSpc>
                  <a:spcPts val="1920"/>
                </a:lnSpc>
              </a:pPr>
              <a:r>
                <a:rPr lang="en-US" sz="1600" b="1" dirty="0">
                  <a:solidFill>
                    <a:schemeClr val="bg1"/>
                  </a:solidFill>
                  <a:latin typeface="Avenir Next Demi Bold" panose="020B0503020202020204" pitchFamily="34" charset="0"/>
                </a:rPr>
                <a:t>Paid Parental </a:t>
              </a:r>
            </a:p>
            <a:p>
              <a:pPr>
                <a:lnSpc>
                  <a:spcPts val="1920"/>
                </a:lnSpc>
              </a:pPr>
              <a:r>
                <a:rPr lang="en-US" sz="1600" b="1" dirty="0">
                  <a:solidFill>
                    <a:schemeClr val="bg1"/>
                  </a:solidFill>
                  <a:latin typeface="Avenir Next Demi Bold" panose="020B0503020202020204" pitchFamily="34" charset="0"/>
                </a:rPr>
                <a:t>Leave</a:t>
              </a:r>
            </a:p>
          </p:txBody>
        </p:sp>
      </p:grpSp>
      <p:grpSp>
        <p:nvGrpSpPr>
          <p:cNvPr id="52" name="Group 51">
            <a:extLst>
              <a:ext uri="{FF2B5EF4-FFF2-40B4-BE49-F238E27FC236}">
                <a16:creationId xmlns:a16="http://schemas.microsoft.com/office/drawing/2014/main" id="{A493DF55-654D-4C0B-5C22-7E518A9BCDDC}"/>
              </a:ext>
            </a:extLst>
          </p:cNvPr>
          <p:cNvGrpSpPr/>
          <p:nvPr/>
        </p:nvGrpSpPr>
        <p:grpSpPr>
          <a:xfrm>
            <a:off x="9357318" y="3617423"/>
            <a:ext cx="2966273" cy="694698"/>
            <a:chOff x="8863995" y="3332841"/>
            <a:chExt cx="2966273" cy="694698"/>
          </a:xfrm>
        </p:grpSpPr>
        <p:pic>
          <p:nvPicPr>
            <p:cNvPr id="45" name="Picture 44">
              <a:extLst>
                <a:ext uri="{FF2B5EF4-FFF2-40B4-BE49-F238E27FC236}">
                  <a16:creationId xmlns:a16="http://schemas.microsoft.com/office/drawing/2014/main" id="{DF11274B-FB6C-6A42-ADB1-399792FD911D}"/>
                </a:ext>
              </a:extLst>
            </p:cNvPr>
            <p:cNvPicPr>
              <a:picLocks noChangeAspect="1"/>
            </p:cNvPicPr>
            <p:nvPr/>
          </p:nvPicPr>
          <p:blipFill>
            <a:blip r:embed="rId7"/>
            <a:stretch>
              <a:fillRect/>
            </a:stretch>
          </p:blipFill>
          <p:spPr>
            <a:xfrm>
              <a:off x="8863995" y="3332841"/>
              <a:ext cx="365071" cy="694698"/>
            </a:xfrm>
            <a:prstGeom prst="rect">
              <a:avLst/>
            </a:prstGeom>
          </p:spPr>
        </p:pic>
        <p:sp>
          <p:nvSpPr>
            <p:cNvPr id="46" name="TextBox 45">
              <a:extLst>
                <a:ext uri="{FF2B5EF4-FFF2-40B4-BE49-F238E27FC236}">
                  <a16:creationId xmlns:a16="http://schemas.microsoft.com/office/drawing/2014/main" id="{919415AE-643B-C267-EEBF-D3B2523D9E80}"/>
                </a:ext>
              </a:extLst>
            </p:cNvPr>
            <p:cNvSpPr txBox="1"/>
            <p:nvPr/>
          </p:nvSpPr>
          <p:spPr>
            <a:xfrm>
              <a:off x="9229064" y="3383411"/>
              <a:ext cx="2601204" cy="580287"/>
            </a:xfrm>
            <a:prstGeom prst="rect">
              <a:avLst/>
            </a:prstGeom>
            <a:noFill/>
          </p:spPr>
          <p:txBody>
            <a:bodyPr wrap="square" rtlCol="0">
              <a:spAutoFit/>
            </a:bodyPr>
            <a:lstStyle/>
            <a:p>
              <a:pPr>
                <a:lnSpc>
                  <a:spcPts val="1920"/>
                </a:lnSpc>
              </a:pPr>
              <a:r>
                <a:rPr lang="en-US" sz="1600" b="1" dirty="0">
                  <a:solidFill>
                    <a:schemeClr val="bg1"/>
                  </a:solidFill>
                  <a:latin typeface="Avenir Next Demi Bold" panose="020B0503020202020204" pitchFamily="34" charset="0"/>
                </a:rPr>
                <a:t>Minimum Wage Standards</a:t>
              </a:r>
            </a:p>
          </p:txBody>
        </p:sp>
      </p:grpSp>
      <p:grpSp>
        <p:nvGrpSpPr>
          <p:cNvPr id="53" name="Group 52">
            <a:extLst>
              <a:ext uri="{FF2B5EF4-FFF2-40B4-BE49-F238E27FC236}">
                <a16:creationId xmlns:a16="http://schemas.microsoft.com/office/drawing/2014/main" id="{C29D121F-1880-C912-F9D4-18BD684A54F9}"/>
              </a:ext>
            </a:extLst>
          </p:cNvPr>
          <p:cNvGrpSpPr/>
          <p:nvPr/>
        </p:nvGrpSpPr>
        <p:grpSpPr>
          <a:xfrm>
            <a:off x="8950094" y="4477468"/>
            <a:ext cx="3091221" cy="633582"/>
            <a:chOff x="9441399" y="4378050"/>
            <a:chExt cx="3091221" cy="633582"/>
          </a:xfrm>
        </p:grpSpPr>
        <p:pic>
          <p:nvPicPr>
            <p:cNvPr id="47" name="Picture 46">
              <a:extLst>
                <a:ext uri="{FF2B5EF4-FFF2-40B4-BE49-F238E27FC236}">
                  <a16:creationId xmlns:a16="http://schemas.microsoft.com/office/drawing/2014/main" id="{925ABC08-E033-F192-C2D7-D0327095E846}"/>
                </a:ext>
              </a:extLst>
            </p:cNvPr>
            <p:cNvPicPr>
              <a:picLocks noChangeAspect="1"/>
            </p:cNvPicPr>
            <p:nvPr/>
          </p:nvPicPr>
          <p:blipFill>
            <a:blip r:embed="rId8"/>
            <a:stretch>
              <a:fillRect/>
            </a:stretch>
          </p:blipFill>
          <p:spPr>
            <a:xfrm rot="20548954">
              <a:off x="9441399" y="4378050"/>
              <a:ext cx="287836" cy="287836"/>
            </a:xfrm>
            <a:prstGeom prst="rect">
              <a:avLst/>
            </a:prstGeom>
          </p:spPr>
        </p:pic>
        <p:pic>
          <p:nvPicPr>
            <p:cNvPr id="48" name="Picture 47">
              <a:extLst>
                <a:ext uri="{FF2B5EF4-FFF2-40B4-BE49-F238E27FC236}">
                  <a16:creationId xmlns:a16="http://schemas.microsoft.com/office/drawing/2014/main" id="{4851FBDD-EA73-9E3C-A179-5679D654EE8A}"/>
                </a:ext>
              </a:extLst>
            </p:cNvPr>
            <p:cNvPicPr>
              <a:picLocks noChangeAspect="1"/>
            </p:cNvPicPr>
            <p:nvPr/>
          </p:nvPicPr>
          <p:blipFill rotWithShape="1">
            <a:blip r:embed="rId9"/>
            <a:srcRect l="3041" t="2220" r="2998" b="4206"/>
            <a:stretch/>
          </p:blipFill>
          <p:spPr>
            <a:xfrm rot="10970061">
              <a:off x="9565407" y="4536953"/>
              <a:ext cx="616650" cy="427510"/>
            </a:xfrm>
            <a:prstGeom prst="roundRect">
              <a:avLst/>
            </a:prstGeom>
            <a:ln w="12700">
              <a:solidFill>
                <a:schemeClr val="tx1"/>
              </a:solidFill>
            </a:ln>
          </p:spPr>
        </p:pic>
        <p:sp>
          <p:nvSpPr>
            <p:cNvPr id="49" name="TextBox 48">
              <a:extLst>
                <a:ext uri="{FF2B5EF4-FFF2-40B4-BE49-F238E27FC236}">
                  <a16:creationId xmlns:a16="http://schemas.microsoft.com/office/drawing/2014/main" id="{7AC784C7-1E57-992D-E5E4-7DA796CA4D66}"/>
                </a:ext>
              </a:extLst>
            </p:cNvPr>
            <p:cNvSpPr txBox="1"/>
            <p:nvPr/>
          </p:nvSpPr>
          <p:spPr>
            <a:xfrm>
              <a:off x="10195819" y="4431345"/>
              <a:ext cx="2336801" cy="580287"/>
            </a:xfrm>
            <a:prstGeom prst="rect">
              <a:avLst/>
            </a:prstGeom>
            <a:noFill/>
          </p:spPr>
          <p:txBody>
            <a:bodyPr wrap="square" rtlCol="0">
              <a:spAutoFit/>
            </a:bodyPr>
            <a:lstStyle/>
            <a:p>
              <a:pPr>
                <a:lnSpc>
                  <a:spcPts val="1920"/>
                </a:lnSpc>
              </a:pPr>
              <a:r>
                <a:rPr lang="en-US" sz="1600" b="1" dirty="0">
                  <a:solidFill>
                    <a:schemeClr val="bg1"/>
                  </a:solidFill>
                  <a:latin typeface="Avenir Next Demi Bold" panose="020B0503020202020204" pitchFamily="34" charset="0"/>
                </a:rPr>
                <a:t>Reproductive </a:t>
              </a:r>
            </a:p>
            <a:p>
              <a:pPr>
                <a:lnSpc>
                  <a:spcPts val="1920"/>
                </a:lnSpc>
              </a:pPr>
              <a:r>
                <a:rPr lang="en-US" sz="1600" b="1" dirty="0">
                  <a:solidFill>
                    <a:schemeClr val="bg1"/>
                  </a:solidFill>
                  <a:latin typeface="Avenir Next Demi Bold" panose="020B0503020202020204" pitchFamily="34" charset="0"/>
                </a:rPr>
                <a:t>Health Choices</a:t>
              </a:r>
            </a:p>
          </p:txBody>
        </p:sp>
      </p:grpSp>
      <p:sp>
        <p:nvSpPr>
          <p:cNvPr id="9" name="TextBox 8">
            <a:extLst>
              <a:ext uri="{FF2B5EF4-FFF2-40B4-BE49-F238E27FC236}">
                <a16:creationId xmlns:a16="http://schemas.microsoft.com/office/drawing/2014/main" id="{DBC99664-C07D-83BB-0F0C-0E5EDF73E618}"/>
              </a:ext>
            </a:extLst>
          </p:cNvPr>
          <p:cNvSpPr txBox="1"/>
          <p:nvPr/>
        </p:nvSpPr>
        <p:spPr>
          <a:xfrm>
            <a:off x="5563855" y="1388074"/>
            <a:ext cx="134734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34</a:t>
            </a:r>
          </a:p>
        </p:txBody>
      </p:sp>
      <p:sp>
        <p:nvSpPr>
          <p:cNvPr id="23" name="TextBox 22">
            <a:extLst>
              <a:ext uri="{FF2B5EF4-FFF2-40B4-BE49-F238E27FC236}">
                <a16:creationId xmlns:a16="http://schemas.microsoft.com/office/drawing/2014/main" id="{1CE24379-45D1-8865-C28B-AA715FBC04CD}"/>
              </a:ext>
            </a:extLst>
          </p:cNvPr>
          <p:cNvSpPr txBox="1"/>
          <p:nvPr/>
        </p:nvSpPr>
        <p:spPr>
          <a:xfrm>
            <a:off x="6310901" y="6300712"/>
            <a:ext cx="134734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36</a:t>
            </a:r>
          </a:p>
        </p:txBody>
      </p:sp>
      <p:sp>
        <p:nvSpPr>
          <p:cNvPr id="24" name="TextBox 23">
            <a:extLst>
              <a:ext uri="{FF2B5EF4-FFF2-40B4-BE49-F238E27FC236}">
                <a16:creationId xmlns:a16="http://schemas.microsoft.com/office/drawing/2014/main" id="{3B058393-5DF2-7CE5-20A9-44F4DB39FA3F}"/>
              </a:ext>
            </a:extLst>
          </p:cNvPr>
          <p:cNvSpPr txBox="1"/>
          <p:nvPr/>
        </p:nvSpPr>
        <p:spPr>
          <a:xfrm>
            <a:off x="9974953" y="6636211"/>
            <a:ext cx="3213106" cy="246221"/>
          </a:xfrm>
          <a:prstGeom prst="rect">
            <a:avLst/>
          </a:prstGeom>
          <a:noFill/>
        </p:spPr>
        <p:txBody>
          <a:bodyPr wrap="square" rtlCol="0">
            <a:spAutoFit/>
          </a:bodyPr>
          <a:lstStyle/>
          <a:p>
            <a:r>
              <a:rPr lang="en-US" sz="1000" b="0" i="0" dirty="0">
                <a:solidFill>
                  <a:schemeClr val="bg2">
                    <a:lumMod val="25000"/>
                  </a:schemeClr>
                </a:solidFill>
                <a:effectLst/>
                <a:latin typeface="Roboto" panose="02000000000000000000" pitchFamily="2" charset="0"/>
              </a:rPr>
              <a:t>©</a:t>
            </a:r>
            <a:r>
              <a:rPr lang="en-US" sz="1000" b="0" i="1" dirty="0">
                <a:solidFill>
                  <a:schemeClr val="bg2">
                    <a:lumMod val="25000"/>
                  </a:schemeClr>
                </a:solidFill>
                <a:effectLst/>
                <a:latin typeface="Avenir Next Condensed" panose="020B0506020202020204" pitchFamily="34" charset="0"/>
              </a:rPr>
              <a:t> </a:t>
            </a:r>
            <a:r>
              <a:rPr lang="en-US" sz="1000" b="0" dirty="0">
                <a:solidFill>
                  <a:schemeClr val="bg2">
                    <a:lumMod val="25000"/>
                  </a:schemeClr>
                </a:solidFill>
                <a:effectLst/>
                <a:latin typeface="Avenir Next Condensed" panose="020B0506020202020204" pitchFamily="34" charset="0"/>
              </a:rPr>
              <a:t>Matthe</a:t>
            </a:r>
            <a:r>
              <a:rPr lang="en-US" sz="1000" dirty="0">
                <a:solidFill>
                  <a:schemeClr val="bg2">
                    <a:lumMod val="25000"/>
                  </a:schemeClr>
                </a:solidFill>
                <a:latin typeface="Avenir Next Condensed" panose="020B0506020202020204" pitchFamily="34" charset="0"/>
              </a:rPr>
              <a:t>w Desmond, </a:t>
            </a:r>
            <a:r>
              <a:rPr lang="en-US" sz="10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2370403521"/>
      </p:ext>
    </p:extLst>
  </p:cSld>
  <p:clrMapOvr>
    <a:masterClrMapping/>
  </p:clrMapOvr>
  <p:transition spd="med">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FD784761-F50D-F2FD-02FA-11E8B9CDB332}"/>
              </a:ext>
            </a:extLst>
          </p:cNvPr>
          <p:cNvSpPr/>
          <p:nvPr/>
        </p:nvSpPr>
        <p:spPr>
          <a:xfrm>
            <a:off x="5315343" y="872386"/>
            <a:ext cx="70718" cy="517358"/>
          </a:xfrm>
          <a:custGeom>
            <a:avLst/>
            <a:gdLst>
              <a:gd name="connsiteX0" fmla="*/ 51856 w 142939"/>
              <a:gd name="connsiteY0" fmla="*/ 0 h 517358"/>
              <a:gd name="connsiteX1" fmla="*/ 3730 w 142939"/>
              <a:gd name="connsiteY1" fmla="*/ 184484 h 517358"/>
              <a:gd name="connsiteX2" fmla="*/ 140088 w 142939"/>
              <a:gd name="connsiteY2" fmla="*/ 300789 h 517358"/>
              <a:gd name="connsiteX3" fmla="*/ 91961 w 142939"/>
              <a:gd name="connsiteY3" fmla="*/ 449179 h 517358"/>
              <a:gd name="connsiteX4" fmla="*/ 39824 w 142939"/>
              <a:gd name="connsiteY4" fmla="*/ 517358 h 517358"/>
              <a:gd name="connsiteX0" fmla="*/ 15367 w 104142"/>
              <a:gd name="connsiteY0" fmla="*/ 0 h 517358"/>
              <a:gd name="connsiteX1" fmla="*/ 22779 w 104142"/>
              <a:gd name="connsiteY1" fmla="*/ 162712 h 517358"/>
              <a:gd name="connsiteX2" fmla="*/ 103599 w 104142"/>
              <a:gd name="connsiteY2" fmla="*/ 300789 h 517358"/>
              <a:gd name="connsiteX3" fmla="*/ 55472 w 104142"/>
              <a:gd name="connsiteY3" fmla="*/ 449179 h 517358"/>
              <a:gd name="connsiteX4" fmla="*/ 3335 w 104142"/>
              <a:gd name="connsiteY4" fmla="*/ 517358 h 517358"/>
              <a:gd name="connsiteX0" fmla="*/ 15367 w 127115"/>
              <a:gd name="connsiteY0" fmla="*/ 0 h 517358"/>
              <a:gd name="connsiteX1" fmla="*/ 22779 w 127115"/>
              <a:gd name="connsiteY1" fmla="*/ 162712 h 517358"/>
              <a:gd name="connsiteX2" fmla="*/ 103599 w 127115"/>
              <a:gd name="connsiteY2" fmla="*/ 300789 h 517358"/>
              <a:gd name="connsiteX3" fmla="*/ 120268 w 127115"/>
              <a:gd name="connsiteY3" fmla="*/ 449179 h 517358"/>
              <a:gd name="connsiteX4" fmla="*/ 3335 w 127115"/>
              <a:gd name="connsiteY4" fmla="*/ 517358 h 517358"/>
              <a:gd name="connsiteX0" fmla="*/ 15367 w 120268"/>
              <a:gd name="connsiteY0" fmla="*/ 0 h 517358"/>
              <a:gd name="connsiteX1" fmla="*/ 22779 w 120268"/>
              <a:gd name="connsiteY1" fmla="*/ 162712 h 517358"/>
              <a:gd name="connsiteX2" fmla="*/ 103599 w 120268"/>
              <a:gd name="connsiteY2" fmla="*/ 300789 h 517358"/>
              <a:gd name="connsiteX3" fmla="*/ 120268 w 120268"/>
              <a:gd name="connsiteY3" fmla="*/ 449179 h 517358"/>
              <a:gd name="connsiteX4" fmla="*/ 3335 w 120268"/>
              <a:gd name="connsiteY4" fmla="*/ 517358 h 517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68" h="517358">
                <a:moveTo>
                  <a:pt x="15367" y="0"/>
                </a:moveTo>
                <a:cubicBezTo>
                  <a:pt x="-16049" y="67176"/>
                  <a:pt x="8074" y="112581"/>
                  <a:pt x="22779" y="162712"/>
                </a:cubicBezTo>
                <a:cubicBezTo>
                  <a:pt x="37484" y="212843"/>
                  <a:pt x="87351" y="253045"/>
                  <a:pt x="103599" y="300789"/>
                </a:cubicBezTo>
                <a:cubicBezTo>
                  <a:pt x="119847" y="348534"/>
                  <a:pt x="-29639" y="445741"/>
                  <a:pt x="120268" y="449179"/>
                </a:cubicBezTo>
                <a:cubicBezTo>
                  <a:pt x="103557" y="485274"/>
                  <a:pt x="21048" y="501316"/>
                  <a:pt x="3335" y="517358"/>
                </a:cubicBezTo>
              </a:path>
            </a:pathLst>
          </a:custGeom>
          <a:noFill/>
          <a:ln w="19050">
            <a:solidFill>
              <a:srgbClr val="FF72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47">
            <a:extLst>
              <a:ext uri="{FF2B5EF4-FFF2-40B4-BE49-F238E27FC236}">
                <a16:creationId xmlns:a16="http://schemas.microsoft.com/office/drawing/2014/main" id="{5B7FFFFA-97D8-897D-3E15-C1AE7792DDA8}"/>
              </a:ext>
            </a:extLst>
          </p:cNvPr>
          <p:cNvSpPr/>
          <p:nvPr/>
        </p:nvSpPr>
        <p:spPr>
          <a:xfrm>
            <a:off x="6942892" y="858318"/>
            <a:ext cx="51027" cy="545493"/>
          </a:xfrm>
          <a:custGeom>
            <a:avLst/>
            <a:gdLst>
              <a:gd name="connsiteX0" fmla="*/ 51856 w 142939"/>
              <a:gd name="connsiteY0" fmla="*/ 0 h 517358"/>
              <a:gd name="connsiteX1" fmla="*/ 3730 w 142939"/>
              <a:gd name="connsiteY1" fmla="*/ 184484 h 517358"/>
              <a:gd name="connsiteX2" fmla="*/ 140088 w 142939"/>
              <a:gd name="connsiteY2" fmla="*/ 300789 h 517358"/>
              <a:gd name="connsiteX3" fmla="*/ 91961 w 142939"/>
              <a:gd name="connsiteY3" fmla="*/ 449179 h 517358"/>
              <a:gd name="connsiteX4" fmla="*/ 39824 w 142939"/>
              <a:gd name="connsiteY4" fmla="*/ 517358 h 517358"/>
              <a:gd name="connsiteX0" fmla="*/ 15367 w 104142"/>
              <a:gd name="connsiteY0" fmla="*/ 0 h 517358"/>
              <a:gd name="connsiteX1" fmla="*/ 22779 w 104142"/>
              <a:gd name="connsiteY1" fmla="*/ 162712 h 517358"/>
              <a:gd name="connsiteX2" fmla="*/ 103599 w 104142"/>
              <a:gd name="connsiteY2" fmla="*/ 300789 h 517358"/>
              <a:gd name="connsiteX3" fmla="*/ 55472 w 104142"/>
              <a:gd name="connsiteY3" fmla="*/ 449179 h 517358"/>
              <a:gd name="connsiteX4" fmla="*/ 3335 w 104142"/>
              <a:gd name="connsiteY4" fmla="*/ 517358 h 517358"/>
              <a:gd name="connsiteX0" fmla="*/ 15367 w 127115"/>
              <a:gd name="connsiteY0" fmla="*/ 0 h 517358"/>
              <a:gd name="connsiteX1" fmla="*/ 22779 w 127115"/>
              <a:gd name="connsiteY1" fmla="*/ 162712 h 517358"/>
              <a:gd name="connsiteX2" fmla="*/ 103599 w 127115"/>
              <a:gd name="connsiteY2" fmla="*/ 300789 h 517358"/>
              <a:gd name="connsiteX3" fmla="*/ 120268 w 127115"/>
              <a:gd name="connsiteY3" fmla="*/ 449179 h 517358"/>
              <a:gd name="connsiteX4" fmla="*/ 3335 w 127115"/>
              <a:gd name="connsiteY4" fmla="*/ 517358 h 517358"/>
              <a:gd name="connsiteX0" fmla="*/ 15367 w 120268"/>
              <a:gd name="connsiteY0" fmla="*/ 0 h 517358"/>
              <a:gd name="connsiteX1" fmla="*/ 22779 w 120268"/>
              <a:gd name="connsiteY1" fmla="*/ 162712 h 517358"/>
              <a:gd name="connsiteX2" fmla="*/ 103599 w 120268"/>
              <a:gd name="connsiteY2" fmla="*/ 300789 h 517358"/>
              <a:gd name="connsiteX3" fmla="*/ 120268 w 120268"/>
              <a:gd name="connsiteY3" fmla="*/ 449179 h 517358"/>
              <a:gd name="connsiteX4" fmla="*/ 3335 w 120268"/>
              <a:gd name="connsiteY4" fmla="*/ 517358 h 517358"/>
              <a:gd name="connsiteX0" fmla="*/ 12032 w 116933"/>
              <a:gd name="connsiteY0" fmla="*/ 0 h 517358"/>
              <a:gd name="connsiteX1" fmla="*/ 102751 w 116933"/>
              <a:gd name="connsiteY1" fmla="*/ 168155 h 517358"/>
              <a:gd name="connsiteX2" fmla="*/ 100264 w 116933"/>
              <a:gd name="connsiteY2" fmla="*/ 300789 h 517358"/>
              <a:gd name="connsiteX3" fmla="*/ 116933 w 116933"/>
              <a:gd name="connsiteY3" fmla="*/ 449179 h 517358"/>
              <a:gd name="connsiteX4" fmla="*/ 0 w 116933"/>
              <a:gd name="connsiteY4" fmla="*/ 517358 h 517358"/>
              <a:gd name="connsiteX0" fmla="*/ 23047 w 127948"/>
              <a:gd name="connsiteY0" fmla="*/ 0 h 517358"/>
              <a:gd name="connsiteX1" fmla="*/ 113766 w 127948"/>
              <a:gd name="connsiteY1" fmla="*/ 168155 h 517358"/>
              <a:gd name="connsiteX2" fmla="*/ 202 w 127948"/>
              <a:gd name="connsiteY2" fmla="*/ 306232 h 517358"/>
              <a:gd name="connsiteX3" fmla="*/ 127948 w 127948"/>
              <a:gd name="connsiteY3" fmla="*/ 449179 h 517358"/>
              <a:gd name="connsiteX4" fmla="*/ 11015 w 127948"/>
              <a:gd name="connsiteY4" fmla="*/ 517358 h 517358"/>
              <a:gd name="connsiteX0" fmla="*/ 12032 w 116933"/>
              <a:gd name="connsiteY0" fmla="*/ 0 h 517358"/>
              <a:gd name="connsiteX1" fmla="*/ 102751 w 116933"/>
              <a:gd name="connsiteY1" fmla="*/ 168155 h 517358"/>
              <a:gd name="connsiteX2" fmla="*/ 53983 w 116933"/>
              <a:gd name="connsiteY2" fmla="*/ 338889 h 517358"/>
              <a:gd name="connsiteX3" fmla="*/ 116933 w 116933"/>
              <a:gd name="connsiteY3" fmla="*/ 449179 h 517358"/>
              <a:gd name="connsiteX4" fmla="*/ 0 w 116933"/>
              <a:gd name="connsiteY4" fmla="*/ 517358 h 517358"/>
              <a:gd name="connsiteX0" fmla="*/ 12032 w 116933"/>
              <a:gd name="connsiteY0" fmla="*/ 0 h 517358"/>
              <a:gd name="connsiteX1" fmla="*/ 56469 w 116933"/>
              <a:gd name="connsiteY1" fmla="*/ 184484 h 517358"/>
              <a:gd name="connsiteX2" fmla="*/ 53983 w 116933"/>
              <a:gd name="connsiteY2" fmla="*/ 338889 h 517358"/>
              <a:gd name="connsiteX3" fmla="*/ 116933 w 116933"/>
              <a:gd name="connsiteY3" fmla="*/ 449179 h 517358"/>
              <a:gd name="connsiteX4" fmla="*/ 0 w 116933"/>
              <a:gd name="connsiteY4" fmla="*/ 517358 h 517358"/>
              <a:gd name="connsiteX0" fmla="*/ 30471 w 135372"/>
              <a:gd name="connsiteY0" fmla="*/ 0 h 517358"/>
              <a:gd name="connsiteX1" fmla="*/ 3135 w 135372"/>
              <a:gd name="connsiteY1" fmla="*/ 219653 h 517358"/>
              <a:gd name="connsiteX2" fmla="*/ 72422 w 135372"/>
              <a:gd name="connsiteY2" fmla="*/ 338889 h 517358"/>
              <a:gd name="connsiteX3" fmla="*/ 135372 w 135372"/>
              <a:gd name="connsiteY3" fmla="*/ 449179 h 517358"/>
              <a:gd name="connsiteX4" fmla="*/ 18439 w 135372"/>
              <a:gd name="connsiteY4" fmla="*/ 517358 h 517358"/>
              <a:gd name="connsiteX0" fmla="*/ 161212 w 161212"/>
              <a:gd name="connsiteY0" fmla="*/ 0 h 531425"/>
              <a:gd name="connsiteX1" fmla="*/ 2291 w 161212"/>
              <a:gd name="connsiteY1" fmla="*/ 233720 h 531425"/>
              <a:gd name="connsiteX2" fmla="*/ 71578 w 161212"/>
              <a:gd name="connsiteY2" fmla="*/ 352956 h 531425"/>
              <a:gd name="connsiteX3" fmla="*/ 134528 w 161212"/>
              <a:gd name="connsiteY3" fmla="*/ 463246 h 531425"/>
              <a:gd name="connsiteX4" fmla="*/ 17595 w 161212"/>
              <a:gd name="connsiteY4" fmla="*/ 531425 h 531425"/>
              <a:gd name="connsiteX0" fmla="*/ 143617 w 143617"/>
              <a:gd name="connsiteY0" fmla="*/ 0 h 531425"/>
              <a:gd name="connsiteX1" fmla="*/ 68432 w 143617"/>
              <a:gd name="connsiteY1" fmla="*/ 240754 h 531425"/>
              <a:gd name="connsiteX2" fmla="*/ 53983 w 143617"/>
              <a:gd name="connsiteY2" fmla="*/ 352956 h 531425"/>
              <a:gd name="connsiteX3" fmla="*/ 116933 w 143617"/>
              <a:gd name="connsiteY3" fmla="*/ 463246 h 531425"/>
              <a:gd name="connsiteX4" fmla="*/ 0 w 143617"/>
              <a:gd name="connsiteY4" fmla="*/ 531425 h 531425"/>
              <a:gd name="connsiteX0" fmla="*/ 143617 w 143617"/>
              <a:gd name="connsiteY0" fmla="*/ 0 h 531425"/>
              <a:gd name="connsiteX1" fmla="*/ 68432 w 143617"/>
              <a:gd name="connsiteY1" fmla="*/ 240754 h 531425"/>
              <a:gd name="connsiteX2" fmla="*/ 137719 w 143617"/>
              <a:gd name="connsiteY2" fmla="*/ 367024 h 531425"/>
              <a:gd name="connsiteX3" fmla="*/ 116933 w 143617"/>
              <a:gd name="connsiteY3" fmla="*/ 463246 h 531425"/>
              <a:gd name="connsiteX4" fmla="*/ 0 w 143617"/>
              <a:gd name="connsiteY4" fmla="*/ 531425 h 531425"/>
              <a:gd name="connsiteX0" fmla="*/ 86780 w 86780"/>
              <a:gd name="connsiteY0" fmla="*/ 0 h 545493"/>
              <a:gd name="connsiteX1" fmla="*/ 11595 w 86780"/>
              <a:gd name="connsiteY1" fmla="*/ 240754 h 545493"/>
              <a:gd name="connsiteX2" fmla="*/ 80882 w 86780"/>
              <a:gd name="connsiteY2" fmla="*/ 367024 h 545493"/>
              <a:gd name="connsiteX3" fmla="*/ 60096 w 86780"/>
              <a:gd name="connsiteY3" fmla="*/ 463246 h 545493"/>
              <a:gd name="connsiteX4" fmla="*/ 50824 w 86780"/>
              <a:gd name="connsiteY4" fmla="*/ 545493 h 545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80" h="545493">
                <a:moveTo>
                  <a:pt x="86780" y="0"/>
                </a:moveTo>
                <a:cubicBezTo>
                  <a:pt x="55364" y="67176"/>
                  <a:pt x="12578" y="179583"/>
                  <a:pt x="11595" y="240754"/>
                </a:cubicBezTo>
                <a:cubicBezTo>
                  <a:pt x="10612" y="301925"/>
                  <a:pt x="72799" y="329942"/>
                  <a:pt x="80882" y="367024"/>
                </a:cubicBezTo>
                <a:cubicBezTo>
                  <a:pt x="88965" y="404106"/>
                  <a:pt x="-89811" y="459808"/>
                  <a:pt x="60096" y="463246"/>
                </a:cubicBezTo>
                <a:cubicBezTo>
                  <a:pt x="43385" y="499341"/>
                  <a:pt x="68537" y="529451"/>
                  <a:pt x="50824" y="545493"/>
                </a:cubicBezTo>
              </a:path>
            </a:pathLst>
          </a:custGeom>
          <a:noFill/>
          <a:ln w="19050">
            <a:solidFill>
              <a:srgbClr val="FF72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25FE18B4-6ABE-E9C4-D224-5505358856EC}"/>
              </a:ext>
            </a:extLst>
          </p:cNvPr>
          <p:cNvGrpSpPr/>
          <p:nvPr/>
        </p:nvGrpSpPr>
        <p:grpSpPr>
          <a:xfrm>
            <a:off x="1492004" y="134026"/>
            <a:ext cx="9469467" cy="869855"/>
            <a:chOff x="1492004" y="134026"/>
            <a:chExt cx="9469467" cy="869855"/>
          </a:xfrm>
        </p:grpSpPr>
        <p:grpSp>
          <p:nvGrpSpPr>
            <p:cNvPr id="5" name="Group 4">
              <a:extLst>
                <a:ext uri="{FF2B5EF4-FFF2-40B4-BE49-F238E27FC236}">
                  <a16:creationId xmlns:a16="http://schemas.microsoft.com/office/drawing/2014/main" id="{8F23A724-05B5-93BC-C31A-813EDDC5B944}"/>
                </a:ext>
              </a:extLst>
            </p:cNvPr>
            <p:cNvGrpSpPr/>
            <p:nvPr/>
          </p:nvGrpSpPr>
          <p:grpSpPr>
            <a:xfrm>
              <a:off x="1782008" y="134026"/>
              <a:ext cx="8749466" cy="869855"/>
              <a:chOff x="6095" y="77325"/>
              <a:chExt cx="12191999" cy="869855"/>
            </a:xfrm>
          </p:grpSpPr>
          <p:sp>
            <p:nvSpPr>
              <p:cNvPr id="8" name="Rounded Rectangle 7">
                <a:extLst>
                  <a:ext uri="{FF2B5EF4-FFF2-40B4-BE49-F238E27FC236}">
                    <a16:creationId xmlns:a16="http://schemas.microsoft.com/office/drawing/2014/main" id="{FD40579C-BAFF-A465-2109-B85C04D9BEFD}"/>
                  </a:ext>
                </a:extLst>
              </p:cNvPr>
              <p:cNvSpPr/>
              <p:nvPr/>
            </p:nvSpPr>
            <p:spPr>
              <a:xfrm>
                <a:off x="6095" y="77325"/>
                <a:ext cx="12191999"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a:extLst>
                  <a:ext uri="{FF2B5EF4-FFF2-40B4-BE49-F238E27FC236}">
                    <a16:creationId xmlns:a16="http://schemas.microsoft.com/office/drawing/2014/main" id="{08249CA0-537D-1122-26C0-75CBB3E4074C}"/>
                  </a:ext>
                </a:extLst>
              </p:cNvPr>
              <p:cNvSpPr/>
              <p:nvPr/>
            </p:nvSpPr>
            <p:spPr>
              <a:xfrm>
                <a:off x="103631" y="143301"/>
                <a:ext cx="11984736"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a:extLst>
                <a:ext uri="{FF2B5EF4-FFF2-40B4-BE49-F238E27FC236}">
                  <a16:creationId xmlns:a16="http://schemas.microsoft.com/office/drawing/2014/main" id="{162D2F81-45EC-4F42-1EDD-0D69E1EE28DA}"/>
                </a:ext>
              </a:extLst>
            </p:cNvPr>
            <p:cNvSpPr txBox="1"/>
            <p:nvPr/>
          </p:nvSpPr>
          <p:spPr>
            <a:xfrm>
              <a:off x="1492004" y="285843"/>
              <a:ext cx="9469467" cy="584775"/>
            </a:xfrm>
            <a:prstGeom prst="rect">
              <a:avLst/>
            </a:prstGeom>
            <a:noFill/>
          </p:spPr>
          <p:txBody>
            <a:bodyPr wrap="square" rtlCol="0">
              <a:spAutoFit/>
            </a:bodyPr>
            <a:lstStyle/>
            <a:p>
              <a:pPr algn="ctr"/>
              <a:r>
                <a:rPr lang="en-US" sz="3200" spc="40" dirty="0">
                  <a:solidFill>
                    <a:srgbClr val="E5E9D0"/>
                  </a:solidFill>
                  <a:latin typeface="Hardwick WF" pitchFamily="2" charset="0"/>
                </a:rPr>
                <a:t>Why haven’t we made more progress? </a:t>
              </a:r>
            </a:p>
          </p:txBody>
        </p:sp>
      </p:grpSp>
      <p:sp>
        <p:nvSpPr>
          <p:cNvPr id="49" name="Octagon 48">
            <a:extLst>
              <a:ext uri="{FF2B5EF4-FFF2-40B4-BE49-F238E27FC236}">
                <a16:creationId xmlns:a16="http://schemas.microsoft.com/office/drawing/2014/main" id="{14EADECC-5313-485F-34CE-D03E97BA52DB}"/>
              </a:ext>
            </a:extLst>
          </p:cNvPr>
          <p:cNvSpPr/>
          <p:nvPr/>
        </p:nvSpPr>
        <p:spPr>
          <a:xfrm>
            <a:off x="3257907" y="1197601"/>
            <a:ext cx="6131004" cy="755210"/>
          </a:xfrm>
          <a:prstGeom prst="octagon">
            <a:avLst/>
          </a:prstGeom>
          <a:solidFill>
            <a:srgbClr val="191819"/>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ctagon 49">
            <a:extLst>
              <a:ext uri="{FF2B5EF4-FFF2-40B4-BE49-F238E27FC236}">
                <a16:creationId xmlns:a16="http://schemas.microsoft.com/office/drawing/2014/main" id="{871F151C-7B70-2FC7-8AA4-F9B374E1A736}"/>
              </a:ext>
            </a:extLst>
          </p:cNvPr>
          <p:cNvSpPr/>
          <p:nvPr/>
        </p:nvSpPr>
        <p:spPr>
          <a:xfrm>
            <a:off x="3349456" y="1281724"/>
            <a:ext cx="5882928" cy="583360"/>
          </a:xfrm>
          <a:prstGeom prst="octagon">
            <a:avLst/>
          </a:prstGeom>
          <a:solidFill>
            <a:srgbClr val="201F20"/>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1" name="Group 50">
            <a:extLst>
              <a:ext uri="{FF2B5EF4-FFF2-40B4-BE49-F238E27FC236}">
                <a16:creationId xmlns:a16="http://schemas.microsoft.com/office/drawing/2014/main" id="{0C8CC297-6558-9159-60C1-447774A12222}"/>
              </a:ext>
            </a:extLst>
          </p:cNvPr>
          <p:cNvGrpSpPr/>
          <p:nvPr/>
        </p:nvGrpSpPr>
        <p:grpSpPr>
          <a:xfrm>
            <a:off x="3545204" y="1180745"/>
            <a:ext cx="847000" cy="785318"/>
            <a:chOff x="376198" y="1113149"/>
            <a:chExt cx="869855" cy="869855"/>
          </a:xfrm>
          <a:solidFill>
            <a:srgbClr val="FF7150"/>
          </a:solidFill>
        </p:grpSpPr>
        <p:pic>
          <p:nvPicPr>
            <p:cNvPr id="53" name="Graphic 52" descr="Key with solid fill">
              <a:extLst>
                <a:ext uri="{FF2B5EF4-FFF2-40B4-BE49-F238E27FC236}">
                  <a16:creationId xmlns:a16="http://schemas.microsoft.com/office/drawing/2014/main" id="{5A92FBFC-9EDC-6A5D-5B49-A1B4E99919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6198" y="1113149"/>
              <a:ext cx="869855" cy="869855"/>
            </a:xfrm>
            <a:prstGeom prst="rect">
              <a:avLst/>
            </a:prstGeom>
          </p:spPr>
        </p:pic>
        <p:sp>
          <p:nvSpPr>
            <p:cNvPr id="54" name="Snip Same Side Corner Rectangle 53">
              <a:extLst>
                <a:ext uri="{FF2B5EF4-FFF2-40B4-BE49-F238E27FC236}">
                  <a16:creationId xmlns:a16="http://schemas.microsoft.com/office/drawing/2014/main" id="{945A77A2-4378-B30A-1683-960CBF6B40EC}"/>
                </a:ext>
              </a:extLst>
            </p:cNvPr>
            <p:cNvSpPr/>
            <p:nvPr/>
          </p:nvSpPr>
          <p:spPr>
            <a:xfrm rot="16200000">
              <a:off x="384690" y="1357214"/>
              <a:ext cx="389827" cy="388244"/>
            </a:xfrm>
            <a:prstGeom prst="snip2SameRect">
              <a:avLst>
                <a:gd name="adj1" fmla="val 21679"/>
                <a:gd name="adj2" fmla="val 3659"/>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ounded Rectangle 54">
              <a:extLst>
                <a:ext uri="{FF2B5EF4-FFF2-40B4-BE49-F238E27FC236}">
                  <a16:creationId xmlns:a16="http://schemas.microsoft.com/office/drawing/2014/main" id="{184723BA-B9EF-C6F9-EB26-4ABEC060073D}"/>
                </a:ext>
              </a:extLst>
            </p:cNvPr>
            <p:cNvSpPr/>
            <p:nvPr/>
          </p:nvSpPr>
          <p:spPr>
            <a:xfrm>
              <a:off x="460075" y="1495245"/>
              <a:ext cx="74763" cy="10351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6" name="TextBox 55">
            <a:extLst>
              <a:ext uri="{FF2B5EF4-FFF2-40B4-BE49-F238E27FC236}">
                <a16:creationId xmlns:a16="http://schemas.microsoft.com/office/drawing/2014/main" id="{00EDFED8-0BBD-955A-5F12-249A347CB251}"/>
              </a:ext>
            </a:extLst>
          </p:cNvPr>
          <p:cNvSpPr txBox="1"/>
          <p:nvPr/>
        </p:nvSpPr>
        <p:spPr>
          <a:xfrm>
            <a:off x="4384773" y="1387110"/>
            <a:ext cx="5602889" cy="400110"/>
          </a:xfrm>
          <a:prstGeom prst="rect">
            <a:avLst/>
          </a:prstGeom>
          <a:noFill/>
        </p:spPr>
        <p:txBody>
          <a:bodyPr wrap="square" rtlCol="0">
            <a:spAutoFit/>
          </a:bodyPr>
          <a:lstStyle/>
          <a:p>
            <a:r>
              <a:rPr lang="en-US" sz="2000" dirty="0">
                <a:solidFill>
                  <a:schemeClr val="bg1"/>
                </a:solidFill>
                <a:latin typeface="Avenir Next" panose="020B0503020202020204" pitchFamily="34" charset="0"/>
              </a:rPr>
              <a:t>The US welfare system is a leaky bucket.</a:t>
            </a:r>
          </a:p>
        </p:txBody>
      </p:sp>
      <p:sp>
        <p:nvSpPr>
          <p:cNvPr id="210" name="TextBox 209">
            <a:extLst>
              <a:ext uri="{FF2B5EF4-FFF2-40B4-BE49-F238E27FC236}">
                <a16:creationId xmlns:a16="http://schemas.microsoft.com/office/drawing/2014/main" id="{32300315-962E-F263-306A-5B417B90EFC9}"/>
              </a:ext>
            </a:extLst>
          </p:cNvPr>
          <p:cNvSpPr txBox="1"/>
          <p:nvPr/>
        </p:nvSpPr>
        <p:spPr>
          <a:xfrm>
            <a:off x="5735998" y="2311464"/>
            <a:ext cx="5724814" cy="857286"/>
          </a:xfrm>
          <a:prstGeom prst="rect">
            <a:avLst/>
          </a:prstGeom>
          <a:noFill/>
        </p:spPr>
        <p:txBody>
          <a:bodyPr wrap="square" rtlCol="0">
            <a:spAutoFit/>
          </a:bodyPr>
          <a:lstStyle/>
          <a:p>
            <a:pPr algn="ctr">
              <a:lnSpc>
                <a:spcPts val="3100"/>
              </a:lnSpc>
            </a:pPr>
            <a:r>
              <a:rPr lang="en-US" dirty="0">
                <a:solidFill>
                  <a:srgbClr val="F7FAE3"/>
                </a:solidFill>
                <a:latin typeface="Avenir Next Medium" panose="020B0503020202020204" pitchFamily="34" charset="0"/>
              </a:rPr>
              <a:t>In 2020, for every TANF dollar budgeted, </a:t>
            </a:r>
          </a:p>
          <a:p>
            <a:pPr algn="ctr">
              <a:lnSpc>
                <a:spcPts val="3100"/>
              </a:lnSpc>
            </a:pPr>
            <a:r>
              <a:rPr lang="en-US" b="1" dirty="0">
                <a:solidFill>
                  <a:srgbClr val="6FAD47"/>
                </a:solidFill>
                <a:latin typeface="Avenir Next" panose="020B0503020202020204" pitchFamily="34" charset="0"/>
              </a:rPr>
              <a:t>only 22 cents </a:t>
            </a:r>
            <a:r>
              <a:rPr lang="en-US" dirty="0">
                <a:solidFill>
                  <a:srgbClr val="F7FAE3"/>
                </a:solidFill>
                <a:latin typeface="Avenir Next Medium" panose="020B0503020202020204" pitchFamily="34" charset="0"/>
              </a:rPr>
              <a:t>directly reached poor families.</a:t>
            </a:r>
          </a:p>
        </p:txBody>
      </p:sp>
      <p:sp>
        <p:nvSpPr>
          <p:cNvPr id="211" name="Rectangle 210">
            <a:extLst>
              <a:ext uri="{FF2B5EF4-FFF2-40B4-BE49-F238E27FC236}">
                <a16:creationId xmlns:a16="http://schemas.microsoft.com/office/drawing/2014/main" id="{5D3AC521-AAD2-5D7D-746E-76CB079C99FF}"/>
              </a:ext>
            </a:extLst>
          </p:cNvPr>
          <p:cNvSpPr/>
          <p:nvPr/>
        </p:nvSpPr>
        <p:spPr>
          <a:xfrm>
            <a:off x="2427665" y="2033088"/>
            <a:ext cx="1369261" cy="52322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2" name="TextBox 211">
            <a:extLst>
              <a:ext uri="{FF2B5EF4-FFF2-40B4-BE49-F238E27FC236}">
                <a16:creationId xmlns:a16="http://schemas.microsoft.com/office/drawing/2014/main" id="{994AA6B7-2F6E-C5A1-37DA-790F6E7CDBA7}"/>
              </a:ext>
            </a:extLst>
          </p:cNvPr>
          <p:cNvSpPr txBox="1"/>
          <p:nvPr/>
        </p:nvSpPr>
        <p:spPr>
          <a:xfrm>
            <a:off x="1125184" y="2224421"/>
            <a:ext cx="3105878" cy="707886"/>
          </a:xfrm>
          <a:prstGeom prst="rect">
            <a:avLst/>
          </a:prstGeom>
          <a:noFill/>
          <a:ln>
            <a:noFill/>
          </a:ln>
        </p:spPr>
        <p:txBody>
          <a:bodyPr wrap="square" rtlCol="0">
            <a:spAutoFit/>
          </a:bodyPr>
          <a:lstStyle/>
          <a:p>
            <a:pPr algn="ctr"/>
            <a:r>
              <a:rPr lang="en-US" sz="4000" spc="130">
                <a:solidFill>
                  <a:srgbClr val="FF7250"/>
                </a:solidFill>
                <a:latin typeface="Hardwick WF" pitchFamily="2" charset="0"/>
              </a:rPr>
              <a:t>TANF</a:t>
            </a:r>
            <a:endParaRPr lang="en-US" sz="4000" spc="130" dirty="0">
              <a:solidFill>
                <a:srgbClr val="FF7250"/>
              </a:solidFill>
              <a:latin typeface="Hardwick WF" pitchFamily="2" charset="0"/>
            </a:endParaRPr>
          </a:p>
        </p:txBody>
      </p:sp>
      <p:cxnSp>
        <p:nvCxnSpPr>
          <p:cNvPr id="277" name="Straight Connector 276">
            <a:extLst>
              <a:ext uri="{FF2B5EF4-FFF2-40B4-BE49-F238E27FC236}">
                <a16:creationId xmlns:a16="http://schemas.microsoft.com/office/drawing/2014/main" id="{34FE2B24-2570-A928-8387-FA2EF9545FAF}"/>
              </a:ext>
            </a:extLst>
          </p:cNvPr>
          <p:cNvCxnSpPr>
            <a:cxnSpLocks/>
          </p:cNvCxnSpPr>
          <p:nvPr/>
        </p:nvCxnSpPr>
        <p:spPr>
          <a:xfrm flipV="1">
            <a:off x="541348" y="2898873"/>
            <a:ext cx="0" cy="1006769"/>
          </a:xfrm>
          <a:prstGeom prst="line">
            <a:avLst/>
          </a:prstGeom>
          <a:ln w="57150">
            <a:solidFill>
              <a:srgbClr val="353435"/>
            </a:solidFill>
            <a:prstDash val="sysDot"/>
          </a:ln>
        </p:spPr>
        <p:style>
          <a:lnRef idx="1">
            <a:schemeClr val="accent1"/>
          </a:lnRef>
          <a:fillRef idx="0">
            <a:schemeClr val="accent1"/>
          </a:fillRef>
          <a:effectRef idx="0">
            <a:schemeClr val="accent1"/>
          </a:effectRef>
          <a:fontRef idx="minor">
            <a:schemeClr val="tx1"/>
          </a:fontRef>
        </p:style>
      </p:cxnSp>
      <p:sp>
        <p:nvSpPr>
          <p:cNvPr id="281" name="TextBox 280">
            <a:extLst>
              <a:ext uri="{FF2B5EF4-FFF2-40B4-BE49-F238E27FC236}">
                <a16:creationId xmlns:a16="http://schemas.microsoft.com/office/drawing/2014/main" id="{EAE88332-0C32-CE07-2D33-9FE336B023AB}"/>
              </a:ext>
            </a:extLst>
          </p:cNvPr>
          <p:cNvSpPr txBox="1"/>
          <p:nvPr/>
        </p:nvSpPr>
        <p:spPr>
          <a:xfrm>
            <a:off x="677040" y="2997238"/>
            <a:ext cx="5326897" cy="830997"/>
          </a:xfrm>
          <a:prstGeom prst="rect">
            <a:avLst/>
          </a:prstGeom>
          <a:noFill/>
        </p:spPr>
        <p:txBody>
          <a:bodyPr wrap="square" rtlCol="0">
            <a:spAutoFit/>
          </a:bodyPr>
          <a:lstStyle/>
          <a:p>
            <a:r>
              <a:rPr lang="en-US" sz="1600" i="1" dirty="0">
                <a:solidFill>
                  <a:schemeClr val="bg1"/>
                </a:solidFill>
                <a:latin typeface="Courier New" panose="02070309020205020404" pitchFamily="49" charset="0"/>
                <a:cs typeface="Courier New" panose="02070309020205020404" pitchFamily="49" charset="0"/>
              </a:rPr>
              <a:t>Temporary Assistance for Needy </a:t>
            </a:r>
          </a:p>
          <a:p>
            <a:r>
              <a:rPr lang="en-US" sz="1600" i="1" dirty="0">
                <a:solidFill>
                  <a:schemeClr val="bg1"/>
                </a:solidFill>
                <a:latin typeface="Courier New" panose="02070309020205020404" pitchFamily="49" charset="0"/>
                <a:cs typeface="Courier New" panose="02070309020205020404" pitchFamily="49" charset="0"/>
              </a:rPr>
              <a:t>Families: A federal cash welfare </a:t>
            </a:r>
          </a:p>
          <a:p>
            <a:r>
              <a:rPr lang="en-US" sz="1600" i="1" dirty="0">
                <a:solidFill>
                  <a:schemeClr val="bg1"/>
                </a:solidFill>
                <a:latin typeface="Courier New" panose="02070309020205020404" pitchFamily="49" charset="0"/>
                <a:cs typeface="Courier New" panose="02070309020205020404" pitchFamily="49" charset="0"/>
              </a:rPr>
              <a:t>program for low-income households</a:t>
            </a:r>
          </a:p>
        </p:txBody>
      </p:sp>
      <p:sp>
        <p:nvSpPr>
          <p:cNvPr id="296" name="Rectangle 295">
            <a:extLst>
              <a:ext uri="{FF2B5EF4-FFF2-40B4-BE49-F238E27FC236}">
                <a16:creationId xmlns:a16="http://schemas.microsoft.com/office/drawing/2014/main" id="{53A72554-21A9-9AFA-9592-0DB0420C5893}"/>
              </a:ext>
            </a:extLst>
          </p:cNvPr>
          <p:cNvSpPr/>
          <p:nvPr/>
        </p:nvSpPr>
        <p:spPr>
          <a:xfrm flipH="1">
            <a:off x="7652495" y="3595563"/>
            <a:ext cx="1828800" cy="666983"/>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4" name="Left Bracket 293">
            <a:extLst>
              <a:ext uri="{FF2B5EF4-FFF2-40B4-BE49-F238E27FC236}">
                <a16:creationId xmlns:a16="http://schemas.microsoft.com/office/drawing/2014/main" id="{5833F59E-D8F6-E877-6E9C-FF47449D28CC}"/>
              </a:ext>
            </a:extLst>
          </p:cNvPr>
          <p:cNvSpPr/>
          <p:nvPr/>
        </p:nvSpPr>
        <p:spPr>
          <a:xfrm flipH="1">
            <a:off x="9024249" y="3684521"/>
            <a:ext cx="325237" cy="512131"/>
          </a:xfrm>
          <a:prstGeom prst="leftBracket">
            <a:avLst>
              <a:gd name="adj" fmla="val 0"/>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92" name="Rectangle 291">
            <a:extLst>
              <a:ext uri="{FF2B5EF4-FFF2-40B4-BE49-F238E27FC236}">
                <a16:creationId xmlns:a16="http://schemas.microsoft.com/office/drawing/2014/main" id="{AED61AD0-A39D-D9EB-F369-329C4AA0E5E5}"/>
              </a:ext>
            </a:extLst>
          </p:cNvPr>
          <p:cNvSpPr/>
          <p:nvPr/>
        </p:nvSpPr>
        <p:spPr>
          <a:xfrm flipH="1">
            <a:off x="7652495" y="3595563"/>
            <a:ext cx="1527040" cy="666983"/>
          </a:xfrm>
          <a:prstGeom prst="rect">
            <a:avLst/>
          </a:prstGeom>
          <a:solidFill>
            <a:srgbClr val="FF72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3" name="TextBox 292">
            <a:extLst>
              <a:ext uri="{FF2B5EF4-FFF2-40B4-BE49-F238E27FC236}">
                <a16:creationId xmlns:a16="http://schemas.microsoft.com/office/drawing/2014/main" id="{459367D1-FD74-6F2C-1438-8CD0D0F1123C}"/>
              </a:ext>
            </a:extLst>
          </p:cNvPr>
          <p:cNvSpPr txBox="1"/>
          <p:nvPr/>
        </p:nvSpPr>
        <p:spPr>
          <a:xfrm flipH="1">
            <a:off x="8394635" y="3633241"/>
            <a:ext cx="1105473" cy="646331"/>
          </a:xfrm>
          <a:prstGeom prst="rect">
            <a:avLst/>
          </a:prstGeom>
          <a:noFill/>
        </p:spPr>
        <p:txBody>
          <a:bodyPr wrap="square" rtlCol="0">
            <a:spAutoFit/>
          </a:bodyPr>
          <a:lstStyle/>
          <a:p>
            <a:r>
              <a:rPr lang="en-US" sz="3600">
                <a:latin typeface="Hardwick WF" pitchFamily="2" charset="0"/>
              </a:rPr>
              <a:t>$</a:t>
            </a:r>
            <a:endParaRPr lang="en-US" sz="3600" dirty="0">
              <a:latin typeface="Hardwick WF" pitchFamily="2" charset="0"/>
            </a:endParaRPr>
          </a:p>
        </p:txBody>
      </p:sp>
      <p:sp>
        <p:nvSpPr>
          <p:cNvPr id="295" name="Left Bracket 294">
            <a:extLst>
              <a:ext uri="{FF2B5EF4-FFF2-40B4-BE49-F238E27FC236}">
                <a16:creationId xmlns:a16="http://schemas.microsoft.com/office/drawing/2014/main" id="{95F6FB6D-51DD-23EA-B51D-D581E8A153A7}"/>
              </a:ext>
            </a:extLst>
          </p:cNvPr>
          <p:cNvSpPr/>
          <p:nvPr/>
        </p:nvSpPr>
        <p:spPr>
          <a:xfrm>
            <a:off x="7785443" y="3684521"/>
            <a:ext cx="193240" cy="512131"/>
          </a:xfrm>
          <a:prstGeom prst="leftBracket">
            <a:avLst>
              <a:gd name="adj" fmla="val 0"/>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97" name="Freeform 296">
            <a:extLst>
              <a:ext uri="{FF2B5EF4-FFF2-40B4-BE49-F238E27FC236}">
                <a16:creationId xmlns:a16="http://schemas.microsoft.com/office/drawing/2014/main" id="{1D840541-8B7B-D771-D1CD-6D0B04657AAD}"/>
              </a:ext>
            </a:extLst>
          </p:cNvPr>
          <p:cNvSpPr/>
          <p:nvPr/>
        </p:nvSpPr>
        <p:spPr>
          <a:xfrm flipH="1">
            <a:off x="9024249" y="3595563"/>
            <a:ext cx="180801" cy="666983"/>
          </a:xfrm>
          <a:custGeom>
            <a:avLst/>
            <a:gdLst>
              <a:gd name="connsiteX0" fmla="*/ 0 w 154593"/>
              <a:gd name="connsiteY0" fmla="*/ 0 h 667709"/>
              <a:gd name="connsiteX1" fmla="*/ 0 w 154593"/>
              <a:gd name="connsiteY1" fmla="*/ 667709 h 667709"/>
              <a:gd name="connsiteX2" fmla="*/ 105255 w 154593"/>
              <a:gd name="connsiteY2" fmla="*/ 621660 h 667709"/>
              <a:gd name="connsiteX3" fmla="*/ 23024 w 154593"/>
              <a:gd name="connsiteY3" fmla="*/ 565743 h 667709"/>
              <a:gd name="connsiteX4" fmla="*/ 69073 w 154593"/>
              <a:gd name="connsiteY4" fmla="*/ 552587 h 667709"/>
              <a:gd name="connsiteX5" fmla="*/ 29603 w 154593"/>
              <a:gd name="connsiteY5" fmla="*/ 516405 h 667709"/>
              <a:gd name="connsiteX6" fmla="*/ 118411 w 154593"/>
              <a:gd name="connsiteY6" fmla="*/ 470356 h 667709"/>
              <a:gd name="connsiteX7" fmla="*/ 23024 w 154593"/>
              <a:gd name="connsiteY7" fmla="*/ 447332 h 667709"/>
              <a:gd name="connsiteX8" fmla="*/ 75652 w 154593"/>
              <a:gd name="connsiteY8" fmla="*/ 417729 h 667709"/>
              <a:gd name="connsiteX9" fmla="*/ 29603 w 154593"/>
              <a:gd name="connsiteY9" fmla="*/ 394705 h 667709"/>
              <a:gd name="connsiteX10" fmla="*/ 105255 w 154593"/>
              <a:gd name="connsiteY10" fmla="*/ 394705 h 667709"/>
              <a:gd name="connsiteX11" fmla="*/ 36181 w 154593"/>
              <a:gd name="connsiteY11" fmla="*/ 358523 h 667709"/>
              <a:gd name="connsiteX12" fmla="*/ 111833 w 154593"/>
              <a:gd name="connsiteY12" fmla="*/ 322342 h 667709"/>
              <a:gd name="connsiteX13" fmla="*/ 23024 w 154593"/>
              <a:gd name="connsiteY13" fmla="*/ 263136 h 667709"/>
              <a:gd name="connsiteX14" fmla="*/ 108544 w 154593"/>
              <a:gd name="connsiteY14" fmla="*/ 213798 h 667709"/>
              <a:gd name="connsiteX15" fmla="*/ 26314 w 154593"/>
              <a:gd name="connsiteY15" fmla="*/ 200641 h 667709"/>
              <a:gd name="connsiteX16" fmla="*/ 144725 w 154593"/>
              <a:gd name="connsiteY16" fmla="*/ 121700 h 667709"/>
              <a:gd name="connsiteX17" fmla="*/ 23024 w 154593"/>
              <a:gd name="connsiteY17" fmla="*/ 88808 h 667709"/>
              <a:gd name="connsiteX18" fmla="*/ 154593 w 154593"/>
              <a:gd name="connsiteY18" fmla="*/ 16446 h 667709"/>
              <a:gd name="connsiteX19" fmla="*/ 0 w 154593"/>
              <a:gd name="connsiteY19" fmla="*/ 0 h 66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4593" h="667709">
                <a:moveTo>
                  <a:pt x="0" y="0"/>
                </a:moveTo>
                <a:lnTo>
                  <a:pt x="0" y="667709"/>
                </a:lnTo>
                <a:lnTo>
                  <a:pt x="105255" y="621660"/>
                </a:lnTo>
                <a:lnTo>
                  <a:pt x="23024" y="565743"/>
                </a:lnTo>
                <a:lnTo>
                  <a:pt x="69073" y="552587"/>
                </a:lnTo>
                <a:lnTo>
                  <a:pt x="29603" y="516405"/>
                </a:lnTo>
                <a:lnTo>
                  <a:pt x="118411" y="470356"/>
                </a:lnTo>
                <a:lnTo>
                  <a:pt x="23024" y="447332"/>
                </a:lnTo>
                <a:lnTo>
                  <a:pt x="75652" y="417729"/>
                </a:lnTo>
                <a:lnTo>
                  <a:pt x="29603" y="394705"/>
                </a:lnTo>
                <a:lnTo>
                  <a:pt x="105255" y="394705"/>
                </a:lnTo>
                <a:lnTo>
                  <a:pt x="36181" y="358523"/>
                </a:lnTo>
                <a:lnTo>
                  <a:pt x="111833" y="322342"/>
                </a:lnTo>
                <a:lnTo>
                  <a:pt x="23024" y="263136"/>
                </a:lnTo>
                <a:lnTo>
                  <a:pt x="108544" y="213798"/>
                </a:lnTo>
                <a:lnTo>
                  <a:pt x="26314" y="200641"/>
                </a:lnTo>
                <a:lnTo>
                  <a:pt x="144725" y="121700"/>
                </a:lnTo>
                <a:lnTo>
                  <a:pt x="23024" y="88808"/>
                </a:lnTo>
                <a:lnTo>
                  <a:pt x="154593" y="16446"/>
                </a:lnTo>
                <a:lnTo>
                  <a:pt x="0" y="0"/>
                </a:lnTo>
                <a:close/>
              </a:path>
            </a:pathLst>
          </a:cu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9" name="TextBox 298">
            <a:extLst>
              <a:ext uri="{FF2B5EF4-FFF2-40B4-BE49-F238E27FC236}">
                <a16:creationId xmlns:a16="http://schemas.microsoft.com/office/drawing/2014/main" id="{9B2E7485-512C-6F2F-B1ED-5CB42DF82984}"/>
              </a:ext>
            </a:extLst>
          </p:cNvPr>
          <p:cNvSpPr txBox="1"/>
          <p:nvPr/>
        </p:nvSpPr>
        <p:spPr>
          <a:xfrm flipH="1">
            <a:off x="9457359" y="3461083"/>
            <a:ext cx="2513451" cy="892552"/>
          </a:xfrm>
          <a:prstGeom prst="rect">
            <a:avLst/>
          </a:prstGeom>
          <a:noFill/>
        </p:spPr>
        <p:txBody>
          <a:bodyPr wrap="square" rtlCol="0">
            <a:spAutoFit/>
          </a:bodyPr>
          <a:lstStyle/>
          <a:p>
            <a:pPr algn="ctr"/>
            <a:r>
              <a:rPr lang="en-US" sz="2000" b="1" dirty="0">
                <a:solidFill>
                  <a:srgbClr val="6FAD47"/>
                </a:solidFill>
                <a:latin typeface="Hardwick WF" pitchFamily="2" charset="0"/>
              </a:rPr>
              <a:t>$7.1 </a:t>
            </a:r>
            <a:r>
              <a:rPr lang="en-US" sz="1600" dirty="0">
                <a:solidFill>
                  <a:srgbClr val="6FAD47"/>
                </a:solidFill>
                <a:latin typeface="Avenir Medium" panose="02000503020000020003" pitchFamily="2" charset="0"/>
              </a:rPr>
              <a:t>billion in </a:t>
            </a:r>
          </a:p>
          <a:p>
            <a:pPr algn="ctr"/>
            <a:r>
              <a:rPr lang="en-US" sz="1600" dirty="0">
                <a:solidFill>
                  <a:srgbClr val="6FAD47"/>
                </a:solidFill>
                <a:latin typeface="Avenir Medium" panose="02000503020000020003" pitchFamily="2" charset="0"/>
              </a:rPr>
              <a:t>direct cash to </a:t>
            </a:r>
          </a:p>
          <a:p>
            <a:pPr algn="ctr"/>
            <a:r>
              <a:rPr lang="en-US" sz="1600" dirty="0">
                <a:solidFill>
                  <a:srgbClr val="6FAD47"/>
                </a:solidFill>
                <a:latin typeface="Avenir Medium" panose="02000503020000020003" pitchFamily="2" charset="0"/>
              </a:rPr>
              <a:t>poor families</a:t>
            </a:r>
          </a:p>
        </p:txBody>
      </p:sp>
      <p:sp>
        <p:nvSpPr>
          <p:cNvPr id="300" name="TextBox 299">
            <a:extLst>
              <a:ext uri="{FF2B5EF4-FFF2-40B4-BE49-F238E27FC236}">
                <a16:creationId xmlns:a16="http://schemas.microsoft.com/office/drawing/2014/main" id="{4B9A9F7D-E26F-CCE3-83E3-480C72156729}"/>
              </a:ext>
            </a:extLst>
          </p:cNvPr>
          <p:cNvSpPr txBox="1"/>
          <p:nvPr/>
        </p:nvSpPr>
        <p:spPr>
          <a:xfrm flipH="1">
            <a:off x="5213989" y="3578562"/>
            <a:ext cx="2676435" cy="954107"/>
          </a:xfrm>
          <a:prstGeom prst="rect">
            <a:avLst/>
          </a:prstGeom>
          <a:noFill/>
        </p:spPr>
        <p:txBody>
          <a:bodyPr wrap="square" rtlCol="0">
            <a:spAutoFit/>
          </a:bodyPr>
          <a:lstStyle/>
          <a:p>
            <a:pPr algn="ctr"/>
            <a:r>
              <a:rPr lang="en-US" sz="2000" b="1" dirty="0">
                <a:solidFill>
                  <a:srgbClr val="FF7250"/>
                </a:solidFill>
                <a:latin typeface="Hardwick WF" pitchFamily="2" charset="0"/>
              </a:rPr>
              <a:t>$36.1 </a:t>
            </a:r>
          </a:p>
          <a:p>
            <a:pPr algn="ctr"/>
            <a:r>
              <a:rPr lang="en-US" b="1" dirty="0">
                <a:solidFill>
                  <a:srgbClr val="FF7250"/>
                </a:solidFill>
                <a:latin typeface="Avenir Medium" panose="02000503020000020003" pitchFamily="2" charset="0"/>
              </a:rPr>
              <a:t>b</a:t>
            </a:r>
            <a:r>
              <a:rPr lang="en-US" dirty="0">
                <a:solidFill>
                  <a:srgbClr val="FF7250"/>
                </a:solidFill>
                <a:latin typeface="Avenir Medium" panose="02000503020000020003" pitchFamily="2" charset="0"/>
              </a:rPr>
              <a:t>illion instead </a:t>
            </a:r>
          </a:p>
          <a:p>
            <a:pPr algn="ctr"/>
            <a:r>
              <a:rPr lang="en-US" dirty="0">
                <a:solidFill>
                  <a:srgbClr val="FF7250"/>
                </a:solidFill>
                <a:latin typeface="Avenir Medium" panose="02000503020000020003" pitchFamily="2" charset="0"/>
              </a:rPr>
              <a:t>spent on:</a:t>
            </a:r>
          </a:p>
        </p:txBody>
      </p:sp>
      <p:cxnSp>
        <p:nvCxnSpPr>
          <p:cNvPr id="302" name="Straight Arrow Connector 301">
            <a:extLst>
              <a:ext uri="{FF2B5EF4-FFF2-40B4-BE49-F238E27FC236}">
                <a16:creationId xmlns:a16="http://schemas.microsoft.com/office/drawing/2014/main" id="{57815266-44E2-06DF-FD54-3917C1A3EF35}"/>
              </a:ext>
            </a:extLst>
          </p:cNvPr>
          <p:cNvCxnSpPr>
            <a:cxnSpLocks/>
          </p:cNvCxnSpPr>
          <p:nvPr/>
        </p:nvCxnSpPr>
        <p:spPr>
          <a:xfrm>
            <a:off x="9621529" y="3918203"/>
            <a:ext cx="299062" cy="0"/>
          </a:xfrm>
          <a:prstGeom prst="straightConnector1">
            <a:avLst/>
          </a:prstGeom>
          <a:ln w="12700">
            <a:solidFill>
              <a:srgbClr val="E5E9D0"/>
            </a:solidFill>
            <a:tailEnd type="triangle"/>
          </a:ln>
        </p:spPr>
        <p:style>
          <a:lnRef idx="1">
            <a:schemeClr val="accent1"/>
          </a:lnRef>
          <a:fillRef idx="0">
            <a:schemeClr val="accent1"/>
          </a:fillRef>
          <a:effectRef idx="0">
            <a:schemeClr val="accent1"/>
          </a:effectRef>
          <a:fontRef idx="minor">
            <a:schemeClr val="tx1"/>
          </a:fontRef>
        </p:style>
      </p:cxnSp>
      <p:cxnSp>
        <p:nvCxnSpPr>
          <p:cNvPr id="307" name="Straight Arrow Connector 306">
            <a:extLst>
              <a:ext uri="{FF2B5EF4-FFF2-40B4-BE49-F238E27FC236}">
                <a16:creationId xmlns:a16="http://schemas.microsoft.com/office/drawing/2014/main" id="{77F34BA3-6D0B-444D-831D-5A9DC4F66294}"/>
              </a:ext>
            </a:extLst>
          </p:cNvPr>
          <p:cNvCxnSpPr>
            <a:cxnSpLocks/>
          </p:cNvCxnSpPr>
          <p:nvPr/>
        </p:nvCxnSpPr>
        <p:spPr>
          <a:xfrm flipH="1">
            <a:off x="7117145" y="3768798"/>
            <a:ext cx="367559" cy="0"/>
          </a:xfrm>
          <a:prstGeom prst="straightConnector1">
            <a:avLst/>
          </a:prstGeom>
          <a:ln w="12700">
            <a:solidFill>
              <a:srgbClr val="E5E9D0"/>
            </a:solidFill>
            <a:tailEnd type="triangle"/>
          </a:ln>
        </p:spPr>
        <p:style>
          <a:lnRef idx="1">
            <a:schemeClr val="accent1"/>
          </a:lnRef>
          <a:fillRef idx="0">
            <a:schemeClr val="accent1"/>
          </a:fillRef>
          <a:effectRef idx="0">
            <a:schemeClr val="accent1"/>
          </a:effectRef>
          <a:fontRef idx="minor">
            <a:schemeClr val="tx1"/>
          </a:fontRef>
        </p:style>
      </p:cxnSp>
      <p:sp>
        <p:nvSpPr>
          <p:cNvPr id="309" name="TextBox 308">
            <a:extLst>
              <a:ext uri="{FF2B5EF4-FFF2-40B4-BE49-F238E27FC236}">
                <a16:creationId xmlns:a16="http://schemas.microsoft.com/office/drawing/2014/main" id="{C91F31D1-AB55-06DE-E795-5E05C63C4F66}"/>
              </a:ext>
            </a:extLst>
          </p:cNvPr>
          <p:cNvSpPr txBox="1"/>
          <p:nvPr/>
        </p:nvSpPr>
        <p:spPr>
          <a:xfrm>
            <a:off x="5611607" y="4722905"/>
            <a:ext cx="3524409" cy="1695721"/>
          </a:xfrm>
          <a:prstGeom prst="rect">
            <a:avLst/>
          </a:prstGeom>
          <a:noFill/>
        </p:spPr>
        <p:txBody>
          <a:bodyPr wrap="square" rtlCol="0">
            <a:spAutoFit/>
          </a:bodyPr>
          <a:lstStyle/>
          <a:p>
            <a:pPr marL="285750" indent="-285750">
              <a:lnSpc>
                <a:spcPts val="1840"/>
              </a:lnSpc>
              <a:buFont typeface="Wingdings" pitchFamily="2" charset="2"/>
              <a:buChar char="§"/>
            </a:pPr>
            <a:r>
              <a:rPr lang="en-US" sz="1200" dirty="0">
                <a:solidFill>
                  <a:srgbClr val="FF7250"/>
                </a:solidFill>
                <a:latin typeface="Avenir Medium" panose="02000503020000020003" pitchFamily="2" charset="0"/>
              </a:rPr>
              <a:t>Work training </a:t>
            </a:r>
          </a:p>
          <a:p>
            <a:pPr marL="285750" indent="-285750">
              <a:lnSpc>
                <a:spcPts val="1840"/>
              </a:lnSpc>
              <a:buFont typeface="Wingdings" pitchFamily="2" charset="2"/>
              <a:buChar char="§"/>
            </a:pPr>
            <a:r>
              <a:rPr lang="en-US" sz="1200" dirty="0">
                <a:solidFill>
                  <a:srgbClr val="FF7250"/>
                </a:solidFill>
                <a:latin typeface="Avenir Medium" panose="02000503020000020003" pitchFamily="2" charset="0"/>
              </a:rPr>
              <a:t>Marriage counseling</a:t>
            </a:r>
          </a:p>
          <a:p>
            <a:pPr marL="285750" indent="-285750">
              <a:lnSpc>
                <a:spcPts val="1840"/>
              </a:lnSpc>
              <a:buFont typeface="Wingdings" pitchFamily="2" charset="2"/>
              <a:buChar char="§"/>
            </a:pPr>
            <a:r>
              <a:rPr lang="en-US" sz="1200" dirty="0">
                <a:solidFill>
                  <a:srgbClr val="FF7250"/>
                </a:solidFill>
                <a:latin typeface="Avenir Medium" panose="02000503020000020003" pitchFamily="2" charset="0"/>
              </a:rPr>
              <a:t>Abstinence-only sex education</a:t>
            </a:r>
          </a:p>
          <a:p>
            <a:pPr marL="285750" indent="-285750">
              <a:lnSpc>
                <a:spcPts val="1840"/>
              </a:lnSpc>
              <a:buFont typeface="Wingdings" pitchFamily="2" charset="2"/>
              <a:buChar char="§"/>
            </a:pPr>
            <a:r>
              <a:rPr lang="en-US" sz="1200" dirty="0">
                <a:solidFill>
                  <a:srgbClr val="FF7250"/>
                </a:solidFill>
                <a:latin typeface="Avenir Medium" panose="02000503020000020003" pitchFamily="2" charset="0"/>
              </a:rPr>
              <a:t>Anti-abortion pregnancy centers</a:t>
            </a:r>
          </a:p>
          <a:p>
            <a:pPr marL="285750" indent="-285750">
              <a:lnSpc>
                <a:spcPts val="1840"/>
              </a:lnSpc>
              <a:buFont typeface="Wingdings" pitchFamily="2" charset="2"/>
              <a:buChar char="§"/>
            </a:pPr>
            <a:r>
              <a:rPr lang="en-US" sz="1200" dirty="0">
                <a:solidFill>
                  <a:srgbClr val="FF7250"/>
                </a:solidFill>
                <a:latin typeface="Avenir Medium" panose="02000503020000020003" pitchFamily="2" charset="0"/>
              </a:rPr>
              <a:t>Private school</a:t>
            </a:r>
          </a:p>
          <a:p>
            <a:pPr marL="285750" indent="-285750">
              <a:lnSpc>
                <a:spcPts val="1840"/>
              </a:lnSpc>
              <a:buFont typeface="Wingdings" pitchFamily="2" charset="2"/>
              <a:buChar char="§"/>
            </a:pPr>
            <a:r>
              <a:rPr lang="en-US" sz="1200" dirty="0">
                <a:solidFill>
                  <a:srgbClr val="FF7250"/>
                </a:solidFill>
                <a:latin typeface="Avenir Medium" panose="02000503020000020003" pitchFamily="2" charset="0"/>
              </a:rPr>
              <a:t>Fitness camps</a:t>
            </a:r>
          </a:p>
          <a:p>
            <a:pPr marL="285750" indent="-285750">
              <a:lnSpc>
                <a:spcPts val="1840"/>
              </a:lnSpc>
              <a:buFont typeface="Wingdings" pitchFamily="2" charset="2"/>
              <a:buChar char="§"/>
            </a:pPr>
            <a:r>
              <a:rPr lang="en-US" sz="1200" dirty="0">
                <a:solidFill>
                  <a:srgbClr val="FF7250"/>
                </a:solidFill>
                <a:latin typeface="Avenir Medium" panose="02000503020000020003" pitchFamily="2" charset="0"/>
              </a:rPr>
              <a:t>Anti-drug classes </a:t>
            </a:r>
          </a:p>
        </p:txBody>
      </p:sp>
      <p:sp>
        <p:nvSpPr>
          <p:cNvPr id="3" name="TextBox 2">
            <a:extLst>
              <a:ext uri="{FF2B5EF4-FFF2-40B4-BE49-F238E27FC236}">
                <a16:creationId xmlns:a16="http://schemas.microsoft.com/office/drawing/2014/main" id="{4F715E10-7127-4D62-3F09-4CE34E032452}"/>
              </a:ext>
            </a:extLst>
          </p:cNvPr>
          <p:cNvSpPr txBox="1"/>
          <p:nvPr/>
        </p:nvSpPr>
        <p:spPr>
          <a:xfrm>
            <a:off x="8978536" y="4986469"/>
            <a:ext cx="3524409" cy="1384995"/>
          </a:xfrm>
          <a:prstGeom prst="rect">
            <a:avLst/>
          </a:prstGeom>
          <a:noFill/>
        </p:spPr>
        <p:txBody>
          <a:bodyPr wrap="square" rtlCol="0">
            <a:spAutoFit/>
          </a:bodyPr>
          <a:lstStyle/>
          <a:p>
            <a:r>
              <a:rPr lang="en-US" sz="1400" i="1" dirty="0">
                <a:solidFill>
                  <a:schemeClr val="bg1"/>
                </a:solidFill>
                <a:latin typeface="Courier New" panose="02070309020205020404" pitchFamily="49" charset="0"/>
                <a:cs typeface="Courier New" panose="02070309020205020404" pitchFamily="49" charset="0"/>
              </a:rPr>
              <a:t>In 1996, Bill Clinton transformed welfare into </a:t>
            </a:r>
          </a:p>
          <a:p>
            <a:r>
              <a:rPr lang="en-US" sz="1400" i="1" dirty="0">
                <a:solidFill>
                  <a:schemeClr val="bg1"/>
                </a:solidFill>
                <a:latin typeface="Courier New" panose="02070309020205020404" pitchFamily="49" charset="0"/>
                <a:cs typeface="Courier New" panose="02070309020205020404" pitchFamily="49" charset="0"/>
              </a:rPr>
              <a:t>a block grant that gave </a:t>
            </a:r>
          </a:p>
          <a:p>
            <a:r>
              <a:rPr lang="en-US" sz="1400" i="1" dirty="0">
                <a:solidFill>
                  <a:schemeClr val="bg1"/>
                </a:solidFill>
                <a:latin typeface="Courier New" panose="02070309020205020404" pitchFamily="49" charset="0"/>
                <a:cs typeface="Courier New" panose="02070309020205020404" pitchFamily="49" charset="0"/>
              </a:rPr>
              <a:t>states considerable </a:t>
            </a:r>
          </a:p>
          <a:p>
            <a:r>
              <a:rPr lang="en-US" sz="1400" i="1" dirty="0">
                <a:solidFill>
                  <a:schemeClr val="bg1"/>
                </a:solidFill>
                <a:latin typeface="Courier New" panose="02070309020205020404" pitchFamily="49" charset="0"/>
                <a:cs typeface="Courier New" panose="02070309020205020404" pitchFamily="49" charset="0"/>
              </a:rPr>
              <a:t>freedom in deciding how </a:t>
            </a:r>
          </a:p>
          <a:p>
            <a:r>
              <a:rPr lang="en-US" sz="1400" i="1" dirty="0">
                <a:solidFill>
                  <a:schemeClr val="bg1"/>
                </a:solidFill>
                <a:latin typeface="Courier New" panose="02070309020205020404" pitchFamily="49" charset="0"/>
                <a:cs typeface="Courier New" panose="02070309020205020404" pitchFamily="49" charset="0"/>
              </a:rPr>
              <a:t>to distribute the money.</a:t>
            </a:r>
          </a:p>
        </p:txBody>
      </p:sp>
      <p:cxnSp>
        <p:nvCxnSpPr>
          <p:cNvPr id="4" name="Straight Connector 3">
            <a:extLst>
              <a:ext uri="{FF2B5EF4-FFF2-40B4-BE49-F238E27FC236}">
                <a16:creationId xmlns:a16="http://schemas.microsoft.com/office/drawing/2014/main" id="{CA41A623-26BC-D90A-0CEA-0290A44559C2}"/>
              </a:ext>
            </a:extLst>
          </p:cNvPr>
          <p:cNvCxnSpPr>
            <a:cxnSpLocks/>
          </p:cNvCxnSpPr>
          <p:nvPr/>
        </p:nvCxnSpPr>
        <p:spPr>
          <a:xfrm flipH="1" flipV="1">
            <a:off x="8774465" y="4792758"/>
            <a:ext cx="18168" cy="1553654"/>
          </a:xfrm>
          <a:prstGeom prst="line">
            <a:avLst/>
          </a:prstGeom>
          <a:ln w="57150">
            <a:solidFill>
              <a:srgbClr val="353435"/>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5900B90-F8BA-E961-0D11-CBAFF4AE638F}"/>
              </a:ext>
            </a:extLst>
          </p:cNvPr>
          <p:cNvCxnSpPr>
            <a:cxnSpLocks/>
          </p:cNvCxnSpPr>
          <p:nvPr/>
        </p:nvCxnSpPr>
        <p:spPr>
          <a:xfrm>
            <a:off x="8761939" y="4817810"/>
            <a:ext cx="2964074" cy="0"/>
          </a:xfrm>
          <a:prstGeom prst="line">
            <a:avLst/>
          </a:prstGeom>
          <a:ln w="57150">
            <a:solidFill>
              <a:srgbClr val="353435"/>
            </a:solidFill>
            <a:prstDash val="sysDot"/>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8575885F-3909-241D-C861-A24C82026366}"/>
              </a:ext>
            </a:extLst>
          </p:cNvPr>
          <p:cNvGrpSpPr/>
          <p:nvPr/>
        </p:nvGrpSpPr>
        <p:grpSpPr>
          <a:xfrm>
            <a:off x="3483065" y="4237874"/>
            <a:ext cx="1614399" cy="1691927"/>
            <a:chOff x="3168936" y="4540362"/>
            <a:chExt cx="1683313" cy="1916222"/>
          </a:xfrm>
        </p:grpSpPr>
        <p:pic>
          <p:nvPicPr>
            <p:cNvPr id="18" name="Picture 17">
              <a:extLst>
                <a:ext uri="{FF2B5EF4-FFF2-40B4-BE49-F238E27FC236}">
                  <a16:creationId xmlns:a16="http://schemas.microsoft.com/office/drawing/2014/main" id="{EF8865AF-070B-02DE-0689-1019AF7B9E6B}"/>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3168936" y="4540362"/>
              <a:ext cx="1366417" cy="1667971"/>
            </a:xfrm>
            <a:prstGeom prst="rect">
              <a:avLst/>
            </a:prstGeom>
          </p:spPr>
        </p:pic>
        <p:pic>
          <p:nvPicPr>
            <p:cNvPr id="22" name="Graphic 21" descr="Lock with solid fill">
              <a:extLst>
                <a:ext uri="{FF2B5EF4-FFF2-40B4-BE49-F238E27FC236}">
                  <a16:creationId xmlns:a16="http://schemas.microsoft.com/office/drawing/2014/main" id="{723DBCF0-53A0-68E4-32D1-2DE721AFAD3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37849" y="5542184"/>
              <a:ext cx="914400" cy="914400"/>
            </a:xfrm>
            <a:prstGeom prst="rect">
              <a:avLst/>
            </a:prstGeom>
          </p:spPr>
        </p:pic>
      </p:grpSp>
      <p:sp>
        <p:nvSpPr>
          <p:cNvPr id="12" name="TextBox 11">
            <a:extLst>
              <a:ext uri="{FF2B5EF4-FFF2-40B4-BE49-F238E27FC236}">
                <a16:creationId xmlns:a16="http://schemas.microsoft.com/office/drawing/2014/main" id="{C3A92569-B8B0-EBB8-11A2-00E912EA51DA}"/>
              </a:ext>
            </a:extLst>
          </p:cNvPr>
          <p:cNvSpPr txBox="1"/>
          <p:nvPr/>
        </p:nvSpPr>
        <p:spPr>
          <a:xfrm>
            <a:off x="481791" y="4305312"/>
            <a:ext cx="3769063" cy="1254831"/>
          </a:xfrm>
          <a:prstGeom prst="rect">
            <a:avLst/>
          </a:prstGeom>
          <a:noFill/>
        </p:spPr>
        <p:txBody>
          <a:bodyPr wrap="square" rtlCol="0">
            <a:spAutoFit/>
          </a:bodyPr>
          <a:lstStyle/>
          <a:p>
            <a:pPr>
              <a:lnSpc>
                <a:spcPts val="3100"/>
              </a:lnSpc>
            </a:pPr>
            <a:r>
              <a:rPr lang="en-US" dirty="0">
                <a:solidFill>
                  <a:srgbClr val="F7FAE3"/>
                </a:solidFill>
                <a:latin typeface="Avenir Next Medium" panose="020B0503020202020204" pitchFamily="34" charset="0"/>
              </a:rPr>
              <a:t>In 2021, state governments</a:t>
            </a:r>
          </a:p>
          <a:p>
            <a:pPr>
              <a:lnSpc>
                <a:spcPts val="3100"/>
              </a:lnSpc>
            </a:pPr>
            <a:r>
              <a:rPr lang="en-US" dirty="0">
                <a:solidFill>
                  <a:srgbClr val="F7FAE3"/>
                </a:solidFill>
                <a:latin typeface="Avenir Next Medium" panose="020B0503020202020204" pitchFamily="34" charset="0"/>
              </a:rPr>
              <a:t>held around </a:t>
            </a:r>
            <a:r>
              <a:rPr lang="en-US" b="1" dirty="0">
                <a:solidFill>
                  <a:srgbClr val="FF7957"/>
                </a:solidFill>
                <a:latin typeface="Avenir Next" panose="020B0503020202020204" pitchFamily="34" charset="0"/>
              </a:rPr>
              <a:t>$6 billion </a:t>
            </a:r>
          </a:p>
          <a:p>
            <a:pPr>
              <a:lnSpc>
                <a:spcPts val="3100"/>
              </a:lnSpc>
            </a:pPr>
            <a:r>
              <a:rPr lang="en-US" dirty="0">
                <a:solidFill>
                  <a:srgbClr val="F7FAE3"/>
                </a:solidFill>
                <a:latin typeface="Avenir Next Medium" panose="020B0503020202020204" pitchFamily="34" charset="0"/>
              </a:rPr>
              <a:t>in unspent welfare funds.</a:t>
            </a:r>
          </a:p>
        </p:txBody>
      </p:sp>
      <p:pic>
        <p:nvPicPr>
          <p:cNvPr id="6" name="Picture 5">
            <a:extLst>
              <a:ext uri="{FF2B5EF4-FFF2-40B4-BE49-F238E27FC236}">
                <a16:creationId xmlns:a16="http://schemas.microsoft.com/office/drawing/2014/main" id="{9F01AD03-F959-1A22-299E-2E5377645486}"/>
              </a:ext>
            </a:extLst>
          </p:cNvPr>
          <p:cNvPicPr>
            <a:picLocks noChangeAspect="1"/>
          </p:cNvPicPr>
          <p:nvPr/>
        </p:nvPicPr>
        <p:blipFill>
          <a:blip r:embed="rId9"/>
          <a:stretch>
            <a:fillRect/>
          </a:stretch>
        </p:blipFill>
        <p:spPr>
          <a:xfrm>
            <a:off x="541348" y="6063762"/>
            <a:ext cx="358367" cy="330682"/>
          </a:xfrm>
          <a:prstGeom prst="rect">
            <a:avLst/>
          </a:prstGeom>
          <a:effectLst>
            <a:outerShdw blurRad="340028" dist="38100" sx="124000" sy="124000" algn="l" rotWithShape="0">
              <a:prstClr val="black"/>
            </a:outerShdw>
          </a:effectLst>
        </p:spPr>
      </p:pic>
      <p:sp>
        <p:nvSpPr>
          <p:cNvPr id="9" name="TextBox 8">
            <a:extLst>
              <a:ext uri="{FF2B5EF4-FFF2-40B4-BE49-F238E27FC236}">
                <a16:creationId xmlns:a16="http://schemas.microsoft.com/office/drawing/2014/main" id="{479B4DB9-6078-62E7-26DE-821B7B039AF6}"/>
              </a:ext>
            </a:extLst>
          </p:cNvPr>
          <p:cNvSpPr txBox="1"/>
          <p:nvPr/>
        </p:nvSpPr>
        <p:spPr>
          <a:xfrm>
            <a:off x="869177" y="6037848"/>
            <a:ext cx="4265543" cy="338554"/>
          </a:xfrm>
          <a:prstGeom prst="rect">
            <a:avLst/>
          </a:prstGeom>
          <a:noFill/>
        </p:spPr>
        <p:txBody>
          <a:bodyPr wrap="square">
            <a:spAutoFit/>
          </a:bodyPr>
          <a:lstStyle/>
          <a:p>
            <a:r>
              <a:rPr lang="en-US" sz="1600" b="1" dirty="0">
                <a:solidFill>
                  <a:srgbClr val="E5E9D0"/>
                </a:solidFill>
                <a:latin typeface="Courier New" panose="02070309020205020404" pitchFamily="49" charset="0"/>
                <a:cs typeface="Courier New" panose="02070309020205020404" pitchFamily="49" charset="0"/>
              </a:rPr>
              <a:t>cbpp.org: </a:t>
            </a:r>
            <a:r>
              <a:rPr lang="en-US" sz="1200" i="1" dirty="0">
                <a:solidFill>
                  <a:schemeClr val="bg1"/>
                </a:solidFill>
                <a:latin typeface="Avenir Next" panose="020B0503020202020204" pitchFamily="34" charset="0"/>
              </a:rPr>
              <a:t>Search “TANF” to learn more </a:t>
            </a:r>
          </a:p>
        </p:txBody>
      </p:sp>
      <p:sp>
        <p:nvSpPr>
          <p:cNvPr id="2" name="TextBox 1">
            <a:extLst>
              <a:ext uri="{FF2B5EF4-FFF2-40B4-BE49-F238E27FC236}">
                <a16:creationId xmlns:a16="http://schemas.microsoft.com/office/drawing/2014/main" id="{76583F41-6464-0EC9-E9EB-0181D62E6184}"/>
              </a:ext>
            </a:extLst>
          </p:cNvPr>
          <p:cNvSpPr txBox="1"/>
          <p:nvPr/>
        </p:nvSpPr>
        <p:spPr>
          <a:xfrm>
            <a:off x="2407325" y="5541418"/>
            <a:ext cx="134734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30</a:t>
            </a:r>
          </a:p>
        </p:txBody>
      </p:sp>
      <p:sp>
        <p:nvSpPr>
          <p:cNvPr id="15" name="TextBox 14">
            <a:extLst>
              <a:ext uri="{FF2B5EF4-FFF2-40B4-BE49-F238E27FC236}">
                <a16:creationId xmlns:a16="http://schemas.microsoft.com/office/drawing/2014/main" id="{5395FE2E-22D0-5144-50C3-0B34D198AEDC}"/>
              </a:ext>
            </a:extLst>
          </p:cNvPr>
          <p:cNvSpPr txBox="1"/>
          <p:nvPr/>
        </p:nvSpPr>
        <p:spPr>
          <a:xfrm>
            <a:off x="10983467" y="2936971"/>
            <a:ext cx="1742487"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Pages 28-29</a:t>
            </a:r>
          </a:p>
        </p:txBody>
      </p:sp>
      <p:sp>
        <p:nvSpPr>
          <p:cNvPr id="16" name="TextBox 15">
            <a:extLst>
              <a:ext uri="{FF2B5EF4-FFF2-40B4-BE49-F238E27FC236}">
                <a16:creationId xmlns:a16="http://schemas.microsoft.com/office/drawing/2014/main" id="{592C6341-85C9-5585-BB35-3DDF7ABA2E92}"/>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1098663185"/>
      </p:ext>
    </p:extLst>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5300703-EBB9-8712-9504-FC9B46D69669}"/>
              </a:ext>
            </a:extLst>
          </p:cNvPr>
          <p:cNvGrpSpPr/>
          <p:nvPr/>
        </p:nvGrpSpPr>
        <p:grpSpPr>
          <a:xfrm>
            <a:off x="-360001" y="1032458"/>
            <a:ext cx="12912001" cy="1138773"/>
            <a:chOff x="-360001" y="1032458"/>
            <a:chExt cx="12912001" cy="1138773"/>
          </a:xfrm>
        </p:grpSpPr>
        <p:sp>
          <p:nvSpPr>
            <p:cNvPr id="5" name="TextBox 4">
              <a:extLst>
                <a:ext uri="{FF2B5EF4-FFF2-40B4-BE49-F238E27FC236}">
                  <a16:creationId xmlns:a16="http://schemas.microsoft.com/office/drawing/2014/main" id="{036EEC4C-E87C-7198-585E-3A30CEF2B583}"/>
                </a:ext>
              </a:extLst>
            </p:cNvPr>
            <p:cNvSpPr txBox="1"/>
            <p:nvPr/>
          </p:nvSpPr>
          <p:spPr>
            <a:xfrm>
              <a:off x="-360001" y="1032458"/>
              <a:ext cx="12912001" cy="1138773"/>
            </a:xfrm>
            <a:prstGeom prst="rect">
              <a:avLst/>
            </a:prstGeom>
            <a:noFill/>
          </p:spPr>
          <p:txBody>
            <a:bodyPr wrap="square" rtlCol="0">
              <a:spAutoFit/>
            </a:bodyPr>
            <a:lstStyle/>
            <a:p>
              <a:pPr algn="ctr"/>
              <a:r>
                <a:rPr lang="en-US" sz="4400" b="1" dirty="0">
                  <a:solidFill>
                    <a:srgbClr val="CAFDFF"/>
                  </a:solidFill>
                  <a:latin typeface="Avenir Next" panose="020B0503020202020204" pitchFamily="34" charset="0"/>
                </a:rPr>
                <a:t>1</a:t>
              </a:r>
              <a:r>
                <a:rPr lang="en-US" sz="4400" dirty="0">
                  <a:solidFill>
                    <a:srgbClr val="CAFDFF"/>
                  </a:solidFill>
                  <a:latin typeface="Avenir Next" panose="020B0503020202020204" pitchFamily="34" charset="0"/>
                </a:rPr>
                <a:t> </a:t>
              </a:r>
              <a:r>
                <a:rPr lang="en-US" sz="4400" dirty="0">
                  <a:solidFill>
                    <a:srgbClr val="F2F7DC"/>
                  </a:solidFill>
                  <a:latin typeface="Avenir Next" panose="020B0503020202020204" pitchFamily="34" charset="0"/>
                </a:rPr>
                <a:t>in</a:t>
              </a:r>
              <a:r>
                <a:rPr lang="en-US" sz="4400" dirty="0">
                  <a:solidFill>
                    <a:srgbClr val="CAFDFF"/>
                  </a:solidFill>
                  <a:latin typeface="Avenir Next" panose="020B0503020202020204" pitchFamily="34" charset="0"/>
                </a:rPr>
                <a:t> </a:t>
              </a:r>
              <a:r>
                <a:rPr lang="en-US" sz="4400" b="1" dirty="0">
                  <a:solidFill>
                    <a:srgbClr val="CAFDFF"/>
                  </a:solidFill>
                  <a:latin typeface="Avenir Next" panose="020B0503020202020204" pitchFamily="34" charset="0"/>
                </a:rPr>
                <a:t>3</a:t>
              </a:r>
              <a:endParaRPr lang="en-US" sz="2800" dirty="0">
                <a:solidFill>
                  <a:srgbClr val="CAFDFF"/>
                </a:solidFill>
                <a:latin typeface="Avenir Next" panose="020B0503020202020204" pitchFamily="34" charset="0"/>
              </a:endParaRPr>
            </a:p>
            <a:p>
              <a:pPr algn="ctr"/>
              <a:r>
                <a:rPr lang="en-US" sz="2400" dirty="0">
                  <a:solidFill>
                    <a:srgbClr val="F2F7DC"/>
                  </a:solidFill>
                  <a:latin typeface="Avenir Next" panose="020B0503020202020204" pitchFamily="34" charset="0"/>
                </a:rPr>
                <a:t>get by on $55,000 or less</a:t>
              </a:r>
            </a:p>
          </p:txBody>
        </p:sp>
        <p:sp>
          <p:nvSpPr>
            <p:cNvPr id="6" name="TextBox 5">
              <a:extLst>
                <a:ext uri="{FF2B5EF4-FFF2-40B4-BE49-F238E27FC236}">
                  <a16:creationId xmlns:a16="http://schemas.microsoft.com/office/drawing/2014/main" id="{AAF3BFB7-1F96-9E6D-CED7-E07503889B3B}"/>
                </a:ext>
              </a:extLst>
            </p:cNvPr>
            <p:cNvSpPr txBox="1"/>
            <p:nvPr/>
          </p:nvSpPr>
          <p:spPr>
            <a:xfrm>
              <a:off x="6913827" y="1201734"/>
              <a:ext cx="2313707" cy="400110"/>
            </a:xfrm>
            <a:prstGeom prst="rect">
              <a:avLst/>
            </a:prstGeom>
            <a:noFill/>
          </p:spPr>
          <p:txBody>
            <a:bodyPr wrap="square" rtlCol="0">
              <a:spAutoFit/>
            </a:bodyPr>
            <a:lstStyle/>
            <a:p>
              <a:r>
                <a:rPr lang="en-US" sz="2000" i="1" dirty="0">
                  <a:solidFill>
                    <a:srgbClr val="F2F7DC"/>
                  </a:solidFill>
                  <a:latin typeface="Avenir Next Ultra Light" panose="020B0203020202020204" pitchFamily="34" charset="77"/>
                </a:rPr>
                <a:t>(108 million)</a:t>
              </a:r>
            </a:p>
          </p:txBody>
        </p:sp>
      </p:grpSp>
      <p:grpSp>
        <p:nvGrpSpPr>
          <p:cNvPr id="4" name="Group 3">
            <a:extLst>
              <a:ext uri="{FF2B5EF4-FFF2-40B4-BE49-F238E27FC236}">
                <a16:creationId xmlns:a16="http://schemas.microsoft.com/office/drawing/2014/main" id="{93FAE01C-BAD9-EED3-D7A1-C255F0D97BD5}"/>
              </a:ext>
            </a:extLst>
          </p:cNvPr>
          <p:cNvGrpSpPr/>
          <p:nvPr/>
        </p:nvGrpSpPr>
        <p:grpSpPr>
          <a:xfrm>
            <a:off x="-360001" y="2947295"/>
            <a:ext cx="12912001" cy="1138773"/>
            <a:chOff x="-360001" y="2947295"/>
            <a:chExt cx="12912001" cy="1138773"/>
          </a:xfrm>
        </p:grpSpPr>
        <p:sp>
          <p:nvSpPr>
            <p:cNvPr id="8" name="TextBox 7">
              <a:extLst>
                <a:ext uri="{FF2B5EF4-FFF2-40B4-BE49-F238E27FC236}">
                  <a16:creationId xmlns:a16="http://schemas.microsoft.com/office/drawing/2014/main" id="{DAC52073-3D5A-7D7A-7EC7-C61B1A25FD18}"/>
                </a:ext>
              </a:extLst>
            </p:cNvPr>
            <p:cNvSpPr txBox="1"/>
            <p:nvPr/>
          </p:nvSpPr>
          <p:spPr>
            <a:xfrm>
              <a:off x="-360001" y="2947295"/>
              <a:ext cx="12912001" cy="1138773"/>
            </a:xfrm>
            <a:prstGeom prst="rect">
              <a:avLst/>
            </a:prstGeom>
            <a:noFill/>
          </p:spPr>
          <p:txBody>
            <a:bodyPr wrap="square" rtlCol="0">
              <a:spAutoFit/>
            </a:bodyPr>
            <a:lstStyle/>
            <a:p>
              <a:pPr algn="ctr"/>
              <a:r>
                <a:rPr lang="en-US" sz="4400" b="1" dirty="0">
                  <a:solidFill>
                    <a:srgbClr val="81817F"/>
                  </a:solidFill>
                  <a:latin typeface="Avenir Next" panose="020B0503020202020204" pitchFamily="34" charset="0"/>
                </a:rPr>
                <a:t>1</a:t>
              </a:r>
              <a:r>
                <a:rPr lang="en-US" sz="4400" dirty="0">
                  <a:solidFill>
                    <a:srgbClr val="CAFDFF"/>
                  </a:solidFill>
                  <a:latin typeface="Avenir Next" panose="020B0503020202020204" pitchFamily="34" charset="0"/>
                </a:rPr>
                <a:t> </a:t>
              </a:r>
              <a:r>
                <a:rPr lang="en-US" sz="4400" dirty="0">
                  <a:solidFill>
                    <a:srgbClr val="F2F7DC"/>
                  </a:solidFill>
                  <a:latin typeface="Avenir Next" panose="020B0503020202020204" pitchFamily="34" charset="0"/>
                </a:rPr>
                <a:t>in</a:t>
              </a:r>
              <a:r>
                <a:rPr lang="en-US" sz="4400" dirty="0">
                  <a:solidFill>
                    <a:srgbClr val="CAFDFF"/>
                  </a:solidFill>
                  <a:latin typeface="Avenir Next" panose="020B0503020202020204" pitchFamily="34" charset="0"/>
                </a:rPr>
                <a:t> </a:t>
              </a:r>
              <a:r>
                <a:rPr lang="en-US" sz="4400" b="1" dirty="0">
                  <a:solidFill>
                    <a:srgbClr val="858B91"/>
                  </a:solidFill>
                  <a:latin typeface="Avenir Next" panose="020B0503020202020204" pitchFamily="34" charset="0"/>
                </a:rPr>
                <a:t>9</a:t>
              </a:r>
              <a:r>
                <a:rPr lang="en-US" sz="2800" dirty="0">
                  <a:solidFill>
                    <a:srgbClr val="858B91"/>
                  </a:solidFill>
                  <a:latin typeface="Avenir Next" panose="020B0503020202020204" pitchFamily="34" charset="0"/>
                </a:rPr>
                <a:t> </a:t>
              </a:r>
            </a:p>
            <a:p>
              <a:pPr algn="ctr"/>
              <a:r>
                <a:rPr lang="en-US" sz="2400" dirty="0">
                  <a:solidFill>
                    <a:srgbClr val="F2F7DC"/>
                  </a:solidFill>
                  <a:latin typeface="Avenir Next" panose="020B0503020202020204" pitchFamily="34" charset="0"/>
                </a:rPr>
                <a:t>live below the poverty line</a:t>
              </a:r>
            </a:p>
          </p:txBody>
        </p:sp>
        <p:sp>
          <p:nvSpPr>
            <p:cNvPr id="9" name="TextBox 8">
              <a:extLst>
                <a:ext uri="{FF2B5EF4-FFF2-40B4-BE49-F238E27FC236}">
                  <a16:creationId xmlns:a16="http://schemas.microsoft.com/office/drawing/2014/main" id="{D59159AC-087B-3206-0168-590917BBA94F}"/>
                </a:ext>
              </a:extLst>
            </p:cNvPr>
            <p:cNvSpPr txBox="1"/>
            <p:nvPr/>
          </p:nvSpPr>
          <p:spPr>
            <a:xfrm>
              <a:off x="6913827" y="3116571"/>
              <a:ext cx="2169437" cy="400110"/>
            </a:xfrm>
            <a:prstGeom prst="rect">
              <a:avLst/>
            </a:prstGeom>
            <a:noFill/>
          </p:spPr>
          <p:txBody>
            <a:bodyPr wrap="none" rtlCol="0">
              <a:spAutoFit/>
            </a:bodyPr>
            <a:lstStyle/>
            <a:p>
              <a:r>
                <a:rPr lang="en-US" sz="2000" i="1" dirty="0">
                  <a:solidFill>
                    <a:srgbClr val="F2F7DC"/>
                  </a:solidFill>
                  <a:latin typeface="Avenir Next Ultra Light" panose="020B0203020202020204" pitchFamily="34" charset="77"/>
                </a:rPr>
                <a:t>(38 million)</a:t>
              </a:r>
            </a:p>
          </p:txBody>
        </p:sp>
      </p:grpSp>
      <p:grpSp>
        <p:nvGrpSpPr>
          <p:cNvPr id="13" name="Group 12">
            <a:extLst>
              <a:ext uri="{FF2B5EF4-FFF2-40B4-BE49-F238E27FC236}">
                <a16:creationId xmlns:a16="http://schemas.microsoft.com/office/drawing/2014/main" id="{EF8171D4-472A-1D39-A58B-BA1EB6DC77D4}"/>
              </a:ext>
            </a:extLst>
          </p:cNvPr>
          <p:cNvGrpSpPr/>
          <p:nvPr/>
        </p:nvGrpSpPr>
        <p:grpSpPr>
          <a:xfrm>
            <a:off x="-360001" y="4863665"/>
            <a:ext cx="12912001" cy="1138773"/>
            <a:chOff x="-360001" y="4863665"/>
            <a:chExt cx="12912001" cy="1138773"/>
          </a:xfrm>
        </p:grpSpPr>
        <p:sp>
          <p:nvSpPr>
            <p:cNvPr id="11" name="TextBox 10">
              <a:extLst>
                <a:ext uri="{FF2B5EF4-FFF2-40B4-BE49-F238E27FC236}">
                  <a16:creationId xmlns:a16="http://schemas.microsoft.com/office/drawing/2014/main" id="{1B0A91D0-F8FF-EA8E-E0DE-DD914CA05D63}"/>
                </a:ext>
              </a:extLst>
            </p:cNvPr>
            <p:cNvSpPr txBox="1"/>
            <p:nvPr/>
          </p:nvSpPr>
          <p:spPr>
            <a:xfrm>
              <a:off x="-360001" y="4863665"/>
              <a:ext cx="12912001" cy="1138773"/>
            </a:xfrm>
            <a:prstGeom prst="rect">
              <a:avLst/>
            </a:prstGeom>
            <a:noFill/>
          </p:spPr>
          <p:txBody>
            <a:bodyPr wrap="square" rtlCol="0">
              <a:spAutoFit/>
            </a:bodyPr>
            <a:lstStyle/>
            <a:p>
              <a:pPr algn="ctr"/>
              <a:r>
                <a:rPr lang="en-US" sz="4400" b="1" dirty="0">
                  <a:solidFill>
                    <a:srgbClr val="FF7152"/>
                  </a:solidFill>
                  <a:latin typeface="Avenir Next" panose="020B0503020202020204" pitchFamily="34" charset="0"/>
                </a:rPr>
                <a:t>1</a:t>
              </a:r>
              <a:r>
                <a:rPr lang="en-US" sz="4400" dirty="0">
                  <a:solidFill>
                    <a:srgbClr val="CAFDFF"/>
                  </a:solidFill>
                  <a:latin typeface="Avenir Next" panose="020B0503020202020204" pitchFamily="34" charset="0"/>
                </a:rPr>
                <a:t> </a:t>
              </a:r>
              <a:r>
                <a:rPr lang="en-US" sz="4400" dirty="0">
                  <a:solidFill>
                    <a:srgbClr val="F2F7DC"/>
                  </a:solidFill>
                  <a:latin typeface="Avenir Next" panose="020B0503020202020204" pitchFamily="34" charset="0"/>
                </a:rPr>
                <a:t>in</a:t>
              </a:r>
              <a:r>
                <a:rPr lang="en-US" sz="4400" dirty="0">
                  <a:solidFill>
                    <a:srgbClr val="CAFDFF"/>
                  </a:solidFill>
                  <a:latin typeface="Avenir Next" panose="020B0503020202020204" pitchFamily="34" charset="0"/>
                </a:rPr>
                <a:t> </a:t>
              </a:r>
              <a:r>
                <a:rPr lang="en-US" sz="4400" b="1" dirty="0">
                  <a:solidFill>
                    <a:srgbClr val="FF7152"/>
                  </a:solidFill>
                  <a:latin typeface="Avenir Next" panose="020B0503020202020204" pitchFamily="34" charset="0"/>
                </a:rPr>
                <a:t>18</a:t>
              </a:r>
              <a:r>
                <a:rPr lang="en-US" sz="2800" dirty="0">
                  <a:solidFill>
                    <a:srgbClr val="CAFDFF"/>
                  </a:solidFill>
                  <a:latin typeface="Avenir Next" panose="020B0503020202020204" pitchFamily="34" charset="0"/>
                </a:rPr>
                <a:t> </a:t>
              </a:r>
            </a:p>
            <a:p>
              <a:pPr algn="ctr"/>
              <a:r>
                <a:rPr lang="en-US" sz="2400" dirty="0">
                  <a:solidFill>
                    <a:srgbClr val="F2F7DC"/>
                  </a:solidFill>
                  <a:latin typeface="Avenir Next" panose="020B0503020202020204" pitchFamily="34" charset="0"/>
                </a:rPr>
                <a:t>live in </a:t>
              </a:r>
              <a:r>
                <a:rPr lang="en-US" sz="2400" b="1" i="1" dirty="0">
                  <a:solidFill>
                    <a:srgbClr val="F2F7DC"/>
                  </a:solidFill>
                  <a:latin typeface="Avenir Next" panose="020B0503020202020204" pitchFamily="34" charset="0"/>
                </a:rPr>
                <a:t>deep</a:t>
              </a:r>
              <a:r>
                <a:rPr lang="en-US" sz="2400" i="1" dirty="0">
                  <a:solidFill>
                    <a:srgbClr val="F2F7DC"/>
                  </a:solidFill>
                  <a:latin typeface="Avenir Next" panose="020B0503020202020204" pitchFamily="34" charset="0"/>
                </a:rPr>
                <a:t> </a:t>
              </a:r>
              <a:r>
                <a:rPr lang="en-US" sz="2400" dirty="0">
                  <a:solidFill>
                    <a:srgbClr val="F2F7DC"/>
                  </a:solidFill>
                  <a:latin typeface="Avenir Next" panose="020B0503020202020204" pitchFamily="34" charset="0"/>
                </a:rPr>
                <a:t>poverty</a:t>
              </a:r>
            </a:p>
          </p:txBody>
        </p:sp>
        <p:sp>
          <p:nvSpPr>
            <p:cNvPr id="12" name="TextBox 11">
              <a:extLst>
                <a:ext uri="{FF2B5EF4-FFF2-40B4-BE49-F238E27FC236}">
                  <a16:creationId xmlns:a16="http://schemas.microsoft.com/office/drawing/2014/main" id="{65FC66A5-B916-DC77-719A-68D44908C698}"/>
                </a:ext>
              </a:extLst>
            </p:cNvPr>
            <p:cNvSpPr txBox="1"/>
            <p:nvPr/>
          </p:nvSpPr>
          <p:spPr>
            <a:xfrm>
              <a:off x="7058097" y="5032941"/>
              <a:ext cx="2169437" cy="400110"/>
            </a:xfrm>
            <a:prstGeom prst="rect">
              <a:avLst/>
            </a:prstGeom>
            <a:noFill/>
          </p:spPr>
          <p:txBody>
            <a:bodyPr wrap="none" rtlCol="0">
              <a:spAutoFit/>
            </a:bodyPr>
            <a:lstStyle/>
            <a:p>
              <a:r>
                <a:rPr lang="en-US" sz="2000" i="1" dirty="0">
                  <a:solidFill>
                    <a:srgbClr val="F2F7DC"/>
                  </a:solidFill>
                  <a:latin typeface="Avenir Next Ultra Light" panose="020B0203020202020204" pitchFamily="34" charset="77"/>
                </a:rPr>
                <a:t>(18 million)</a:t>
              </a:r>
            </a:p>
          </p:txBody>
        </p:sp>
      </p:grpSp>
      <p:sp>
        <p:nvSpPr>
          <p:cNvPr id="3" name="TextBox 2">
            <a:extLst>
              <a:ext uri="{FF2B5EF4-FFF2-40B4-BE49-F238E27FC236}">
                <a16:creationId xmlns:a16="http://schemas.microsoft.com/office/drawing/2014/main" id="{0D45F58A-3EAE-1EBB-3C73-2A3EB4219FFB}"/>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3652813271"/>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74DE6A7-19F9-871E-D18D-46DAEF3CBA13}"/>
            </a:ext>
          </a:extLst>
        </p:cNvPr>
        <p:cNvGrpSpPr/>
        <p:nvPr/>
      </p:nvGrpSpPr>
      <p:grpSpPr>
        <a:xfrm>
          <a:off x="0" y="0"/>
          <a:ext cx="0" cy="0"/>
          <a:chOff x="0" y="0"/>
          <a:chExt cx="0" cy="0"/>
        </a:xfrm>
      </p:grpSpPr>
      <p:sp>
        <p:nvSpPr>
          <p:cNvPr id="2" name="Freeform 1">
            <a:extLst>
              <a:ext uri="{FF2B5EF4-FFF2-40B4-BE49-F238E27FC236}">
                <a16:creationId xmlns:a16="http://schemas.microsoft.com/office/drawing/2014/main" id="{EE7E2129-8337-C3E5-D02D-2243C8DBFEBB}"/>
              </a:ext>
            </a:extLst>
          </p:cNvPr>
          <p:cNvSpPr/>
          <p:nvPr/>
        </p:nvSpPr>
        <p:spPr>
          <a:xfrm>
            <a:off x="5315343" y="872386"/>
            <a:ext cx="70718" cy="517358"/>
          </a:xfrm>
          <a:custGeom>
            <a:avLst/>
            <a:gdLst>
              <a:gd name="connsiteX0" fmla="*/ 51856 w 142939"/>
              <a:gd name="connsiteY0" fmla="*/ 0 h 517358"/>
              <a:gd name="connsiteX1" fmla="*/ 3730 w 142939"/>
              <a:gd name="connsiteY1" fmla="*/ 184484 h 517358"/>
              <a:gd name="connsiteX2" fmla="*/ 140088 w 142939"/>
              <a:gd name="connsiteY2" fmla="*/ 300789 h 517358"/>
              <a:gd name="connsiteX3" fmla="*/ 91961 w 142939"/>
              <a:gd name="connsiteY3" fmla="*/ 449179 h 517358"/>
              <a:gd name="connsiteX4" fmla="*/ 39824 w 142939"/>
              <a:gd name="connsiteY4" fmla="*/ 517358 h 517358"/>
              <a:gd name="connsiteX0" fmla="*/ 15367 w 104142"/>
              <a:gd name="connsiteY0" fmla="*/ 0 h 517358"/>
              <a:gd name="connsiteX1" fmla="*/ 22779 w 104142"/>
              <a:gd name="connsiteY1" fmla="*/ 162712 h 517358"/>
              <a:gd name="connsiteX2" fmla="*/ 103599 w 104142"/>
              <a:gd name="connsiteY2" fmla="*/ 300789 h 517358"/>
              <a:gd name="connsiteX3" fmla="*/ 55472 w 104142"/>
              <a:gd name="connsiteY3" fmla="*/ 449179 h 517358"/>
              <a:gd name="connsiteX4" fmla="*/ 3335 w 104142"/>
              <a:gd name="connsiteY4" fmla="*/ 517358 h 517358"/>
              <a:gd name="connsiteX0" fmla="*/ 15367 w 127115"/>
              <a:gd name="connsiteY0" fmla="*/ 0 h 517358"/>
              <a:gd name="connsiteX1" fmla="*/ 22779 w 127115"/>
              <a:gd name="connsiteY1" fmla="*/ 162712 h 517358"/>
              <a:gd name="connsiteX2" fmla="*/ 103599 w 127115"/>
              <a:gd name="connsiteY2" fmla="*/ 300789 h 517358"/>
              <a:gd name="connsiteX3" fmla="*/ 120268 w 127115"/>
              <a:gd name="connsiteY3" fmla="*/ 449179 h 517358"/>
              <a:gd name="connsiteX4" fmla="*/ 3335 w 127115"/>
              <a:gd name="connsiteY4" fmla="*/ 517358 h 517358"/>
              <a:gd name="connsiteX0" fmla="*/ 15367 w 120268"/>
              <a:gd name="connsiteY0" fmla="*/ 0 h 517358"/>
              <a:gd name="connsiteX1" fmla="*/ 22779 w 120268"/>
              <a:gd name="connsiteY1" fmla="*/ 162712 h 517358"/>
              <a:gd name="connsiteX2" fmla="*/ 103599 w 120268"/>
              <a:gd name="connsiteY2" fmla="*/ 300789 h 517358"/>
              <a:gd name="connsiteX3" fmla="*/ 120268 w 120268"/>
              <a:gd name="connsiteY3" fmla="*/ 449179 h 517358"/>
              <a:gd name="connsiteX4" fmla="*/ 3335 w 120268"/>
              <a:gd name="connsiteY4" fmla="*/ 517358 h 517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68" h="517358">
                <a:moveTo>
                  <a:pt x="15367" y="0"/>
                </a:moveTo>
                <a:cubicBezTo>
                  <a:pt x="-16049" y="67176"/>
                  <a:pt x="8074" y="112581"/>
                  <a:pt x="22779" y="162712"/>
                </a:cubicBezTo>
                <a:cubicBezTo>
                  <a:pt x="37484" y="212843"/>
                  <a:pt x="87351" y="253045"/>
                  <a:pt x="103599" y="300789"/>
                </a:cubicBezTo>
                <a:cubicBezTo>
                  <a:pt x="119847" y="348534"/>
                  <a:pt x="-29639" y="445741"/>
                  <a:pt x="120268" y="449179"/>
                </a:cubicBezTo>
                <a:cubicBezTo>
                  <a:pt x="103557" y="485274"/>
                  <a:pt x="21048" y="501316"/>
                  <a:pt x="3335" y="517358"/>
                </a:cubicBezTo>
              </a:path>
            </a:pathLst>
          </a:custGeom>
          <a:noFill/>
          <a:ln w="19050">
            <a:solidFill>
              <a:srgbClr val="FF72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reeform 2">
            <a:extLst>
              <a:ext uri="{FF2B5EF4-FFF2-40B4-BE49-F238E27FC236}">
                <a16:creationId xmlns:a16="http://schemas.microsoft.com/office/drawing/2014/main" id="{07167E19-FE7C-6807-C59B-5D280AAB5650}"/>
              </a:ext>
            </a:extLst>
          </p:cNvPr>
          <p:cNvSpPr/>
          <p:nvPr/>
        </p:nvSpPr>
        <p:spPr>
          <a:xfrm>
            <a:off x="6942892" y="858318"/>
            <a:ext cx="51027" cy="545493"/>
          </a:xfrm>
          <a:custGeom>
            <a:avLst/>
            <a:gdLst>
              <a:gd name="connsiteX0" fmla="*/ 51856 w 142939"/>
              <a:gd name="connsiteY0" fmla="*/ 0 h 517358"/>
              <a:gd name="connsiteX1" fmla="*/ 3730 w 142939"/>
              <a:gd name="connsiteY1" fmla="*/ 184484 h 517358"/>
              <a:gd name="connsiteX2" fmla="*/ 140088 w 142939"/>
              <a:gd name="connsiteY2" fmla="*/ 300789 h 517358"/>
              <a:gd name="connsiteX3" fmla="*/ 91961 w 142939"/>
              <a:gd name="connsiteY3" fmla="*/ 449179 h 517358"/>
              <a:gd name="connsiteX4" fmla="*/ 39824 w 142939"/>
              <a:gd name="connsiteY4" fmla="*/ 517358 h 517358"/>
              <a:gd name="connsiteX0" fmla="*/ 15367 w 104142"/>
              <a:gd name="connsiteY0" fmla="*/ 0 h 517358"/>
              <a:gd name="connsiteX1" fmla="*/ 22779 w 104142"/>
              <a:gd name="connsiteY1" fmla="*/ 162712 h 517358"/>
              <a:gd name="connsiteX2" fmla="*/ 103599 w 104142"/>
              <a:gd name="connsiteY2" fmla="*/ 300789 h 517358"/>
              <a:gd name="connsiteX3" fmla="*/ 55472 w 104142"/>
              <a:gd name="connsiteY3" fmla="*/ 449179 h 517358"/>
              <a:gd name="connsiteX4" fmla="*/ 3335 w 104142"/>
              <a:gd name="connsiteY4" fmla="*/ 517358 h 517358"/>
              <a:gd name="connsiteX0" fmla="*/ 15367 w 127115"/>
              <a:gd name="connsiteY0" fmla="*/ 0 h 517358"/>
              <a:gd name="connsiteX1" fmla="*/ 22779 w 127115"/>
              <a:gd name="connsiteY1" fmla="*/ 162712 h 517358"/>
              <a:gd name="connsiteX2" fmla="*/ 103599 w 127115"/>
              <a:gd name="connsiteY2" fmla="*/ 300789 h 517358"/>
              <a:gd name="connsiteX3" fmla="*/ 120268 w 127115"/>
              <a:gd name="connsiteY3" fmla="*/ 449179 h 517358"/>
              <a:gd name="connsiteX4" fmla="*/ 3335 w 127115"/>
              <a:gd name="connsiteY4" fmla="*/ 517358 h 517358"/>
              <a:gd name="connsiteX0" fmla="*/ 15367 w 120268"/>
              <a:gd name="connsiteY0" fmla="*/ 0 h 517358"/>
              <a:gd name="connsiteX1" fmla="*/ 22779 w 120268"/>
              <a:gd name="connsiteY1" fmla="*/ 162712 h 517358"/>
              <a:gd name="connsiteX2" fmla="*/ 103599 w 120268"/>
              <a:gd name="connsiteY2" fmla="*/ 300789 h 517358"/>
              <a:gd name="connsiteX3" fmla="*/ 120268 w 120268"/>
              <a:gd name="connsiteY3" fmla="*/ 449179 h 517358"/>
              <a:gd name="connsiteX4" fmla="*/ 3335 w 120268"/>
              <a:gd name="connsiteY4" fmla="*/ 517358 h 517358"/>
              <a:gd name="connsiteX0" fmla="*/ 12032 w 116933"/>
              <a:gd name="connsiteY0" fmla="*/ 0 h 517358"/>
              <a:gd name="connsiteX1" fmla="*/ 102751 w 116933"/>
              <a:gd name="connsiteY1" fmla="*/ 168155 h 517358"/>
              <a:gd name="connsiteX2" fmla="*/ 100264 w 116933"/>
              <a:gd name="connsiteY2" fmla="*/ 300789 h 517358"/>
              <a:gd name="connsiteX3" fmla="*/ 116933 w 116933"/>
              <a:gd name="connsiteY3" fmla="*/ 449179 h 517358"/>
              <a:gd name="connsiteX4" fmla="*/ 0 w 116933"/>
              <a:gd name="connsiteY4" fmla="*/ 517358 h 517358"/>
              <a:gd name="connsiteX0" fmla="*/ 23047 w 127948"/>
              <a:gd name="connsiteY0" fmla="*/ 0 h 517358"/>
              <a:gd name="connsiteX1" fmla="*/ 113766 w 127948"/>
              <a:gd name="connsiteY1" fmla="*/ 168155 h 517358"/>
              <a:gd name="connsiteX2" fmla="*/ 202 w 127948"/>
              <a:gd name="connsiteY2" fmla="*/ 306232 h 517358"/>
              <a:gd name="connsiteX3" fmla="*/ 127948 w 127948"/>
              <a:gd name="connsiteY3" fmla="*/ 449179 h 517358"/>
              <a:gd name="connsiteX4" fmla="*/ 11015 w 127948"/>
              <a:gd name="connsiteY4" fmla="*/ 517358 h 517358"/>
              <a:gd name="connsiteX0" fmla="*/ 12032 w 116933"/>
              <a:gd name="connsiteY0" fmla="*/ 0 h 517358"/>
              <a:gd name="connsiteX1" fmla="*/ 102751 w 116933"/>
              <a:gd name="connsiteY1" fmla="*/ 168155 h 517358"/>
              <a:gd name="connsiteX2" fmla="*/ 53983 w 116933"/>
              <a:gd name="connsiteY2" fmla="*/ 338889 h 517358"/>
              <a:gd name="connsiteX3" fmla="*/ 116933 w 116933"/>
              <a:gd name="connsiteY3" fmla="*/ 449179 h 517358"/>
              <a:gd name="connsiteX4" fmla="*/ 0 w 116933"/>
              <a:gd name="connsiteY4" fmla="*/ 517358 h 517358"/>
              <a:gd name="connsiteX0" fmla="*/ 12032 w 116933"/>
              <a:gd name="connsiteY0" fmla="*/ 0 h 517358"/>
              <a:gd name="connsiteX1" fmla="*/ 56469 w 116933"/>
              <a:gd name="connsiteY1" fmla="*/ 184484 h 517358"/>
              <a:gd name="connsiteX2" fmla="*/ 53983 w 116933"/>
              <a:gd name="connsiteY2" fmla="*/ 338889 h 517358"/>
              <a:gd name="connsiteX3" fmla="*/ 116933 w 116933"/>
              <a:gd name="connsiteY3" fmla="*/ 449179 h 517358"/>
              <a:gd name="connsiteX4" fmla="*/ 0 w 116933"/>
              <a:gd name="connsiteY4" fmla="*/ 517358 h 517358"/>
              <a:gd name="connsiteX0" fmla="*/ 30471 w 135372"/>
              <a:gd name="connsiteY0" fmla="*/ 0 h 517358"/>
              <a:gd name="connsiteX1" fmla="*/ 3135 w 135372"/>
              <a:gd name="connsiteY1" fmla="*/ 219653 h 517358"/>
              <a:gd name="connsiteX2" fmla="*/ 72422 w 135372"/>
              <a:gd name="connsiteY2" fmla="*/ 338889 h 517358"/>
              <a:gd name="connsiteX3" fmla="*/ 135372 w 135372"/>
              <a:gd name="connsiteY3" fmla="*/ 449179 h 517358"/>
              <a:gd name="connsiteX4" fmla="*/ 18439 w 135372"/>
              <a:gd name="connsiteY4" fmla="*/ 517358 h 517358"/>
              <a:gd name="connsiteX0" fmla="*/ 161212 w 161212"/>
              <a:gd name="connsiteY0" fmla="*/ 0 h 531425"/>
              <a:gd name="connsiteX1" fmla="*/ 2291 w 161212"/>
              <a:gd name="connsiteY1" fmla="*/ 233720 h 531425"/>
              <a:gd name="connsiteX2" fmla="*/ 71578 w 161212"/>
              <a:gd name="connsiteY2" fmla="*/ 352956 h 531425"/>
              <a:gd name="connsiteX3" fmla="*/ 134528 w 161212"/>
              <a:gd name="connsiteY3" fmla="*/ 463246 h 531425"/>
              <a:gd name="connsiteX4" fmla="*/ 17595 w 161212"/>
              <a:gd name="connsiteY4" fmla="*/ 531425 h 531425"/>
              <a:gd name="connsiteX0" fmla="*/ 143617 w 143617"/>
              <a:gd name="connsiteY0" fmla="*/ 0 h 531425"/>
              <a:gd name="connsiteX1" fmla="*/ 68432 w 143617"/>
              <a:gd name="connsiteY1" fmla="*/ 240754 h 531425"/>
              <a:gd name="connsiteX2" fmla="*/ 53983 w 143617"/>
              <a:gd name="connsiteY2" fmla="*/ 352956 h 531425"/>
              <a:gd name="connsiteX3" fmla="*/ 116933 w 143617"/>
              <a:gd name="connsiteY3" fmla="*/ 463246 h 531425"/>
              <a:gd name="connsiteX4" fmla="*/ 0 w 143617"/>
              <a:gd name="connsiteY4" fmla="*/ 531425 h 531425"/>
              <a:gd name="connsiteX0" fmla="*/ 143617 w 143617"/>
              <a:gd name="connsiteY0" fmla="*/ 0 h 531425"/>
              <a:gd name="connsiteX1" fmla="*/ 68432 w 143617"/>
              <a:gd name="connsiteY1" fmla="*/ 240754 h 531425"/>
              <a:gd name="connsiteX2" fmla="*/ 137719 w 143617"/>
              <a:gd name="connsiteY2" fmla="*/ 367024 h 531425"/>
              <a:gd name="connsiteX3" fmla="*/ 116933 w 143617"/>
              <a:gd name="connsiteY3" fmla="*/ 463246 h 531425"/>
              <a:gd name="connsiteX4" fmla="*/ 0 w 143617"/>
              <a:gd name="connsiteY4" fmla="*/ 531425 h 531425"/>
              <a:gd name="connsiteX0" fmla="*/ 86780 w 86780"/>
              <a:gd name="connsiteY0" fmla="*/ 0 h 545493"/>
              <a:gd name="connsiteX1" fmla="*/ 11595 w 86780"/>
              <a:gd name="connsiteY1" fmla="*/ 240754 h 545493"/>
              <a:gd name="connsiteX2" fmla="*/ 80882 w 86780"/>
              <a:gd name="connsiteY2" fmla="*/ 367024 h 545493"/>
              <a:gd name="connsiteX3" fmla="*/ 60096 w 86780"/>
              <a:gd name="connsiteY3" fmla="*/ 463246 h 545493"/>
              <a:gd name="connsiteX4" fmla="*/ 50824 w 86780"/>
              <a:gd name="connsiteY4" fmla="*/ 545493 h 545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80" h="545493">
                <a:moveTo>
                  <a:pt x="86780" y="0"/>
                </a:moveTo>
                <a:cubicBezTo>
                  <a:pt x="55364" y="67176"/>
                  <a:pt x="12578" y="179583"/>
                  <a:pt x="11595" y="240754"/>
                </a:cubicBezTo>
                <a:cubicBezTo>
                  <a:pt x="10612" y="301925"/>
                  <a:pt x="72799" y="329942"/>
                  <a:pt x="80882" y="367024"/>
                </a:cubicBezTo>
                <a:cubicBezTo>
                  <a:pt x="88965" y="404106"/>
                  <a:pt x="-89811" y="459808"/>
                  <a:pt x="60096" y="463246"/>
                </a:cubicBezTo>
                <a:cubicBezTo>
                  <a:pt x="43385" y="499341"/>
                  <a:pt x="68537" y="529451"/>
                  <a:pt x="50824" y="545493"/>
                </a:cubicBezTo>
              </a:path>
            </a:pathLst>
          </a:custGeom>
          <a:noFill/>
          <a:ln w="19050">
            <a:solidFill>
              <a:srgbClr val="FF72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84BA4C6B-5280-D7DB-8903-9642E201A1DF}"/>
              </a:ext>
            </a:extLst>
          </p:cNvPr>
          <p:cNvGrpSpPr/>
          <p:nvPr/>
        </p:nvGrpSpPr>
        <p:grpSpPr>
          <a:xfrm>
            <a:off x="1492004" y="134026"/>
            <a:ext cx="9469467" cy="869855"/>
            <a:chOff x="1492004" y="134026"/>
            <a:chExt cx="9469467" cy="869855"/>
          </a:xfrm>
        </p:grpSpPr>
        <p:grpSp>
          <p:nvGrpSpPr>
            <p:cNvPr id="6" name="Group 5">
              <a:extLst>
                <a:ext uri="{FF2B5EF4-FFF2-40B4-BE49-F238E27FC236}">
                  <a16:creationId xmlns:a16="http://schemas.microsoft.com/office/drawing/2014/main" id="{CB513DE8-3341-1210-8043-C9734A9B5FF6}"/>
                </a:ext>
              </a:extLst>
            </p:cNvPr>
            <p:cNvGrpSpPr/>
            <p:nvPr/>
          </p:nvGrpSpPr>
          <p:grpSpPr>
            <a:xfrm>
              <a:off x="1782008" y="134026"/>
              <a:ext cx="8749466" cy="869855"/>
              <a:chOff x="6095" y="77325"/>
              <a:chExt cx="12191999" cy="869855"/>
            </a:xfrm>
          </p:grpSpPr>
          <p:sp>
            <p:nvSpPr>
              <p:cNvPr id="9" name="Rounded Rectangle 8">
                <a:extLst>
                  <a:ext uri="{FF2B5EF4-FFF2-40B4-BE49-F238E27FC236}">
                    <a16:creationId xmlns:a16="http://schemas.microsoft.com/office/drawing/2014/main" id="{3897DEA9-3B8A-8D64-0110-E71F94FCCFFE}"/>
                  </a:ext>
                </a:extLst>
              </p:cNvPr>
              <p:cNvSpPr/>
              <p:nvPr/>
            </p:nvSpPr>
            <p:spPr>
              <a:xfrm>
                <a:off x="6095" y="77325"/>
                <a:ext cx="12191999"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a:extLst>
                  <a:ext uri="{FF2B5EF4-FFF2-40B4-BE49-F238E27FC236}">
                    <a16:creationId xmlns:a16="http://schemas.microsoft.com/office/drawing/2014/main" id="{1B8BA30F-EE99-35E7-55D5-61C2813482C8}"/>
                  </a:ext>
                </a:extLst>
              </p:cNvPr>
              <p:cNvSpPr/>
              <p:nvPr/>
            </p:nvSpPr>
            <p:spPr>
              <a:xfrm>
                <a:off x="103631" y="143301"/>
                <a:ext cx="11984736"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a:extLst>
                <a:ext uri="{FF2B5EF4-FFF2-40B4-BE49-F238E27FC236}">
                  <a16:creationId xmlns:a16="http://schemas.microsoft.com/office/drawing/2014/main" id="{6C2D5DCB-EB35-D064-6DDF-C74BAC634D31}"/>
                </a:ext>
              </a:extLst>
            </p:cNvPr>
            <p:cNvSpPr txBox="1"/>
            <p:nvPr/>
          </p:nvSpPr>
          <p:spPr>
            <a:xfrm>
              <a:off x="1492004" y="285843"/>
              <a:ext cx="9469467" cy="584775"/>
            </a:xfrm>
            <a:prstGeom prst="rect">
              <a:avLst/>
            </a:prstGeom>
            <a:noFill/>
          </p:spPr>
          <p:txBody>
            <a:bodyPr wrap="square" rtlCol="0">
              <a:spAutoFit/>
            </a:bodyPr>
            <a:lstStyle/>
            <a:p>
              <a:pPr algn="ctr"/>
              <a:r>
                <a:rPr lang="en-US" sz="3200" spc="40" dirty="0">
                  <a:solidFill>
                    <a:srgbClr val="E5E9D0"/>
                  </a:solidFill>
                  <a:latin typeface="Hardwick WF" pitchFamily="2" charset="0"/>
                </a:rPr>
                <a:t>The MYTH of THE “SUCCESS SEQUENCE”</a:t>
              </a:r>
            </a:p>
          </p:txBody>
        </p:sp>
      </p:grpSp>
      <p:sp>
        <p:nvSpPr>
          <p:cNvPr id="35" name="TextBox 34">
            <a:extLst>
              <a:ext uri="{FF2B5EF4-FFF2-40B4-BE49-F238E27FC236}">
                <a16:creationId xmlns:a16="http://schemas.microsoft.com/office/drawing/2014/main" id="{D3B244A8-157B-E713-24F3-9896596FB0AA}"/>
              </a:ext>
            </a:extLst>
          </p:cNvPr>
          <p:cNvSpPr txBox="1"/>
          <p:nvPr/>
        </p:nvSpPr>
        <p:spPr>
          <a:xfrm>
            <a:off x="568497" y="2941804"/>
            <a:ext cx="4033891" cy="1059906"/>
          </a:xfrm>
          <a:prstGeom prst="rect">
            <a:avLst/>
          </a:prstGeom>
          <a:noFill/>
        </p:spPr>
        <p:txBody>
          <a:bodyPr wrap="square">
            <a:spAutoFit/>
          </a:bodyPr>
          <a:lstStyle/>
          <a:p>
            <a:pPr>
              <a:lnSpc>
                <a:spcPts val="1880"/>
              </a:lnSpc>
            </a:pPr>
            <a:r>
              <a:rPr lang="en-US" sz="1400" dirty="0">
                <a:solidFill>
                  <a:schemeClr val="bg1"/>
                </a:solidFill>
                <a:latin typeface="Courier New" panose="02070309020205020404" pitchFamily="49" charset="0"/>
                <a:cs typeface="Courier New" panose="02070309020205020404" pitchFamily="49" charset="0"/>
              </a:rPr>
              <a:t>Black Americans who followed </a:t>
            </a:r>
          </a:p>
          <a:p>
            <a:pPr>
              <a:lnSpc>
                <a:spcPts val="1880"/>
              </a:lnSpc>
            </a:pPr>
            <a:r>
              <a:rPr lang="en-US" sz="1400" dirty="0">
                <a:solidFill>
                  <a:schemeClr val="bg1"/>
                </a:solidFill>
                <a:latin typeface="Courier New" panose="02070309020205020404" pitchFamily="49" charset="0"/>
                <a:cs typeface="Courier New" panose="02070309020205020404" pitchFamily="49" charset="0"/>
              </a:rPr>
              <a:t>the success sequence were </a:t>
            </a:r>
          </a:p>
          <a:p>
            <a:pPr>
              <a:lnSpc>
                <a:spcPts val="1880"/>
              </a:lnSpc>
            </a:pPr>
            <a:r>
              <a:rPr lang="en-US" sz="1400" dirty="0">
                <a:solidFill>
                  <a:schemeClr val="bg1"/>
                </a:solidFill>
                <a:latin typeface="Courier New" panose="02070309020205020404" pitchFamily="49" charset="0"/>
                <a:cs typeface="Courier New" panose="02070309020205020404" pitchFamily="49" charset="0"/>
              </a:rPr>
              <a:t>less likely to escape poverty </a:t>
            </a:r>
          </a:p>
          <a:p>
            <a:pPr>
              <a:lnSpc>
                <a:spcPts val="1880"/>
              </a:lnSpc>
            </a:pPr>
            <a:r>
              <a:rPr lang="en-US" sz="1400" dirty="0">
                <a:solidFill>
                  <a:schemeClr val="bg1"/>
                </a:solidFill>
                <a:latin typeface="Courier New" panose="02070309020205020404" pitchFamily="49" charset="0"/>
                <a:cs typeface="Courier New" panose="02070309020205020404" pitchFamily="49" charset="0"/>
              </a:rPr>
              <a:t>than whites who did the same.</a:t>
            </a:r>
          </a:p>
        </p:txBody>
      </p:sp>
      <p:sp>
        <p:nvSpPr>
          <p:cNvPr id="37" name="TextBox 36">
            <a:extLst>
              <a:ext uri="{FF2B5EF4-FFF2-40B4-BE49-F238E27FC236}">
                <a16:creationId xmlns:a16="http://schemas.microsoft.com/office/drawing/2014/main" id="{220B8444-B1EC-E5AA-2A9B-ED22186AFDCC}"/>
              </a:ext>
            </a:extLst>
          </p:cNvPr>
          <p:cNvSpPr txBox="1"/>
          <p:nvPr/>
        </p:nvSpPr>
        <p:spPr>
          <a:xfrm>
            <a:off x="3548853" y="5579387"/>
            <a:ext cx="4114038" cy="816249"/>
          </a:xfrm>
          <a:prstGeom prst="rect">
            <a:avLst/>
          </a:prstGeom>
          <a:noFill/>
        </p:spPr>
        <p:txBody>
          <a:bodyPr wrap="square">
            <a:spAutoFit/>
          </a:bodyPr>
          <a:lstStyle/>
          <a:p>
            <a:pPr>
              <a:lnSpc>
                <a:spcPts val="1880"/>
              </a:lnSpc>
            </a:pPr>
            <a:r>
              <a:rPr lang="en-US" sz="1400" dirty="0">
                <a:solidFill>
                  <a:schemeClr val="bg1"/>
                </a:solidFill>
                <a:latin typeface="Courier New" panose="02070309020205020404" pitchFamily="49" charset="0"/>
                <a:cs typeface="Courier New" panose="02070309020205020404" pitchFamily="49" charset="0"/>
              </a:rPr>
              <a:t>There are more poor people who followed all three rules than </a:t>
            </a:r>
          </a:p>
          <a:p>
            <a:pPr>
              <a:lnSpc>
                <a:spcPts val="1880"/>
              </a:lnSpc>
            </a:pPr>
            <a:r>
              <a:rPr lang="en-US" sz="1400" dirty="0">
                <a:solidFill>
                  <a:schemeClr val="bg1"/>
                </a:solidFill>
                <a:latin typeface="Courier New" panose="02070309020205020404" pitchFamily="49" charset="0"/>
                <a:cs typeface="Courier New" panose="02070309020205020404" pitchFamily="49" charset="0"/>
              </a:rPr>
              <a:t>there are who broke all three.</a:t>
            </a:r>
          </a:p>
        </p:txBody>
      </p:sp>
      <p:grpSp>
        <p:nvGrpSpPr>
          <p:cNvPr id="80" name="Group 79">
            <a:extLst>
              <a:ext uri="{FF2B5EF4-FFF2-40B4-BE49-F238E27FC236}">
                <a16:creationId xmlns:a16="http://schemas.microsoft.com/office/drawing/2014/main" id="{B88F196A-D591-E1A2-5A19-5DDAC1BF80C6}"/>
              </a:ext>
            </a:extLst>
          </p:cNvPr>
          <p:cNvGrpSpPr/>
          <p:nvPr/>
        </p:nvGrpSpPr>
        <p:grpSpPr>
          <a:xfrm>
            <a:off x="112981" y="4594158"/>
            <a:ext cx="3165554" cy="1830590"/>
            <a:chOff x="312858" y="3492915"/>
            <a:chExt cx="3165554" cy="1830590"/>
          </a:xfrm>
        </p:grpSpPr>
        <p:sp>
          <p:nvSpPr>
            <p:cNvPr id="23" name="TextBox 22">
              <a:extLst>
                <a:ext uri="{FF2B5EF4-FFF2-40B4-BE49-F238E27FC236}">
                  <a16:creationId xmlns:a16="http://schemas.microsoft.com/office/drawing/2014/main" id="{967D5E08-AB74-4487-7B3F-F2F5D9285A66}"/>
                </a:ext>
              </a:extLst>
            </p:cNvPr>
            <p:cNvSpPr txBox="1"/>
            <p:nvPr/>
          </p:nvSpPr>
          <p:spPr>
            <a:xfrm>
              <a:off x="614170" y="4615619"/>
              <a:ext cx="2864242" cy="707886"/>
            </a:xfrm>
            <a:prstGeom prst="rect">
              <a:avLst/>
            </a:prstGeom>
            <a:noFill/>
            <a:ln>
              <a:noFill/>
            </a:ln>
          </p:spPr>
          <p:txBody>
            <a:bodyPr wrap="square" rtlCol="0">
              <a:spAutoFit/>
            </a:bodyPr>
            <a:lstStyle/>
            <a:p>
              <a:pPr algn="ctr"/>
              <a:r>
                <a:rPr lang="en-US" sz="2000" dirty="0">
                  <a:solidFill>
                    <a:srgbClr val="FF7250"/>
                  </a:solidFill>
                  <a:latin typeface="Avenir Next Medium" panose="020B0503020202020204" pitchFamily="34" charset="0"/>
                  <a:cs typeface="Courier New" panose="02070309020205020404" pitchFamily="49" charset="0"/>
                </a:rPr>
                <a:t>Graduate from </a:t>
              </a:r>
            </a:p>
            <a:p>
              <a:pPr algn="ctr"/>
              <a:r>
                <a:rPr lang="en-US" sz="2000" dirty="0">
                  <a:solidFill>
                    <a:srgbClr val="FF7250"/>
                  </a:solidFill>
                  <a:latin typeface="Avenir Next Medium" panose="020B0503020202020204" pitchFamily="34" charset="0"/>
                  <a:cs typeface="Courier New" panose="02070309020205020404" pitchFamily="49" charset="0"/>
                </a:rPr>
                <a:t>high school</a:t>
              </a:r>
            </a:p>
          </p:txBody>
        </p:sp>
        <p:sp>
          <p:nvSpPr>
            <p:cNvPr id="24" name="TextBox 23">
              <a:extLst>
                <a:ext uri="{FF2B5EF4-FFF2-40B4-BE49-F238E27FC236}">
                  <a16:creationId xmlns:a16="http://schemas.microsoft.com/office/drawing/2014/main" id="{27357389-4072-56D4-BD86-FDFDE87BA06D}"/>
                </a:ext>
              </a:extLst>
            </p:cNvPr>
            <p:cNvSpPr txBox="1"/>
            <p:nvPr/>
          </p:nvSpPr>
          <p:spPr>
            <a:xfrm>
              <a:off x="312858" y="3766123"/>
              <a:ext cx="1238359" cy="646331"/>
            </a:xfrm>
            <a:prstGeom prst="rect">
              <a:avLst/>
            </a:prstGeom>
            <a:noFill/>
            <a:ln>
              <a:noFill/>
            </a:ln>
          </p:spPr>
          <p:txBody>
            <a:bodyPr wrap="square" rtlCol="0">
              <a:spAutoFit/>
            </a:bodyPr>
            <a:lstStyle/>
            <a:p>
              <a:pPr algn="ctr"/>
              <a:r>
                <a:rPr lang="en-US" sz="3600" b="1" spc="130" dirty="0">
                  <a:solidFill>
                    <a:srgbClr val="F7F9E3"/>
                  </a:solidFill>
                  <a:latin typeface="Hardwick WF" pitchFamily="2" charset="0"/>
                  <a:cs typeface="Courier New" panose="02070309020205020404" pitchFamily="49" charset="0"/>
                </a:rPr>
                <a:t>1.</a:t>
              </a:r>
            </a:p>
          </p:txBody>
        </p:sp>
        <p:grpSp>
          <p:nvGrpSpPr>
            <p:cNvPr id="43" name="Group 42">
              <a:extLst>
                <a:ext uri="{FF2B5EF4-FFF2-40B4-BE49-F238E27FC236}">
                  <a16:creationId xmlns:a16="http://schemas.microsoft.com/office/drawing/2014/main" id="{CFDE6E94-A974-4837-6965-F0FEF30B3011}"/>
                </a:ext>
              </a:extLst>
            </p:cNvPr>
            <p:cNvGrpSpPr/>
            <p:nvPr/>
          </p:nvGrpSpPr>
          <p:grpSpPr>
            <a:xfrm>
              <a:off x="1183184" y="3492915"/>
              <a:ext cx="1542843" cy="1101169"/>
              <a:chOff x="1139408" y="3404420"/>
              <a:chExt cx="1785808" cy="1333095"/>
            </a:xfrm>
          </p:grpSpPr>
          <p:pic>
            <p:nvPicPr>
              <p:cNvPr id="41" name="Picture 40">
                <a:extLst>
                  <a:ext uri="{FF2B5EF4-FFF2-40B4-BE49-F238E27FC236}">
                    <a16:creationId xmlns:a16="http://schemas.microsoft.com/office/drawing/2014/main" id="{0B0C4EB1-123E-5547-284C-5880923E5AE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3480" y1="43017" x2="62775" y2="52514"/>
                            <a14:foregroundMark x1="62775" y1="52514" x2="59912" y2="46648"/>
                            <a14:foregroundMark x1="83260" y1="39106" x2="88767" y2="44972"/>
                            <a14:foregroundMark x1="86123" y1="36034" x2="81938" y2="29330"/>
                          </a14:backgroundRemoval>
                        </a14:imgEffect>
                      </a14:imgLayer>
                    </a14:imgProps>
                  </a:ext>
                </a:extLst>
              </a:blip>
              <a:stretch>
                <a:fillRect/>
              </a:stretch>
            </p:blipFill>
            <p:spPr>
              <a:xfrm>
                <a:off x="1255517" y="3404420"/>
                <a:ext cx="1669699" cy="1316635"/>
              </a:xfrm>
              <a:prstGeom prst="rect">
                <a:avLst/>
              </a:prstGeom>
            </p:spPr>
          </p:pic>
          <p:pic>
            <p:nvPicPr>
              <p:cNvPr id="42" name="Picture 41">
                <a:extLst>
                  <a:ext uri="{FF2B5EF4-FFF2-40B4-BE49-F238E27FC236}">
                    <a16:creationId xmlns:a16="http://schemas.microsoft.com/office/drawing/2014/main" id="{F3B4755B-9B0D-3736-5292-C2A490F7438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0" b="89943" l="8511" r="90000">
                            <a14:foregroundMark x1="8936" y1="48276" x2="25745" y2="44540"/>
                            <a14:foregroundMark x1="25745" y1="44540" x2="57234" y2="60057"/>
                            <a14:foregroundMark x1="57234" y1="60057" x2="68936" y2="76149"/>
                            <a14:foregroundMark x1="68936" y1="76149" x2="56383" y2="89368"/>
                            <a14:foregroundMark x1="56383" y1="89368" x2="8936" y2="58621"/>
                            <a14:foregroundMark x1="8936" y1="58621" x2="8511" y2="44828"/>
                            <a14:foregroundMark x1="60213" y1="63506" x2="60213" y2="63506"/>
                            <a14:backgroundMark x1="38511" y1="21839" x2="63830" y2="21839"/>
                            <a14:backgroundMark x1="63830" y1="21839" x2="42979" y2="20115"/>
                            <a14:backgroundMark x1="42979" y1="20115" x2="58936" y2="19828"/>
                            <a14:backgroundMark x1="58936" y1="19828" x2="58085" y2="19828"/>
                            <a14:backgroundMark x1="56809" y1="25287" x2="23830" y2="19828"/>
                            <a14:backgroundMark x1="23830" y1="19828" x2="60851" y2="34195"/>
                            <a14:backgroundMark x1="60851" y1="34195" x2="81915" y2="26437"/>
                            <a14:backgroundMark x1="81915" y1="26437" x2="59149" y2="17816"/>
                            <a14:backgroundMark x1="59149" y1="17816" x2="40213" y2="23563"/>
                            <a14:backgroundMark x1="40213" y1="23563" x2="28723" y2="39943"/>
                            <a14:backgroundMark x1="28723" y1="39943" x2="75106" y2="28736"/>
                            <a14:backgroundMark x1="75106" y1="28736" x2="67234" y2="8908"/>
                            <a14:backgroundMark x1="67234" y1="8908" x2="45319" y2="5747"/>
                            <a14:backgroundMark x1="45319" y1="5747" x2="7021" y2="25575"/>
                            <a14:backgroundMark x1="26290" y1="43264" x2="26437" y2="43399"/>
                            <a14:backgroundMark x1="7021" y1="25575" x2="23943" y2="41109"/>
                            <a14:backgroundMark x1="56885" y1="54974" x2="70638" y2="50575"/>
                            <a14:backgroundMark x1="70638" y1="50575" x2="83617" y2="35632"/>
                            <a14:backgroundMark x1="83617" y1="35632" x2="90851" y2="14943"/>
                            <a14:backgroundMark x1="90851" y1="14943" x2="90851" y2="14655"/>
                            <a14:backgroundMark x1="60851" y1="39655" x2="66170" y2="43678"/>
                          </a14:backgroundRemoval>
                        </a14:imgEffect>
                      </a14:imgLayer>
                    </a14:imgProps>
                  </a:ext>
                </a:extLst>
              </a:blip>
              <a:stretch>
                <a:fillRect/>
              </a:stretch>
            </p:blipFill>
            <p:spPr>
              <a:xfrm>
                <a:off x="1139408" y="3446950"/>
                <a:ext cx="1743004" cy="1290565"/>
              </a:xfrm>
              <a:prstGeom prst="rect">
                <a:avLst/>
              </a:prstGeom>
            </p:spPr>
          </p:pic>
        </p:grpSp>
      </p:grpSp>
      <p:grpSp>
        <p:nvGrpSpPr>
          <p:cNvPr id="78" name="Group 77">
            <a:extLst>
              <a:ext uri="{FF2B5EF4-FFF2-40B4-BE49-F238E27FC236}">
                <a16:creationId xmlns:a16="http://schemas.microsoft.com/office/drawing/2014/main" id="{E55EFDD7-23A4-A6B2-257F-AE56BFE40BF7}"/>
              </a:ext>
            </a:extLst>
          </p:cNvPr>
          <p:cNvGrpSpPr/>
          <p:nvPr/>
        </p:nvGrpSpPr>
        <p:grpSpPr>
          <a:xfrm>
            <a:off x="4479330" y="3524576"/>
            <a:ext cx="3128692" cy="1830117"/>
            <a:chOff x="4338952" y="3493388"/>
            <a:chExt cx="3128692" cy="1830117"/>
          </a:xfrm>
        </p:grpSpPr>
        <p:sp>
          <p:nvSpPr>
            <p:cNvPr id="27" name="TextBox 26">
              <a:extLst>
                <a:ext uri="{FF2B5EF4-FFF2-40B4-BE49-F238E27FC236}">
                  <a16:creationId xmlns:a16="http://schemas.microsoft.com/office/drawing/2014/main" id="{EE38C976-44A0-D2C5-FD84-F84B1C845924}"/>
                </a:ext>
              </a:extLst>
            </p:cNvPr>
            <p:cNvSpPr txBox="1"/>
            <p:nvPr/>
          </p:nvSpPr>
          <p:spPr>
            <a:xfrm>
              <a:off x="4338952" y="3766123"/>
              <a:ext cx="1347671" cy="646331"/>
            </a:xfrm>
            <a:prstGeom prst="rect">
              <a:avLst/>
            </a:prstGeom>
            <a:noFill/>
            <a:ln>
              <a:noFill/>
            </a:ln>
          </p:spPr>
          <p:txBody>
            <a:bodyPr wrap="square" rtlCol="0">
              <a:spAutoFit/>
            </a:bodyPr>
            <a:lstStyle/>
            <a:p>
              <a:pPr algn="ctr"/>
              <a:r>
                <a:rPr lang="en-US" sz="3600" b="1" spc="130" dirty="0">
                  <a:solidFill>
                    <a:srgbClr val="F7F9E3"/>
                  </a:solidFill>
                  <a:latin typeface="Hardwick WF" pitchFamily="2" charset="0"/>
                  <a:cs typeface="Courier New" panose="02070309020205020404" pitchFamily="49" charset="0"/>
                </a:rPr>
                <a:t>2.</a:t>
              </a:r>
            </a:p>
          </p:txBody>
        </p:sp>
        <p:pic>
          <p:nvPicPr>
            <p:cNvPr id="52" name="Graphic 51" descr="Briefcase with solid fill">
              <a:extLst>
                <a:ext uri="{FF2B5EF4-FFF2-40B4-BE49-F238E27FC236}">
                  <a16:creationId xmlns:a16="http://schemas.microsoft.com/office/drawing/2014/main" id="{91F2F983-966F-D1E0-3952-D7153F049E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26372" y="3493388"/>
              <a:ext cx="1020745" cy="1020745"/>
            </a:xfrm>
            <a:prstGeom prst="rect">
              <a:avLst/>
            </a:prstGeom>
          </p:spPr>
        </p:pic>
        <p:grpSp>
          <p:nvGrpSpPr>
            <p:cNvPr id="60" name="Group 59">
              <a:extLst>
                <a:ext uri="{FF2B5EF4-FFF2-40B4-BE49-F238E27FC236}">
                  <a16:creationId xmlns:a16="http://schemas.microsoft.com/office/drawing/2014/main" id="{BE02743A-8DA7-09E7-4C49-EC5FD9210F27}"/>
                </a:ext>
              </a:extLst>
            </p:cNvPr>
            <p:cNvGrpSpPr/>
            <p:nvPr/>
          </p:nvGrpSpPr>
          <p:grpSpPr>
            <a:xfrm>
              <a:off x="6164654" y="3762380"/>
              <a:ext cx="646331" cy="646331"/>
              <a:chOff x="5355999" y="4025739"/>
              <a:chExt cx="646331" cy="646331"/>
            </a:xfrm>
          </p:grpSpPr>
          <p:sp>
            <p:nvSpPr>
              <p:cNvPr id="57" name="Oval 56">
                <a:extLst>
                  <a:ext uri="{FF2B5EF4-FFF2-40B4-BE49-F238E27FC236}">
                    <a16:creationId xmlns:a16="http://schemas.microsoft.com/office/drawing/2014/main" id="{0F0FE7B6-FEA3-AD02-F0D7-B28991B013F2}"/>
                  </a:ext>
                </a:extLst>
              </p:cNvPr>
              <p:cNvSpPr/>
              <p:nvPr/>
            </p:nvSpPr>
            <p:spPr>
              <a:xfrm>
                <a:off x="5441697" y="4128584"/>
                <a:ext cx="465389" cy="44895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45" name="Graphic 44" descr="Clock with solid fill">
                <a:extLst>
                  <a:ext uri="{FF2B5EF4-FFF2-40B4-BE49-F238E27FC236}">
                    <a16:creationId xmlns:a16="http://schemas.microsoft.com/office/drawing/2014/main" id="{518DD5B9-08EE-E919-341C-4915E75A332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55999" y="4025739"/>
                <a:ext cx="646331" cy="646331"/>
              </a:xfrm>
              <a:prstGeom prst="rect">
                <a:avLst/>
              </a:prstGeom>
            </p:spPr>
          </p:pic>
        </p:grpSp>
        <p:sp>
          <p:nvSpPr>
            <p:cNvPr id="59" name="TextBox 58">
              <a:extLst>
                <a:ext uri="{FF2B5EF4-FFF2-40B4-BE49-F238E27FC236}">
                  <a16:creationId xmlns:a16="http://schemas.microsoft.com/office/drawing/2014/main" id="{7ABF772F-DD32-FF8F-6251-1A75CCB3238B}"/>
                </a:ext>
              </a:extLst>
            </p:cNvPr>
            <p:cNvSpPr txBox="1"/>
            <p:nvPr/>
          </p:nvSpPr>
          <p:spPr>
            <a:xfrm>
              <a:off x="4603402" y="4615619"/>
              <a:ext cx="2864242" cy="707886"/>
            </a:xfrm>
            <a:prstGeom prst="rect">
              <a:avLst/>
            </a:prstGeom>
            <a:noFill/>
            <a:ln>
              <a:noFill/>
            </a:ln>
          </p:spPr>
          <p:txBody>
            <a:bodyPr wrap="square" rtlCol="0">
              <a:spAutoFit/>
            </a:bodyPr>
            <a:lstStyle/>
            <a:p>
              <a:pPr algn="ctr"/>
              <a:r>
                <a:rPr lang="en-US" sz="2000" dirty="0">
                  <a:solidFill>
                    <a:srgbClr val="FF7250"/>
                  </a:solidFill>
                  <a:latin typeface="Avenir Next Medium" panose="020B0503020202020204" pitchFamily="34" charset="0"/>
                  <a:cs typeface="Courier New" panose="02070309020205020404" pitchFamily="49" charset="0"/>
                </a:rPr>
                <a:t>Obtain a </a:t>
              </a:r>
            </a:p>
            <a:p>
              <a:pPr algn="ctr"/>
              <a:r>
                <a:rPr lang="en-US" sz="2000" dirty="0">
                  <a:solidFill>
                    <a:srgbClr val="FF7250"/>
                  </a:solidFill>
                  <a:latin typeface="Avenir Next Medium" panose="020B0503020202020204" pitchFamily="34" charset="0"/>
                  <a:cs typeface="Courier New" panose="02070309020205020404" pitchFamily="49" charset="0"/>
                </a:rPr>
                <a:t>full-time job</a:t>
              </a:r>
            </a:p>
          </p:txBody>
        </p:sp>
      </p:grpSp>
      <p:grpSp>
        <p:nvGrpSpPr>
          <p:cNvPr id="79" name="Group 78">
            <a:extLst>
              <a:ext uri="{FF2B5EF4-FFF2-40B4-BE49-F238E27FC236}">
                <a16:creationId xmlns:a16="http://schemas.microsoft.com/office/drawing/2014/main" id="{069D2045-F38C-0D22-103C-060605336732}"/>
              </a:ext>
            </a:extLst>
          </p:cNvPr>
          <p:cNvGrpSpPr/>
          <p:nvPr/>
        </p:nvGrpSpPr>
        <p:grpSpPr>
          <a:xfrm>
            <a:off x="8776364" y="2495590"/>
            <a:ext cx="3344179" cy="1796337"/>
            <a:chOff x="8380011" y="3528046"/>
            <a:chExt cx="3344179" cy="1796337"/>
          </a:xfrm>
        </p:grpSpPr>
        <p:sp>
          <p:nvSpPr>
            <p:cNvPr id="30" name="TextBox 29">
              <a:extLst>
                <a:ext uri="{FF2B5EF4-FFF2-40B4-BE49-F238E27FC236}">
                  <a16:creationId xmlns:a16="http://schemas.microsoft.com/office/drawing/2014/main" id="{196234CC-5822-1F23-B316-ABC1C2C754FA}"/>
                </a:ext>
              </a:extLst>
            </p:cNvPr>
            <p:cNvSpPr txBox="1"/>
            <p:nvPr/>
          </p:nvSpPr>
          <p:spPr>
            <a:xfrm>
              <a:off x="8380011" y="3766123"/>
              <a:ext cx="1347671" cy="646331"/>
            </a:xfrm>
            <a:prstGeom prst="rect">
              <a:avLst/>
            </a:prstGeom>
            <a:noFill/>
            <a:ln>
              <a:noFill/>
            </a:ln>
          </p:spPr>
          <p:txBody>
            <a:bodyPr wrap="square" rtlCol="0">
              <a:spAutoFit/>
            </a:bodyPr>
            <a:lstStyle/>
            <a:p>
              <a:pPr algn="ctr"/>
              <a:r>
                <a:rPr lang="en-US" sz="3600" b="1" spc="130" dirty="0">
                  <a:solidFill>
                    <a:srgbClr val="F7F9E3"/>
                  </a:solidFill>
                  <a:latin typeface="Hardwick WF" pitchFamily="2" charset="0"/>
                  <a:cs typeface="Courier New" panose="02070309020205020404" pitchFamily="49" charset="0"/>
                </a:rPr>
                <a:t>3.</a:t>
              </a:r>
            </a:p>
          </p:txBody>
        </p:sp>
        <p:sp>
          <p:nvSpPr>
            <p:cNvPr id="61" name="TextBox 60">
              <a:extLst>
                <a:ext uri="{FF2B5EF4-FFF2-40B4-BE49-F238E27FC236}">
                  <a16:creationId xmlns:a16="http://schemas.microsoft.com/office/drawing/2014/main" id="{947F788B-6E4E-96DB-0C90-23AD58517F72}"/>
                </a:ext>
              </a:extLst>
            </p:cNvPr>
            <p:cNvSpPr txBox="1"/>
            <p:nvPr/>
          </p:nvSpPr>
          <p:spPr>
            <a:xfrm>
              <a:off x="8859948" y="4616497"/>
              <a:ext cx="2864242" cy="707886"/>
            </a:xfrm>
            <a:prstGeom prst="rect">
              <a:avLst/>
            </a:prstGeom>
            <a:noFill/>
            <a:ln>
              <a:noFill/>
            </a:ln>
          </p:spPr>
          <p:txBody>
            <a:bodyPr wrap="square" rtlCol="0">
              <a:spAutoFit/>
            </a:bodyPr>
            <a:lstStyle/>
            <a:p>
              <a:pPr algn="ctr"/>
              <a:r>
                <a:rPr lang="en-US" sz="2000" dirty="0">
                  <a:solidFill>
                    <a:srgbClr val="FF7250"/>
                  </a:solidFill>
                  <a:latin typeface="Avenir Next Medium" panose="020B0503020202020204" pitchFamily="34" charset="0"/>
                  <a:cs typeface="Courier New" panose="02070309020205020404" pitchFamily="49" charset="0"/>
                </a:rPr>
                <a:t>Have children </a:t>
              </a:r>
            </a:p>
            <a:p>
              <a:pPr algn="ctr"/>
              <a:r>
                <a:rPr lang="en-US" sz="2000" i="1" dirty="0">
                  <a:solidFill>
                    <a:srgbClr val="FF7250"/>
                  </a:solidFill>
                  <a:latin typeface="Avenir Next Medium" panose="020B0503020202020204" pitchFamily="34" charset="0"/>
                  <a:cs typeface="Courier New" panose="02070309020205020404" pitchFamily="49" charset="0"/>
                </a:rPr>
                <a:t>after</a:t>
              </a:r>
              <a:r>
                <a:rPr lang="en-US" sz="2000" dirty="0">
                  <a:solidFill>
                    <a:srgbClr val="FF7250"/>
                  </a:solidFill>
                  <a:latin typeface="Avenir Next Medium" panose="020B0503020202020204" pitchFamily="34" charset="0"/>
                  <a:cs typeface="Courier New" panose="02070309020205020404" pitchFamily="49" charset="0"/>
                </a:rPr>
                <a:t> marriage</a:t>
              </a:r>
            </a:p>
          </p:txBody>
        </p:sp>
        <p:pic>
          <p:nvPicPr>
            <p:cNvPr id="71" name="Graphic 70" descr="Pacifier with solid fill">
              <a:extLst>
                <a:ext uri="{FF2B5EF4-FFF2-40B4-BE49-F238E27FC236}">
                  <a16:creationId xmlns:a16="http://schemas.microsoft.com/office/drawing/2014/main" id="{13D97A9A-FC59-3826-8828-205A22ACBA2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421324" y="3528046"/>
              <a:ext cx="914400" cy="914400"/>
            </a:xfrm>
            <a:prstGeom prst="rect">
              <a:avLst/>
            </a:prstGeom>
          </p:spPr>
        </p:pic>
        <p:pic>
          <p:nvPicPr>
            <p:cNvPr id="73" name="Graphic 72" descr="Ring with solid fill">
              <a:extLst>
                <a:ext uri="{FF2B5EF4-FFF2-40B4-BE49-F238E27FC236}">
                  <a16:creationId xmlns:a16="http://schemas.microsoft.com/office/drawing/2014/main" id="{CD19730E-04E0-2192-DD3B-E1817A9452F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377669" y="3561363"/>
              <a:ext cx="914400" cy="914400"/>
            </a:xfrm>
            <a:prstGeom prst="rect">
              <a:avLst/>
            </a:prstGeom>
          </p:spPr>
        </p:pic>
        <p:cxnSp>
          <p:nvCxnSpPr>
            <p:cNvPr id="75" name="Straight Arrow Connector 74">
              <a:extLst>
                <a:ext uri="{FF2B5EF4-FFF2-40B4-BE49-F238E27FC236}">
                  <a16:creationId xmlns:a16="http://schemas.microsoft.com/office/drawing/2014/main" id="{803E56E6-71E2-0BC8-1F71-5B4D914308B8}"/>
                </a:ext>
              </a:extLst>
            </p:cNvPr>
            <p:cNvCxnSpPr>
              <a:cxnSpLocks/>
            </p:cNvCxnSpPr>
            <p:nvPr/>
          </p:nvCxnSpPr>
          <p:spPr>
            <a:xfrm>
              <a:off x="10261600" y="4022277"/>
              <a:ext cx="206988" cy="0"/>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14" name="Graphic 13" descr="Information with solid fill">
            <a:extLst>
              <a:ext uri="{FF2B5EF4-FFF2-40B4-BE49-F238E27FC236}">
                <a16:creationId xmlns:a16="http://schemas.microsoft.com/office/drawing/2014/main" id="{5847F24A-091E-0A33-4259-FE16138D307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75358" y="2941804"/>
            <a:ext cx="327768" cy="327768"/>
          </a:xfrm>
          <a:prstGeom prst="rect">
            <a:avLst/>
          </a:prstGeom>
        </p:spPr>
      </p:pic>
      <p:pic>
        <p:nvPicPr>
          <p:cNvPr id="22" name="Graphic 21" descr="Information with solid fill">
            <a:extLst>
              <a:ext uri="{FF2B5EF4-FFF2-40B4-BE49-F238E27FC236}">
                <a16:creationId xmlns:a16="http://schemas.microsoft.com/office/drawing/2014/main" id="{2B7F4DFF-378C-5177-9E1C-3F52BDEE216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176302" y="5568141"/>
            <a:ext cx="327768" cy="327768"/>
          </a:xfrm>
          <a:prstGeom prst="rect">
            <a:avLst/>
          </a:prstGeom>
        </p:spPr>
      </p:pic>
      <p:sp>
        <p:nvSpPr>
          <p:cNvPr id="25" name="TextBox 24">
            <a:extLst>
              <a:ext uri="{FF2B5EF4-FFF2-40B4-BE49-F238E27FC236}">
                <a16:creationId xmlns:a16="http://schemas.microsoft.com/office/drawing/2014/main" id="{45D0E198-43AD-D1A1-0A8F-4FD78E3F7363}"/>
              </a:ext>
            </a:extLst>
          </p:cNvPr>
          <p:cNvSpPr txBox="1"/>
          <p:nvPr/>
        </p:nvSpPr>
        <p:spPr>
          <a:xfrm>
            <a:off x="7901521" y="4764688"/>
            <a:ext cx="3951575" cy="1059906"/>
          </a:xfrm>
          <a:prstGeom prst="rect">
            <a:avLst/>
          </a:prstGeom>
          <a:noFill/>
        </p:spPr>
        <p:txBody>
          <a:bodyPr wrap="square">
            <a:spAutoFit/>
          </a:bodyPr>
          <a:lstStyle/>
          <a:p>
            <a:pPr>
              <a:lnSpc>
                <a:spcPts val="1880"/>
              </a:lnSpc>
            </a:pPr>
            <a:r>
              <a:rPr lang="en-US" sz="1400" dirty="0">
                <a:solidFill>
                  <a:schemeClr val="bg1"/>
                </a:solidFill>
                <a:latin typeface="Courier New" panose="02070309020205020404" pitchFamily="49" charset="0"/>
                <a:cs typeface="Courier New" panose="02070309020205020404" pitchFamily="49" charset="0"/>
              </a:rPr>
              <a:t>The step responsible for </a:t>
            </a:r>
          </a:p>
          <a:p>
            <a:pPr>
              <a:lnSpc>
                <a:spcPts val="1880"/>
              </a:lnSpc>
            </a:pPr>
            <a:r>
              <a:rPr lang="en-US" sz="1400" dirty="0">
                <a:solidFill>
                  <a:schemeClr val="bg1"/>
                </a:solidFill>
                <a:latin typeface="Courier New" panose="02070309020205020404" pitchFamily="49" charset="0"/>
                <a:cs typeface="Courier New" panose="02070309020205020404" pitchFamily="49" charset="0"/>
              </a:rPr>
              <a:t>nearly all the “success” is securing a full-time job.</a:t>
            </a:r>
          </a:p>
          <a:p>
            <a:pPr>
              <a:lnSpc>
                <a:spcPts val="1880"/>
              </a:lnSpc>
            </a:pPr>
            <a:endParaRPr lang="en-US" sz="1400" dirty="0">
              <a:solidFill>
                <a:schemeClr val="bg1"/>
              </a:solidFill>
              <a:latin typeface="Courier New" panose="02070309020205020404" pitchFamily="49" charset="0"/>
              <a:cs typeface="Courier New" panose="02070309020205020404" pitchFamily="49" charset="0"/>
            </a:endParaRPr>
          </a:p>
        </p:txBody>
      </p:sp>
      <p:pic>
        <p:nvPicPr>
          <p:cNvPr id="26" name="Graphic 25" descr="Information with solid fill">
            <a:extLst>
              <a:ext uri="{FF2B5EF4-FFF2-40B4-BE49-F238E27FC236}">
                <a16:creationId xmlns:a16="http://schemas.microsoft.com/office/drawing/2014/main" id="{6B3FD04C-2298-72BD-7F0E-D24435FE11A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593922" y="4777045"/>
            <a:ext cx="327768" cy="327768"/>
          </a:xfrm>
          <a:prstGeom prst="rect">
            <a:avLst/>
          </a:prstGeom>
        </p:spPr>
      </p:pic>
      <p:grpSp>
        <p:nvGrpSpPr>
          <p:cNvPr id="69" name="Group 68">
            <a:extLst>
              <a:ext uri="{FF2B5EF4-FFF2-40B4-BE49-F238E27FC236}">
                <a16:creationId xmlns:a16="http://schemas.microsoft.com/office/drawing/2014/main" id="{F581612C-72F5-2775-268A-3A8F7278855D}"/>
              </a:ext>
            </a:extLst>
          </p:cNvPr>
          <p:cNvGrpSpPr/>
          <p:nvPr/>
        </p:nvGrpSpPr>
        <p:grpSpPr>
          <a:xfrm>
            <a:off x="4280987" y="2609234"/>
            <a:ext cx="5237274" cy="575244"/>
            <a:chOff x="4499229" y="2694383"/>
            <a:chExt cx="5237274" cy="575244"/>
          </a:xfrm>
        </p:grpSpPr>
        <p:sp>
          <p:nvSpPr>
            <p:cNvPr id="28" name="TextBox 27">
              <a:extLst>
                <a:ext uri="{FF2B5EF4-FFF2-40B4-BE49-F238E27FC236}">
                  <a16:creationId xmlns:a16="http://schemas.microsoft.com/office/drawing/2014/main" id="{DB34676E-9CD6-F9EC-0E4D-46AA7E42A929}"/>
                </a:ext>
              </a:extLst>
            </p:cNvPr>
            <p:cNvSpPr txBox="1"/>
            <p:nvPr/>
          </p:nvSpPr>
          <p:spPr>
            <a:xfrm>
              <a:off x="4792367" y="2697034"/>
              <a:ext cx="4944136" cy="572593"/>
            </a:xfrm>
            <a:prstGeom prst="rect">
              <a:avLst/>
            </a:prstGeom>
            <a:noFill/>
          </p:spPr>
          <p:txBody>
            <a:bodyPr wrap="square">
              <a:spAutoFit/>
            </a:bodyPr>
            <a:lstStyle/>
            <a:p>
              <a:pPr>
                <a:lnSpc>
                  <a:spcPts val="1880"/>
                </a:lnSpc>
              </a:pPr>
              <a:r>
                <a:rPr lang="en-US" sz="1400" dirty="0">
                  <a:solidFill>
                    <a:schemeClr val="bg1"/>
                  </a:solidFill>
                  <a:latin typeface="Courier New" panose="02070309020205020404" pitchFamily="49" charset="0"/>
                  <a:cs typeface="Courier New" panose="02070309020205020404" pitchFamily="49" charset="0"/>
                </a:rPr>
                <a:t>Childcare costs prevent single </a:t>
              </a:r>
            </a:p>
            <a:p>
              <a:pPr>
                <a:lnSpc>
                  <a:spcPts val="1880"/>
                </a:lnSpc>
              </a:pPr>
              <a:r>
                <a:rPr lang="en-US" sz="1400" dirty="0">
                  <a:solidFill>
                    <a:schemeClr val="bg1"/>
                  </a:solidFill>
                  <a:latin typeface="Courier New" panose="02070309020205020404" pitchFamily="49" charset="0"/>
                  <a:cs typeface="Courier New" panose="02070309020205020404" pitchFamily="49" charset="0"/>
                </a:rPr>
                <a:t>parents from full-time employment.</a:t>
              </a:r>
            </a:p>
          </p:txBody>
        </p:sp>
        <p:pic>
          <p:nvPicPr>
            <p:cNvPr id="29" name="Graphic 28" descr="Information with solid fill">
              <a:extLst>
                <a:ext uri="{FF2B5EF4-FFF2-40B4-BE49-F238E27FC236}">
                  <a16:creationId xmlns:a16="http://schemas.microsoft.com/office/drawing/2014/main" id="{FB139BEC-8727-7CB0-FBEA-880552D5081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499229" y="2694383"/>
              <a:ext cx="327768" cy="327768"/>
            </a:xfrm>
            <a:prstGeom prst="rect">
              <a:avLst/>
            </a:prstGeom>
          </p:spPr>
        </p:pic>
      </p:grpSp>
      <p:grpSp>
        <p:nvGrpSpPr>
          <p:cNvPr id="76" name="Group 75">
            <a:extLst>
              <a:ext uri="{FF2B5EF4-FFF2-40B4-BE49-F238E27FC236}">
                <a16:creationId xmlns:a16="http://schemas.microsoft.com/office/drawing/2014/main" id="{8B2FDB49-7A6A-55CD-322E-9E81C5E8689C}"/>
              </a:ext>
            </a:extLst>
          </p:cNvPr>
          <p:cNvGrpSpPr/>
          <p:nvPr/>
        </p:nvGrpSpPr>
        <p:grpSpPr>
          <a:xfrm>
            <a:off x="2963915" y="4428506"/>
            <a:ext cx="1719612" cy="486152"/>
            <a:chOff x="2963915" y="4530104"/>
            <a:chExt cx="1719612" cy="486152"/>
          </a:xfrm>
        </p:grpSpPr>
        <p:cxnSp>
          <p:nvCxnSpPr>
            <p:cNvPr id="56" name="Straight Arrow Connector 55">
              <a:extLst>
                <a:ext uri="{FF2B5EF4-FFF2-40B4-BE49-F238E27FC236}">
                  <a16:creationId xmlns:a16="http://schemas.microsoft.com/office/drawing/2014/main" id="{1335393F-3253-4083-BB29-BA84A5EF3987}"/>
                </a:ext>
              </a:extLst>
            </p:cNvPr>
            <p:cNvCxnSpPr>
              <a:cxnSpLocks/>
            </p:cNvCxnSpPr>
            <p:nvPr/>
          </p:nvCxnSpPr>
          <p:spPr>
            <a:xfrm flipV="1">
              <a:off x="2963915" y="4641763"/>
              <a:ext cx="1587586" cy="374493"/>
            </a:xfrm>
            <a:prstGeom prst="straightConnector1">
              <a:avLst/>
            </a:prstGeom>
            <a:ln w="28575">
              <a:solidFill>
                <a:srgbClr val="FF7956"/>
              </a:solidFill>
              <a:tailEnd type="triangle"/>
            </a:ln>
          </p:spPr>
          <p:style>
            <a:lnRef idx="1">
              <a:schemeClr val="accent1"/>
            </a:lnRef>
            <a:fillRef idx="0">
              <a:schemeClr val="accent1"/>
            </a:fillRef>
            <a:effectRef idx="0">
              <a:schemeClr val="accent1"/>
            </a:effectRef>
            <a:fontRef idx="minor">
              <a:schemeClr val="tx1"/>
            </a:fontRef>
          </p:style>
        </p:cxnSp>
        <p:sp>
          <p:nvSpPr>
            <p:cNvPr id="74" name="Triangle 73">
              <a:extLst>
                <a:ext uri="{FF2B5EF4-FFF2-40B4-BE49-F238E27FC236}">
                  <a16:creationId xmlns:a16="http://schemas.microsoft.com/office/drawing/2014/main" id="{0B3E3C2A-A63F-9383-7FC7-C2FA2C6108DC}"/>
                </a:ext>
              </a:extLst>
            </p:cNvPr>
            <p:cNvSpPr/>
            <p:nvPr/>
          </p:nvSpPr>
          <p:spPr>
            <a:xfrm rot="4672957">
              <a:off x="4439842" y="4509736"/>
              <a:ext cx="223318" cy="264053"/>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81" name="Group 80">
            <a:extLst>
              <a:ext uri="{FF2B5EF4-FFF2-40B4-BE49-F238E27FC236}">
                <a16:creationId xmlns:a16="http://schemas.microsoft.com/office/drawing/2014/main" id="{72D56FB5-77DC-74E9-BAE9-6D788708D861}"/>
              </a:ext>
            </a:extLst>
          </p:cNvPr>
          <p:cNvGrpSpPr/>
          <p:nvPr/>
        </p:nvGrpSpPr>
        <p:grpSpPr>
          <a:xfrm>
            <a:off x="7325777" y="3447634"/>
            <a:ext cx="1745685" cy="504003"/>
            <a:chOff x="7458079" y="3491508"/>
            <a:chExt cx="1745685" cy="504003"/>
          </a:xfrm>
        </p:grpSpPr>
        <p:cxnSp>
          <p:nvCxnSpPr>
            <p:cNvPr id="72" name="Straight Arrow Connector 71">
              <a:extLst>
                <a:ext uri="{FF2B5EF4-FFF2-40B4-BE49-F238E27FC236}">
                  <a16:creationId xmlns:a16="http://schemas.microsoft.com/office/drawing/2014/main" id="{9C0C5979-0514-8BE2-2803-98FD630A7929}"/>
                </a:ext>
              </a:extLst>
            </p:cNvPr>
            <p:cNvCxnSpPr>
              <a:cxnSpLocks/>
            </p:cNvCxnSpPr>
            <p:nvPr/>
          </p:nvCxnSpPr>
          <p:spPr>
            <a:xfrm flipV="1">
              <a:off x="7458079" y="3621018"/>
              <a:ext cx="1587586" cy="374493"/>
            </a:xfrm>
            <a:prstGeom prst="straightConnector1">
              <a:avLst/>
            </a:prstGeom>
            <a:ln w="28575">
              <a:solidFill>
                <a:srgbClr val="FF7956"/>
              </a:solidFill>
              <a:tailEnd type="triangle"/>
            </a:ln>
          </p:spPr>
          <p:style>
            <a:lnRef idx="1">
              <a:schemeClr val="accent1"/>
            </a:lnRef>
            <a:fillRef idx="0">
              <a:schemeClr val="accent1"/>
            </a:fillRef>
            <a:effectRef idx="0">
              <a:schemeClr val="accent1"/>
            </a:effectRef>
            <a:fontRef idx="minor">
              <a:schemeClr val="tx1"/>
            </a:fontRef>
          </p:style>
        </p:cxnSp>
        <p:sp>
          <p:nvSpPr>
            <p:cNvPr id="77" name="Triangle 76">
              <a:extLst>
                <a:ext uri="{FF2B5EF4-FFF2-40B4-BE49-F238E27FC236}">
                  <a16:creationId xmlns:a16="http://schemas.microsoft.com/office/drawing/2014/main" id="{69D327B1-C78A-2EE1-D937-A2D77DF3845B}"/>
                </a:ext>
              </a:extLst>
            </p:cNvPr>
            <p:cNvSpPr/>
            <p:nvPr/>
          </p:nvSpPr>
          <p:spPr>
            <a:xfrm rot="4406319">
              <a:off x="8960079" y="3471140"/>
              <a:ext cx="223318" cy="264053"/>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85" name="TextBox 84">
            <a:extLst>
              <a:ext uri="{FF2B5EF4-FFF2-40B4-BE49-F238E27FC236}">
                <a16:creationId xmlns:a16="http://schemas.microsoft.com/office/drawing/2014/main" id="{A26F24EB-9B5F-F5E1-7A40-8B2FF8357149}"/>
              </a:ext>
            </a:extLst>
          </p:cNvPr>
          <p:cNvSpPr txBox="1"/>
          <p:nvPr/>
        </p:nvSpPr>
        <p:spPr>
          <a:xfrm>
            <a:off x="58488" y="6510485"/>
            <a:ext cx="134734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36</a:t>
            </a:r>
          </a:p>
        </p:txBody>
      </p:sp>
      <p:grpSp>
        <p:nvGrpSpPr>
          <p:cNvPr id="31" name="Group 30">
            <a:extLst>
              <a:ext uri="{FF2B5EF4-FFF2-40B4-BE49-F238E27FC236}">
                <a16:creationId xmlns:a16="http://schemas.microsoft.com/office/drawing/2014/main" id="{B018A8C0-2B1F-34E3-9579-5842735074C7}"/>
              </a:ext>
            </a:extLst>
          </p:cNvPr>
          <p:cNvGrpSpPr/>
          <p:nvPr/>
        </p:nvGrpSpPr>
        <p:grpSpPr>
          <a:xfrm>
            <a:off x="480447" y="1297724"/>
            <a:ext cx="11280096" cy="693327"/>
            <a:chOff x="3975768" y="1221636"/>
            <a:chExt cx="4578489" cy="1070663"/>
          </a:xfrm>
        </p:grpSpPr>
        <p:sp>
          <p:nvSpPr>
            <p:cNvPr id="32" name="Octagon 31">
              <a:extLst>
                <a:ext uri="{FF2B5EF4-FFF2-40B4-BE49-F238E27FC236}">
                  <a16:creationId xmlns:a16="http://schemas.microsoft.com/office/drawing/2014/main" id="{6AD45C1F-EE49-B19B-8B32-ABC85A77FF03}"/>
                </a:ext>
              </a:extLst>
            </p:cNvPr>
            <p:cNvSpPr/>
            <p:nvPr/>
          </p:nvSpPr>
          <p:spPr>
            <a:xfrm>
              <a:off x="3975768" y="1221636"/>
              <a:ext cx="4578489" cy="1070663"/>
            </a:xfrm>
            <a:prstGeom prst="octagon">
              <a:avLst/>
            </a:prstGeom>
            <a:solidFill>
              <a:srgbClr val="191819"/>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ctagon 32">
              <a:extLst>
                <a:ext uri="{FF2B5EF4-FFF2-40B4-BE49-F238E27FC236}">
                  <a16:creationId xmlns:a16="http://schemas.microsoft.com/office/drawing/2014/main" id="{FF6BD3C3-983D-44C1-E673-8B817E7EDBA5}"/>
                </a:ext>
              </a:extLst>
            </p:cNvPr>
            <p:cNvSpPr/>
            <p:nvPr/>
          </p:nvSpPr>
          <p:spPr>
            <a:xfrm>
              <a:off x="4054063" y="1292508"/>
              <a:ext cx="4432791" cy="914262"/>
            </a:xfrm>
            <a:prstGeom prst="octagon">
              <a:avLst/>
            </a:prstGeom>
            <a:solidFill>
              <a:srgbClr val="201F20"/>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TextBox 33">
            <a:extLst>
              <a:ext uri="{FF2B5EF4-FFF2-40B4-BE49-F238E27FC236}">
                <a16:creationId xmlns:a16="http://schemas.microsoft.com/office/drawing/2014/main" id="{8F5FC4C1-DAAE-CC45-4610-F9A096A96377}"/>
              </a:ext>
            </a:extLst>
          </p:cNvPr>
          <p:cNvSpPr txBox="1"/>
          <p:nvPr/>
        </p:nvSpPr>
        <p:spPr>
          <a:xfrm>
            <a:off x="1764223" y="1396109"/>
            <a:ext cx="11179390" cy="436658"/>
          </a:xfrm>
          <a:prstGeom prst="rect">
            <a:avLst/>
          </a:prstGeom>
          <a:noFill/>
        </p:spPr>
        <p:txBody>
          <a:bodyPr wrap="square" rtlCol="0">
            <a:spAutoFit/>
          </a:bodyPr>
          <a:lstStyle/>
          <a:p>
            <a:pPr>
              <a:lnSpc>
                <a:spcPts val="2900"/>
              </a:lnSpc>
            </a:pPr>
            <a:r>
              <a:rPr lang="en-US" sz="1700" dirty="0">
                <a:solidFill>
                  <a:schemeClr val="bg1"/>
                </a:solidFill>
                <a:latin typeface="Avenir Next" panose="020B0503020202020204" pitchFamily="34" charset="0"/>
              </a:rPr>
              <a:t>Young people are advised to avoid poverty in America through three steps, but it’s not so simple.</a:t>
            </a:r>
          </a:p>
        </p:txBody>
      </p:sp>
      <p:grpSp>
        <p:nvGrpSpPr>
          <p:cNvPr id="17" name="Group 16">
            <a:extLst>
              <a:ext uri="{FF2B5EF4-FFF2-40B4-BE49-F238E27FC236}">
                <a16:creationId xmlns:a16="http://schemas.microsoft.com/office/drawing/2014/main" id="{A1DAFC2A-45BD-31E2-0940-7901BF83C6EA}"/>
              </a:ext>
            </a:extLst>
          </p:cNvPr>
          <p:cNvGrpSpPr/>
          <p:nvPr/>
        </p:nvGrpSpPr>
        <p:grpSpPr>
          <a:xfrm>
            <a:off x="866884" y="1246982"/>
            <a:ext cx="847000" cy="785318"/>
            <a:chOff x="376198" y="1113149"/>
            <a:chExt cx="869855" cy="869855"/>
          </a:xfrm>
        </p:grpSpPr>
        <p:pic>
          <p:nvPicPr>
            <p:cNvPr id="18" name="Graphic 17" descr="Key with solid fill">
              <a:extLst>
                <a:ext uri="{FF2B5EF4-FFF2-40B4-BE49-F238E27FC236}">
                  <a16:creationId xmlns:a16="http://schemas.microsoft.com/office/drawing/2014/main" id="{FE9583E5-9627-BBE2-F50A-38CB8BCD0D1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198" y="1113149"/>
              <a:ext cx="869855" cy="869855"/>
            </a:xfrm>
            <a:prstGeom prst="rect">
              <a:avLst/>
            </a:prstGeom>
          </p:spPr>
        </p:pic>
        <p:sp>
          <p:nvSpPr>
            <p:cNvPr id="19" name="Snip Same Side Corner Rectangle 18">
              <a:extLst>
                <a:ext uri="{FF2B5EF4-FFF2-40B4-BE49-F238E27FC236}">
                  <a16:creationId xmlns:a16="http://schemas.microsoft.com/office/drawing/2014/main" id="{B89EC48B-4617-6A9D-8203-2CED72EAE6C8}"/>
                </a:ext>
              </a:extLst>
            </p:cNvPr>
            <p:cNvSpPr/>
            <p:nvPr/>
          </p:nvSpPr>
          <p:spPr>
            <a:xfrm rot="16200000">
              <a:off x="384690" y="1357214"/>
              <a:ext cx="389827" cy="388244"/>
            </a:xfrm>
            <a:prstGeom prst="snip2SameRect">
              <a:avLst>
                <a:gd name="adj1" fmla="val 21679"/>
                <a:gd name="adj2" fmla="val 3659"/>
              </a:avLst>
            </a:prstGeom>
            <a:solidFill>
              <a:srgbClr val="FF72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ounded Rectangle 19">
              <a:extLst>
                <a:ext uri="{FF2B5EF4-FFF2-40B4-BE49-F238E27FC236}">
                  <a16:creationId xmlns:a16="http://schemas.microsoft.com/office/drawing/2014/main" id="{15D55F88-99D6-F7D7-4EEC-E11D97905EC4}"/>
                </a:ext>
              </a:extLst>
            </p:cNvPr>
            <p:cNvSpPr/>
            <p:nvPr/>
          </p:nvSpPr>
          <p:spPr>
            <a:xfrm>
              <a:off x="460075" y="1495245"/>
              <a:ext cx="74763" cy="103517"/>
            </a:xfrm>
            <a:prstGeom prst="roundRect">
              <a:avLst/>
            </a:prstGeom>
            <a:solidFill>
              <a:srgbClr val="171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AF26A057-C74F-3A00-8802-1E62A206F87B}"/>
              </a:ext>
            </a:extLst>
          </p:cNvPr>
          <p:cNvSpPr txBox="1"/>
          <p:nvPr/>
        </p:nvSpPr>
        <p:spPr>
          <a:xfrm>
            <a:off x="9668324" y="6517498"/>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4216640646"/>
      </p:ext>
    </p:extLst>
  </p:cSld>
  <p:clrMapOvr>
    <a:masterClrMapping/>
  </p:clrMapOvr>
  <p:transition spd="slow">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BBB87A-44D9-4274-AB56-80E5DA4649B4}"/>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70"/>
                    </a14:imgEffect>
                    <a14:imgEffect>
                      <a14:brightnessContrast bright="-69000"/>
                    </a14:imgEffect>
                  </a14:imgLayer>
                </a14:imgProps>
              </a:ext>
            </a:extLst>
          </a:blip>
          <a:stretch>
            <a:fillRect/>
          </a:stretch>
        </p:blipFill>
        <p:spPr>
          <a:xfrm>
            <a:off x="0" y="15986"/>
            <a:ext cx="12192000" cy="6842014"/>
          </a:xfrm>
          <a:prstGeom prst="rect">
            <a:avLst/>
          </a:prstGeom>
        </p:spPr>
      </p:pic>
      <p:sp>
        <p:nvSpPr>
          <p:cNvPr id="221" name="TextBox 220">
            <a:extLst>
              <a:ext uri="{FF2B5EF4-FFF2-40B4-BE49-F238E27FC236}">
                <a16:creationId xmlns:a16="http://schemas.microsoft.com/office/drawing/2014/main" id="{2BB9AA00-E3D7-07E6-6487-9292B41407D2}"/>
              </a:ext>
            </a:extLst>
          </p:cNvPr>
          <p:cNvSpPr txBox="1"/>
          <p:nvPr/>
        </p:nvSpPr>
        <p:spPr>
          <a:xfrm>
            <a:off x="1046508" y="2308513"/>
            <a:ext cx="10773303" cy="1604285"/>
          </a:xfrm>
          <a:prstGeom prst="rect">
            <a:avLst/>
          </a:prstGeom>
          <a:noFill/>
        </p:spPr>
        <p:txBody>
          <a:bodyPr wrap="square" rtlCol="0">
            <a:spAutoFit/>
          </a:bodyPr>
          <a:lstStyle/>
          <a:p>
            <a:pPr>
              <a:lnSpc>
                <a:spcPts val="3040"/>
              </a:lnSpc>
            </a:pPr>
            <a:r>
              <a:rPr lang="en-US" dirty="0">
                <a:solidFill>
                  <a:srgbClr val="F4FBE6"/>
                </a:solidFill>
                <a:latin typeface="Avenir Next" panose="020B0503020202020204" pitchFamily="34" charset="0"/>
              </a:rPr>
              <a:t>Considering the increase in anti-poverty spending in recent decades, what are </a:t>
            </a:r>
          </a:p>
          <a:p>
            <a:pPr>
              <a:lnSpc>
                <a:spcPts val="3040"/>
              </a:lnSpc>
            </a:pPr>
            <a:r>
              <a:rPr lang="en-US" dirty="0">
                <a:solidFill>
                  <a:srgbClr val="F4FBE6"/>
                </a:solidFill>
                <a:latin typeface="Avenir Next" panose="020B0503020202020204" pitchFamily="34" charset="0"/>
              </a:rPr>
              <a:t>the systemic issues that prevent this financial aid from effectively reducing poverty? What is</a:t>
            </a:r>
          </a:p>
          <a:p>
            <a:pPr>
              <a:lnSpc>
                <a:spcPts val="3040"/>
              </a:lnSpc>
            </a:pPr>
            <a:r>
              <a:rPr lang="en-US" dirty="0">
                <a:solidFill>
                  <a:srgbClr val="F4FBE6"/>
                </a:solidFill>
                <a:latin typeface="Avenir Next" panose="020B0503020202020204" pitchFamily="34" charset="0"/>
              </a:rPr>
              <a:t>behind our lack of progress?</a:t>
            </a:r>
          </a:p>
          <a:p>
            <a:pPr>
              <a:lnSpc>
                <a:spcPts val="3040"/>
              </a:lnSpc>
            </a:pPr>
            <a:endParaRPr lang="en-US" dirty="0">
              <a:solidFill>
                <a:srgbClr val="F4FBE6"/>
              </a:solidFill>
              <a:latin typeface="Avenir Next" panose="020B0503020202020204" pitchFamily="34" charset="0"/>
            </a:endParaRPr>
          </a:p>
        </p:txBody>
      </p:sp>
      <p:sp>
        <p:nvSpPr>
          <p:cNvPr id="223" name="TextBox 222">
            <a:extLst>
              <a:ext uri="{FF2B5EF4-FFF2-40B4-BE49-F238E27FC236}">
                <a16:creationId xmlns:a16="http://schemas.microsoft.com/office/drawing/2014/main" id="{ABB4DE7F-772A-59E2-779D-80E036B839B0}"/>
              </a:ext>
            </a:extLst>
          </p:cNvPr>
          <p:cNvSpPr txBox="1"/>
          <p:nvPr/>
        </p:nvSpPr>
        <p:spPr>
          <a:xfrm>
            <a:off x="1046508" y="3892735"/>
            <a:ext cx="10792469" cy="850233"/>
          </a:xfrm>
          <a:prstGeom prst="rect">
            <a:avLst/>
          </a:prstGeom>
          <a:noFill/>
        </p:spPr>
        <p:txBody>
          <a:bodyPr wrap="square" rtlCol="0">
            <a:spAutoFit/>
          </a:bodyPr>
          <a:lstStyle/>
          <a:p>
            <a:pPr>
              <a:lnSpc>
                <a:spcPts val="3040"/>
              </a:lnSpc>
            </a:pPr>
            <a:r>
              <a:rPr lang="en-US" dirty="0">
                <a:solidFill>
                  <a:srgbClr val="F4FBE6"/>
                </a:solidFill>
                <a:latin typeface="Avenir Next" panose="020B0503020202020204" pitchFamily="34" charset="0"/>
              </a:rPr>
              <a:t>Reflect on the distribution of TANF funds for non-essential programs. What does this reveal </a:t>
            </a:r>
          </a:p>
          <a:p>
            <a:pPr>
              <a:lnSpc>
                <a:spcPts val="3040"/>
              </a:lnSpc>
            </a:pPr>
            <a:r>
              <a:rPr lang="en-US" dirty="0">
                <a:solidFill>
                  <a:srgbClr val="F4FBE6"/>
                </a:solidFill>
                <a:latin typeface="Avenir Next" panose="020B0503020202020204" pitchFamily="34" charset="0"/>
              </a:rPr>
              <a:t>about the priorities of state governments, and how does it impact the fight against poverty?</a:t>
            </a:r>
          </a:p>
        </p:txBody>
      </p:sp>
      <p:sp>
        <p:nvSpPr>
          <p:cNvPr id="225" name="TextBox 224">
            <a:extLst>
              <a:ext uri="{FF2B5EF4-FFF2-40B4-BE49-F238E27FC236}">
                <a16:creationId xmlns:a16="http://schemas.microsoft.com/office/drawing/2014/main" id="{5507BFB4-5F7E-38A4-EFBD-CB476179DF67}"/>
              </a:ext>
            </a:extLst>
          </p:cNvPr>
          <p:cNvSpPr txBox="1"/>
          <p:nvPr/>
        </p:nvSpPr>
        <p:spPr>
          <a:xfrm>
            <a:off x="1046508" y="5096931"/>
            <a:ext cx="10801039" cy="1219565"/>
          </a:xfrm>
          <a:prstGeom prst="rect">
            <a:avLst/>
          </a:prstGeom>
          <a:noFill/>
          <a:effectLst>
            <a:softEdge rad="89969"/>
          </a:effectLst>
        </p:spPr>
        <p:txBody>
          <a:bodyPr wrap="square" rtlCol="0">
            <a:spAutoFit/>
          </a:bodyPr>
          <a:lstStyle/>
          <a:p>
            <a:pPr>
              <a:lnSpc>
                <a:spcPts val="3040"/>
              </a:lnSpc>
            </a:pPr>
            <a:r>
              <a:rPr lang="en-US" dirty="0">
                <a:solidFill>
                  <a:srgbClr val="F4FBE6"/>
                </a:solidFill>
                <a:latin typeface="Avenir Next" panose="020B0503020202020204" pitchFamily="34" charset="0"/>
              </a:rPr>
              <a:t>Given the advancements in medicine and technology, why do you think welfare benefits haven't significantly alleviated poverty? Does progress in one sector automatically translate to progress </a:t>
            </a:r>
          </a:p>
          <a:p>
            <a:pPr>
              <a:lnSpc>
                <a:spcPts val="3040"/>
              </a:lnSpc>
            </a:pPr>
            <a:r>
              <a:rPr lang="en-US" dirty="0">
                <a:solidFill>
                  <a:srgbClr val="F4FBE6"/>
                </a:solidFill>
                <a:latin typeface="Avenir Next" panose="020B0503020202020204" pitchFamily="34" charset="0"/>
              </a:rPr>
              <a:t>in social issues like poverty?</a:t>
            </a:r>
          </a:p>
        </p:txBody>
      </p:sp>
      <p:sp>
        <p:nvSpPr>
          <p:cNvPr id="226" name="TextBox 225">
            <a:extLst>
              <a:ext uri="{FF2B5EF4-FFF2-40B4-BE49-F238E27FC236}">
                <a16:creationId xmlns:a16="http://schemas.microsoft.com/office/drawing/2014/main" id="{599C2857-AD52-8DD3-B3F4-936387155AE6}"/>
              </a:ext>
            </a:extLst>
          </p:cNvPr>
          <p:cNvSpPr txBox="1"/>
          <p:nvPr/>
        </p:nvSpPr>
        <p:spPr>
          <a:xfrm>
            <a:off x="-360001" y="1437454"/>
            <a:ext cx="12912000" cy="430887"/>
          </a:xfrm>
          <a:prstGeom prst="rect">
            <a:avLst/>
          </a:prstGeom>
          <a:noFill/>
        </p:spPr>
        <p:txBody>
          <a:bodyPr wrap="square">
            <a:spAutoFit/>
          </a:bodyPr>
          <a:lstStyle/>
          <a:p>
            <a:pPr algn="ctr"/>
            <a:r>
              <a:rPr lang="en-US" sz="2200" b="1" spc="150" dirty="0">
                <a:solidFill>
                  <a:srgbClr val="FF7251"/>
                </a:solidFill>
                <a:latin typeface="Courier New" panose="02070309020205020404" pitchFamily="49" charset="0"/>
                <a:cs typeface="Courier New" panose="02070309020205020404" pitchFamily="49" charset="0"/>
              </a:rPr>
              <a:t>Chapter 2: </a:t>
            </a:r>
            <a:r>
              <a:rPr lang="en-US" sz="2200" b="1" i="1" spc="150" dirty="0">
                <a:solidFill>
                  <a:schemeClr val="bg1"/>
                </a:solidFill>
                <a:latin typeface="Avenir Next Medium" panose="020B0503020202020204" pitchFamily="34" charset="0"/>
                <a:cs typeface="Courier New" panose="02070309020205020404" pitchFamily="49" charset="0"/>
              </a:rPr>
              <a:t>Why Haven’t We Made More Progress?</a:t>
            </a:r>
            <a:endParaRPr lang="en-US" sz="2200" i="1" spc="150" dirty="0">
              <a:solidFill>
                <a:schemeClr val="bg1"/>
              </a:solidFill>
              <a:latin typeface="Avenir Next Medium" panose="020B0503020202020204" pitchFamily="34" charset="0"/>
              <a:cs typeface="Courier New" panose="02070309020205020404" pitchFamily="49" charset="0"/>
            </a:endParaRPr>
          </a:p>
        </p:txBody>
      </p:sp>
      <p:sp>
        <p:nvSpPr>
          <p:cNvPr id="2" name="TextBox 1">
            <a:extLst>
              <a:ext uri="{FF2B5EF4-FFF2-40B4-BE49-F238E27FC236}">
                <a16:creationId xmlns:a16="http://schemas.microsoft.com/office/drawing/2014/main" id="{026207DD-3A97-6701-9898-E6E7914EAEDF}"/>
              </a:ext>
            </a:extLst>
          </p:cNvPr>
          <p:cNvSpPr txBox="1"/>
          <p:nvPr/>
        </p:nvSpPr>
        <p:spPr>
          <a:xfrm>
            <a:off x="672074" y="2391298"/>
            <a:ext cx="1140116" cy="369332"/>
          </a:xfrm>
          <a:prstGeom prst="rect">
            <a:avLst/>
          </a:prstGeom>
          <a:noFill/>
        </p:spPr>
        <p:txBody>
          <a:bodyPr wrap="square" rtlCol="0">
            <a:spAutoFit/>
          </a:bodyPr>
          <a:lstStyle/>
          <a:p>
            <a:r>
              <a:rPr lang="en-US" dirty="0">
                <a:solidFill>
                  <a:srgbClr val="FF7250"/>
                </a:solidFill>
                <a:latin typeface="Avenir Next Medium" panose="020B0503020202020204" pitchFamily="34" charset="0"/>
              </a:rPr>
              <a:t>1.</a:t>
            </a:r>
          </a:p>
        </p:txBody>
      </p:sp>
      <p:sp>
        <p:nvSpPr>
          <p:cNvPr id="3" name="TextBox 2">
            <a:extLst>
              <a:ext uri="{FF2B5EF4-FFF2-40B4-BE49-F238E27FC236}">
                <a16:creationId xmlns:a16="http://schemas.microsoft.com/office/drawing/2014/main" id="{DEE859E0-03BD-6024-CD6F-99FC30CE71B9}"/>
              </a:ext>
            </a:extLst>
          </p:cNvPr>
          <p:cNvSpPr txBox="1"/>
          <p:nvPr/>
        </p:nvSpPr>
        <p:spPr>
          <a:xfrm>
            <a:off x="672074" y="3975371"/>
            <a:ext cx="1249274" cy="369332"/>
          </a:xfrm>
          <a:prstGeom prst="rect">
            <a:avLst/>
          </a:prstGeom>
          <a:noFill/>
        </p:spPr>
        <p:txBody>
          <a:bodyPr wrap="square" rtlCol="0">
            <a:spAutoFit/>
          </a:bodyPr>
          <a:lstStyle/>
          <a:p>
            <a:r>
              <a:rPr lang="en-US" dirty="0">
                <a:solidFill>
                  <a:srgbClr val="FF7250"/>
                </a:solidFill>
                <a:latin typeface="Avenir Next Medium" panose="020B0503020202020204" pitchFamily="34" charset="0"/>
              </a:rPr>
              <a:t>2.</a:t>
            </a:r>
          </a:p>
        </p:txBody>
      </p:sp>
      <p:sp>
        <p:nvSpPr>
          <p:cNvPr id="4" name="TextBox 3">
            <a:extLst>
              <a:ext uri="{FF2B5EF4-FFF2-40B4-BE49-F238E27FC236}">
                <a16:creationId xmlns:a16="http://schemas.microsoft.com/office/drawing/2014/main" id="{804F4360-972B-21F3-FE27-49B1416C9E86}"/>
              </a:ext>
            </a:extLst>
          </p:cNvPr>
          <p:cNvSpPr txBox="1"/>
          <p:nvPr/>
        </p:nvSpPr>
        <p:spPr>
          <a:xfrm>
            <a:off x="672075" y="5190475"/>
            <a:ext cx="1249273" cy="369332"/>
          </a:xfrm>
          <a:prstGeom prst="rect">
            <a:avLst/>
          </a:prstGeom>
          <a:noFill/>
        </p:spPr>
        <p:txBody>
          <a:bodyPr wrap="square" rtlCol="0">
            <a:spAutoFit/>
          </a:bodyPr>
          <a:lstStyle/>
          <a:p>
            <a:r>
              <a:rPr lang="en-US" dirty="0">
                <a:solidFill>
                  <a:srgbClr val="FF7250"/>
                </a:solidFill>
                <a:latin typeface="Avenir Next Medium" panose="020B0503020202020204" pitchFamily="34" charset="0"/>
              </a:rPr>
              <a:t>3.</a:t>
            </a:r>
          </a:p>
        </p:txBody>
      </p:sp>
      <p:grpSp>
        <p:nvGrpSpPr>
          <p:cNvPr id="5" name="Group 4">
            <a:extLst>
              <a:ext uri="{FF2B5EF4-FFF2-40B4-BE49-F238E27FC236}">
                <a16:creationId xmlns:a16="http://schemas.microsoft.com/office/drawing/2014/main" id="{476FB24E-7E68-D05D-52CA-DEB4886563BF}"/>
              </a:ext>
            </a:extLst>
          </p:cNvPr>
          <p:cNvGrpSpPr/>
          <p:nvPr/>
        </p:nvGrpSpPr>
        <p:grpSpPr>
          <a:xfrm>
            <a:off x="3331582" y="438219"/>
            <a:ext cx="5528832" cy="869855"/>
            <a:chOff x="3331582" y="438219"/>
            <a:chExt cx="5528832" cy="869855"/>
          </a:xfrm>
        </p:grpSpPr>
        <p:sp>
          <p:nvSpPr>
            <p:cNvPr id="6" name="Rounded Rectangle 5">
              <a:extLst>
                <a:ext uri="{FF2B5EF4-FFF2-40B4-BE49-F238E27FC236}">
                  <a16:creationId xmlns:a16="http://schemas.microsoft.com/office/drawing/2014/main" id="{C7B91ECC-1E69-D30E-8895-059D1A697D19}"/>
                </a:ext>
              </a:extLst>
            </p:cNvPr>
            <p:cNvSpPr/>
            <p:nvPr/>
          </p:nvSpPr>
          <p:spPr>
            <a:xfrm>
              <a:off x="3475930" y="438219"/>
              <a:ext cx="5238119"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a:extLst>
                <a:ext uri="{FF2B5EF4-FFF2-40B4-BE49-F238E27FC236}">
                  <a16:creationId xmlns:a16="http://schemas.microsoft.com/office/drawing/2014/main" id="{406A4CB0-9B15-796B-C98C-51701F34034E}"/>
                </a:ext>
              </a:extLst>
            </p:cNvPr>
            <p:cNvSpPr/>
            <p:nvPr/>
          </p:nvSpPr>
          <p:spPr>
            <a:xfrm>
              <a:off x="3562658" y="504195"/>
              <a:ext cx="5068014"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808181EF-BD8C-2789-B313-842C6EB78BAD}"/>
                </a:ext>
              </a:extLst>
            </p:cNvPr>
            <p:cNvSpPr txBox="1"/>
            <p:nvPr/>
          </p:nvSpPr>
          <p:spPr>
            <a:xfrm>
              <a:off x="3331582" y="582991"/>
              <a:ext cx="5528832" cy="584775"/>
            </a:xfrm>
            <a:prstGeom prst="rect">
              <a:avLst/>
            </a:prstGeom>
            <a:noFill/>
          </p:spPr>
          <p:txBody>
            <a:bodyPr wrap="square" rtlCol="0">
              <a:spAutoFit/>
            </a:bodyPr>
            <a:lstStyle/>
            <a:p>
              <a:pPr algn="ctr"/>
              <a:r>
                <a:rPr lang="en-US" sz="3200" spc="40" dirty="0">
                  <a:solidFill>
                    <a:srgbClr val="E5E9D0"/>
                  </a:solidFill>
                  <a:latin typeface="Hardwick WF" pitchFamily="2" charset="0"/>
                </a:rPr>
                <a:t>Reflect &amp; Discuss</a:t>
              </a:r>
            </a:p>
          </p:txBody>
        </p:sp>
      </p:grpSp>
      <p:sp>
        <p:nvSpPr>
          <p:cNvPr id="10" name="TextBox 9">
            <a:extLst>
              <a:ext uri="{FF2B5EF4-FFF2-40B4-BE49-F238E27FC236}">
                <a16:creationId xmlns:a16="http://schemas.microsoft.com/office/drawing/2014/main" id="{C70ABADF-5660-E9A1-2C58-A99BC65DB963}"/>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1009808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BBB87A-44D9-4274-AB56-80E5DA4649B4}"/>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70"/>
                    </a14:imgEffect>
                    <a14:imgEffect>
                      <a14:brightnessContrast bright="-69000"/>
                    </a14:imgEffect>
                  </a14:imgLayer>
                </a14:imgProps>
              </a:ext>
            </a:extLst>
          </a:blip>
          <a:stretch>
            <a:fillRect/>
          </a:stretch>
        </p:blipFill>
        <p:spPr>
          <a:xfrm>
            <a:off x="0" y="15986"/>
            <a:ext cx="12192000" cy="6842014"/>
          </a:xfrm>
          <a:prstGeom prst="rect">
            <a:avLst/>
          </a:prstGeom>
        </p:spPr>
      </p:pic>
      <p:sp>
        <p:nvSpPr>
          <p:cNvPr id="221" name="TextBox 220">
            <a:extLst>
              <a:ext uri="{FF2B5EF4-FFF2-40B4-BE49-F238E27FC236}">
                <a16:creationId xmlns:a16="http://schemas.microsoft.com/office/drawing/2014/main" id="{2BB9AA00-E3D7-07E6-6487-9292B41407D2}"/>
              </a:ext>
            </a:extLst>
          </p:cNvPr>
          <p:cNvSpPr txBox="1"/>
          <p:nvPr/>
        </p:nvSpPr>
        <p:spPr>
          <a:xfrm>
            <a:off x="1046508" y="2430433"/>
            <a:ext cx="10773303" cy="850233"/>
          </a:xfrm>
          <a:prstGeom prst="rect">
            <a:avLst/>
          </a:prstGeom>
          <a:noFill/>
        </p:spPr>
        <p:txBody>
          <a:bodyPr wrap="square" rtlCol="0">
            <a:spAutoFit/>
          </a:bodyPr>
          <a:lstStyle/>
          <a:p>
            <a:pPr>
              <a:lnSpc>
                <a:spcPts val="3040"/>
              </a:lnSpc>
            </a:pPr>
            <a:r>
              <a:rPr lang="en-US" dirty="0">
                <a:solidFill>
                  <a:srgbClr val="F4FBE6"/>
                </a:solidFill>
                <a:latin typeface="Avenir Next" panose="020B0503020202020204" pitchFamily="34" charset="0"/>
              </a:rPr>
              <a:t>What misconceptions about immigrants and poverty in the United States does the chapter </a:t>
            </a:r>
          </a:p>
          <a:p>
            <a:pPr>
              <a:lnSpc>
                <a:spcPts val="3040"/>
              </a:lnSpc>
            </a:pPr>
            <a:r>
              <a:rPr lang="en-US" dirty="0">
                <a:solidFill>
                  <a:srgbClr val="F4FBE6"/>
                </a:solidFill>
                <a:latin typeface="Avenir Next" panose="020B0503020202020204" pitchFamily="34" charset="0"/>
              </a:rPr>
              <a:t>address? How do these misconceptions hinder progress in combating poverty?</a:t>
            </a:r>
          </a:p>
        </p:txBody>
      </p:sp>
      <p:sp>
        <p:nvSpPr>
          <p:cNvPr id="223" name="TextBox 222">
            <a:extLst>
              <a:ext uri="{FF2B5EF4-FFF2-40B4-BE49-F238E27FC236}">
                <a16:creationId xmlns:a16="http://schemas.microsoft.com/office/drawing/2014/main" id="{ABB4DE7F-772A-59E2-779D-80E036B839B0}"/>
              </a:ext>
            </a:extLst>
          </p:cNvPr>
          <p:cNvSpPr txBox="1"/>
          <p:nvPr/>
        </p:nvSpPr>
        <p:spPr>
          <a:xfrm>
            <a:off x="1046508" y="3831775"/>
            <a:ext cx="10792469" cy="850233"/>
          </a:xfrm>
          <a:prstGeom prst="rect">
            <a:avLst/>
          </a:prstGeom>
          <a:noFill/>
        </p:spPr>
        <p:txBody>
          <a:bodyPr wrap="square" rtlCol="0">
            <a:spAutoFit/>
          </a:bodyPr>
          <a:lstStyle/>
          <a:p>
            <a:pPr>
              <a:lnSpc>
                <a:spcPts val="3040"/>
              </a:lnSpc>
            </a:pPr>
            <a:r>
              <a:rPr lang="en-US" dirty="0">
                <a:solidFill>
                  <a:srgbClr val="F4FBE6"/>
                </a:solidFill>
                <a:latin typeface="Avenir Next" panose="020B0503020202020204" pitchFamily="34" charset="0"/>
              </a:rPr>
              <a:t>Reflecting on your own community, can you identify examples where government aid might </a:t>
            </a:r>
          </a:p>
          <a:p>
            <a:pPr>
              <a:lnSpc>
                <a:spcPts val="3040"/>
              </a:lnSpc>
            </a:pPr>
            <a:r>
              <a:rPr lang="en-US" dirty="0">
                <a:solidFill>
                  <a:srgbClr val="F4FBE6"/>
                </a:solidFill>
                <a:latin typeface="Avenir Next" panose="020B0503020202020204" pitchFamily="34" charset="0"/>
              </a:rPr>
              <a:t>not be directly reaching those in need?</a:t>
            </a:r>
          </a:p>
        </p:txBody>
      </p:sp>
      <p:sp>
        <p:nvSpPr>
          <p:cNvPr id="225" name="TextBox 224">
            <a:extLst>
              <a:ext uri="{FF2B5EF4-FFF2-40B4-BE49-F238E27FC236}">
                <a16:creationId xmlns:a16="http://schemas.microsoft.com/office/drawing/2014/main" id="{5507BFB4-5F7E-38A4-EFBD-CB476179DF67}"/>
              </a:ext>
            </a:extLst>
          </p:cNvPr>
          <p:cNvSpPr txBox="1"/>
          <p:nvPr/>
        </p:nvSpPr>
        <p:spPr>
          <a:xfrm>
            <a:off x="1046506" y="5194206"/>
            <a:ext cx="11249408" cy="834844"/>
          </a:xfrm>
          <a:prstGeom prst="rect">
            <a:avLst/>
          </a:prstGeom>
          <a:noFill/>
          <a:effectLst>
            <a:softEdge rad="89969"/>
          </a:effectLst>
        </p:spPr>
        <p:txBody>
          <a:bodyPr wrap="square" rtlCol="0">
            <a:spAutoFit/>
          </a:bodyPr>
          <a:lstStyle/>
          <a:p>
            <a:pPr>
              <a:lnSpc>
                <a:spcPts val="3040"/>
              </a:lnSpc>
            </a:pPr>
            <a:r>
              <a:rPr lang="en-US" dirty="0">
                <a:solidFill>
                  <a:srgbClr val="F4FBE6"/>
                </a:solidFill>
                <a:latin typeface="Avenir Next" panose="020B0503020202020204" pitchFamily="34" charset="0"/>
              </a:rPr>
              <a:t>The notion that single parenthood leads to poverty is challenged by international comparisons. </a:t>
            </a:r>
          </a:p>
          <a:p>
            <a:pPr>
              <a:lnSpc>
                <a:spcPts val="3040"/>
              </a:lnSpc>
            </a:pPr>
            <a:r>
              <a:rPr lang="en-US" dirty="0">
                <a:solidFill>
                  <a:srgbClr val="F4FBE6"/>
                </a:solidFill>
                <a:latin typeface="Avenir Next" panose="020B0503020202020204" pitchFamily="34" charset="0"/>
              </a:rPr>
              <a:t>What factors might explain the unique situation in the United States, and how should policy respond?</a:t>
            </a:r>
          </a:p>
        </p:txBody>
      </p:sp>
      <p:sp>
        <p:nvSpPr>
          <p:cNvPr id="226" name="TextBox 225">
            <a:extLst>
              <a:ext uri="{FF2B5EF4-FFF2-40B4-BE49-F238E27FC236}">
                <a16:creationId xmlns:a16="http://schemas.microsoft.com/office/drawing/2014/main" id="{599C2857-AD52-8DD3-B3F4-936387155AE6}"/>
              </a:ext>
            </a:extLst>
          </p:cNvPr>
          <p:cNvSpPr txBox="1"/>
          <p:nvPr/>
        </p:nvSpPr>
        <p:spPr>
          <a:xfrm>
            <a:off x="-360001" y="1437454"/>
            <a:ext cx="12912000" cy="430887"/>
          </a:xfrm>
          <a:prstGeom prst="rect">
            <a:avLst/>
          </a:prstGeom>
          <a:noFill/>
        </p:spPr>
        <p:txBody>
          <a:bodyPr wrap="square">
            <a:spAutoFit/>
          </a:bodyPr>
          <a:lstStyle/>
          <a:p>
            <a:pPr algn="ctr"/>
            <a:r>
              <a:rPr lang="en-US" sz="2200" b="1" spc="150" dirty="0">
                <a:solidFill>
                  <a:srgbClr val="FF7251"/>
                </a:solidFill>
                <a:latin typeface="Courier New" panose="02070309020205020404" pitchFamily="49" charset="0"/>
                <a:cs typeface="Courier New" panose="02070309020205020404" pitchFamily="49" charset="0"/>
              </a:rPr>
              <a:t>Chapter 2: </a:t>
            </a:r>
            <a:r>
              <a:rPr lang="en-US" sz="2200" b="1" i="1" spc="150" dirty="0">
                <a:solidFill>
                  <a:schemeClr val="bg1"/>
                </a:solidFill>
                <a:latin typeface="Avenir Next Medium" panose="020B0503020202020204" pitchFamily="34" charset="0"/>
                <a:cs typeface="Courier New" panose="02070309020205020404" pitchFamily="49" charset="0"/>
              </a:rPr>
              <a:t>Why Haven’t We Made More Progress?</a:t>
            </a:r>
            <a:endParaRPr lang="en-US" sz="2200" i="1" spc="150" dirty="0">
              <a:solidFill>
                <a:schemeClr val="bg1"/>
              </a:solidFill>
              <a:latin typeface="Avenir Next Medium" panose="020B0503020202020204" pitchFamily="34" charset="0"/>
              <a:cs typeface="Courier New" panose="02070309020205020404" pitchFamily="49" charset="0"/>
            </a:endParaRPr>
          </a:p>
        </p:txBody>
      </p:sp>
      <p:sp>
        <p:nvSpPr>
          <p:cNvPr id="2" name="TextBox 1">
            <a:extLst>
              <a:ext uri="{FF2B5EF4-FFF2-40B4-BE49-F238E27FC236}">
                <a16:creationId xmlns:a16="http://schemas.microsoft.com/office/drawing/2014/main" id="{FF60AE2B-780E-951E-25BE-17353DDEFDFE}"/>
              </a:ext>
            </a:extLst>
          </p:cNvPr>
          <p:cNvSpPr txBox="1"/>
          <p:nvPr/>
        </p:nvSpPr>
        <p:spPr>
          <a:xfrm>
            <a:off x="672074" y="2503593"/>
            <a:ext cx="1140116" cy="369332"/>
          </a:xfrm>
          <a:prstGeom prst="rect">
            <a:avLst/>
          </a:prstGeom>
          <a:noFill/>
        </p:spPr>
        <p:txBody>
          <a:bodyPr wrap="square" rtlCol="0">
            <a:spAutoFit/>
          </a:bodyPr>
          <a:lstStyle/>
          <a:p>
            <a:r>
              <a:rPr lang="en-US" dirty="0">
                <a:solidFill>
                  <a:srgbClr val="FF7250"/>
                </a:solidFill>
                <a:latin typeface="Avenir Next Medium" panose="020B0503020202020204" pitchFamily="34" charset="0"/>
              </a:rPr>
              <a:t>4.</a:t>
            </a:r>
          </a:p>
        </p:txBody>
      </p:sp>
      <p:sp>
        <p:nvSpPr>
          <p:cNvPr id="3" name="TextBox 2">
            <a:extLst>
              <a:ext uri="{FF2B5EF4-FFF2-40B4-BE49-F238E27FC236}">
                <a16:creationId xmlns:a16="http://schemas.microsoft.com/office/drawing/2014/main" id="{77BDA54C-8FBC-AF77-96FA-85715A08DDF6}"/>
              </a:ext>
            </a:extLst>
          </p:cNvPr>
          <p:cNvSpPr txBox="1"/>
          <p:nvPr/>
        </p:nvSpPr>
        <p:spPr>
          <a:xfrm>
            <a:off x="672074" y="3914411"/>
            <a:ext cx="1249274" cy="369332"/>
          </a:xfrm>
          <a:prstGeom prst="rect">
            <a:avLst/>
          </a:prstGeom>
          <a:noFill/>
        </p:spPr>
        <p:txBody>
          <a:bodyPr wrap="square" rtlCol="0">
            <a:spAutoFit/>
          </a:bodyPr>
          <a:lstStyle/>
          <a:p>
            <a:r>
              <a:rPr lang="en-US" dirty="0">
                <a:solidFill>
                  <a:srgbClr val="FF7250"/>
                </a:solidFill>
                <a:latin typeface="Avenir Next Medium" panose="020B0503020202020204" pitchFamily="34" charset="0"/>
              </a:rPr>
              <a:t>5.</a:t>
            </a:r>
          </a:p>
        </p:txBody>
      </p:sp>
      <p:sp>
        <p:nvSpPr>
          <p:cNvPr id="4" name="TextBox 3">
            <a:extLst>
              <a:ext uri="{FF2B5EF4-FFF2-40B4-BE49-F238E27FC236}">
                <a16:creationId xmlns:a16="http://schemas.microsoft.com/office/drawing/2014/main" id="{A0388ADD-D28B-86D6-6754-A9745993C1FF}"/>
              </a:ext>
            </a:extLst>
          </p:cNvPr>
          <p:cNvSpPr txBox="1"/>
          <p:nvPr/>
        </p:nvSpPr>
        <p:spPr>
          <a:xfrm>
            <a:off x="672075" y="5296354"/>
            <a:ext cx="1249273" cy="369332"/>
          </a:xfrm>
          <a:prstGeom prst="rect">
            <a:avLst/>
          </a:prstGeom>
          <a:noFill/>
        </p:spPr>
        <p:txBody>
          <a:bodyPr wrap="square" rtlCol="0">
            <a:spAutoFit/>
          </a:bodyPr>
          <a:lstStyle/>
          <a:p>
            <a:r>
              <a:rPr lang="en-US" dirty="0">
                <a:solidFill>
                  <a:srgbClr val="FF7250"/>
                </a:solidFill>
                <a:latin typeface="Avenir Next Medium" panose="020B0503020202020204" pitchFamily="34" charset="0"/>
              </a:rPr>
              <a:t>6.</a:t>
            </a:r>
          </a:p>
        </p:txBody>
      </p:sp>
      <p:grpSp>
        <p:nvGrpSpPr>
          <p:cNvPr id="5" name="Group 4">
            <a:extLst>
              <a:ext uri="{FF2B5EF4-FFF2-40B4-BE49-F238E27FC236}">
                <a16:creationId xmlns:a16="http://schemas.microsoft.com/office/drawing/2014/main" id="{F1BE79D6-B62B-B1FC-25B2-9533E18A5CDD}"/>
              </a:ext>
            </a:extLst>
          </p:cNvPr>
          <p:cNvGrpSpPr/>
          <p:nvPr/>
        </p:nvGrpSpPr>
        <p:grpSpPr>
          <a:xfrm>
            <a:off x="3331582" y="438219"/>
            <a:ext cx="5528832" cy="869855"/>
            <a:chOff x="3331582" y="438219"/>
            <a:chExt cx="5528832" cy="869855"/>
          </a:xfrm>
        </p:grpSpPr>
        <p:sp>
          <p:nvSpPr>
            <p:cNvPr id="6" name="Rounded Rectangle 5">
              <a:extLst>
                <a:ext uri="{FF2B5EF4-FFF2-40B4-BE49-F238E27FC236}">
                  <a16:creationId xmlns:a16="http://schemas.microsoft.com/office/drawing/2014/main" id="{A6689872-622A-3A9B-1F00-B22B5ED1A604}"/>
                </a:ext>
              </a:extLst>
            </p:cNvPr>
            <p:cNvSpPr/>
            <p:nvPr/>
          </p:nvSpPr>
          <p:spPr>
            <a:xfrm>
              <a:off x="3475930" y="438219"/>
              <a:ext cx="5238119"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a:extLst>
                <a:ext uri="{FF2B5EF4-FFF2-40B4-BE49-F238E27FC236}">
                  <a16:creationId xmlns:a16="http://schemas.microsoft.com/office/drawing/2014/main" id="{26B8DEE2-55BE-E1A5-B3A0-373F35E66A72}"/>
                </a:ext>
              </a:extLst>
            </p:cNvPr>
            <p:cNvSpPr/>
            <p:nvPr/>
          </p:nvSpPr>
          <p:spPr>
            <a:xfrm>
              <a:off x="3562658" y="504195"/>
              <a:ext cx="5068014"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D52D7AEA-4401-D853-AB7F-0B0642D688EC}"/>
                </a:ext>
              </a:extLst>
            </p:cNvPr>
            <p:cNvSpPr txBox="1"/>
            <p:nvPr/>
          </p:nvSpPr>
          <p:spPr>
            <a:xfrm>
              <a:off x="3331582" y="582991"/>
              <a:ext cx="5528832" cy="584775"/>
            </a:xfrm>
            <a:prstGeom prst="rect">
              <a:avLst/>
            </a:prstGeom>
            <a:noFill/>
          </p:spPr>
          <p:txBody>
            <a:bodyPr wrap="square" rtlCol="0">
              <a:spAutoFit/>
            </a:bodyPr>
            <a:lstStyle/>
            <a:p>
              <a:pPr algn="ctr"/>
              <a:r>
                <a:rPr lang="en-US" sz="3200" spc="40" dirty="0">
                  <a:solidFill>
                    <a:srgbClr val="E5E9D0"/>
                  </a:solidFill>
                  <a:latin typeface="Hardwick WF" pitchFamily="2" charset="0"/>
                </a:rPr>
                <a:t>Reflect &amp; Discuss</a:t>
              </a:r>
            </a:p>
          </p:txBody>
        </p:sp>
      </p:grpSp>
      <p:sp>
        <p:nvSpPr>
          <p:cNvPr id="10" name="TextBox 9">
            <a:extLst>
              <a:ext uri="{FF2B5EF4-FFF2-40B4-BE49-F238E27FC236}">
                <a16:creationId xmlns:a16="http://schemas.microsoft.com/office/drawing/2014/main" id="{2D1721E1-3EAE-2078-3E24-4C7785150C07}"/>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932066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4292E51-1AEB-3645-F090-8339490054A2}"/>
              </a:ext>
            </a:extLst>
          </p:cNvPr>
          <p:cNvGrpSpPr/>
          <p:nvPr/>
        </p:nvGrpSpPr>
        <p:grpSpPr>
          <a:xfrm>
            <a:off x="-84639" y="53493"/>
            <a:ext cx="12495077" cy="6729580"/>
            <a:chOff x="-84639" y="53493"/>
            <a:chExt cx="12495077" cy="6729580"/>
          </a:xfrm>
        </p:grpSpPr>
        <p:pic>
          <p:nvPicPr>
            <p:cNvPr id="18" name="Picture 17">
              <a:extLst>
                <a:ext uri="{FF2B5EF4-FFF2-40B4-BE49-F238E27FC236}">
                  <a16:creationId xmlns:a16="http://schemas.microsoft.com/office/drawing/2014/main" id="{34F82A73-E459-6690-BEBC-DEF66B1D3140}"/>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38"/>
                      </a14:imgEffect>
                      <a14:imgEffect>
                        <a14:brightnessContrast bright="-64000" contrast="-4000"/>
                      </a14:imgEffect>
                    </a14:imgLayer>
                  </a14:imgProps>
                </a:ext>
              </a:extLst>
            </a:blip>
            <a:stretch>
              <a:fillRect/>
            </a:stretch>
          </p:blipFill>
          <p:spPr>
            <a:xfrm>
              <a:off x="91952" y="53493"/>
              <a:ext cx="12008095" cy="6729580"/>
            </a:xfrm>
            <a:prstGeom prst="rect">
              <a:avLst/>
            </a:prstGeom>
          </p:spPr>
        </p:pic>
        <p:sp>
          <p:nvSpPr>
            <p:cNvPr id="19" name="TextBox 18">
              <a:extLst>
                <a:ext uri="{FF2B5EF4-FFF2-40B4-BE49-F238E27FC236}">
                  <a16:creationId xmlns:a16="http://schemas.microsoft.com/office/drawing/2014/main" id="{055B6740-A65A-E140-C227-94A567B2FCAE}"/>
                </a:ext>
              </a:extLst>
            </p:cNvPr>
            <p:cNvSpPr txBox="1"/>
            <p:nvPr/>
          </p:nvSpPr>
          <p:spPr>
            <a:xfrm>
              <a:off x="-84639" y="3313315"/>
              <a:ext cx="12495077" cy="769441"/>
            </a:xfrm>
            <a:prstGeom prst="rect">
              <a:avLst/>
            </a:prstGeom>
            <a:noFill/>
          </p:spPr>
          <p:txBody>
            <a:bodyPr wrap="square" rtlCol="0">
              <a:spAutoFit/>
            </a:bodyPr>
            <a:lstStyle/>
            <a:p>
              <a:pPr algn="ctr"/>
              <a:r>
                <a:rPr lang="en-US" sz="4400" spc="150" dirty="0">
                  <a:solidFill>
                    <a:srgbClr val="F7FAE3"/>
                  </a:solidFill>
                  <a:latin typeface="Hardwick WF" pitchFamily="2" charset="0"/>
                </a:rPr>
                <a:t>How we undercut workers</a:t>
              </a:r>
            </a:p>
          </p:txBody>
        </p:sp>
        <p:sp>
          <p:nvSpPr>
            <p:cNvPr id="20" name="TextBox 19">
              <a:extLst>
                <a:ext uri="{FF2B5EF4-FFF2-40B4-BE49-F238E27FC236}">
                  <a16:creationId xmlns:a16="http://schemas.microsoft.com/office/drawing/2014/main" id="{7D78B1A2-F232-0933-7F58-E95C09E5BE44}"/>
                </a:ext>
              </a:extLst>
            </p:cNvPr>
            <p:cNvSpPr txBox="1"/>
            <p:nvPr/>
          </p:nvSpPr>
          <p:spPr>
            <a:xfrm>
              <a:off x="2735406" y="2482607"/>
              <a:ext cx="6854987" cy="646331"/>
            </a:xfrm>
            <a:prstGeom prst="rect">
              <a:avLst/>
            </a:prstGeom>
            <a:noFill/>
          </p:spPr>
          <p:txBody>
            <a:bodyPr wrap="square">
              <a:spAutoFit/>
            </a:bodyPr>
            <a:lstStyle/>
            <a:p>
              <a:pPr algn="ctr"/>
              <a:r>
                <a:rPr lang="en-US" sz="3600" b="1" spc="150" dirty="0">
                  <a:solidFill>
                    <a:srgbClr val="FF7251"/>
                  </a:solidFill>
                  <a:latin typeface="Courier New" panose="02070309020205020404" pitchFamily="49" charset="0"/>
                  <a:cs typeface="Courier New" panose="02070309020205020404" pitchFamily="49" charset="0"/>
                </a:rPr>
                <a:t>Chapter 3: </a:t>
              </a:r>
            </a:p>
          </p:txBody>
        </p:sp>
      </p:grpSp>
      <p:sp>
        <p:nvSpPr>
          <p:cNvPr id="3" name="TextBox 2">
            <a:extLst>
              <a:ext uri="{FF2B5EF4-FFF2-40B4-BE49-F238E27FC236}">
                <a16:creationId xmlns:a16="http://schemas.microsoft.com/office/drawing/2014/main" id="{39EB924C-57F2-9370-92B4-03AFCEEDD0D9}"/>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1771477902"/>
      </p:ext>
    </p:extLst>
  </p:cSld>
  <p:clrMapOvr>
    <a:masterClrMapping/>
  </p:clrMapOvr>
  <p:transition spd="med">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19D4FBE4-A6DB-7076-059D-2AEF0F7F62A0}"/>
              </a:ext>
            </a:extLst>
          </p:cNvPr>
          <p:cNvGrpSpPr/>
          <p:nvPr/>
        </p:nvGrpSpPr>
        <p:grpSpPr>
          <a:xfrm>
            <a:off x="2693004" y="74927"/>
            <a:ext cx="7165992" cy="869855"/>
            <a:chOff x="2693004" y="74927"/>
            <a:chExt cx="7165992" cy="869855"/>
          </a:xfrm>
        </p:grpSpPr>
        <p:grpSp>
          <p:nvGrpSpPr>
            <p:cNvPr id="5" name="Group 4">
              <a:extLst>
                <a:ext uri="{FF2B5EF4-FFF2-40B4-BE49-F238E27FC236}">
                  <a16:creationId xmlns:a16="http://schemas.microsoft.com/office/drawing/2014/main" id="{8F23A724-05B5-93BC-C31A-813EDDC5B944}"/>
                </a:ext>
              </a:extLst>
            </p:cNvPr>
            <p:cNvGrpSpPr/>
            <p:nvPr/>
          </p:nvGrpSpPr>
          <p:grpSpPr>
            <a:xfrm>
              <a:off x="2693004" y="74927"/>
              <a:ext cx="7073566" cy="869855"/>
              <a:chOff x="6095" y="77325"/>
              <a:chExt cx="12191999" cy="869855"/>
            </a:xfrm>
          </p:grpSpPr>
          <p:sp>
            <p:nvSpPr>
              <p:cNvPr id="8" name="Rounded Rectangle 7">
                <a:extLst>
                  <a:ext uri="{FF2B5EF4-FFF2-40B4-BE49-F238E27FC236}">
                    <a16:creationId xmlns:a16="http://schemas.microsoft.com/office/drawing/2014/main" id="{FD40579C-BAFF-A465-2109-B85C04D9BEFD}"/>
                  </a:ext>
                </a:extLst>
              </p:cNvPr>
              <p:cNvSpPr/>
              <p:nvPr/>
            </p:nvSpPr>
            <p:spPr>
              <a:xfrm>
                <a:off x="6095" y="77325"/>
                <a:ext cx="12191999"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a:extLst>
                  <a:ext uri="{FF2B5EF4-FFF2-40B4-BE49-F238E27FC236}">
                    <a16:creationId xmlns:a16="http://schemas.microsoft.com/office/drawing/2014/main" id="{08249CA0-537D-1122-26C0-75CBB3E4074C}"/>
                  </a:ext>
                </a:extLst>
              </p:cNvPr>
              <p:cNvSpPr/>
              <p:nvPr/>
            </p:nvSpPr>
            <p:spPr>
              <a:xfrm>
                <a:off x="103631" y="143301"/>
                <a:ext cx="11984736"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a:extLst>
                <a:ext uri="{FF2B5EF4-FFF2-40B4-BE49-F238E27FC236}">
                  <a16:creationId xmlns:a16="http://schemas.microsoft.com/office/drawing/2014/main" id="{162D2F81-45EC-4F42-1EDD-0D69E1EE28DA}"/>
                </a:ext>
              </a:extLst>
            </p:cNvPr>
            <p:cNvSpPr txBox="1"/>
            <p:nvPr/>
          </p:nvSpPr>
          <p:spPr>
            <a:xfrm>
              <a:off x="2820171" y="232464"/>
              <a:ext cx="7038825" cy="584775"/>
            </a:xfrm>
            <a:prstGeom prst="rect">
              <a:avLst/>
            </a:prstGeom>
            <a:noFill/>
          </p:spPr>
          <p:txBody>
            <a:bodyPr wrap="square" rtlCol="0">
              <a:spAutoFit/>
            </a:bodyPr>
            <a:lstStyle/>
            <a:p>
              <a:pPr algn="ctr"/>
              <a:r>
                <a:rPr lang="en-US" sz="3200" spc="40" dirty="0">
                  <a:solidFill>
                    <a:srgbClr val="E5E9D0"/>
                  </a:solidFill>
                  <a:latin typeface="Hardwick WF" pitchFamily="2" charset="0"/>
                </a:rPr>
                <a:t>How we undercut workers</a:t>
              </a:r>
            </a:p>
          </p:txBody>
        </p:sp>
      </p:grpSp>
      <p:sp>
        <p:nvSpPr>
          <p:cNvPr id="24" name="Rounded Rectangle 23">
            <a:extLst>
              <a:ext uri="{FF2B5EF4-FFF2-40B4-BE49-F238E27FC236}">
                <a16:creationId xmlns:a16="http://schemas.microsoft.com/office/drawing/2014/main" id="{AD23CBCC-6697-030F-F956-DE3D83D8D3C2}"/>
              </a:ext>
            </a:extLst>
          </p:cNvPr>
          <p:cNvSpPr/>
          <p:nvPr/>
        </p:nvSpPr>
        <p:spPr>
          <a:xfrm>
            <a:off x="2242907" y="1223789"/>
            <a:ext cx="7735855" cy="1123545"/>
          </a:xfrm>
          <a:prstGeom prst="roundRect">
            <a:avLst>
              <a:gd name="adj" fmla="val 0"/>
            </a:avLst>
          </a:prstGeom>
          <a:solidFill>
            <a:schemeClr val="tx1"/>
          </a:solidFill>
          <a:ln w="57150" cmpd="sng">
            <a:solidFill>
              <a:srgbClr val="807C7C"/>
            </a:solidFill>
            <a:prstDash val="sysDot"/>
            <a:extLst>
              <a:ext uri="{C807C97D-BFC1-408E-A445-0C87EB9F89A2}">
                <ask:lineSketchStyleProps xmlns:ask="http://schemas.microsoft.com/office/drawing/2018/sketchyshapes" sd="1219033472">
                  <a:custGeom>
                    <a:avLst/>
                    <a:gdLst>
                      <a:gd name="connsiteX0" fmla="*/ 0 w 4944315"/>
                      <a:gd name="connsiteY0" fmla="*/ 0 h 1207149"/>
                      <a:gd name="connsiteX1" fmla="*/ 0 w 4944315"/>
                      <a:gd name="connsiteY1" fmla="*/ 0 h 1207149"/>
                      <a:gd name="connsiteX2" fmla="*/ 4944315 w 4944315"/>
                      <a:gd name="connsiteY2" fmla="*/ 0 h 1207149"/>
                      <a:gd name="connsiteX3" fmla="*/ 4944315 w 4944315"/>
                      <a:gd name="connsiteY3" fmla="*/ 0 h 1207149"/>
                      <a:gd name="connsiteX4" fmla="*/ 4944315 w 4944315"/>
                      <a:gd name="connsiteY4" fmla="*/ 1207149 h 1207149"/>
                      <a:gd name="connsiteX5" fmla="*/ 4944315 w 4944315"/>
                      <a:gd name="connsiteY5" fmla="*/ 1207149 h 1207149"/>
                      <a:gd name="connsiteX6" fmla="*/ 0 w 4944315"/>
                      <a:gd name="connsiteY6" fmla="*/ 1207149 h 1207149"/>
                      <a:gd name="connsiteX7" fmla="*/ 0 w 4944315"/>
                      <a:gd name="connsiteY7" fmla="*/ 1207149 h 1207149"/>
                      <a:gd name="connsiteX8" fmla="*/ 0 w 4944315"/>
                      <a:gd name="connsiteY8" fmla="*/ 0 h 120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4315" h="1207149" fill="none" extrusionOk="0">
                        <a:moveTo>
                          <a:pt x="0" y="0"/>
                        </a:moveTo>
                        <a:lnTo>
                          <a:pt x="0" y="0"/>
                        </a:lnTo>
                        <a:cubicBezTo>
                          <a:pt x="557245" y="-49533"/>
                          <a:pt x="2597248" y="-14809"/>
                          <a:pt x="4944315" y="0"/>
                        </a:cubicBezTo>
                        <a:lnTo>
                          <a:pt x="4944315" y="0"/>
                        </a:lnTo>
                        <a:cubicBezTo>
                          <a:pt x="5046399" y="351275"/>
                          <a:pt x="5027310" y="840744"/>
                          <a:pt x="4944315" y="1207149"/>
                        </a:cubicBezTo>
                        <a:lnTo>
                          <a:pt x="4944315" y="1207149"/>
                        </a:lnTo>
                        <a:cubicBezTo>
                          <a:pt x="4157106" y="1158918"/>
                          <a:pt x="1659160" y="1291604"/>
                          <a:pt x="0" y="1207149"/>
                        </a:cubicBezTo>
                        <a:lnTo>
                          <a:pt x="0" y="1207149"/>
                        </a:lnTo>
                        <a:cubicBezTo>
                          <a:pt x="-79153" y="1045544"/>
                          <a:pt x="-53725" y="464649"/>
                          <a:pt x="0" y="0"/>
                        </a:cubicBezTo>
                        <a:close/>
                      </a:path>
                      <a:path w="4944315" h="1207149" stroke="0" extrusionOk="0">
                        <a:moveTo>
                          <a:pt x="0" y="0"/>
                        </a:moveTo>
                        <a:lnTo>
                          <a:pt x="0" y="0"/>
                        </a:lnTo>
                        <a:cubicBezTo>
                          <a:pt x="751759" y="118645"/>
                          <a:pt x="3979276" y="116012"/>
                          <a:pt x="4944315" y="0"/>
                        </a:cubicBezTo>
                        <a:lnTo>
                          <a:pt x="4944315" y="0"/>
                        </a:lnTo>
                        <a:cubicBezTo>
                          <a:pt x="5026645" y="155128"/>
                          <a:pt x="4981840" y="1067061"/>
                          <a:pt x="4944315" y="1207149"/>
                        </a:cubicBezTo>
                        <a:lnTo>
                          <a:pt x="4944315" y="1207149"/>
                        </a:lnTo>
                        <a:cubicBezTo>
                          <a:pt x="3985025" y="1341749"/>
                          <a:pt x="1291269" y="1049953"/>
                          <a:pt x="0" y="1207149"/>
                        </a:cubicBezTo>
                        <a:lnTo>
                          <a:pt x="0" y="1207149"/>
                        </a:lnTo>
                        <a:cubicBezTo>
                          <a:pt x="-65885" y="947997"/>
                          <a:pt x="20823" y="542399"/>
                          <a:pt x="0" y="0"/>
                        </a:cubicBezTo>
                        <a:close/>
                      </a:path>
                    </a:pathLst>
                  </a:custGeom>
                  <ask:type>
                    <ask:lineSketchNone/>
                  </ask:type>
                </ask:lineSketchStyleProps>
              </a:ext>
            </a:extLst>
          </a:ln>
          <a:effectLst>
            <a:outerShdw blurRad="474909" dist="38100" dir="5400000" sx="117117" sy="117117" algn="t" rotWithShape="0">
              <a:prstClr val="black">
                <a:alpha val="67000"/>
              </a:prstClr>
            </a:outerShdw>
          </a:effectLst>
          <a:scene3d>
            <a:camera prst="obliqueTopLeft"/>
            <a:lightRig rig="threePt" dir="t"/>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ounded Rectangle 36">
            <a:extLst>
              <a:ext uri="{FF2B5EF4-FFF2-40B4-BE49-F238E27FC236}">
                <a16:creationId xmlns:a16="http://schemas.microsoft.com/office/drawing/2014/main" id="{85C09E77-2080-5803-2DF2-9F8D78D1E3DD}"/>
              </a:ext>
            </a:extLst>
          </p:cNvPr>
          <p:cNvSpPr/>
          <p:nvPr/>
        </p:nvSpPr>
        <p:spPr>
          <a:xfrm>
            <a:off x="1418492" y="916544"/>
            <a:ext cx="1257195" cy="996001"/>
          </a:xfrm>
          <a:prstGeom prst="roundRect">
            <a:avLst>
              <a:gd name="adj" fmla="val 0"/>
            </a:avLst>
          </a:prstGeom>
          <a:solidFill>
            <a:schemeClr val="tx1"/>
          </a:solidFill>
          <a:ln w="28575" cmpd="tri">
            <a:noFill/>
            <a:prstDash val="solid"/>
            <a:extLst>
              <a:ext uri="{C807C97D-BFC1-408E-A445-0C87EB9F89A2}">
                <ask:lineSketchStyleProps xmlns:ask="http://schemas.microsoft.com/office/drawing/2018/sketchyshapes" sd="1219033472">
                  <a:custGeom>
                    <a:avLst/>
                    <a:gdLst>
                      <a:gd name="connsiteX0" fmla="*/ 0 w 4944315"/>
                      <a:gd name="connsiteY0" fmla="*/ 0 h 1207149"/>
                      <a:gd name="connsiteX1" fmla="*/ 0 w 4944315"/>
                      <a:gd name="connsiteY1" fmla="*/ 0 h 1207149"/>
                      <a:gd name="connsiteX2" fmla="*/ 4944315 w 4944315"/>
                      <a:gd name="connsiteY2" fmla="*/ 0 h 1207149"/>
                      <a:gd name="connsiteX3" fmla="*/ 4944315 w 4944315"/>
                      <a:gd name="connsiteY3" fmla="*/ 0 h 1207149"/>
                      <a:gd name="connsiteX4" fmla="*/ 4944315 w 4944315"/>
                      <a:gd name="connsiteY4" fmla="*/ 1207149 h 1207149"/>
                      <a:gd name="connsiteX5" fmla="*/ 4944315 w 4944315"/>
                      <a:gd name="connsiteY5" fmla="*/ 1207149 h 1207149"/>
                      <a:gd name="connsiteX6" fmla="*/ 0 w 4944315"/>
                      <a:gd name="connsiteY6" fmla="*/ 1207149 h 1207149"/>
                      <a:gd name="connsiteX7" fmla="*/ 0 w 4944315"/>
                      <a:gd name="connsiteY7" fmla="*/ 1207149 h 1207149"/>
                      <a:gd name="connsiteX8" fmla="*/ 0 w 4944315"/>
                      <a:gd name="connsiteY8" fmla="*/ 0 h 120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4315" h="1207149" fill="none" extrusionOk="0">
                        <a:moveTo>
                          <a:pt x="0" y="0"/>
                        </a:moveTo>
                        <a:lnTo>
                          <a:pt x="0" y="0"/>
                        </a:lnTo>
                        <a:cubicBezTo>
                          <a:pt x="557245" y="-49533"/>
                          <a:pt x="2597248" y="-14809"/>
                          <a:pt x="4944315" y="0"/>
                        </a:cubicBezTo>
                        <a:lnTo>
                          <a:pt x="4944315" y="0"/>
                        </a:lnTo>
                        <a:cubicBezTo>
                          <a:pt x="5046399" y="351275"/>
                          <a:pt x="5027310" y="840744"/>
                          <a:pt x="4944315" y="1207149"/>
                        </a:cubicBezTo>
                        <a:lnTo>
                          <a:pt x="4944315" y="1207149"/>
                        </a:lnTo>
                        <a:cubicBezTo>
                          <a:pt x="4157106" y="1158918"/>
                          <a:pt x="1659160" y="1291604"/>
                          <a:pt x="0" y="1207149"/>
                        </a:cubicBezTo>
                        <a:lnTo>
                          <a:pt x="0" y="1207149"/>
                        </a:lnTo>
                        <a:cubicBezTo>
                          <a:pt x="-79153" y="1045544"/>
                          <a:pt x="-53725" y="464649"/>
                          <a:pt x="0" y="0"/>
                        </a:cubicBezTo>
                        <a:close/>
                      </a:path>
                      <a:path w="4944315" h="1207149" stroke="0" extrusionOk="0">
                        <a:moveTo>
                          <a:pt x="0" y="0"/>
                        </a:moveTo>
                        <a:lnTo>
                          <a:pt x="0" y="0"/>
                        </a:lnTo>
                        <a:cubicBezTo>
                          <a:pt x="751759" y="118645"/>
                          <a:pt x="3979276" y="116012"/>
                          <a:pt x="4944315" y="0"/>
                        </a:cubicBezTo>
                        <a:lnTo>
                          <a:pt x="4944315" y="0"/>
                        </a:lnTo>
                        <a:cubicBezTo>
                          <a:pt x="5026645" y="155128"/>
                          <a:pt x="4981840" y="1067061"/>
                          <a:pt x="4944315" y="1207149"/>
                        </a:cubicBezTo>
                        <a:lnTo>
                          <a:pt x="4944315" y="1207149"/>
                        </a:lnTo>
                        <a:cubicBezTo>
                          <a:pt x="3985025" y="1341749"/>
                          <a:pt x="1291269" y="1049953"/>
                          <a:pt x="0" y="1207149"/>
                        </a:cubicBezTo>
                        <a:lnTo>
                          <a:pt x="0" y="1207149"/>
                        </a:lnTo>
                        <a:cubicBezTo>
                          <a:pt x="-65885" y="947997"/>
                          <a:pt x="20823" y="542399"/>
                          <a:pt x="0" y="0"/>
                        </a:cubicBezTo>
                        <a:close/>
                      </a:path>
                    </a:pathLst>
                  </a:custGeom>
                  <ask:type>
                    <ask:lineSketchNone/>
                  </ask:type>
                </ask:lineSketchStyleProps>
              </a:ext>
            </a:extLst>
          </a:ln>
          <a:effectLst>
            <a:outerShdw blurRad="474909" dist="38100" dir="5400000" sx="117117" sy="117117" algn="t" rotWithShape="0">
              <a:prstClr val="black">
                <a:alpha val="67000"/>
              </a:prstClr>
            </a:outerShdw>
          </a:effectLst>
          <a:scene3d>
            <a:camera prst="obliqueTopLeft"/>
            <a:lightRig rig="threePt" dir="t"/>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phic 31" descr="Open quotation mark with solid fill">
            <a:extLst>
              <a:ext uri="{FF2B5EF4-FFF2-40B4-BE49-F238E27FC236}">
                <a16:creationId xmlns:a16="http://schemas.microsoft.com/office/drawing/2014/main" id="{93CE62FB-CB9B-4D90-CB82-154C04D4A2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7343" y="549208"/>
            <a:ext cx="1563805" cy="1563805"/>
          </a:xfrm>
          <a:prstGeom prst="rect">
            <a:avLst/>
          </a:prstGeom>
        </p:spPr>
      </p:pic>
      <p:sp>
        <p:nvSpPr>
          <p:cNvPr id="27" name="TextBox 26">
            <a:extLst>
              <a:ext uri="{FF2B5EF4-FFF2-40B4-BE49-F238E27FC236}">
                <a16:creationId xmlns:a16="http://schemas.microsoft.com/office/drawing/2014/main" id="{FDF92E5C-EF66-441B-F775-285483A6902B}"/>
              </a:ext>
            </a:extLst>
          </p:cNvPr>
          <p:cNvSpPr txBox="1"/>
          <p:nvPr/>
        </p:nvSpPr>
        <p:spPr>
          <a:xfrm>
            <a:off x="2675685" y="1435977"/>
            <a:ext cx="8043210" cy="707886"/>
          </a:xfrm>
          <a:prstGeom prst="rect">
            <a:avLst/>
          </a:prstGeom>
          <a:noFill/>
        </p:spPr>
        <p:txBody>
          <a:bodyPr wrap="square" rtlCol="0">
            <a:spAutoFit/>
          </a:bodyPr>
          <a:lstStyle/>
          <a:p>
            <a:r>
              <a:rPr lang="en-US" sz="2000" dirty="0">
                <a:solidFill>
                  <a:schemeClr val="bg1"/>
                </a:solidFill>
                <a:latin typeface="Courier New" panose="02070309020205020404" pitchFamily="49" charset="0"/>
                <a:cs typeface="Courier New" panose="02070309020205020404" pitchFamily="49" charset="0"/>
              </a:rPr>
              <a:t>What do we deny workers when we deny them </a:t>
            </a:r>
          </a:p>
          <a:p>
            <a:r>
              <a:rPr lang="en-US" sz="2000" dirty="0">
                <a:solidFill>
                  <a:schemeClr val="bg1"/>
                </a:solidFill>
                <a:latin typeface="Courier New" panose="02070309020205020404" pitchFamily="49" charset="0"/>
                <a:cs typeface="Courier New" panose="02070309020205020404" pitchFamily="49" charset="0"/>
              </a:rPr>
              <a:t>living wages? Happiness, health — life itself.</a:t>
            </a:r>
          </a:p>
        </p:txBody>
      </p:sp>
      <p:sp>
        <p:nvSpPr>
          <p:cNvPr id="4" name="Rounded Rectangle 3">
            <a:extLst>
              <a:ext uri="{FF2B5EF4-FFF2-40B4-BE49-F238E27FC236}">
                <a16:creationId xmlns:a16="http://schemas.microsoft.com/office/drawing/2014/main" id="{A68AE0A9-20E4-E2E4-BE36-0F1B5673C09D}"/>
              </a:ext>
            </a:extLst>
          </p:cNvPr>
          <p:cNvSpPr/>
          <p:nvPr/>
        </p:nvSpPr>
        <p:spPr>
          <a:xfrm>
            <a:off x="361506" y="2695884"/>
            <a:ext cx="11489117" cy="3832932"/>
          </a:xfrm>
          <a:prstGeom prst="roundRect">
            <a:avLst>
              <a:gd name="adj" fmla="val 0"/>
            </a:avLst>
          </a:prstGeom>
          <a:noFill/>
          <a:ln>
            <a:solidFill>
              <a:srgbClr val="FF72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04C82414-E773-70AA-C05B-623636748935}"/>
              </a:ext>
            </a:extLst>
          </p:cNvPr>
          <p:cNvCxnSpPr>
            <a:cxnSpLocks/>
            <a:endCxn id="4" idx="2"/>
          </p:cNvCxnSpPr>
          <p:nvPr/>
        </p:nvCxnSpPr>
        <p:spPr>
          <a:xfrm>
            <a:off x="6096000" y="2695884"/>
            <a:ext cx="10065" cy="3832932"/>
          </a:xfrm>
          <a:prstGeom prst="line">
            <a:avLst/>
          </a:prstGeom>
          <a:ln>
            <a:solidFill>
              <a:srgbClr val="FF725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4F95B57-DB8F-49F2-3DFA-BA38BD99EDDE}"/>
              </a:ext>
            </a:extLst>
          </p:cNvPr>
          <p:cNvCxnSpPr>
            <a:cxnSpLocks/>
          </p:cNvCxnSpPr>
          <p:nvPr/>
        </p:nvCxnSpPr>
        <p:spPr>
          <a:xfrm>
            <a:off x="8973311" y="2673233"/>
            <a:ext cx="10065" cy="3832932"/>
          </a:xfrm>
          <a:prstGeom prst="line">
            <a:avLst/>
          </a:prstGeom>
          <a:ln>
            <a:solidFill>
              <a:srgbClr val="FF7250"/>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590B570-7E5D-34A4-5376-9D8FD4B82E05}"/>
              </a:ext>
            </a:extLst>
          </p:cNvPr>
          <p:cNvCxnSpPr>
            <a:cxnSpLocks/>
          </p:cNvCxnSpPr>
          <p:nvPr/>
        </p:nvCxnSpPr>
        <p:spPr>
          <a:xfrm>
            <a:off x="3169182" y="2673233"/>
            <a:ext cx="10065" cy="3832932"/>
          </a:xfrm>
          <a:prstGeom prst="line">
            <a:avLst/>
          </a:prstGeom>
          <a:ln>
            <a:solidFill>
              <a:srgbClr val="FF7250"/>
            </a:solidFill>
            <a:prstDash val="sysDot"/>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9B1A8780-97DF-AC24-0CDD-31D45878AA14}"/>
              </a:ext>
            </a:extLst>
          </p:cNvPr>
          <p:cNvSpPr txBox="1"/>
          <p:nvPr/>
        </p:nvSpPr>
        <p:spPr>
          <a:xfrm>
            <a:off x="-32717" y="2938581"/>
            <a:ext cx="3631452" cy="369332"/>
          </a:xfrm>
          <a:prstGeom prst="rect">
            <a:avLst/>
          </a:prstGeom>
          <a:noFill/>
        </p:spPr>
        <p:txBody>
          <a:bodyPr wrap="square" rtlCol="0">
            <a:spAutoFit/>
          </a:bodyPr>
          <a:lstStyle/>
          <a:p>
            <a:pPr algn="ctr"/>
            <a:r>
              <a:rPr lang="en-US" spc="40">
                <a:solidFill>
                  <a:srgbClr val="E5E9D0"/>
                </a:solidFill>
                <a:latin typeface="Hardwick WF" pitchFamily="2" charset="0"/>
              </a:rPr>
              <a:t>PRISON WAGES</a:t>
            </a:r>
            <a:endParaRPr lang="en-US" spc="40" dirty="0">
              <a:solidFill>
                <a:srgbClr val="E5E9D0"/>
              </a:solidFill>
              <a:latin typeface="Hardwick WF" pitchFamily="2" charset="0"/>
            </a:endParaRPr>
          </a:p>
        </p:txBody>
      </p:sp>
      <p:grpSp>
        <p:nvGrpSpPr>
          <p:cNvPr id="18" name="Group 17">
            <a:extLst>
              <a:ext uri="{FF2B5EF4-FFF2-40B4-BE49-F238E27FC236}">
                <a16:creationId xmlns:a16="http://schemas.microsoft.com/office/drawing/2014/main" id="{4B198BE3-8909-344E-123F-991C123A6E8D}"/>
              </a:ext>
            </a:extLst>
          </p:cNvPr>
          <p:cNvGrpSpPr/>
          <p:nvPr/>
        </p:nvGrpSpPr>
        <p:grpSpPr>
          <a:xfrm>
            <a:off x="152543" y="3849286"/>
            <a:ext cx="3204089" cy="2476262"/>
            <a:chOff x="152543" y="3849286"/>
            <a:chExt cx="3204089" cy="2476262"/>
          </a:xfrm>
        </p:grpSpPr>
        <p:sp>
          <p:nvSpPr>
            <p:cNvPr id="58" name="Rounded Rectangle 57">
              <a:extLst>
                <a:ext uri="{FF2B5EF4-FFF2-40B4-BE49-F238E27FC236}">
                  <a16:creationId xmlns:a16="http://schemas.microsoft.com/office/drawing/2014/main" id="{4D64420B-9828-EE3D-C1F4-C7BE1C1394BF}"/>
                </a:ext>
              </a:extLst>
            </p:cNvPr>
            <p:cNvSpPr/>
            <p:nvPr/>
          </p:nvSpPr>
          <p:spPr>
            <a:xfrm>
              <a:off x="1289836" y="4612350"/>
              <a:ext cx="1257195" cy="1123545"/>
            </a:xfrm>
            <a:prstGeom prst="roundRect">
              <a:avLst>
                <a:gd name="adj" fmla="val 0"/>
              </a:avLst>
            </a:prstGeom>
            <a:solidFill>
              <a:schemeClr val="tx1"/>
            </a:solidFill>
            <a:ln w="28575" cmpd="tri">
              <a:noFill/>
              <a:prstDash val="solid"/>
              <a:extLst>
                <a:ext uri="{C807C97D-BFC1-408E-A445-0C87EB9F89A2}">
                  <ask:lineSketchStyleProps xmlns:ask="http://schemas.microsoft.com/office/drawing/2018/sketchyshapes" sd="1219033472">
                    <a:custGeom>
                      <a:avLst/>
                      <a:gdLst>
                        <a:gd name="connsiteX0" fmla="*/ 0 w 4944315"/>
                        <a:gd name="connsiteY0" fmla="*/ 0 h 1207149"/>
                        <a:gd name="connsiteX1" fmla="*/ 0 w 4944315"/>
                        <a:gd name="connsiteY1" fmla="*/ 0 h 1207149"/>
                        <a:gd name="connsiteX2" fmla="*/ 4944315 w 4944315"/>
                        <a:gd name="connsiteY2" fmla="*/ 0 h 1207149"/>
                        <a:gd name="connsiteX3" fmla="*/ 4944315 w 4944315"/>
                        <a:gd name="connsiteY3" fmla="*/ 0 h 1207149"/>
                        <a:gd name="connsiteX4" fmla="*/ 4944315 w 4944315"/>
                        <a:gd name="connsiteY4" fmla="*/ 1207149 h 1207149"/>
                        <a:gd name="connsiteX5" fmla="*/ 4944315 w 4944315"/>
                        <a:gd name="connsiteY5" fmla="*/ 1207149 h 1207149"/>
                        <a:gd name="connsiteX6" fmla="*/ 0 w 4944315"/>
                        <a:gd name="connsiteY6" fmla="*/ 1207149 h 1207149"/>
                        <a:gd name="connsiteX7" fmla="*/ 0 w 4944315"/>
                        <a:gd name="connsiteY7" fmla="*/ 1207149 h 1207149"/>
                        <a:gd name="connsiteX8" fmla="*/ 0 w 4944315"/>
                        <a:gd name="connsiteY8" fmla="*/ 0 h 120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4315" h="1207149" fill="none" extrusionOk="0">
                          <a:moveTo>
                            <a:pt x="0" y="0"/>
                          </a:moveTo>
                          <a:lnTo>
                            <a:pt x="0" y="0"/>
                          </a:lnTo>
                          <a:cubicBezTo>
                            <a:pt x="557245" y="-49533"/>
                            <a:pt x="2597248" y="-14809"/>
                            <a:pt x="4944315" y="0"/>
                          </a:cubicBezTo>
                          <a:lnTo>
                            <a:pt x="4944315" y="0"/>
                          </a:lnTo>
                          <a:cubicBezTo>
                            <a:pt x="5046399" y="351275"/>
                            <a:pt x="5027310" y="840744"/>
                            <a:pt x="4944315" y="1207149"/>
                          </a:cubicBezTo>
                          <a:lnTo>
                            <a:pt x="4944315" y="1207149"/>
                          </a:lnTo>
                          <a:cubicBezTo>
                            <a:pt x="4157106" y="1158918"/>
                            <a:pt x="1659160" y="1291604"/>
                            <a:pt x="0" y="1207149"/>
                          </a:cubicBezTo>
                          <a:lnTo>
                            <a:pt x="0" y="1207149"/>
                          </a:lnTo>
                          <a:cubicBezTo>
                            <a:pt x="-79153" y="1045544"/>
                            <a:pt x="-53725" y="464649"/>
                            <a:pt x="0" y="0"/>
                          </a:cubicBezTo>
                          <a:close/>
                        </a:path>
                        <a:path w="4944315" h="1207149" stroke="0" extrusionOk="0">
                          <a:moveTo>
                            <a:pt x="0" y="0"/>
                          </a:moveTo>
                          <a:lnTo>
                            <a:pt x="0" y="0"/>
                          </a:lnTo>
                          <a:cubicBezTo>
                            <a:pt x="751759" y="118645"/>
                            <a:pt x="3979276" y="116012"/>
                            <a:pt x="4944315" y="0"/>
                          </a:cubicBezTo>
                          <a:lnTo>
                            <a:pt x="4944315" y="0"/>
                          </a:lnTo>
                          <a:cubicBezTo>
                            <a:pt x="5026645" y="155128"/>
                            <a:pt x="4981840" y="1067061"/>
                            <a:pt x="4944315" y="1207149"/>
                          </a:cubicBezTo>
                          <a:lnTo>
                            <a:pt x="4944315" y="1207149"/>
                          </a:lnTo>
                          <a:cubicBezTo>
                            <a:pt x="3985025" y="1341749"/>
                            <a:pt x="1291269" y="1049953"/>
                            <a:pt x="0" y="1207149"/>
                          </a:cubicBezTo>
                          <a:lnTo>
                            <a:pt x="0" y="1207149"/>
                          </a:lnTo>
                          <a:cubicBezTo>
                            <a:pt x="-65885" y="947997"/>
                            <a:pt x="20823" y="542399"/>
                            <a:pt x="0" y="0"/>
                          </a:cubicBezTo>
                          <a:close/>
                        </a:path>
                      </a:pathLst>
                    </a:custGeom>
                    <ask:type>
                      <ask:lineSketchNone/>
                    </ask:type>
                  </ask:lineSketchStyleProps>
                </a:ext>
              </a:extLst>
            </a:ln>
            <a:effectLst>
              <a:outerShdw blurRad="474909" dist="38100" dir="5400000" sx="117117" sy="117117" algn="t" rotWithShape="0">
                <a:prstClr val="black">
                  <a:alpha val="67000"/>
                </a:prstClr>
              </a:outerShdw>
            </a:effectLst>
            <a:scene3d>
              <a:camera prst="obliqueTopLeft"/>
              <a:lightRig rig="threePt" dir="t"/>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2" name="Group 41">
              <a:extLst>
                <a:ext uri="{FF2B5EF4-FFF2-40B4-BE49-F238E27FC236}">
                  <a16:creationId xmlns:a16="http://schemas.microsoft.com/office/drawing/2014/main" id="{CD8D88A0-DCE2-79B4-49D5-05D25D574761}"/>
                </a:ext>
              </a:extLst>
            </p:cNvPr>
            <p:cNvGrpSpPr/>
            <p:nvPr/>
          </p:nvGrpSpPr>
          <p:grpSpPr>
            <a:xfrm>
              <a:off x="677756" y="3849286"/>
              <a:ext cx="2165150" cy="1887501"/>
              <a:chOff x="682358" y="3607823"/>
              <a:chExt cx="2165150" cy="2310187"/>
            </a:xfrm>
          </p:grpSpPr>
          <p:sp>
            <p:nvSpPr>
              <p:cNvPr id="23" name="Rounded Rectangle 22">
                <a:extLst>
                  <a:ext uri="{FF2B5EF4-FFF2-40B4-BE49-F238E27FC236}">
                    <a16:creationId xmlns:a16="http://schemas.microsoft.com/office/drawing/2014/main" id="{ED24A163-BDCE-7B12-C2EC-324735D3353C}"/>
                  </a:ext>
                </a:extLst>
              </p:cNvPr>
              <p:cNvSpPr/>
              <p:nvPr/>
            </p:nvSpPr>
            <p:spPr>
              <a:xfrm>
                <a:off x="682358" y="5871398"/>
                <a:ext cx="612080" cy="45719"/>
              </a:xfrm>
              <a:prstGeom prst="roundRect">
                <a:avLst>
                  <a:gd name="adj" fmla="val 2514"/>
                </a:avLst>
              </a:prstGeom>
              <a:solidFill>
                <a:srgbClr val="FF72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ounded Rectangle 27">
                <a:extLst>
                  <a:ext uri="{FF2B5EF4-FFF2-40B4-BE49-F238E27FC236}">
                    <a16:creationId xmlns:a16="http://schemas.microsoft.com/office/drawing/2014/main" id="{63FDFAAD-48D9-EB30-5E51-DB4CD9C40FB1}"/>
                  </a:ext>
                </a:extLst>
              </p:cNvPr>
              <p:cNvSpPr/>
              <p:nvPr/>
            </p:nvSpPr>
            <p:spPr>
              <a:xfrm>
                <a:off x="1455400" y="5239860"/>
                <a:ext cx="612080" cy="677258"/>
              </a:xfrm>
              <a:prstGeom prst="roundRect">
                <a:avLst>
                  <a:gd name="adj" fmla="val 2514"/>
                </a:avLst>
              </a:prstGeom>
              <a:solidFill>
                <a:srgbClr val="E5E9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ounded Rectangle 28">
                <a:extLst>
                  <a:ext uri="{FF2B5EF4-FFF2-40B4-BE49-F238E27FC236}">
                    <a16:creationId xmlns:a16="http://schemas.microsoft.com/office/drawing/2014/main" id="{102510BE-6B4D-EFE6-06AD-10053E0D3E18}"/>
                  </a:ext>
                </a:extLst>
              </p:cNvPr>
              <p:cNvSpPr/>
              <p:nvPr/>
            </p:nvSpPr>
            <p:spPr>
              <a:xfrm>
                <a:off x="2235428" y="3607823"/>
                <a:ext cx="612080" cy="2310187"/>
              </a:xfrm>
              <a:prstGeom prst="roundRect">
                <a:avLst>
                  <a:gd name="adj" fmla="val 2514"/>
                </a:avLst>
              </a:prstGeom>
              <a:solidFill>
                <a:srgbClr val="CA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TextBox 33">
              <a:extLst>
                <a:ext uri="{FF2B5EF4-FFF2-40B4-BE49-F238E27FC236}">
                  <a16:creationId xmlns:a16="http://schemas.microsoft.com/office/drawing/2014/main" id="{6147B0F5-BD70-4256-43F6-F85EF9BD362F}"/>
                </a:ext>
              </a:extLst>
            </p:cNvPr>
            <p:cNvSpPr txBox="1"/>
            <p:nvPr/>
          </p:nvSpPr>
          <p:spPr>
            <a:xfrm>
              <a:off x="243071" y="5802328"/>
              <a:ext cx="1481449" cy="523220"/>
            </a:xfrm>
            <a:prstGeom prst="rect">
              <a:avLst/>
            </a:prstGeom>
            <a:noFill/>
          </p:spPr>
          <p:txBody>
            <a:bodyPr wrap="square" rtlCol="0">
              <a:spAutoFit/>
            </a:bodyPr>
            <a:lstStyle/>
            <a:p>
              <a:pPr algn="ctr"/>
              <a:r>
                <a:rPr lang="en-US" sz="1400" dirty="0">
                  <a:solidFill>
                    <a:srgbClr val="FF7250"/>
                  </a:solidFill>
                  <a:latin typeface="Avenir Medium" panose="02000503020000020003" pitchFamily="2" charset="0"/>
                </a:rPr>
                <a:t>Prison </a:t>
              </a:r>
            </a:p>
            <a:p>
              <a:pPr algn="ctr"/>
              <a:r>
                <a:rPr lang="en-US" sz="1400" dirty="0">
                  <a:solidFill>
                    <a:srgbClr val="FF7250"/>
                  </a:solidFill>
                  <a:latin typeface="Avenir Medium" panose="02000503020000020003" pitchFamily="2" charset="0"/>
                </a:rPr>
                <a:t>(avg.)</a:t>
              </a:r>
            </a:p>
          </p:txBody>
        </p:sp>
        <p:sp>
          <p:nvSpPr>
            <p:cNvPr id="35" name="TextBox 34">
              <a:extLst>
                <a:ext uri="{FF2B5EF4-FFF2-40B4-BE49-F238E27FC236}">
                  <a16:creationId xmlns:a16="http://schemas.microsoft.com/office/drawing/2014/main" id="{C0657020-A65C-CAB0-A899-07C0FB0F1774}"/>
                </a:ext>
              </a:extLst>
            </p:cNvPr>
            <p:cNvSpPr txBox="1"/>
            <p:nvPr/>
          </p:nvSpPr>
          <p:spPr>
            <a:xfrm>
              <a:off x="974179" y="5806766"/>
              <a:ext cx="1561541" cy="307777"/>
            </a:xfrm>
            <a:prstGeom prst="rect">
              <a:avLst/>
            </a:prstGeom>
            <a:noFill/>
          </p:spPr>
          <p:txBody>
            <a:bodyPr wrap="square" rtlCol="0">
              <a:spAutoFit/>
            </a:bodyPr>
            <a:lstStyle/>
            <a:p>
              <a:pPr algn="ctr"/>
              <a:r>
                <a:rPr lang="en-US" sz="1400" dirty="0">
                  <a:solidFill>
                    <a:srgbClr val="E5E9D0"/>
                  </a:solidFill>
                  <a:latin typeface="Avenir Medium" panose="02000503020000020003" pitchFamily="2" charset="0"/>
                </a:rPr>
                <a:t>Federal</a:t>
              </a:r>
            </a:p>
          </p:txBody>
        </p:sp>
        <p:sp>
          <p:nvSpPr>
            <p:cNvPr id="36" name="TextBox 35">
              <a:extLst>
                <a:ext uri="{FF2B5EF4-FFF2-40B4-BE49-F238E27FC236}">
                  <a16:creationId xmlns:a16="http://schemas.microsoft.com/office/drawing/2014/main" id="{77ED1CD8-CC3E-B4C5-7AB0-F455BD0D769E}"/>
                </a:ext>
              </a:extLst>
            </p:cNvPr>
            <p:cNvSpPr txBox="1"/>
            <p:nvPr/>
          </p:nvSpPr>
          <p:spPr>
            <a:xfrm>
              <a:off x="1766260" y="5802328"/>
              <a:ext cx="1561541" cy="307777"/>
            </a:xfrm>
            <a:prstGeom prst="rect">
              <a:avLst/>
            </a:prstGeom>
            <a:noFill/>
          </p:spPr>
          <p:txBody>
            <a:bodyPr wrap="square" rtlCol="0">
              <a:spAutoFit/>
            </a:bodyPr>
            <a:lstStyle/>
            <a:p>
              <a:pPr algn="ctr"/>
              <a:r>
                <a:rPr lang="en-US" sz="1400" dirty="0">
                  <a:solidFill>
                    <a:srgbClr val="CAFFFF"/>
                  </a:solidFill>
                  <a:latin typeface="Avenir Medium" panose="02000503020000020003" pitchFamily="2" charset="0"/>
                </a:rPr>
                <a:t>Livable</a:t>
              </a:r>
            </a:p>
          </p:txBody>
        </p:sp>
        <p:sp>
          <p:nvSpPr>
            <p:cNvPr id="39" name="TextBox 38">
              <a:extLst>
                <a:ext uri="{FF2B5EF4-FFF2-40B4-BE49-F238E27FC236}">
                  <a16:creationId xmlns:a16="http://schemas.microsoft.com/office/drawing/2014/main" id="{777CED61-33F6-02E9-9399-9D60D726884F}"/>
                </a:ext>
              </a:extLst>
            </p:cNvPr>
            <p:cNvSpPr txBox="1"/>
            <p:nvPr/>
          </p:nvSpPr>
          <p:spPr>
            <a:xfrm>
              <a:off x="1702877" y="3891710"/>
              <a:ext cx="1653755" cy="400110"/>
            </a:xfrm>
            <a:prstGeom prst="rect">
              <a:avLst/>
            </a:prstGeom>
            <a:noFill/>
          </p:spPr>
          <p:txBody>
            <a:bodyPr wrap="square" rtlCol="0">
              <a:spAutoFit/>
            </a:bodyPr>
            <a:lstStyle/>
            <a:p>
              <a:pPr algn="ctr"/>
              <a:r>
                <a:rPr lang="en-US" sz="2000" spc="40" dirty="0">
                  <a:latin typeface="Hardwick WF" pitchFamily="2" charset="0"/>
                </a:rPr>
                <a:t>$25</a:t>
              </a:r>
            </a:p>
          </p:txBody>
        </p:sp>
        <p:sp>
          <p:nvSpPr>
            <p:cNvPr id="40" name="TextBox 39">
              <a:extLst>
                <a:ext uri="{FF2B5EF4-FFF2-40B4-BE49-F238E27FC236}">
                  <a16:creationId xmlns:a16="http://schemas.microsoft.com/office/drawing/2014/main" id="{F13790CB-11C7-63A9-973A-840EFF06C76D}"/>
                </a:ext>
              </a:extLst>
            </p:cNvPr>
            <p:cNvSpPr txBox="1"/>
            <p:nvPr/>
          </p:nvSpPr>
          <p:spPr>
            <a:xfrm>
              <a:off x="928071" y="4647202"/>
              <a:ext cx="1653755" cy="400110"/>
            </a:xfrm>
            <a:prstGeom prst="rect">
              <a:avLst/>
            </a:prstGeom>
            <a:noFill/>
          </p:spPr>
          <p:txBody>
            <a:bodyPr wrap="square" rtlCol="0">
              <a:spAutoFit/>
            </a:bodyPr>
            <a:lstStyle/>
            <a:p>
              <a:pPr algn="ctr"/>
              <a:r>
                <a:rPr lang="en-US" sz="2000" spc="40" dirty="0">
                  <a:solidFill>
                    <a:srgbClr val="E5E9D0"/>
                  </a:solidFill>
                  <a:latin typeface="Hardwick WF" pitchFamily="2" charset="0"/>
                </a:rPr>
                <a:t>$7.25</a:t>
              </a:r>
            </a:p>
          </p:txBody>
        </p:sp>
        <p:sp>
          <p:nvSpPr>
            <p:cNvPr id="41" name="TextBox 40">
              <a:extLst>
                <a:ext uri="{FF2B5EF4-FFF2-40B4-BE49-F238E27FC236}">
                  <a16:creationId xmlns:a16="http://schemas.microsoft.com/office/drawing/2014/main" id="{CE2C2B08-6012-7B8E-9947-39E881D04740}"/>
                </a:ext>
              </a:extLst>
            </p:cNvPr>
            <p:cNvSpPr txBox="1"/>
            <p:nvPr/>
          </p:nvSpPr>
          <p:spPr>
            <a:xfrm>
              <a:off x="152543" y="5201079"/>
              <a:ext cx="1653755" cy="400110"/>
            </a:xfrm>
            <a:prstGeom prst="rect">
              <a:avLst/>
            </a:prstGeom>
            <a:noFill/>
          </p:spPr>
          <p:txBody>
            <a:bodyPr wrap="square" rtlCol="0">
              <a:spAutoFit/>
            </a:bodyPr>
            <a:lstStyle/>
            <a:p>
              <a:pPr algn="ctr"/>
              <a:r>
                <a:rPr lang="en-US" sz="2000" spc="40" dirty="0">
                  <a:solidFill>
                    <a:srgbClr val="FF7250"/>
                  </a:solidFill>
                  <a:latin typeface="Hardwick WF" pitchFamily="2" charset="0"/>
                </a:rPr>
                <a:t>$0.14</a:t>
              </a:r>
            </a:p>
          </p:txBody>
        </p:sp>
      </p:grpSp>
      <p:sp>
        <p:nvSpPr>
          <p:cNvPr id="49" name="TextBox 48">
            <a:extLst>
              <a:ext uri="{FF2B5EF4-FFF2-40B4-BE49-F238E27FC236}">
                <a16:creationId xmlns:a16="http://schemas.microsoft.com/office/drawing/2014/main" id="{DA604415-23F1-0136-AEB2-6796A7ABEAE6}"/>
              </a:ext>
            </a:extLst>
          </p:cNvPr>
          <p:cNvSpPr txBox="1"/>
          <p:nvPr/>
        </p:nvSpPr>
        <p:spPr>
          <a:xfrm>
            <a:off x="2980306" y="2919813"/>
            <a:ext cx="3353925" cy="646331"/>
          </a:xfrm>
          <a:prstGeom prst="rect">
            <a:avLst/>
          </a:prstGeom>
          <a:noFill/>
        </p:spPr>
        <p:txBody>
          <a:bodyPr wrap="square" rtlCol="0">
            <a:spAutoFit/>
          </a:bodyPr>
          <a:lstStyle/>
          <a:p>
            <a:pPr algn="ctr"/>
            <a:r>
              <a:rPr lang="en-US" spc="40">
                <a:solidFill>
                  <a:srgbClr val="E5E9D0"/>
                </a:solidFill>
                <a:latin typeface="Hardwick WF" pitchFamily="2" charset="0"/>
              </a:rPr>
              <a:t>CEO PAY DISCREPANCY</a:t>
            </a:r>
            <a:endParaRPr lang="en-US" spc="40" dirty="0">
              <a:solidFill>
                <a:srgbClr val="E5E9D0"/>
              </a:solidFill>
              <a:latin typeface="Hardwick WF" pitchFamily="2" charset="0"/>
            </a:endParaRPr>
          </a:p>
        </p:txBody>
      </p:sp>
      <p:grpSp>
        <p:nvGrpSpPr>
          <p:cNvPr id="19" name="Group 18">
            <a:extLst>
              <a:ext uri="{FF2B5EF4-FFF2-40B4-BE49-F238E27FC236}">
                <a16:creationId xmlns:a16="http://schemas.microsoft.com/office/drawing/2014/main" id="{047AB24A-F510-8127-CF49-39F58EDF0FDD}"/>
              </a:ext>
            </a:extLst>
          </p:cNvPr>
          <p:cNvGrpSpPr/>
          <p:nvPr/>
        </p:nvGrpSpPr>
        <p:grpSpPr>
          <a:xfrm>
            <a:off x="2819004" y="3832326"/>
            <a:ext cx="3778423" cy="2199795"/>
            <a:chOff x="2819004" y="3832326"/>
            <a:chExt cx="3778423" cy="2199795"/>
          </a:xfrm>
        </p:grpSpPr>
        <p:cxnSp>
          <p:nvCxnSpPr>
            <p:cNvPr id="53" name="Straight Connector 52">
              <a:extLst>
                <a:ext uri="{FF2B5EF4-FFF2-40B4-BE49-F238E27FC236}">
                  <a16:creationId xmlns:a16="http://schemas.microsoft.com/office/drawing/2014/main" id="{4D8260C9-E4D2-093A-5D6A-7B57B2DD42BA}"/>
                </a:ext>
              </a:extLst>
            </p:cNvPr>
            <p:cNvCxnSpPr>
              <a:cxnSpLocks/>
            </p:cNvCxnSpPr>
            <p:nvPr/>
          </p:nvCxnSpPr>
          <p:spPr>
            <a:xfrm>
              <a:off x="3505499" y="5605629"/>
              <a:ext cx="2237196"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7C0B2BC9-D759-DE1C-1138-EBCE0D6E2696}"/>
                </a:ext>
              </a:extLst>
            </p:cNvPr>
            <p:cNvSpPr txBox="1"/>
            <p:nvPr/>
          </p:nvSpPr>
          <p:spPr>
            <a:xfrm>
              <a:off x="3062859" y="5693567"/>
              <a:ext cx="1434430" cy="338554"/>
            </a:xfrm>
            <a:prstGeom prst="rect">
              <a:avLst/>
            </a:prstGeom>
            <a:noFill/>
          </p:spPr>
          <p:txBody>
            <a:bodyPr wrap="square" rtlCol="0">
              <a:spAutoFit/>
            </a:bodyPr>
            <a:lstStyle/>
            <a:p>
              <a:pPr algn="ctr"/>
              <a:r>
                <a:rPr lang="en-US" sz="1600" b="1" dirty="0">
                  <a:solidFill>
                    <a:srgbClr val="E5E9D0"/>
                  </a:solidFill>
                  <a:latin typeface="Avenir Black" panose="02000503020000020003" pitchFamily="2" charset="0"/>
                </a:rPr>
                <a:t>1965</a:t>
              </a:r>
            </a:p>
          </p:txBody>
        </p:sp>
        <p:sp>
          <p:nvSpPr>
            <p:cNvPr id="56" name="TextBox 55">
              <a:extLst>
                <a:ext uri="{FF2B5EF4-FFF2-40B4-BE49-F238E27FC236}">
                  <a16:creationId xmlns:a16="http://schemas.microsoft.com/office/drawing/2014/main" id="{BD8E1676-F9E4-16E6-6FBF-7B32F418499D}"/>
                </a:ext>
              </a:extLst>
            </p:cNvPr>
            <p:cNvSpPr txBox="1"/>
            <p:nvPr/>
          </p:nvSpPr>
          <p:spPr>
            <a:xfrm>
              <a:off x="4732752" y="5693567"/>
              <a:ext cx="1434430" cy="338554"/>
            </a:xfrm>
            <a:prstGeom prst="rect">
              <a:avLst/>
            </a:prstGeom>
            <a:noFill/>
          </p:spPr>
          <p:txBody>
            <a:bodyPr wrap="square" rtlCol="0">
              <a:spAutoFit/>
            </a:bodyPr>
            <a:lstStyle/>
            <a:p>
              <a:pPr algn="ctr"/>
              <a:r>
                <a:rPr lang="en-US" sz="1600" b="1" dirty="0">
                  <a:solidFill>
                    <a:srgbClr val="E5E9D0"/>
                  </a:solidFill>
                  <a:latin typeface="Avenir Black" panose="02000503020000020003" pitchFamily="2" charset="0"/>
                </a:rPr>
                <a:t>2019</a:t>
              </a:r>
            </a:p>
          </p:txBody>
        </p:sp>
        <p:sp>
          <p:nvSpPr>
            <p:cNvPr id="63" name="Freeform 62">
              <a:extLst>
                <a:ext uri="{FF2B5EF4-FFF2-40B4-BE49-F238E27FC236}">
                  <a16:creationId xmlns:a16="http://schemas.microsoft.com/office/drawing/2014/main" id="{4A4A54AD-7118-5D7C-EE13-CDA4C0ED0850}"/>
                </a:ext>
              </a:extLst>
            </p:cNvPr>
            <p:cNvSpPr/>
            <p:nvPr/>
          </p:nvSpPr>
          <p:spPr>
            <a:xfrm>
              <a:off x="3589647" y="4293019"/>
              <a:ext cx="2153048" cy="908989"/>
            </a:xfrm>
            <a:custGeom>
              <a:avLst/>
              <a:gdLst>
                <a:gd name="connsiteX0" fmla="*/ 0 w 2256241"/>
                <a:gd name="connsiteY0" fmla="*/ 908989 h 908989"/>
                <a:gd name="connsiteX1" fmla="*/ 330049 w 2256241"/>
                <a:gd name="connsiteY1" fmla="*/ 898168 h 908989"/>
                <a:gd name="connsiteX2" fmla="*/ 643867 w 2256241"/>
                <a:gd name="connsiteY2" fmla="*/ 817008 h 908989"/>
                <a:gd name="connsiteX3" fmla="*/ 973917 w 2256241"/>
                <a:gd name="connsiteY3" fmla="*/ 627635 h 908989"/>
                <a:gd name="connsiteX4" fmla="*/ 1276913 w 2256241"/>
                <a:gd name="connsiteY4" fmla="*/ 5410 h 908989"/>
                <a:gd name="connsiteX5" fmla="*/ 1596142 w 2256241"/>
                <a:gd name="connsiteY5" fmla="*/ 0 h 908989"/>
                <a:gd name="connsiteX6" fmla="*/ 1677301 w 2256241"/>
                <a:gd name="connsiteY6" fmla="*/ 459905 h 908989"/>
                <a:gd name="connsiteX7" fmla="*/ 2256241 w 2256241"/>
                <a:gd name="connsiteY7" fmla="*/ 0 h 90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6241" h="908989">
                  <a:moveTo>
                    <a:pt x="0" y="908989"/>
                  </a:moveTo>
                  <a:lnTo>
                    <a:pt x="330049" y="898168"/>
                  </a:lnTo>
                  <a:lnTo>
                    <a:pt x="643867" y="817008"/>
                  </a:lnTo>
                  <a:lnTo>
                    <a:pt x="973917" y="627635"/>
                  </a:lnTo>
                  <a:lnTo>
                    <a:pt x="1276913" y="5410"/>
                  </a:lnTo>
                  <a:lnTo>
                    <a:pt x="1596142" y="0"/>
                  </a:lnTo>
                  <a:lnTo>
                    <a:pt x="1677301" y="459905"/>
                  </a:lnTo>
                  <a:lnTo>
                    <a:pt x="2256241" y="0"/>
                  </a:lnTo>
                </a:path>
              </a:pathLst>
            </a:custGeom>
            <a:noFill/>
            <a:ln w="38100" cap="rnd">
              <a:solidFill>
                <a:srgbClr val="FF72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63">
              <a:extLst>
                <a:ext uri="{FF2B5EF4-FFF2-40B4-BE49-F238E27FC236}">
                  <a16:creationId xmlns:a16="http://schemas.microsoft.com/office/drawing/2014/main" id="{938C740A-6DCA-C99D-8FF7-CE71B0165AC9}"/>
                </a:ext>
              </a:extLst>
            </p:cNvPr>
            <p:cNvSpPr txBox="1"/>
            <p:nvPr/>
          </p:nvSpPr>
          <p:spPr>
            <a:xfrm>
              <a:off x="2819004" y="4395191"/>
              <a:ext cx="1828603" cy="584775"/>
            </a:xfrm>
            <a:prstGeom prst="rect">
              <a:avLst/>
            </a:prstGeom>
            <a:noFill/>
          </p:spPr>
          <p:txBody>
            <a:bodyPr wrap="square" rtlCol="0">
              <a:spAutoFit/>
            </a:bodyPr>
            <a:lstStyle/>
            <a:p>
              <a:pPr algn="ctr"/>
              <a:r>
                <a:rPr lang="en-US" dirty="0">
                  <a:solidFill>
                    <a:srgbClr val="CAFFFF"/>
                  </a:solidFill>
                  <a:latin typeface="Hardwick WF" pitchFamily="2" charset="0"/>
                </a:rPr>
                <a:t>21</a:t>
              </a:r>
              <a:r>
                <a:rPr lang="en-US" sz="1400" dirty="0">
                  <a:solidFill>
                    <a:srgbClr val="CAFFFF"/>
                  </a:solidFill>
                  <a:latin typeface="Avenir Book" panose="02000503020000020003" pitchFamily="2" charset="0"/>
                </a:rPr>
                <a:t>X</a:t>
              </a:r>
              <a:r>
                <a:rPr lang="en-US" sz="1400" dirty="0">
                  <a:solidFill>
                    <a:srgbClr val="E5E9D0"/>
                  </a:solidFill>
                  <a:latin typeface="Avenir Medium" panose="02000503020000020003" pitchFamily="2" charset="0"/>
                </a:rPr>
                <a:t> </a:t>
              </a:r>
              <a:r>
                <a:rPr lang="en-US" sz="1400" i="1" dirty="0">
                  <a:solidFill>
                    <a:srgbClr val="E5E9D0"/>
                  </a:solidFill>
                  <a:latin typeface="Avenir Light Oblique" panose="020B0402020203090204" pitchFamily="34" charset="77"/>
                </a:rPr>
                <a:t>avg. </a:t>
              </a:r>
            </a:p>
            <a:p>
              <a:pPr algn="ctr"/>
              <a:r>
                <a:rPr lang="en-US" sz="1400" i="1" dirty="0">
                  <a:solidFill>
                    <a:srgbClr val="E5E9D0"/>
                  </a:solidFill>
                  <a:latin typeface="Avenir Light Oblique" panose="020B0402020203090204" pitchFamily="34" charset="77"/>
                </a:rPr>
                <a:t>worker pay</a:t>
              </a:r>
            </a:p>
          </p:txBody>
        </p:sp>
        <p:sp>
          <p:nvSpPr>
            <p:cNvPr id="65" name="TextBox 64">
              <a:extLst>
                <a:ext uri="{FF2B5EF4-FFF2-40B4-BE49-F238E27FC236}">
                  <a16:creationId xmlns:a16="http://schemas.microsoft.com/office/drawing/2014/main" id="{7CB36E7C-FB40-322B-97B4-93D3B6508438}"/>
                </a:ext>
              </a:extLst>
            </p:cNvPr>
            <p:cNvSpPr txBox="1"/>
            <p:nvPr/>
          </p:nvSpPr>
          <p:spPr>
            <a:xfrm>
              <a:off x="4768824" y="3832326"/>
              <a:ext cx="1828603" cy="369332"/>
            </a:xfrm>
            <a:prstGeom prst="rect">
              <a:avLst/>
            </a:prstGeom>
            <a:noFill/>
          </p:spPr>
          <p:txBody>
            <a:bodyPr wrap="square" rtlCol="0">
              <a:spAutoFit/>
            </a:bodyPr>
            <a:lstStyle/>
            <a:p>
              <a:pPr algn="ctr"/>
              <a:r>
                <a:rPr lang="en-US" dirty="0">
                  <a:solidFill>
                    <a:srgbClr val="CAFFFF"/>
                  </a:solidFill>
                  <a:latin typeface="Hardwick WF" pitchFamily="2" charset="0"/>
                </a:rPr>
                <a:t>320</a:t>
              </a:r>
              <a:r>
                <a:rPr lang="en-US" sz="1400" dirty="0">
                  <a:solidFill>
                    <a:srgbClr val="CAFFFF"/>
                  </a:solidFill>
                  <a:latin typeface="Avenir Light" panose="020B0402020203020204" pitchFamily="34" charset="77"/>
                </a:rPr>
                <a:t>X</a:t>
              </a:r>
              <a:endParaRPr lang="en-US" sz="1400" dirty="0">
                <a:solidFill>
                  <a:srgbClr val="E5E9D0"/>
                </a:solidFill>
                <a:latin typeface="Avenir Light" panose="020B0402020203020204" pitchFamily="34" charset="77"/>
              </a:endParaRPr>
            </a:p>
          </p:txBody>
        </p:sp>
      </p:grpSp>
      <p:sp>
        <p:nvSpPr>
          <p:cNvPr id="66" name="TextBox 65">
            <a:extLst>
              <a:ext uri="{FF2B5EF4-FFF2-40B4-BE49-F238E27FC236}">
                <a16:creationId xmlns:a16="http://schemas.microsoft.com/office/drawing/2014/main" id="{F162EC77-3E23-0367-C26E-E43108FBF67E}"/>
              </a:ext>
            </a:extLst>
          </p:cNvPr>
          <p:cNvSpPr txBox="1"/>
          <p:nvPr/>
        </p:nvSpPr>
        <p:spPr>
          <a:xfrm>
            <a:off x="8755128" y="2892415"/>
            <a:ext cx="3353925" cy="369332"/>
          </a:xfrm>
          <a:prstGeom prst="rect">
            <a:avLst/>
          </a:prstGeom>
          <a:noFill/>
        </p:spPr>
        <p:txBody>
          <a:bodyPr wrap="square" rtlCol="0">
            <a:spAutoFit/>
          </a:bodyPr>
          <a:lstStyle/>
          <a:p>
            <a:pPr algn="ctr"/>
            <a:r>
              <a:rPr lang="en-US" spc="40">
                <a:solidFill>
                  <a:srgbClr val="E5E9D0"/>
                </a:solidFill>
                <a:latin typeface="Hardwick WF" pitchFamily="2" charset="0"/>
              </a:rPr>
              <a:t>STAGNANT WAGES</a:t>
            </a:r>
            <a:endParaRPr lang="en-US" spc="40" dirty="0">
              <a:solidFill>
                <a:srgbClr val="E5E9D0"/>
              </a:solidFill>
              <a:latin typeface="Hardwick WF" pitchFamily="2" charset="0"/>
            </a:endParaRPr>
          </a:p>
        </p:txBody>
      </p:sp>
      <p:grpSp>
        <p:nvGrpSpPr>
          <p:cNvPr id="21" name="Group 20">
            <a:extLst>
              <a:ext uri="{FF2B5EF4-FFF2-40B4-BE49-F238E27FC236}">
                <a16:creationId xmlns:a16="http://schemas.microsoft.com/office/drawing/2014/main" id="{FAE645C7-7EB3-270D-1A56-A134E95A7482}"/>
              </a:ext>
            </a:extLst>
          </p:cNvPr>
          <p:cNvGrpSpPr/>
          <p:nvPr/>
        </p:nvGrpSpPr>
        <p:grpSpPr>
          <a:xfrm>
            <a:off x="8796127" y="3595636"/>
            <a:ext cx="3116765" cy="2447658"/>
            <a:chOff x="8796127" y="3595636"/>
            <a:chExt cx="3116765" cy="2447658"/>
          </a:xfrm>
        </p:grpSpPr>
        <p:sp>
          <p:nvSpPr>
            <p:cNvPr id="68" name="Freeform 67">
              <a:extLst>
                <a:ext uri="{FF2B5EF4-FFF2-40B4-BE49-F238E27FC236}">
                  <a16:creationId xmlns:a16="http://schemas.microsoft.com/office/drawing/2014/main" id="{D6CA7D22-09AE-F522-A51C-EB78C5A7D4AE}"/>
                </a:ext>
              </a:extLst>
            </p:cNvPr>
            <p:cNvSpPr/>
            <p:nvPr/>
          </p:nvSpPr>
          <p:spPr>
            <a:xfrm>
              <a:off x="9225417" y="3618150"/>
              <a:ext cx="2249214" cy="1051034"/>
            </a:xfrm>
            <a:custGeom>
              <a:avLst/>
              <a:gdLst>
                <a:gd name="connsiteX0" fmla="*/ 0 w 2249214"/>
                <a:gd name="connsiteY0" fmla="*/ 1014248 h 1051034"/>
                <a:gd name="connsiteX1" fmla="*/ 47297 w 2249214"/>
                <a:gd name="connsiteY1" fmla="*/ 1051034 h 1051034"/>
                <a:gd name="connsiteX2" fmla="*/ 157655 w 2249214"/>
                <a:gd name="connsiteY2" fmla="*/ 977462 h 1051034"/>
                <a:gd name="connsiteX3" fmla="*/ 283780 w 2249214"/>
                <a:gd name="connsiteY3" fmla="*/ 945931 h 1051034"/>
                <a:gd name="connsiteX4" fmla="*/ 352097 w 2249214"/>
                <a:gd name="connsiteY4" fmla="*/ 945931 h 1051034"/>
                <a:gd name="connsiteX5" fmla="*/ 383628 w 2249214"/>
                <a:gd name="connsiteY5" fmla="*/ 961696 h 1051034"/>
                <a:gd name="connsiteX6" fmla="*/ 441435 w 2249214"/>
                <a:gd name="connsiteY6" fmla="*/ 919655 h 1051034"/>
                <a:gd name="connsiteX7" fmla="*/ 504497 w 2249214"/>
                <a:gd name="connsiteY7" fmla="*/ 951186 h 1051034"/>
                <a:gd name="connsiteX8" fmla="*/ 630621 w 2249214"/>
                <a:gd name="connsiteY8" fmla="*/ 856593 h 1051034"/>
                <a:gd name="connsiteX9" fmla="*/ 730469 w 2249214"/>
                <a:gd name="connsiteY9" fmla="*/ 793531 h 1051034"/>
                <a:gd name="connsiteX10" fmla="*/ 783021 w 2249214"/>
                <a:gd name="connsiteY10" fmla="*/ 798786 h 1051034"/>
                <a:gd name="connsiteX11" fmla="*/ 893380 w 2249214"/>
                <a:gd name="connsiteY11" fmla="*/ 756745 h 1051034"/>
                <a:gd name="connsiteX12" fmla="*/ 1014249 w 2249214"/>
                <a:gd name="connsiteY12" fmla="*/ 730469 h 1051034"/>
                <a:gd name="connsiteX13" fmla="*/ 1056290 w 2249214"/>
                <a:gd name="connsiteY13" fmla="*/ 662152 h 1051034"/>
                <a:gd name="connsiteX14" fmla="*/ 1119352 w 2249214"/>
                <a:gd name="connsiteY14" fmla="*/ 662152 h 1051034"/>
                <a:gd name="connsiteX15" fmla="*/ 1192924 w 2249214"/>
                <a:gd name="connsiteY15" fmla="*/ 646386 h 1051034"/>
                <a:gd name="connsiteX16" fmla="*/ 1192924 w 2249214"/>
                <a:gd name="connsiteY16" fmla="*/ 646386 h 1051034"/>
                <a:gd name="connsiteX17" fmla="*/ 1313793 w 2249214"/>
                <a:gd name="connsiteY17" fmla="*/ 593834 h 1051034"/>
                <a:gd name="connsiteX18" fmla="*/ 1439918 w 2249214"/>
                <a:gd name="connsiteY18" fmla="*/ 509752 h 1051034"/>
                <a:gd name="connsiteX19" fmla="*/ 1518745 w 2249214"/>
                <a:gd name="connsiteY19" fmla="*/ 441434 h 1051034"/>
                <a:gd name="connsiteX20" fmla="*/ 1581807 w 2249214"/>
                <a:gd name="connsiteY20" fmla="*/ 415158 h 1051034"/>
                <a:gd name="connsiteX21" fmla="*/ 1723697 w 2249214"/>
                <a:gd name="connsiteY21" fmla="*/ 252248 h 1051034"/>
                <a:gd name="connsiteX22" fmla="*/ 1792014 w 2249214"/>
                <a:gd name="connsiteY22" fmla="*/ 210207 h 1051034"/>
                <a:gd name="connsiteX23" fmla="*/ 1902373 w 2249214"/>
                <a:gd name="connsiteY23" fmla="*/ 173420 h 1051034"/>
                <a:gd name="connsiteX24" fmla="*/ 1986455 w 2249214"/>
                <a:gd name="connsiteY24" fmla="*/ 173420 h 1051034"/>
                <a:gd name="connsiteX25" fmla="*/ 2044262 w 2249214"/>
                <a:gd name="connsiteY25" fmla="*/ 110358 h 1051034"/>
                <a:gd name="connsiteX26" fmla="*/ 2081049 w 2249214"/>
                <a:gd name="connsiteY26" fmla="*/ 47296 h 1051034"/>
                <a:gd name="connsiteX27" fmla="*/ 2154621 w 2249214"/>
                <a:gd name="connsiteY27" fmla="*/ 47296 h 1051034"/>
                <a:gd name="connsiteX28" fmla="*/ 2249214 w 2249214"/>
                <a:gd name="connsiteY28" fmla="*/ 0 h 1051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49214" h="1051034">
                  <a:moveTo>
                    <a:pt x="0" y="1014248"/>
                  </a:moveTo>
                  <a:lnTo>
                    <a:pt x="47297" y="1051034"/>
                  </a:lnTo>
                  <a:lnTo>
                    <a:pt x="157655" y="977462"/>
                  </a:lnTo>
                  <a:lnTo>
                    <a:pt x="283780" y="945931"/>
                  </a:lnTo>
                  <a:lnTo>
                    <a:pt x="352097" y="945931"/>
                  </a:lnTo>
                  <a:lnTo>
                    <a:pt x="383628" y="961696"/>
                  </a:lnTo>
                  <a:lnTo>
                    <a:pt x="441435" y="919655"/>
                  </a:lnTo>
                  <a:lnTo>
                    <a:pt x="504497" y="951186"/>
                  </a:lnTo>
                  <a:lnTo>
                    <a:pt x="630621" y="856593"/>
                  </a:lnTo>
                  <a:lnTo>
                    <a:pt x="730469" y="793531"/>
                  </a:lnTo>
                  <a:lnTo>
                    <a:pt x="783021" y="798786"/>
                  </a:lnTo>
                  <a:lnTo>
                    <a:pt x="893380" y="756745"/>
                  </a:lnTo>
                  <a:lnTo>
                    <a:pt x="1014249" y="730469"/>
                  </a:lnTo>
                  <a:lnTo>
                    <a:pt x="1056290" y="662152"/>
                  </a:lnTo>
                  <a:lnTo>
                    <a:pt x="1119352" y="662152"/>
                  </a:lnTo>
                  <a:lnTo>
                    <a:pt x="1192924" y="646386"/>
                  </a:lnTo>
                  <a:lnTo>
                    <a:pt x="1192924" y="646386"/>
                  </a:lnTo>
                  <a:lnTo>
                    <a:pt x="1313793" y="593834"/>
                  </a:lnTo>
                  <a:lnTo>
                    <a:pt x="1439918" y="509752"/>
                  </a:lnTo>
                  <a:lnTo>
                    <a:pt x="1518745" y="441434"/>
                  </a:lnTo>
                  <a:lnTo>
                    <a:pt x="1581807" y="415158"/>
                  </a:lnTo>
                  <a:lnTo>
                    <a:pt x="1723697" y="252248"/>
                  </a:lnTo>
                  <a:lnTo>
                    <a:pt x="1792014" y="210207"/>
                  </a:lnTo>
                  <a:lnTo>
                    <a:pt x="1902373" y="173420"/>
                  </a:lnTo>
                  <a:lnTo>
                    <a:pt x="1986455" y="173420"/>
                  </a:lnTo>
                  <a:lnTo>
                    <a:pt x="2044262" y="110358"/>
                  </a:lnTo>
                  <a:lnTo>
                    <a:pt x="2081049" y="47296"/>
                  </a:lnTo>
                  <a:lnTo>
                    <a:pt x="2154621" y="47296"/>
                  </a:lnTo>
                  <a:lnTo>
                    <a:pt x="2249214" y="0"/>
                  </a:lnTo>
                </a:path>
              </a:pathLst>
            </a:custGeom>
            <a:noFill/>
            <a:ln w="38100" cap="rnd">
              <a:solidFill>
                <a:srgbClr val="FF72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Freeform 68">
              <a:extLst>
                <a:ext uri="{FF2B5EF4-FFF2-40B4-BE49-F238E27FC236}">
                  <a16:creationId xmlns:a16="http://schemas.microsoft.com/office/drawing/2014/main" id="{ECBE9B59-41D3-177C-C72A-875C16E74F31}"/>
                </a:ext>
              </a:extLst>
            </p:cNvPr>
            <p:cNvSpPr/>
            <p:nvPr/>
          </p:nvSpPr>
          <p:spPr>
            <a:xfrm>
              <a:off x="9225417" y="4630596"/>
              <a:ext cx="2259724" cy="220717"/>
            </a:xfrm>
            <a:custGeom>
              <a:avLst/>
              <a:gdLst>
                <a:gd name="connsiteX0" fmla="*/ 0 w 2259724"/>
                <a:gd name="connsiteY0" fmla="*/ 147145 h 220717"/>
                <a:gd name="connsiteX1" fmla="*/ 52552 w 2259724"/>
                <a:gd name="connsiteY1" fmla="*/ 183931 h 220717"/>
                <a:gd name="connsiteX2" fmla="*/ 110359 w 2259724"/>
                <a:gd name="connsiteY2" fmla="*/ 178676 h 220717"/>
                <a:gd name="connsiteX3" fmla="*/ 283780 w 2259724"/>
                <a:gd name="connsiteY3" fmla="*/ 110358 h 220717"/>
                <a:gd name="connsiteX4" fmla="*/ 394138 w 2259724"/>
                <a:gd name="connsiteY4" fmla="*/ 173420 h 220717"/>
                <a:gd name="connsiteX5" fmla="*/ 541283 w 2259724"/>
                <a:gd name="connsiteY5" fmla="*/ 162910 h 220717"/>
                <a:gd name="connsiteX6" fmla="*/ 625366 w 2259724"/>
                <a:gd name="connsiteY6" fmla="*/ 183931 h 220717"/>
                <a:gd name="connsiteX7" fmla="*/ 730469 w 2259724"/>
                <a:gd name="connsiteY7" fmla="*/ 162910 h 220717"/>
                <a:gd name="connsiteX8" fmla="*/ 798786 w 2259724"/>
                <a:gd name="connsiteY8" fmla="*/ 204952 h 220717"/>
                <a:gd name="connsiteX9" fmla="*/ 898635 w 2259724"/>
                <a:gd name="connsiteY9" fmla="*/ 194441 h 220717"/>
                <a:gd name="connsiteX10" fmla="*/ 961697 w 2259724"/>
                <a:gd name="connsiteY10" fmla="*/ 220717 h 220717"/>
                <a:gd name="connsiteX11" fmla="*/ 1192924 w 2259724"/>
                <a:gd name="connsiteY11" fmla="*/ 199696 h 220717"/>
                <a:gd name="connsiteX12" fmla="*/ 1271752 w 2259724"/>
                <a:gd name="connsiteY12" fmla="*/ 215462 h 220717"/>
                <a:gd name="connsiteX13" fmla="*/ 1361090 w 2259724"/>
                <a:gd name="connsiteY13" fmla="*/ 189186 h 220717"/>
                <a:gd name="connsiteX14" fmla="*/ 1424152 w 2259724"/>
                <a:gd name="connsiteY14" fmla="*/ 147145 h 220717"/>
                <a:gd name="connsiteX15" fmla="*/ 1555531 w 2259724"/>
                <a:gd name="connsiteY15" fmla="*/ 126124 h 220717"/>
                <a:gd name="connsiteX16" fmla="*/ 1676400 w 2259724"/>
                <a:gd name="connsiteY16" fmla="*/ 68317 h 220717"/>
                <a:gd name="connsiteX17" fmla="*/ 1844566 w 2259724"/>
                <a:gd name="connsiteY17" fmla="*/ 94593 h 220717"/>
                <a:gd name="connsiteX18" fmla="*/ 1923393 w 2259724"/>
                <a:gd name="connsiteY18" fmla="*/ 68317 h 220717"/>
                <a:gd name="connsiteX19" fmla="*/ 1981200 w 2259724"/>
                <a:gd name="connsiteY19" fmla="*/ 73572 h 220717"/>
                <a:gd name="connsiteX20" fmla="*/ 2033752 w 2259724"/>
                <a:gd name="connsiteY20" fmla="*/ 15765 h 220717"/>
                <a:gd name="connsiteX21" fmla="*/ 2096814 w 2259724"/>
                <a:gd name="connsiteY21" fmla="*/ 0 h 220717"/>
                <a:gd name="connsiteX22" fmla="*/ 2207173 w 2259724"/>
                <a:gd name="connsiteY22" fmla="*/ 52552 h 220717"/>
                <a:gd name="connsiteX23" fmla="*/ 2259724 w 2259724"/>
                <a:gd name="connsiteY23" fmla="*/ 26276 h 220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59724" h="220717">
                  <a:moveTo>
                    <a:pt x="0" y="147145"/>
                  </a:moveTo>
                  <a:lnTo>
                    <a:pt x="52552" y="183931"/>
                  </a:lnTo>
                  <a:lnTo>
                    <a:pt x="110359" y="178676"/>
                  </a:lnTo>
                  <a:lnTo>
                    <a:pt x="283780" y="110358"/>
                  </a:lnTo>
                  <a:lnTo>
                    <a:pt x="394138" y="173420"/>
                  </a:lnTo>
                  <a:lnTo>
                    <a:pt x="541283" y="162910"/>
                  </a:lnTo>
                  <a:lnTo>
                    <a:pt x="625366" y="183931"/>
                  </a:lnTo>
                  <a:lnTo>
                    <a:pt x="730469" y="162910"/>
                  </a:lnTo>
                  <a:lnTo>
                    <a:pt x="798786" y="204952"/>
                  </a:lnTo>
                  <a:lnTo>
                    <a:pt x="898635" y="194441"/>
                  </a:lnTo>
                  <a:lnTo>
                    <a:pt x="961697" y="220717"/>
                  </a:lnTo>
                  <a:lnTo>
                    <a:pt x="1192924" y="199696"/>
                  </a:lnTo>
                  <a:lnTo>
                    <a:pt x="1271752" y="215462"/>
                  </a:lnTo>
                  <a:lnTo>
                    <a:pt x="1361090" y="189186"/>
                  </a:lnTo>
                  <a:lnTo>
                    <a:pt x="1424152" y="147145"/>
                  </a:lnTo>
                  <a:lnTo>
                    <a:pt x="1555531" y="126124"/>
                  </a:lnTo>
                  <a:lnTo>
                    <a:pt x="1676400" y="68317"/>
                  </a:lnTo>
                  <a:lnTo>
                    <a:pt x="1844566" y="94593"/>
                  </a:lnTo>
                  <a:lnTo>
                    <a:pt x="1923393" y="68317"/>
                  </a:lnTo>
                  <a:lnTo>
                    <a:pt x="1981200" y="73572"/>
                  </a:lnTo>
                  <a:lnTo>
                    <a:pt x="2033752" y="15765"/>
                  </a:lnTo>
                  <a:lnTo>
                    <a:pt x="2096814" y="0"/>
                  </a:lnTo>
                  <a:lnTo>
                    <a:pt x="2207173" y="52552"/>
                  </a:lnTo>
                  <a:lnTo>
                    <a:pt x="2259724" y="26276"/>
                  </a:lnTo>
                </a:path>
              </a:pathLst>
            </a:custGeom>
            <a:noFill/>
            <a:ln w="38100" cap="rnd">
              <a:solidFill>
                <a:srgbClr val="CA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0" name="Straight Connector 69">
              <a:extLst>
                <a:ext uri="{FF2B5EF4-FFF2-40B4-BE49-F238E27FC236}">
                  <a16:creationId xmlns:a16="http://schemas.microsoft.com/office/drawing/2014/main" id="{35A82A96-09E6-1D0C-50EB-39B3A9273314}"/>
                </a:ext>
              </a:extLst>
            </p:cNvPr>
            <p:cNvCxnSpPr>
              <a:cxnSpLocks/>
            </p:cNvCxnSpPr>
            <p:nvPr/>
          </p:nvCxnSpPr>
          <p:spPr>
            <a:xfrm>
              <a:off x="9243848" y="5610765"/>
              <a:ext cx="2237196"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92B5BC71-B16E-5638-EA7C-736E1FCD3072}"/>
                </a:ext>
              </a:extLst>
            </p:cNvPr>
            <p:cNvSpPr txBox="1"/>
            <p:nvPr/>
          </p:nvSpPr>
          <p:spPr>
            <a:xfrm>
              <a:off x="8801208" y="5698703"/>
              <a:ext cx="1434430" cy="338554"/>
            </a:xfrm>
            <a:prstGeom prst="rect">
              <a:avLst/>
            </a:prstGeom>
            <a:noFill/>
          </p:spPr>
          <p:txBody>
            <a:bodyPr wrap="square" rtlCol="0">
              <a:spAutoFit/>
            </a:bodyPr>
            <a:lstStyle/>
            <a:p>
              <a:pPr algn="ctr"/>
              <a:r>
                <a:rPr lang="en-US" sz="1600" b="1" dirty="0">
                  <a:solidFill>
                    <a:srgbClr val="E5E9D0"/>
                  </a:solidFill>
                  <a:latin typeface="Avenir Black" panose="02000503020000020003" pitchFamily="2" charset="0"/>
                </a:rPr>
                <a:t>1973</a:t>
              </a:r>
            </a:p>
          </p:txBody>
        </p:sp>
        <p:sp>
          <p:nvSpPr>
            <p:cNvPr id="72" name="TextBox 71">
              <a:extLst>
                <a:ext uri="{FF2B5EF4-FFF2-40B4-BE49-F238E27FC236}">
                  <a16:creationId xmlns:a16="http://schemas.microsoft.com/office/drawing/2014/main" id="{B712E942-8BF6-53D8-2C73-97DE39EF049C}"/>
                </a:ext>
              </a:extLst>
            </p:cNvPr>
            <p:cNvSpPr txBox="1"/>
            <p:nvPr/>
          </p:nvSpPr>
          <p:spPr>
            <a:xfrm>
              <a:off x="10478462" y="5704740"/>
              <a:ext cx="1434430" cy="338554"/>
            </a:xfrm>
            <a:prstGeom prst="rect">
              <a:avLst/>
            </a:prstGeom>
            <a:noFill/>
          </p:spPr>
          <p:txBody>
            <a:bodyPr wrap="square" rtlCol="0">
              <a:spAutoFit/>
            </a:bodyPr>
            <a:lstStyle/>
            <a:p>
              <a:pPr algn="ctr"/>
              <a:r>
                <a:rPr lang="en-US" sz="1600" b="1" dirty="0">
                  <a:solidFill>
                    <a:srgbClr val="E5E9D0"/>
                  </a:solidFill>
                  <a:latin typeface="Avenir Black" panose="02000503020000020003" pitchFamily="2" charset="0"/>
                </a:rPr>
                <a:t>2013</a:t>
              </a:r>
            </a:p>
          </p:txBody>
        </p:sp>
        <p:sp>
          <p:nvSpPr>
            <p:cNvPr id="73" name="TextBox 72">
              <a:extLst>
                <a:ext uri="{FF2B5EF4-FFF2-40B4-BE49-F238E27FC236}">
                  <a16:creationId xmlns:a16="http://schemas.microsoft.com/office/drawing/2014/main" id="{22086191-CC19-50C9-98F9-709279594657}"/>
                </a:ext>
              </a:extLst>
            </p:cNvPr>
            <p:cNvSpPr txBox="1"/>
            <p:nvPr/>
          </p:nvSpPr>
          <p:spPr>
            <a:xfrm>
              <a:off x="8796127" y="3595636"/>
              <a:ext cx="1980873" cy="307777"/>
            </a:xfrm>
            <a:prstGeom prst="rect">
              <a:avLst/>
            </a:prstGeom>
            <a:noFill/>
          </p:spPr>
          <p:txBody>
            <a:bodyPr wrap="square" rtlCol="0">
              <a:spAutoFit/>
            </a:bodyPr>
            <a:lstStyle/>
            <a:p>
              <a:pPr algn="ctr"/>
              <a:r>
                <a:rPr lang="en-US" sz="1400" dirty="0">
                  <a:solidFill>
                    <a:srgbClr val="FF7250"/>
                  </a:solidFill>
                  <a:latin typeface="Avenir Medium" panose="02000503020000020003" pitchFamily="2" charset="0"/>
                </a:rPr>
                <a:t>Productivity</a:t>
              </a:r>
              <a:endParaRPr lang="en-US" dirty="0">
                <a:solidFill>
                  <a:srgbClr val="E5E9D0"/>
                </a:solidFill>
                <a:latin typeface="Hardwick WF" pitchFamily="2" charset="0"/>
              </a:endParaRPr>
            </a:p>
          </p:txBody>
        </p:sp>
        <p:sp>
          <p:nvSpPr>
            <p:cNvPr id="74" name="TextBox 73">
              <a:extLst>
                <a:ext uri="{FF2B5EF4-FFF2-40B4-BE49-F238E27FC236}">
                  <a16:creationId xmlns:a16="http://schemas.microsoft.com/office/drawing/2014/main" id="{A56F87EF-6128-1624-B673-CBFE09969282}"/>
                </a:ext>
              </a:extLst>
            </p:cNvPr>
            <p:cNvSpPr txBox="1"/>
            <p:nvPr/>
          </p:nvSpPr>
          <p:spPr>
            <a:xfrm>
              <a:off x="8867364" y="5028826"/>
              <a:ext cx="1798411" cy="307777"/>
            </a:xfrm>
            <a:prstGeom prst="rect">
              <a:avLst/>
            </a:prstGeom>
            <a:noFill/>
          </p:spPr>
          <p:txBody>
            <a:bodyPr wrap="square" rtlCol="0">
              <a:spAutoFit/>
            </a:bodyPr>
            <a:lstStyle/>
            <a:p>
              <a:pPr algn="ctr"/>
              <a:r>
                <a:rPr lang="en-US" sz="1400" dirty="0">
                  <a:solidFill>
                    <a:srgbClr val="CAFFFF"/>
                  </a:solidFill>
                  <a:latin typeface="Avenir Medium" panose="02000503020000020003" pitchFamily="2" charset="0"/>
                </a:rPr>
                <a:t>Hourly pay</a:t>
              </a:r>
              <a:endParaRPr lang="en-US" dirty="0">
                <a:solidFill>
                  <a:srgbClr val="E5E9D0"/>
                </a:solidFill>
                <a:latin typeface="Hardwick WF" pitchFamily="2" charset="0"/>
              </a:endParaRPr>
            </a:p>
          </p:txBody>
        </p:sp>
        <p:sp>
          <p:nvSpPr>
            <p:cNvPr id="2" name="Up Arrow 1">
              <a:extLst>
                <a:ext uri="{FF2B5EF4-FFF2-40B4-BE49-F238E27FC236}">
                  <a16:creationId xmlns:a16="http://schemas.microsoft.com/office/drawing/2014/main" id="{3C95706F-AF81-CE73-EE6C-A0D3DF8FE471}"/>
                </a:ext>
              </a:extLst>
            </p:cNvPr>
            <p:cNvSpPr/>
            <p:nvPr/>
          </p:nvSpPr>
          <p:spPr>
            <a:xfrm>
              <a:off x="9285866" y="3903007"/>
              <a:ext cx="242781" cy="291958"/>
            </a:xfrm>
            <a:prstGeom prst="upArrow">
              <a:avLst/>
            </a:prstGeom>
            <a:solidFill>
              <a:srgbClr val="E5E9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5E9D0"/>
                </a:solidFill>
              </a:endParaRPr>
            </a:p>
          </p:txBody>
        </p:sp>
        <p:sp>
          <p:nvSpPr>
            <p:cNvPr id="3" name="TextBox 2">
              <a:extLst>
                <a:ext uri="{FF2B5EF4-FFF2-40B4-BE49-F238E27FC236}">
                  <a16:creationId xmlns:a16="http://schemas.microsoft.com/office/drawing/2014/main" id="{70E2D6FB-0347-6DA4-DD7C-17696C990FB1}"/>
                </a:ext>
              </a:extLst>
            </p:cNvPr>
            <p:cNvSpPr txBox="1"/>
            <p:nvPr/>
          </p:nvSpPr>
          <p:spPr>
            <a:xfrm>
              <a:off x="9126032" y="3907099"/>
              <a:ext cx="1583992" cy="369332"/>
            </a:xfrm>
            <a:prstGeom prst="rect">
              <a:avLst/>
            </a:prstGeom>
            <a:noFill/>
          </p:spPr>
          <p:txBody>
            <a:bodyPr wrap="square" rtlCol="0">
              <a:spAutoFit/>
            </a:bodyPr>
            <a:lstStyle/>
            <a:p>
              <a:pPr algn="ctr"/>
              <a:r>
                <a:rPr lang="en-US" spc="40" dirty="0">
                  <a:solidFill>
                    <a:srgbClr val="E5E9D0"/>
                  </a:solidFill>
                  <a:latin typeface="Hardwick WF" pitchFamily="2" charset="0"/>
                </a:rPr>
                <a:t>74.4%</a:t>
              </a:r>
            </a:p>
          </p:txBody>
        </p:sp>
        <p:sp>
          <p:nvSpPr>
            <p:cNvPr id="6" name="Up Arrow 5">
              <a:extLst>
                <a:ext uri="{FF2B5EF4-FFF2-40B4-BE49-F238E27FC236}">
                  <a16:creationId xmlns:a16="http://schemas.microsoft.com/office/drawing/2014/main" id="{4B0428C7-D348-F1B7-0A7D-9F1D7EF843AE}"/>
                </a:ext>
              </a:extLst>
            </p:cNvPr>
            <p:cNvSpPr/>
            <p:nvPr/>
          </p:nvSpPr>
          <p:spPr>
            <a:xfrm>
              <a:off x="10275276" y="4997627"/>
              <a:ext cx="242781" cy="291958"/>
            </a:xfrm>
            <a:prstGeom prst="upArrow">
              <a:avLst/>
            </a:prstGeom>
            <a:solidFill>
              <a:srgbClr val="E5E9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5E9D0"/>
                </a:solidFill>
              </a:endParaRPr>
            </a:p>
          </p:txBody>
        </p:sp>
        <p:sp>
          <p:nvSpPr>
            <p:cNvPr id="7" name="TextBox 6">
              <a:extLst>
                <a:ext uri="{FF2B5EF4-FFF2-40B4-BE49-F238E27FC236}">
                  <a16:creationId xmlns:a16="http://schemas.microsoft.com/office/drawing/2014/main" id="{25B29DE0-775E-5C85-7719-AC5C7525D19F}"/>
                </a:ext>
              </a:extLst>
            </p:cNvPr>
            <p:cNvSpPr txBox="1"/>
            <p:nvPr/>
          </p:nvSpPr>
          <p:spPr>
            <a:xfrm>
              <a:off x="10056998" y="5009780"/>
              <a:ext cx="1583992" cy="369332"/>
            </a:xfrm>
            <a:prstGeom prst="rect">
              <a:avLst/>
            </a:prstGeom>
            <a:noFill/>
          </p:spPr>
          <p:txBody>
            <a:bodyPr wrap="square" rtlCol="0">
              <a:spAutoFit/>
            </a:bodyPr>
            <a:lstStyle/>
            <a:p>
              <a:pPr algn="ctr"/>
              <a:r>
                <a:rPr lang="en-US" spc="40" dirty="0">
                  <a:solidFill>
                    <a:srgbClr val="E5E9D0"/>
                  </a:solidFill>
                  <a:latin typeface="Hardwick WF" pitchFamily="2" charset="0"/>
                </a:rPr>
                <a:t>9.2%</a:t>
              </a:r>
            </a:p>
          </p:txBody>
        </p:sp>
      </p:grpSp>
      <p:sp>
        <p:nvSpPr>
          <p:cNvPr id="11" name="TextBox 10">
            <a:extLst>
              <a:ext uri="{FF2B5EF4-FFF2-40B4-BE49-F238E27FC236}">
                <a16:creationId xmlns:a16="http://schemas.microsoft.com/office/drawing/2014/main" id="{C49DAFFC-21F2-BB4D-446F-DF25076778E5}"/>
              </a:ext>
            </a:extLst>
          </p:cNvPr>
          <p:cNvSpPr txBox="1"/>
          <p:nvPr/>
        </p:nvSpPr>
        <p:spPr>
          <a:xfrm>
            <a:off x="5745982" y="2911886"/>
            <a:ext cx="3631452" cy="646331"/>
          </a:xfrm>
          <a:prstGeom prst="rect">
            <a:avLst/>
          </a:prstGeom>
          <a:noFill/>
        </p:spPr>
        <p:txBody>
          <a:bodyPr wrap="square" rtlCol="0">
            <a:spAutoFit/>
          </a:bodyPr>
          <a:lstStyle/>
          <a:p>
            <a:pPr algn="ctr"/>
            <a:r>
              <a:rPr lang="en-US" spc="40" dirty="0">
                <a:solidFill>
                  <a:srgbClr val="E5E9D0"/>
                </a:solidFill>
                <a:latin typeface="Hardwick WF" pitchFamily="2" charset="0"/>
              </a:rPr>
              <a:t>UNDOCUMENTED </a:t>
            </a:r>
          </a:p>
          <a:p>
            <a:pPr algn="ctr"/>
            <a:r>
              <a:rPr lang="en-US" spc="40" dirty="0">
                <a:solidFill>
                  <a:srgbClr val="E5E9D0"/>
                </a:solidFill>
                <a:latin typeface="Hardwick WF" pitchFamily="2" charset="0"/>
              </a:rPr>
              <a:t>WORKERS</a:t>
            </a:r>
          </a:p>
        </p:txBody>
      </p:sp>
      <p:grpSp>
        <p:nvGrpSpPr>
          <p:cNvPr id="20" name="Group 19">
            <a:extLst>
              <a:ext uri="{FF2B5EF4-FFF2-40B4-BE49-F238E27FC236}">
                <a16:creationId xmlns:a16="http://schemas.microsoft.com/office/drawing/2014/main" id="{A9A30F0F-1AE5-D0C3-1D1E-47625BFDDA69}"/>
              </a:ext>
            </a:extLst>
          </p:cNvPr>
          <p:cNvGrpSpPr/>
          <p:nvPr/>
        </p:nvGrpSpPr>
        <p:grpSpPr>
          <a:xfrm>
            <a:off x="5859646" y="3757923"/>
            <a:ext cx="3358712" cy="2515641"/>
            <a:chOff x="5859646" y="3757923"/>
            <a:chExt cx="3358712" cy="2515641"/>
          </a:xfrm>
        </p:grpSpPr>
        <p:sp>
          <p:nvSpPr>
            <p:cNvPr id="12" name="Pie 11">
              <a:extLst>
                <a:ext uri="{FF2B5EF4-FFF2-40B4-BE49-F238E27FC236}">
                  <a16:creationId xmlns:a16="http://schemas.microsoft.com/office/drawing/2014/main" id="{9BA214C2-B539-93F0-8864-BDE103CE5C53}"/>
                </a:ext>
              </a:extLst>
            </p:cNvPr>
            <p:cNvSpPr/>
            <p:nvPr/>
          </p:nvSpPr>
          <p:spPr>
            <a:xfrm>
              <a:off x="6700726" y="3875588"/>
              <a:ext cx="1586775" cy="1577804"/>
            </a:xfrm>
            <a:prstGeom prst="pie">
              <a:avLst>
                <a:gd name="adj1" fmla="val 2159729"/>
                <a:gd name="adj2" fmla="val 16200000"/>
              </a:avLst>
            </a:prstGeom>
            <a:solidFill>
              <a:srgbClr val="807C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Pie 12">
              <a:extLst>
                <a:ext uri="{FF2B5EF4-FFF2-40B4-BE49-F238E27FC236}">
                  <a16:creationId xmlns:a16="http://schemas.microsoft.com/office/drawing/2014/main" id="{FE8D94F5-F482-8A1A-1824-751E0177969D}"/>
                </a:ext>
              </a:extLst>
            </p:cNvPr>
            <p:cNvSpPr/>
            <p:nvPr/>
          </p:nvSpPr>
          <p:spPr>
            <a:xfrm rot="4876671">
              <a:off x="6829129" y="3800972"/>
              <a:ext cx="1625918" cy="1539819"/>
            </a:xfrm>
            <a:prstGeom prst="pie">
              <a:avLst>
                <a:gd name="adj1" fmla="val 11339074"/>
                <a:gd name="adj2" fmla="val 18885280"/>
              </a:avLst>
            </a:prstGeom>
            <a:solidFill>
              <a:srgbClr val="FF72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TextBox 16">
              <a:extLst>
                <a:ext uri="{FF2B5EF4-FFF2-40B4-BE49-F238E27FC236}">
                  <a16:creationId xmlns:a16="http://schemas.microsoft.com/office/drawing/2014/main" id="{2688E44F-EAD3-5DE7-C425-7F088EDCAA9D}"/>
                </a:ext>
              </a:extLst>
            </p:cNvPr>
            <p:cNvSpPr txBox="1"/>
            <p:nvPr/>
          </p:nvSpPr>
          <p:spPr>
            <a:xfrm>
              <a:off x="5859646" y="5604663"/>
              <a:ext cx="3358712" cy="668901"/>
            </a:xfrm>
            <a:prstGeom prst="rect">
              <a:avLst/>
            </a:prstGeom>
            <a:noFill/>
          </p:spPr>
          <p:txBody>
            <a:bodyPr wrap="square" rtlCol="0">
              <a:spAutoFit/>
            </a:bodyPr>
            <a:lstStyle/>
            <a:p>
              <a:pPr algn="ctr">
                <a:lnSpc>
                  <a:spcPts val="2320"/>
                </a:lnSpc>
              </a:pPr>
              <a:r>
                <a:rPr lang="en-US" sz="1600" dirty="0">
                  <a:solidFill>
                    <a:srgbClr val="FF7250"/>
                  </a:solidFill>
                  <a:latin typeface="Avenir Medium" panose="02000503020000020003" pitchFamily="2" charset="0"/>
                </a:rPr>
                <a:t>More than a third are paid </a:t>
              </a:r>
            </a:p>
            <a:p>
              <a:pPr algn="ctr">
                <a:lnSpc>
                  <a:spcPts val="2320"/>
                </a:lnSpc>
              </a:pPr>
              <a:r>
                <a:rPr lang="en-US" sz="1600" dirty="0">
                  <a:solidFill>
                    <a:srgbClr val="FF7250"/>
                  </a:solidFill>
                  <a:latin typeface="Avenir Medium" panose="02000503020000020003" pitchFamily="2" charset="0"/>
                </a:rPr>
                <a:t>below minimum wage</a:t>
              </a:r>
            </a:p>
          </p:txBody>
        </p:sp>
      </p:grpSp>
      <p:sp>
        <p:nvSpPr>
          <p:cNvPr id="22" name="TextBox 21">
            <a:extLst>
              <a:ext uri="{FF2B5EF4-FFF2-40B4-BE49-F238E27FC236}">
                <a16:creationId xmlns:a16="http://schemas.microsoft.com/office/drawing/2014/main" id="{257B2C78-4043-0DDC-11A5-48553D19C081}"/>
              </a:ext>
            </a:extLst>
          </p:cNvPr>
          <p:cNvSpPr txBox="1"/>
          <p:nvPr/>
        </p:nvSpPr>
        <p:spPr>
          <a:xfrm>
            <a:off x="2529754" y="6187048"/>
            <a:ext cx="134734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Ref 1</a:t>
            </a:r>
          </a:p>
        </p:txBody>
      </p:sp>
      <p:sp>
        <p:nvSpPr>
          <p:cNvPr id="26" name="TextBox 25">
            <a:extLst>
              <a:ext uri="{FF2B5EF4-FFF2-40B4-BE49-F238E27FC236}">
                <a16:creationId xmlns:a16="http://schemas.microsoft.com/office/drawing/2014/main" id="{A81EA3E8-5399-56B5-9E5F-2F79A5357C5F}"/>
              </a:ext>
            </a:extLst>
          </p:cNvPr>
          <p:cNvSpPr txBox="1"/>
          <p:nvPr/>
        </p:nvSpPr>
        <p:spPr>
          <a:xfrm>
            <a:off x="5441500" y="6187047"/>
            <a:ext cx="134734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Ref. 2</a:t>
            </a:r>
          </a:p>
        </p:txBody>
      </p:sp>
      <p:sp>
        <p:nvSpPr>
          <p:cNvPr id="30" name="TextBox 29">
            <a:extLst>
              <a:ext uri="{FF2B5EF4-FFF2-40B4-BE49-F238E27FC236}">
                <a16:creationId xmlns:a16="http://schemas.microsoft.com/office/drawing/2014/main" id="{ECD74C02-E5FA-E672-B3E6-6449001CBE6E}"/>
              </a:ext>
            </a:extLst>
          </p:cNvPr>
          <p:cNvSpPr txBox="1"/>
          <p:nvPr/>
        </p:nvSpPr>
        <p:spPr>
          <a:xfrm>
            <a:off x="8487784" y="6218293"/>
            <a:ext cx="134734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Ref 3</a:t>
            </a:r>
          </a:p>
        </p:txBody>
      </p:sp>
      <p:sp>
        <p:nvSpPr>
          <p:cNvPr id="31" name="TextBox 30">
            <a:extLst>
              <a:ext uri="{FF2B5EF4-FFF2-40B4-BE49-F238E27FC236}">
                <a16:creationId xmlns:a16="http://schemas.microsoft.com/office/drawing/2014/main" id="{757BDEA6-4A68-6841-C320-92B0A74603D3}"/>
              </a:ext>
            </a:extLst>
          </p:cNvPr>
          <p:cNvSpPr txBox="1"/>
          <p:nvPr/>
        </p:nvSpPr>
        <p:spPr>
          <a:xfrm>
            <a:off x="11288959" y="6218292"/>
            <a:ext cx="134734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Ref 4</a:t>
            </a:r>
          </a:p>
        </p:txBody>
      </p:sp>
      <p:sp>
        <p:nvSpPr>
          <p:cNvPr id="33" name="TextBox 32">
            <a:extLst>
              <a:ext uri="{FF2B5EF4-FFF2-40B4-BE49-F238E27FC236}">
                <a16:creationId xmlns:a16="http://schemas.microsoft.com/office/drawing/2014/main" id="{F935BD7B-BA6C-FD24-1603-32CEC205CE03}"/>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3148745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75" name="Group 174">
            <a:extLst>
              <a:ext uri="{FF2B5EF4-FFF2-40B4-BE49-F238E27FC236}">
                <a16:creationId xmlns:a16="http://schemas.microsoft.com/office/drawing/2014/main" id="{0C2F0041-6174-3878-464B-F6BC1EF204C6}"/>
              </a:ext>
            </a:extLst>
          </p:cNvPr>
          <p:cNvGrpSpPr/>
          <p:nvPr/>
        </p:nvGrpSpPr>
        <p:grpSpPr>
          <a:xfrm>
            <a:off x="9555145" y="5308508"/>
            <a:ext cx="2301905" cy="1188251"/>
            <a:chOff x="9031862" y="5371113"/>
            <a:chExt cx="2413840" cy="1186634"/>
          </a:xfrm>
        </p:grpSpPr>
        <p:pic>
          <p:nvPicPr>
            <p:cNvPr id="172" name="Picture 171">
              <a:extLst>
                <a:ext uri="{FF2B5EF4-FFF2-40B4-BE49-F238E27FC236}">
                  <a16:creationId xmlns:a16="http://schemas.microsoft.com/office/drawing/2014/main" id="{0CA96140-7FB5-8729-8F2B-0FAA92254C1C}"/>
                </a:ext>
              </a:extLst>
            </p:cNvPr>
            <p:cNvPicPr>
              <a:picLocks noChangeAspect="1"/>
            </p:cNvPicPr>
            <p:nvPr/>
          </p:nvPicPr>
          <p:blipFill>
            <a:blip r:embed="rId3"/>
            <a:stretch>
              <a:fillRect/>
            </a:stretch>
          </p:blipFill>
          <p:spPr>
            <a:xfrm flipH="1">
              <a:off x="9031862" y="5371113"/>
              <a:ext cx="678104" cy="1066331"/>
            </a:xfrm>
            <a:prstGeom prst="rect">
              <a:avLst/>
            </a:prstGeom>
          </p:spPr>
        </p:pic>
        <p:pic>
          <p:nvPicPr>
            <p:cNvPr id="173" name="Picture 172">
              <a:extLst>
                <a:ext uri="{FF2B5EF4-FFF2-40B4-BE49-F238E27FC236}">
                  <a16:creationId xmlns:a16="http://schemas.microsoft.com/office/drawing/2014/main" id="{8C1D5CA4-02ED-4384-538B-FA168DACEC75}"/>
                </a:ext>
              </a:extLst>
            </p:cNvPr>
            <p:cNvPicPr>
              <a:picLocks noChangeAspect="1"/>
            </p:cNvPicPr>
            <p:nvPr/>
          </p:nvPicPr>
          <p:blipFill>
            <a:blip r:embed="rId4"/>
            <a:stretch>
              <a:fillRect/>
            </a:stretch>
          </p:blipFill>
          <p:spPr>
            <a:xfrm>
              <a:off x="9736020" y="5372217"/>
              <a:ext cx="913846" cy="1185530"/>
            </a:xfrm>
            <a:prstGeom prst="rect">
              <a:avLst/>
            </a:prstGeom>
          </p:spPr>
        </p:pic>
        <p:pic>
          <p:nvPicPr>
            <p:cNvPr id="174" name="Picture 173">
              <a:extLst>
                <a:ext uri="{FF2B5EF4-FFF2-40B4-BE49-F238E27FC236}">
                  <a16:creationId xmlns:a16="http://schemas.microsoft.com/office/drawing/2014/main" id="{30F9BFED-9314-6640-6D2F-ED4BA546E8B9}"/>
                </a:ext>
              </a:extLst>
            </p:cNvPr>
            <p:cNvPicPr>
              <a:picLocks noChangeAspect="1"/>
            </p:cNvPicPr>
            <p:nvPr/>
          </p:nvPicPr>
          <p:blipFill>
            <a:blip r:embed="rId4"/>
            <a:stretch>
              <a:fillRect/>
            </a:stretch>
          </p:blipFill>
          <p:spPr>
            <a:xfrm>
              <a:off x="10531856" y="5372217"/>
              <a:ext cx="913846" cy="1185530"/>
            </a:xfrm>
            <a:prstGeom prst="rect">
              <a:avLst/>
            </a:prstGeom>
          </p:spPr>
        </p:pic>
      </p:grpSp>
      <p:grpSp>
        <p:nvGrpSpPr>
          <p:cNvPr id="3" name="Group 2">
            <a:extLst>
              <a:ext uri="{FF2B5EF4-FFF2-40B4-BE49-F238E27FC236}">
                <a16:creationId xmlns:a16="http://schemas.microsoft.com/office/drawing/2014/main" id="{69870EE7-39D4-A9A5-E4C2-9C88B4D0C26B}"/>
              </a:ext>
            </a:extLst>
          </p:cNvPr>
          <p:cNvGrpSpPr/>
          <p:nvPr/>
        </p:nvGrpSpPr>
        <p:grpSpPr>
          <a:xfrm>
            <a:off x="888753" y="74927"/>
            <a:ext cx="10414490" cy="869855"/>
            <a:chOff x="888753" y="74927"/>
            <a:chExt cx="10414490" cy="869855"/>
          </a:xfrm>
        </p:grpSpPr>
        <p:grpSp>
          <p:nvGrpSpPr>
            <p:cNvPr id="5" name="Group 4">
              <a:extLst>
                <a:ext uri="{FF2B5EF4-FFF2-40B4-BE49-F238E27FC236}">
                  <a16:creationId xmlns:a16="http://schemas.microsoft.com/office/drawing/2014/main" id="{8F23A724-05B5-93BC-C31A-813EDDC5B944}"/>
                </a:ext>
              </a:extLst>
            </p:cNvPr>
            <p:cNvGrpSpPr/>
            <p:nvPr/>
          </p:nvGrpSpPr>
          <p:grpSpPr>
            <a:xfrm>
              <a:off x="1288073" y="74927"/>
              <a:ext cx="9550390" cy="869855"/>
              <a:chOff x="6095" y="77325"/>
              <a:chExt cx="12191999" cy="869855"/>
            </a:xfrm>
          </p:grpSpPr>
          <p:sp>
            <p:nvSpPr>
              <p:cNvPr id="8" name="Rounded Rectangle 7">
                <a:extLst>
                  <a:ext uri="{FF2B5EF4-FFF2-40B4-BE49-F238E27FC236}">
                    <a16:creationId xmlns:a16="http://schemas.microsoft.com/office/drawing/2014/main" id="{FD40579C-BAFF-A465-2109-B85C04D9BEFD}"/>
                  </a:ext>
                </a:extLst>
              </p:cNvPr>
              <p:cNvSpPr/>
              <p:nvPr/>
            </p:nvSpPr>
            <p:spPr>
              <a:xfrm>
                <a:off x="6095" y="77325"/>
                <a:ext cx="12191999"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a:extLst>
                  <a:ext uri="{FF2B5EF4-FFF2-40B4-BE49-F238E27FC236}">
                    <a16:creationId xmlns:a16="http://schemas.microsoft.com/office/drawing/2014/main" id="{08249CA0-537D-1122-26C0-75CBB3E4074C}"/>
                  </a:ext>
                </a:extLst>
              </p:cNvPr>
              <p:cNvSpPr/>
              <p:nvPr/>
            </p:nvSpPr>
            <p:spPr>
              <a:xfrm>
                <a:off x="103631" y="143301"/>
                <a:ext cx="11984736"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a:extLst>
                <a:ext uri="{FF2B5EF4-FFF2-40B4-BE49-F238E27FC236}">
                  <a16:creationId xmlns:a16="http://schemas.microsoft.com/office/drawing/2014/main" id="{162D2F81-45EC-4F42-1EDD-0D69E1EE28DA}"/>
                </a:ext>
              </a:extLst>
            </p:cNvPr>
            <p:cNvSpPr txBox="1"/>
            <p:nvPr/>
          </p:nvSpPr>
          <p:spPr>
            <a:xfrm>
              <a:off x="888753" y="221104"/>
              <a:ext cx="10414490" cy="584775"/>
            </a:xfrm>
            <a:prstGeom prst="rect">
              <a:avLst/>
            </a:prstGeom>
            <a:noFill/>
          </p:spPr>
          <p:txBody>
            <a:bodyPr wrap="square" rtlCol="0">
              <a:spAutoFit/>
            </a:bodyPr>
            <a:lstStyle/>
            <a:p>
              <a:pPr algn="ctr"/>
              <a:r>
                <a:rPr lang="en-US" sz="3200" spc="40" dirty="0">
                  <a:solidFill>
                    <a:srgbClr val="E5E9D0"/>
                  </a:solidFill>
                  <a:latin typeface="Hardwick WF" pitchFamily="2" charset="0"/>
                </a:rPr>
                <a:t>Why aren’t workers earning their worth?</a:t>
              </a:r>
            </a:p>
          </p:txBody>
        </p:sp>
      </p:grpSp>
      <p:sp>
        <p:nvSpPr>
          <p:cNvPr id="19" name="Rounded Rectangle 18">
            <a:extLst>
              <a:ext uri="{FF2B5EF4-FFF2-40B4-BE49-F238E27FC236}">
                <a16:creationId xmlns:a16="http://schemas.microsoft.com/office/drawing/2014/main" id="{77587950-0B70-0B2E-72F7-6480B376D9AC}"/>
              </a:ext>
            </a:extLst>
          </p:cNvPr>
          <p:cNvSpPr/>
          <p:nvPr/>
        </p:nvSpPr>
        <p:spPr>
          <a:xfrm>
            <a:off x="219735" y="1298770"/>
            <a:ext cx="5261201" cy="5341761"/>
          </a:xfrm>
          <a:prstGeom prst="roundRect">
            <a:avLst>
              <a:gd name="adj" fmla="val 613"/>
            </a:avLst>
          </a:prstGeom>
          <a:noFill/>
          <a:ln w="3175" cmpd="sng">
            <a:solidFill>
              <a:schemeClr val="bg2">
                <a:lumMod val="50000"/>
              </a:schemeClr>
            </a:solidFill>
          </a:ln>
          <a:effectLst>
            <a:outerShdw blurRad="50800" dist="38100" dir="2700000" sx="96034" sy="96034" algn="tl"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a:extLst>
              <a:ext uri="{FF2B5EF4-FFF2-40B4-BE49-F238E27FC236}">
                <a16:creationId xmlns:a16="http://schemas.microsoft.com/office/drawing/2014/main" id="{91A06C7D-34A1-7459-B285-9CDFAA77B92D}"/>
              </a:ext>
            </a:extLst>
          </p:cNvPr>
          <p:cNvCxnSpPr>
            <a:cxnSpLocks/>
          </p:cNvCxnSpPr>
          <p:nvPr/>
        </p:nvCxnSpPr>
        <p:spPr>
          <a:xfrm>
            <a:off x="2492414" y="1491732"/>
            <a:ext cx="0" cy="919499"/>
          </a:xfrm>
          <a:prstGeom prst="line">
            <a:avLst/>
          </a:prstGeom>
          <a:ln w="19050">
            <a:solidFill>
              <a:srgbClr val="E5E9D0"/>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DD61FC2-69FC-2919-CE9B-24D13BC91D7C}"/>
              </a:ext>
            </a:extLst>
          </p:cNvPr>
          <p:cNvCxnSpPr>
            <a:cxnSpLocks/>
          </p:cNvCxnSpPr>
          <p:nvPr/>
        </p:nvCxnSpPr>
        <p:spPr>
          <a:xfrm>
            <a:off x="3444914" y="1365181"/>
            <a:ext cx="0" cy="919499"/>
          </a:xfrm>
          <a:prstGeom prst="line">
            <a:avLst/>
          </a:prstGeom>
          <a:ln w="19050">
            <a:solidFill>
              <a:srgbClr val="E5E9D0"/>
            </a:solidFill>
            <a:prstDash val="sysDot"/>
          </a:ln>
        </p:spPr>
        <p:style>
          <a:lnRef idx="1">
            <a:schemeClr val="accent1"/>
          </a:lnRef>
          <a:fillRef idx="0">
            <a:schemeClr val="accent1"/>
          </a:fillRef>
          <a:effectRef idx="0">
            <a:schemeClr val="accent1"/>
          </a:effectRef>
          <a:fontRef idx="minor">
            <a:schemeClr val="tx1"/>
          </a:fontRef>
        </p:style>
      </p:cxnSp>
      <p:sp>
        <p:nvSpPr>
          <p:cNvPr id="22" name="Rounded Rectangle 21">
            <a:extLst>
              <a:ext uri="{FF2B5EF4-FFF2-40B4-BE49-F238E27FC236}">
                <a16:creationId xmlns:a16="http://schemas.microsoft.com/office/drawing/2014/main" id="{21139272-6082-4D8A-F6A0-00DDF97F6AC8}"/>
              </a:ext>
            </a:extLst>
          </p:cNvPr>
          <p:cNvSpPr/>
          <p:nvPr/>
        </p:nvSpPr>
        <p:spPr>
          <a:xfrm>
            <a:off x="5689731" y="1298770"/>
            <a:ext cx="6295440" cy="1930567"/>
          </a:xfrm>
          <a:prstGeom prst="roundRect">
            <a:avLst>
              <a:gd name="adj" fmla="val 613"/>
            </a:avLst>
          </a:prstGeom>
          <a:noFill/>
          <a:ln w="3175" cmpd="thinThick">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5" name="Group 154">
            <a:extLst>
              <a:ext uri="{FF2B5EF4-FFF2-40B4-BE49-F238E27FC236}">
                <a16:creationId xmlns:a16="http://schemas.microsoft.com/office/drawing/2014/main" id="{6BE3F9B8-0DF0-566F-DAA7-F85968B2126E}"/>
              </a:ext>
            </a:extLst>
          </p:cNvPr>
          <p:cNvGrpSpPr/>
          <p:nvPr/>
        </p:nvGrpSpPr>
        <p:grpSpPr>
          <a:xfrm>
            <a:off x="301488" y="1837139"/>
            <a:ext cx="5092319" cy="769139"/>
            <a:chOff x="555527" y="1837139"/>
            <a:chExt cx="4570874" cy="769139"/>
          </a:xfrm>
        </p:grpSpPr>
        <p:sp>
          <p:nvSpPr>
            <p:cNvPr id="25" name="Octagon 24">
              <a:extLst>
                <a:ext uri="{FF2B5EF4-FFF2-40B4-BE49-F238E27FC236}">
                  <a16:creationId xmlns:a16="http://schemas.microsoft.com/office/drawing/2014/main" id="{BBDCC941-62FB-DF06-E6CA-2D34B30D5BEF}"/>
                </a:ext>
              </a:extLst>
            </p:cNvPr>
            <p:cNvSpPr/>
            <p:nvPr/>
          </p:nvSpPr>
          <p:spPr>
            <a:xfrm>
              <a:off x="555527" y="1837139"/>
              <a:ext cx="4570874" cy="769139"/>
            </a:xfrm>
            <a:prstGeom prst="octagon">
              <a:avLst/>
            </a:prstGeom>
            <a:solidFill>
              <a:srgbClr val="191819"/>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ctagon 25">
              <a:extLst>
                <a:ext uri="{FF2B5EF4-FFF2-40B4-BE49-F238E27FC236}">
                  <a16:creationId xmlns:a16="http://schemas.microsoft.com/office/drawing/2014/main" id="{F89C81A7-CF9A-D2A3-5A7C-46FE2BB781AF}"/>
                </a:ext>
              </a:extLst>
            </p:cNvPr>
            <p:cNvSpPr/>
            <p:nvPr/>
          </p:nvSpPr>
          <p:spPr>
            <a:xfrm>
              <a:off x="651966" y="1892658"/>
              <a:ext cx="4377234" cy="644693"/>
            </a:xfrm>
            <a:prstGeom prst="octagon">
              <a:avLst/>
            </a:prstGeom>
            <a:solidFill>
              <a:srgbClr val="201F20"/>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 name="Group 29">
            <a:extLst>
              <a:ext uri="{FF2B5EF4-FFF2-40B4-BE49-F238E27FC236}">
                <a16:creationId xmlns:a16="http://schemas.microsoft.com/office/drawing/2014/main" id="{E7587027-FC42-6F13-7CA0-5E666DFE743C}"/>
              </a:ext>
            </a:extLst>
          </p:cNvPr>
          <p:cNvGrpSpPr/>
          <p:nvPr/>
        </p:nvGrpSpPr>
        <p:grpSpPr>
          <a:xfrm>
            <a:off x="574556" y="1885360"/>
            <a:ext cx="645846" cy="644693"/>
            <a:chOff x="376198" y="1113149"/>
            <a:chExt cx="869855" cy="869855"/>
          </a:xfrm>
        </p:grpSpPr>
        <p:pic>
          <p:nvPicPr>
            <p:cNvPr id="31" name="Graphic 30" descr="Key with solid fill">
              <a:extLst>
                <a:ext uri="{FF2B5EF4-FFF2-40B4-BE49-F238E27FC236}">
                  <a16:creationId xmlns:a16="http://schemas.microsoft.com/office/drawing/2014/main" id="{C0EC12BF-FCEF-3643-2D6E-6A1FD74AF6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6198" y="1113149"/>
              <a:ext cx="869855" cy="869855"/>
            </a:xfrm>
            <a:prstGeom prst="rect">
              <a:avLst/>
            </a:prstGeom>
          </p:spPr>
        </p:pic>
        <p:sp>
          <p:nvSpPr>
            <p:cNvPr id="33" name="Snip Same Side Corner Rectangle 32">
              <a:extLst>
                <a:ext uri="{FF2B5EF4-FFF2-40B4-BE49-F238E27FC236}">
                  <a16:creationId xmlns:a16="http://schemas.microsoft.com/office/drawing/2014/main" id="{59ABAB8F-DA87-4AB4-968B-942ADD207720}"/>
                </a:ext>
              </a:extLst>
            </p:cNvPr>
            <p:cNvSpPr/>
            <p:nvPr/>
          </p:nvSpPr>
          <p:spPr>
            <a:xfrm rot="16200000">
              <a:off x="384690" y="1357214"/>
              <a:ext cx="389827" cy="388244"/>
            </a:xfrm>
            <a:prstGeom prst="snip2SameRect">
              <a:avLst>
                <a:gd name="adj1" fmla="val 21679"/>
                <a:gd name="adj2" fmla="val 3659"/>
              </a:avLst>
            </a:prstGeom>
            <a:solidFill>
              <a:srgbClr val="E5E9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ounded Rectangle 42">
              <a:extLst>
                <a:ext uri="{FF2B5EF4-FFF2-40B4-BE49-F238E27FC236}">
                  <a16:creationId xmlns:a16="http://schemas.microsoft.com/office/drawing/2014/main" id="{1D82E63E-8F57-E3B2-3F7A-F0E793EAD22B}"/>
                </a:ext>
              </a:extLst>
            </p:cNvPr>
            <p:cNvSpPr/>
            <p:nvPr/>
          </p:nvSpPr>
          <p:spPr>
            <a:xfrm>
              <a:off x="460075" y="1495245"/>
              <a:ext cx="74763" cy="103517"/>
            </a:xfrm>
            <a:prstGeom prst="roundRect">
              <a:avLst/>
            </a:prstGeom>
            <a:solidFill>
              <a:srgbClr val="171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5" name="Rectangle 44">
            <a:extLst>
              <a:ext uri="{FF2B5EF4-FFF2-40B4-BE49-F238E27FC236}">
                <a16:creationId xmlns:a16="http://schemas.microsoft.com/office/drawing/2014/main" id="{8717E4D6-06B1-E13F-EED2-6EF2F85FD752}"/>
              </a:ext>
            </a:extLst>
          </p:cNvPr>
          <p:cNvSpPr/>
          <p:nvPr/>
        </p:nvSpPr>
        <p:spPr>
          <a:xfrm>
            <a:off x="574556" y="1075509"/>
            <a:ext cx="4569952" cy="52322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a:extLst>
              <a:ext uri="{FF2B5EF4-FFF2-40B4-BE49-F238E27FC236}">
                <a16:creationId xmlns:a16="http://schemas.microsoft.com/office/drawing/2014/main" id="{3529EA40-A152-49E3-492A-4332467EDFE3}"/>
              </a:ext>
            </a:extLst>
          </p:cNvPr>
          <p:cNvSpPr txBox="1"/>
          <p:nvPr/>
        </p:nvSpPr>
        <p:spPr>
          <a:xfrm>
            <a:off x="309300" y="1073434"/>
            <a:ext cx="5100463" cy="523220"/>
          </a:xfrm>
          <a:prstGeom prst="rect">
            <a:avLst/>
          </a:prstGeom>
          <a:noFill/>
          <a:ln>
            <a:noFill/>
          </a:ln>
        </p:spPr>
        <p:txBody>
          <a:bodyPr wrap="square" rtlCol="0">
            <a:spAutoFit/>
          </a:bodyPr>
          <a:lstStyle/>
          <a:p>
            <a:pPr algn="ctr"/>
            <a:r>
              <a:rPr lang="en-US" sz="2800" spc="100">
                <a:solidFill>
                  <a:srgbClr val="FF7250"/>
                </a:solidFill>
                <a:latin typeface="Hardwick WF" pitchFamily="2" charset="0"/>
              </a:rPr>
              <a:t>WAGES UP, JOBS DOWN?</a:t>
            </a:r>
            <a:endParaRPr lang="en-US" sz="2800" spc="100" dirty="0">
              <a:solidFill>
                <a:srgbClr val="FF7250"/>
              </a:solidFill>
              <a:latin typeface="Hardwick WF" pitchFamily="2" charset="0"/>
            </a:endParaRPr>
          </a:p>
        </p:txBody>
      </p:sp>
      <p:cxnSp>
        <p:nvCxnSpPr>
          <p:cNvPr id="47" name="Straight Connector 46">
            <a:extLst>
              <a:ext uri="{FF2B5EF4-FFF2-40B4-BE49-F238E27FC236}">
                <a16:creationId xmlns:a16="http://schemas.microsoft.com/office/drawing/2014/main" id="{063B480E-2841-B510-3DFF-3F4046C11FAB}"/>
              </a:ext>
            </a:extLst>
          </p:cNvPr>
          <p:cNvCxnSpPr>
            <a:cxnSpLocks/>
          </p:cNvCxnSpPr>
          <p:nvPr/>
        </p:nvCxnSpPr>
        <p:spPr>
          <a:xfrm>
            <a:off x="8474524" y="1482775"/>
            <a:ext cx="0" cy="919499"/>
          </a:xfrm>
          <a:prstGeom prst="line">
            <a:avLst/>
          </a:prstGeom>
          <a:ln w="19050">
            <a:solidFill>
              <a:srgbClr val="E5E9D0"/>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733D3E7-3A2A-9193-2355-81D48EAF7483}"/>
              </a:ext>
            </a:extLst>
          </p:cNvPr>
          <p:cNvCxnSpPr>
            <a:cxnSpLocks/>
          </p:cNvCxnSpPr>
          <p:nvPr/>
        </p:nvCxnSpPr>
        <p:spPr>
          <a:xfrm>
            <a:off x="9427024" y="1356224"/>
            <a:ext cx="0" cy="919499"/>
          </a:xfrm>
          <a:prstGeom prst="line">
            <a:avLst/>
          </a:prstGeom>
          <a:ln w="19050">
            <a:solidFill>
              <a:srgbClr val="E5E9D0"/>
            </a:solidFill>
            <a:prstDash val="sysDot"/>
          </a:ln>
        </p:spPr>
        <p:style>
          <a:lnRef idx="1">
            <a:schemeClr val="accent1"/>
          </a:lnRef>
          <a:fillRef idx="0">
            <a:schemeClr val="accent1"/>
          </a:fillRef>
          <a:effectRef idx="0">
            <a:schemeClr val="accent1"/>
          </a:effectRef>
          <a:fontRef idx="minor">
            <a:schemeClr val="tx1"/>
          </a:fontRef>
        </p:style>
      </p:cxnSp>
      <p:grpSp>
        <p:nvGrpSpPr>
          <p:cNvPr id="156" name="Group 155">
            <a:extLst>
              <a:ext uri="{FF2B5EF4-FFF2-40B4-BE49-F238E27FC236}">
                <a16:creationId xmlns:a16="http://schemas.microsoft.com/office/drawing/2014/main" id="{0D9F9DA4-33D8-87E6-E058-5B1D64030284}"/>
              </a:ext>
            </a:extLst>
          </p:cNvPr>
          <p:cNvGrpSpPr/>
          <p:nvPr/>
        </p:nvGrpSpPr>
        <p:grpSpPr>
          <a:xfrm>
            <a:off x="5883150" y="1829841"/>
            <a:ext cx="5954398" cy="1135478"/>
            <a:chOff x="6576346" y="1829841"/>
            <a:chExt cx="5261201" cy="769139"/>
          </a:xfrm>
        </p:grpSpPr>
        <p:sp>
          <p:nvSpPr>
            <p:cNvPr id="50" name="Octagon 49">
              <a:extLst>
                <a:ext uri="{FF2B5EF4-FFF2-40B4-BE49-F238E27FC236}">
                  <a16:creationId xmlns:a16="http://schemas.microsoft.com/office/drawing/2014/main" id="{B69A2351-9050-1E60-3EA8-0CBB22EE21E1}"/>
                </a:ext>
              </a:extLst>
            </p:cNvPr>
            <p:cNvSpPr/>
            <p:nvPr/>
          </p:nvSpPr>
          <p:spPr>
            <a:xfrm>
              <a:off x="6576346" y="1829841"/>
              <a:ext cx="5261201" cy="769139"/>
            </a:xfrm>
            <a:prstGeom prst="octagon">
              <a:avLst/>
            </a:prstGeom>
            <a:solidFill>
              <a:srgbClr val="191819"/>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ctagon 50">
              <a:extLst>
                <a:ext uri="{FF2B5EF4-FFF2-40B4-BE49-F238E27FC236}">
                  <a16:creationId xmlns:a16="http://schemas.microsoft.com/office/drawing/2014/main" id="{25D219DC-202A-84C0-1002-32C6FD2D35B2}"/>
                </a:ext>
              </a:extLst>
            </p:cNvPr>
            <p:cNvSpPr/>
            <p:nvPr/>
          </p:nvSpPr>
          <p:spPr>
            <a:xfrm>
              <a:off x="6672785" y="1885360"/>
              <a:ext cx="5068321" cy="644693"/>
            </a:xfrm>
            <a:prstGeom prst="octagon">
              <a:avLst/>
            </a:prstGeom>
            <a:solidFill>
              <a:srgbClr val="201F20"/>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2" name="Rectangle 51">
            <a:extLst>
              <a:ext uri="{FF2B5EF4-FFF2-40B4-BE49-F238E27FC236}">
                <a16:creationId xmlns:a16="http://schemas.microsoft.com/office/drawing/2014/main" id="{85822F40-EE70-D477-BB2C-32CF979C4214}"/>
              </a:ext>
            </a:extLst>
          </p:cNvPr>
          <p:cNvSpPr/>
          <p:nvPr/>
        </p:nvSpPr>
        <p:spPr>
          <a:xfrm>
            <a:off x="6294922" y="1069582"/>
            <a:ext cx="5150780" cy="52322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455C771F-E3F9-0909-B84C-BB2F5DF77F11}"/>
              </a:ext>
            </a:extLst>
          </p:cNvPr>
          <p:cNvSpPr txBox="1"/>
          <p:nvPr/>
        </p:nvSpPr>
        <p:spPr>
          <a:xfrm>
            <a:off x="6216345" y="1069582"/>
            <a:ext cx="5155485" cy="523220"/>
          </a:xfrm>
          <a:prstGeom prst="rect">
            <a:avLst/>
          </a:prstGeom>
          <a:noFill/>
          <a:ln>
            <a:noFill/>
          </a:ln>
        </p:spPr>
        <p:txBody>
          <a:bodyPr wrap="square" rtlCol="0">
            <a:spAutoFit/>
          </a:bodyPr>
          <a:lstStyle/>
          <a:p>
            <a:pPr algn="ctr"/>
            <a:r>
              <a:rPr lang="en-US" sz="2800" spc="100">
                <a:solidFill>
                  <a:srgbClr val="FF7250"/>
                </a:solidFill>
                <a:latin typeface="Hardwick WF" pitchFamily="2" charset="0"/>
              </a:rPr>
              <a:t>GLOBALIZATION? TECH?</a:t>
            </a:r>
            <a:endParaRPr lang="en-US" sz="2800" spc="100" dirty="0">
              <a:solidFill>
                <a:srgbClr val="FF7250"/>
              </a:solidFill>
              <a:latin typeface="Hardwick WF" pitchFamily="2" charset="0"/>
            </a:endParaRPr>
          </a:p>
        </p:txBody>
      </p:sp>
      <p:sp>
        <p:nvSpPr>
          <p:cNvPr id="106" name="TextBox 105">
            <a:extLst>
              <a:ext uri="{FF2B5EF4-FFF2-40B4-BE49-F238E27FC236}">
                <a16:creationId xmlns:a16="http://schemas.microsoft.com/office/drawing/2014/main" id="{5A8E0FDE-6C13-E0E6-06DB-2A63B11D0A95}"/>
              </a:ext>
            </a:extLst>
          </p:cNvPr>
          <p:cNvSpPr txBox="1"/>
          <p:nvPr/>
        </p:nvSpPr>
        <p:spPr>
          <a:xfrm>
            <a:off x="7046116" y="1999259"/>
            <a:ext cx="5119587" cy="815223"/>
          </a:xfrm>
          <a:prstGeom prst="rect">
            <a:avLst/>
          </a:prstGeom>
          <a:noFill/>
        </p:spPr>
        <p:txBody>
          <a:bodyPr wrap="square" rtlCol="0">
            <a:spAutoFit/>
          </a:bodyPr>
          <a:lstStyle/>
          <a:p>
            <a:pPr>
              <a:lnSpc>
                <a:spcPts val="1900"/>
              </a:lnSpc>
            </a:pPr>
            <a:r>
              <a:rPr lang="en-US" sz="1400" dirty="0">
                <a:solidFill>
                  <a:schemeClr val="bg1"/>
                </a:solidFill>
                <a:latin typeface="Avenir Light" panose="020B0402020203020204" pitchFamily="34" charset="77"/>
              </a:rPr>
              <a:t>Belgium, Canada, Italy, and many other rich countries </a:t>
            </a:r>
          </a:p>
          <a:p>
            <a:pPr>
              <a:lnSpc>
                <a:spcPts val="1900"/>
              </a:lnSpc>
            </a:pPr>
            <a:r>
              <a:rPr lang="en-US" sz="1400" dirty="0">
                <a:solidFill>
                  <a:schemeClr val="bg1"/>
                </a:solidFill>
                <a:latin typeface="Avenir Light" panose="020B0402020203020204" pitchFamily="34" charset="77"/>
              </a:rPr>
              <a:t>haven’t experienced the kind of wage stagnation and </a:t>
            </a:r>
          </a:p>
          <a:p>
            <a:pPr>
              <a:lnSpc>
                <a:spcPts val="1900"/>
              </a:lnSpc>
            </a:pPr>
            <a:r>
              <a:rPr lang="en-US" sz="1400" dirty="0">
                <a:solidFill>
                  <a:schemeClr val="bg1"/>
                </a:solidFill>
                <a:latin typeface="Avenir Light" panose="020B0402020203020204" pitchFamily="34" charset="77"/>
              </a:rPr>
              <a:t>surge in income inequality the US has.</a:t>
            </a:r>
          </a:p>
        </p:txBody>
      </p:sp>
      <p:grpSp>
        <p:nvGrpSpPr>
          <p:cNvPr id="111" name="Group 110">
            <a:extLst>
              <a:ext uri="{FF2B5EF4-FFF2-40B4-BE49-F238E27FC236}">
                <a16:creationId xmlns:a16="http://schemas.microsoft.com/office/drawing/2014/main" id="{D32F81D4-9917-AC00-74F4-976C5A15F1F2}"/>
              </a:ext>
            </a:extLst>
          </p:cNvPr>
          <p:cNvGrpSpPr/>
          <p:nvPr/>
        </p:nvGrpSpPr>
        <p:grpSpPr>
          <a:xfrm>
            <a:off x="6206851" y="2114900"/>
            <a:ext cx="645846" cy="644693"/>
            <a:chOff x="376198" y="1113149"/>
            <a:chExt cx="869855" cy="869855"/>
          </a:xfrm>
        </p:grpSpPr>
        <p:pic>
          <p:nvPicPr>
            <p:cNvPr id="112" name="Graphic 111" descr="Key with solid fill">
              <a:extLst>
                <a:ext uri="{FF2B5EF4-FFF2-40B4-BE49-F238E27FC236}">
                  <a16:creationId xmlns:a16="http://schemas.microsoft.com/office/drawing/2014/main" id="{E1740C19-836E-71DE-5DA8-C61E3513D2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6198" y="1113149"/>
              <a:ext cx="869855" cy="869855"/>
            </a:xfrm>
            <a:prstGeom prst="rect">
              <a:avLst/>
            </a:prstGeom>
          </p:spPr>
        </p:pic>
        <p:sp>
          <p:nvSpPr>
            <p:cNvPr id="113" name="Snip Same Side Corner Rectangle 112">
              <a:extLst>
                <a:ext uri="{FF2B5EF4-FFF2-40B4-BE49-F238E27FC236}">
                  <a16:creationId xmlns:a16="http://schemas.microsoft.com/office/drawing/2014/main" id="{57AABED7-A259-32DE-EADD-7D52DA7EA494}"/>
                </a:ext>
              </a:extLst>
            </p:cNvPr>
            <p:cNvSpPr/>
            <p:nvPr/>
          </p:nvSpPr>
          <p:spPr>
            <a:xfrm rot="16200000">
              <a:off x="384690" y="1357214"/>
              <a:ext cx="389827" cy="388244"/>
            </a:xfrm>
            <a:prstGeom prst="snip2SameRect">
              <a:avLst>
                <a:gd name="adj1" fmla="val 21679"/>
                <a:gd name="adj2" fmla="val 3659"/>
              </a:avLst>
            </a:prstGeom>
            <a:solidFill>
              <a:srgbClr val="E5E9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ounded Rectangle 113">
              <a:extLst>
                <a:ext uri="{FF2B5EF4-FFF2-40B4-BE49-F238E27FC236}">
                  <a16:creationId xmlns:a16="http://schemas.microsoft.com/office/drawing/2014/main" id="{0DA0494C-E700-4128-ACA4-BAC12367C795}"/>
                </a:ext>
              </a:extLst>
            </p:cNvPr>
            <p:cNvSpPr/>
            <p:nvPr/>
          </p:nvSpPr>
          <p:spPr>
            <a:xfrm>
              <a:off x="460075" y="1495245"/>
              <a:ext cx="74763" cy="103517"/>
            </a:xfrm>
            <a:prstGeom prst="roundRect">
              <a:avLst/>
            </a:prstGeom>
            <a:solidFill>
              <a:srgbClr val="171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 name="Group 1">
            <a:extLst>
              <a:ext uri="{FF2B5EF4-FFF2-40B4-BE49-F238E27FC236}">
                <a16:creationId xmlns:a16="http://schemas.microsoft.com/office/drawing/2014/main" id="{5960DD98-26DE-58FA-60A9-F1F4457E947E}"/>
              </a:ext>
            </a:extLst>
          </p:cNvPr>
          <p:cNvGrpSpPr/>
          <p:nvPr/>
        </p:nvGrpSpPr>
        <p:grpSpPr>
          <a:xfrm>
            <a:off x="390583" y="1640036"/>
            <a:ext cx="5180594" cy="4868754"/>
            <a:chOff x="390583" y="1640036"/>
            <a:chExt cx="5180594" cy="4868754"/>
          </a:xfrm>
        </p:grpSpPr>
        <p:pic>
          <p:nvPicPr>
            <p:cNvPr id="129" name="Picture 128" descr="Chart&#10;&#10;Description automatically generated">
              <a:extLst>
                <a:ext uri="{FF2B5EF4-FFF2-40B4-BE49-F238E27FC236}">
                  <a16:creationId xmlns:a16="http://schemas.microsoft.com/office/drawing/2014/main" id="{6FF3D557-AD7F-F133-50A5-C6FF6F905CC7}"/>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2000"/>
                      </a14:imgEffect>
                      <a14:imgEffect>
                        <a14:colorTemperature colorTemp="6737"/>
                      </a14:imgEffect>
                      <a14:imgEffect>
                        <a14:brightnessContrast bright="-21000" contrast="1000"/>
                      </a14:imgEffect>
                    </a14:imgLayer>
                  </a14:imgProps>
                </a:ext>
              </a:extLst>
            </a:blip>
            <a:srcRect l="12919" b="15391"/>
            <a:stretch/>
          </p:blipFill>
          <p:spPr>
            <a:xfrm>
              <a:off x="1248754" y="2736660"/>
              <a:ext cx="4291571" cy="2734793"/>
            </a:xfrm>
            <a:prstGeom prst="rect">
              <a:avLst/>
            </a:prstGeom>
          </p:spPr>
        </p:pic>
        <p:cxnSp>
          <p:nvCxnSpPr>
            <p:cNvPr id="132" name="Straight Arrow Connector 131">
              <a:extLst>
                <a:ext uri="{FF2B5EF4-FFF2-40B4-BE49-F238E27FC236}">
                  <a16:creationId xmlns:a16="http://schemas.microsoft.com/office/drawing/2014/main" id="{ABB0B677-7BFF-46B5-E11B-AF791DC90889}"/>
                </a:ext>
              </a:extLst>
            </p:cNvPr>
            <p:cNvCxnSpPr>
              <a:cxnSpLocks/>
            </p:cNvCxnSpPr>
            <p:nvPr/>
          </p:nvCxnSpPr>
          <p:spPr>
            <a:xfrm>
              <a:off x="3394539" y="5601835"/>
              <a:ext cx="1253442" cy="0"/>
            </a:xfrm>
            <a:prstGeom prst="straightConnector1">
              <a:avLst/>
            </a:prstGeom>
            <a:ln w="12700">
              <a:solidFill>
                <a:srgbClr val="FF7152"/>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ECBE90F-C8E8-5DFE-A2EF-24676D129580}"/>
                </a:ext>
              </a:extLst>
            </p:cNvPr>
            <p:cNvCxnSpPr>
              <a:cxnSpLocks/>
            </p:cNvCxnSpPr>
            <p:nvPr/>
          </p:nvCxnSpPr>
          <p:spPr>
            <a:xfrm>
              <a:off x="1162468" y="2840670"/>
              <a:ext cx="0" cy="2691702"/>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BFD0F62C-EF19-AC6D-6BE3-8F6431510A10}"/>
                </a:ext>
              </a:extLst>
            </p:cNvPr>
            <p:cNvCxnSpPr>
              <a:cxnSpLocks/>
            </p:cNvCxnSpPr>
            <p:nvPr/>
          </p:nvCxnSpPr>
          <p:spPr>
            <a:xfrm flipH="1">
              <a:off x="1116469" y="5489885"/>
              <a:ext cx="4084328"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Arrow Connector 134">
              <a:extLst>
                <a:ext uri="{FF2B5EF4-FFF2-40B4-BE49-F238E27FC236}">
                  <a16:creationId xmlns:a16="http://schemas.microsoft.com/office/drawing/2014/main" id="{68A8A8B3-90F3-DE19-FB08-21CAD1042B57}"/>
                </a:ext>
              </a:extLst>
            </p:cNvPr>
            <p:cNvCxnSpPr>
              <a:cxnSpLocks/>
            </p:cNvCxnSpPr>
            <p:nvPr/>
          </p:nvCxnSpPr>
          <p:spPr>
            <a:xfrm flipH="1">
              <a:off x="1756353" y="5601835"/>
              <a:ext cx="1284070" cy="0"/>
            </a:xfrm>
            <a:prstGeom prst="straightConnector1">
              <a:avLst/>
            </a:prstGeom>
            <a:ln w="12700">
              <a:solidFill>
                <a:srgbClr val="FF7152"/>
              </a:solidFill>
              <a:tailEnd type="triangle"/>
            </a:ln>
          </p:spPr>
          <p:style>
            <a:lnRef idx="1">
              <a:schemeClr val="accent1"/>
            </a:lnRef>
            <a:fillRef idx="0">
              <a:schemeClr val="accent1"/>
            </a:fillRef>
            <a:effectRef idx="0">
              <a:schemeClr val="accent1"/>
            </a:effectRef>
            <a:fontRef idx="minor">
              <a:schemeClr val="tx1"/>
            </a:fontRef>
          </p:style>
        </p:cxnSp>
        <p:sp>
          <p:nvSpPr>
            <p:cNvPr id="143" name="TextBox 142">
              <a:extLst>
                <a:ext uri="{FF2B5EF4-FFF2-40B4-BE49-F238E27FC236}">
                  <a16:creationId xmlns:a16="http://schemas.microsoft.com/office/drawing/2014/main" id="{9C2DBB0E-B18F-7991-25E0-CC1066CC1584}"/>
                </a:ext>
              </a:extLst>
            </p:cNvPr>
            <p:cNvSpPr txBox="1"/>
            <p:nvPr/>
          </p:nvSpPr>
          <p:spPr>
            <a:xfrm>
              <a:off x="3541473" y="5654816"/>
              <a:ext cx="2029704" cy="307777"/>
            </a:xfrm>
            <a:prstGeom prst="rect">
              <a:avLst/>
            </a:prstGeom>
            <a:noFill/>
          </p:spPr>
          <p:txBody>
            <a:bodyPr wrap="square" rtlCol="0">
              <a:spAutoFit/>
            </a:bodyPr>
            <a:lstStyle/>
            <a:p>
              <a:r>
                <a:rPr lang="en-US" sz="1400" dirty="0">
                  <a:solidFill>
                    <a:schemeClr val="bg2">
                      <a:lumMod val="75000"/>
                    </a:schemeClr>
                  </a:solidFill>
                  <a:latin typeface="Avenir Next" panose="020B0503020202020204" pitchFamily="34" charset="0"/>
                </a:rPr>
                <a:t>Job </a:t>
              </a:r>
              <a:r>
                <a:rPr lang="en-US" sz="1400" b="1" dirty="0">
                  <a:solidFill>
                    <a:schemeClr val="bg2">
                      <a:lumMod val="75000"/>
                    </a:schemeClr>
                  </a:solidFill>
                  <a:latin typeface="Avenir Next" panose="020B0503020202020204" pitchFamily="34" charset="0"/>
                </a:rPr>
                <a:t>Growth</a:t>
              </a:r>
            </a:p>
          </p:txBody>
        </p:sp>
        <p:sp>
          <p:nvSpPr>
            <p:cNvPr id="144" name="TextBox 143">
              <a:extLst>
                <a:ext uri="{FF2B5EF4-FFF2-40B4-BE49-F238E27FC236}">
                  <a16:creationId xmlns:a16="http://schemas.microsoft.com/office/drawing/2014/main" id="{CA47B0D1-4808-70B9-EC9F-EA4EECBDE9F6}"/>
                </a:ext>
              </a:extLst>
            </p:cNvPr>
            <p:cNvSpPr txBox="1"/>
            <p:nvPr/>
          </p:nvSpPr>
          <p:spPr>
            <a:xfrm>
              <a:off x="1848682" y="5645320"/>
              <a:ext cx="1635057" cy="307777"/>
            </a:xfrm>
            <a:prstGeom prst="rect">
              <a:avLst/>
            </a:prstGeom>
            <a:noFill/>
          </p:spPr>
          <p:txBody>
            <a:bodyPr wrap="square" rtlCol="0">
              <a:spAutoFit/>
            </a:bodyPr>
            <a:lstStyle/>
            <a:p>
              <a:r>
                <a:rPr lang="en-US" sz="1400" dirty="0">
                  <a:solidFill>
                    <a:schemeClr val="bg2">
                      <a:lumMod val="75000"/>
                    </a:schemeClr>
                  </a:solidFill>
                  <a:latin typeface="Avenir Next" panose="020B0503020202020204" pitchFamily="34" charset="0"/>
                </a:rPr>
                <a:t>Job </a:t>
              </a:r>
              <a:r>
                <a:rPr lang="en-US" sz="1400" b="1" dirty="0">
                  <a:solidFill>
                    <a:schemeClr val="bg2">
                      <a:lumMod val="75000"/>
                    </a:schemeClr>
                  </a:solidFill>
                  <a:latin typeface="Avenir Next" panose="020B0503020202020204" pitchFamily="34" charset="0"/>
                </a:rPr>
                <a:t>Loss</a:t>
              </a:r>
            </a:p>
          </p:txBody>
        </p:sp>
        <p:cxnSp>
          <p:nvCxnSpPr>
            <p:cNvPr id="145" name="Straight Connector 144">
              <a:extLst>
                <a:ext uri="{FF2B5EF4-FFF2-40B4-BE49-F238E27FC236}">
                  <a16:creationId xmlns:a16="http://schemas.microsoft.com/office/drawing/2014/main" id="{12D63627-771B-AFC5-CA1A-C3534AC94E04}"/>
                </a:ext>
              </a:extLst>
            </p:cNvPr>
            <p:cNvCxnSpPr>
              <a:cxnSpLocks/>
            </p:cNvCxnSpPr>
            <p:nvPr/>
          </p:nvCxnSpPr>
          <p:spPr>
            <a:xfrm flipH="1">
              <a:off x="3188872" y="5616779"/>
              <a:ext cx="1" cy="150716"/>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146" name="TextBox 145">
              <a:extLst>
                <a:ext uri="{FF2B5EF4-FFF2-40B4-BE49-F238E27FC236}">
                  <a16:creationId xmlns:a16="http://schemas.microsoft.com/office/drawing/2014/main" id="{F78A2376-AFF5-F9DB-A4EA-5F042BF79AA2}"/>
                </a:ext>
              </a:extLst>
            </p:cNvPr>
            <p:cNvSpPr txBox="1"/>
            <p:nvPr/>
          </p:nvSpPr>
          <p:spPr>
            <a:xfrm>
              <a:off x="2404851" y="5770126"/>
              <a:ext cx="1551396" cy="738664"/>
            </a:xfrm>
            <a:prstGeom prst="rect">
              <a:avLst/>
            </a:prstGeom>
            <a:noFill/>
          </p:spPr>
          <p:txBody>
            <a:bodyPr wrap="square" rtlCol="0">
              <a:spAutoFit/>
            </a:bodyPr>
            <a:lstStyle/>
            <a:p>
              <a:pPr algn="ctr"/>
              <a:r>
                <a:rPr lang="en-US" sz="1400" dirty="0">
                  <a:solidFill>
                    <a:schemeClr val="bg2">
                      <a:lumMod val="75000"/>
                    </a:schemeClr>
                  </a:solidFill>
                  <a:latin typeface="Avenir Next" panose="020B0503020202020204" pitchFamily="34" charset="0"/>
                </a:rPr>
                <a:t>no </a:t>
              </a:r>
            </a:p>
            <a:p>
              <a:pPr algn="ctr"/>
              <a:r>
                <a:rPr lang="en-US" sz="1400" dirty="0">
                  <a:solidFill>
                    <a:schemeClr val="bg2">
                      <a:lumMod val="75000"/>
                    </a:schemeClr>
                  </a:solidFill>
                  <a:latin typeface="Avenir Next" panose="020B0503020202020204" pitchFamily="34" charset="0"/>
                </a:rPr>
                <a:t>impact </a:t>
              </a:r>
            </a:p>
            <a:p>
              <a:pPr algn="ctr"/>
              <a:r>
                <a:rPr lang="en-US" sz="1400" dirty="0">
                  <a:solidFill>
                    <a:schemeClr val="bg2">
                      <a:lumMod val="75000"/>
                    </a:schemeClr>
                  </a:solidFill>
                  <a:latin typeface="Avenir Next" panose="020B0503020202020204" pitchFamily="34" charset="0"/>
                </a:rPr>
                <a:t>on jobs</a:t>
              </a:r>
            </a:p>
          </p:txBody>
        </p:sp>
        <p:cxnSp>
          <p:nvCxnSpPr>
            <p:cNvPr id="147" name="Straight Arrow Connector 146">
              <a:extLst>
                <a:ext uri="{FF2B5EF4-FFF2-40B4-BE49-F238E27FC236}">
                  <a16:creationId xmlns:a16="http://schemas.microsoft.com/office/drawing/2014/main" id="{8B7D4528-42A0-8657-5B3B-D9BDAE138A62}"/>
                </a:ext>
              </a:extLst>
            </p:cNvPr>
            <p:cNvCxnSpPr>
              <a:cxnSpLocks/>
            </p:cNvCxnSpPr>
            <p:nvPr/>
          </p:nvCxnSpPr>
          <p:spPr>
            <a:xfrm flipV="1">
              <a:off x="961056" y="2965319"/>
              <a:ext cx="2911" cy="937218"/>
            </a:xfrm>
            <a:prstGeom prst="straightConnector1">
              <a:avLst/>
            </a:prstGeom>
            <a:ln w="12700">
              <a:solidFill>
                <a:srgbClr val="FF7152"/>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8B7056C8-0427-AE1F-EE30-69009B5E8350}"/>
                </a:ext>
              </a:extLst>
            </p:cNvPr>
            <p:cNvCxnSpPr>
              <a:cxnSpLocks/>
            </p:cNvCxnSpPr>
            <p:nvPr/>
          </p:nvCxnSpPr>
          <p:spPr>
            <a:xfrm>
              <a:off x="966698" y="4477016"/>
              <a:ext cx="0" cy="934252"/>
            </a:xfrm>
            <a:prstGeom prst="straightConnector1">
              <a:avLst/>
            </a:prstGeom>
            <a:ln w="12700">
              <a:solidFill>
                <a:srgbClr val="FF7152"/>
              </a:solidFill>
              <a:tailEnd type="triangle"/>
            </a:ln>
          </p:spPr>
          <p:style>
            <a:lnRef idx="1">
              <a:schemeClr val="accent1"/>
            </a:lnRef>
            <a:fillRef idx="0">
              <a:schemeClr val="accent1"/>
            </a:fillRef>
            <a:effectRef idx="0">
              <a:schemeClr val="accent1"/>
            </a:effectRef>
            <a:fontRef idx="minor">
              <a:schemeClr val="tx1"/>
            </a:fontRef>
          </p:style>
        </p:cxnSp>
        <p:sp>
          <p:nvSpPr>
            <p:cNvPr id="149" name="TextBox 148">
              <a:extLst>
                <a:ext uri="{FF2B5EF4-FFF2-40B4-BE49-F238E27FC236}">
                  <a16:creationId xmlns:a16="http://schemas.microsoft.com/office/drawing/2014/main" id="{329B4207-1CDE-E753-9C56-0A29E0612512}"/>
                </a:ext>
              </a:extLst>
            </p:cNvPr>
            <p:cNvSpPr txBox="1"/>
            <p:nvPr/>
          </p:nvSpPr>
          <p:spPr>
            <a:xfrm rot="16200000">
              <a:off x="-531570" y="4069303"/>
              <a:ext cx="2367526" cy="523220"/>
            </a:xfrm>
            <a:prstGeom prst="rect">
              <a:avLst/>
            </a:prstGeom>
            <a:noFill/>
          </p:spPr>
          <p:txBody>
            <a:bodyPr wrap="square" rtlCol="0">
              <a:spAutoFit/>
            </a:bodyPr>
            <a:lstStyle/>
            <a:p>
              <a:r>
                <a:rPr lang="en-US" sz="1400" b="1" dirty="0">
                  <a:solidFill>
                    <a:schemeClr val="bg2">
                      <a:lumMod val="75000"/>
                    </a:schemeClr>
                  </a:solidFill>
                  <a:latin typeface="Avenir Next" panose="020B0503020202020204" pitchFamily="34" charset="0"/>
                </a:rPr>
                <a:t>Less</a:t>
              </a:r>
              <a:r>
                <a:rPr lang="en-US" sz="1400" dirty="0">
                  <a:solidFill>
                    <a:schemeClr val="bg2">
                      <a:lumMod val="75000"/>
                    </a:schemeClr>
                  </a:solidFill>
                  <a:latin typeface="Avenir Next" panose="020B0503020202020204" pitchFamily="34" charset="0"/>
                </a:rPr>
                <a:t> Precise </a:t>
              </a:r>
            </a:p>
            <a:p>
              <a:r>
                <a:rPr lang="en-US" sz="1400" dirty="0">
                  <a:solidFill>
                    <a:schemeClr val="bg2">
                      <a:lumMod val="75000"/>
                    </a:schemeClr>
                  </a:solidFill>
                  <a:latin typeface="Avenir Next" panose="020B0503020202020204" pitchFamily="34" charset="0"/>
                </a:rPr>
                <a:t>Studies</a:t>
              </a:r>
            </a:p>
          </p:txBody>
        </p:sp>
        <p:sp>
          <p:nvSpPr>
            <p:cNvPr id="150" name="TextBox 149">
              <a:extLst>
                <a:ext uri="{FF2B5EF4-FFF2-40B4-BE49-F238E27FC236}">
                  <a16:creationId xmlns:a16="http://schemas.microsoft.com/office/drawing/2014/main" id="{E7A9775F-10DB-873B-3BD2-8C2ED4D352F8}"/>
                </a:ext>
              </a:extLst>
            </p:cNvPr>
            <p:cNvSpPr txBox="1"/>
            <p:nvPr/>
          </p:nvSpPr>
          <p:spPr>
            <a:xfrm rot="16200000">
              <a:off x="-493230" y="2562189"/>
              <a:ext cx="2367526" cy="523220"/>
            </a:xfrm>
            <a:prstGeom prst="rect">
              <a:avLst/>
            </a:prstGeom>
            <a:noFill/>
          </p:spPr>
          <p:txBody>
            <a:bodyPr wrap="square" rtlCol="0">
              <a:spAutoFit/>
            </a:bodyPr>
            <a:lstStyle/>
            <a:p>
              <a:r>
                <a:rPr lang="en-US" sz="1400" b="1" dirty="0">
                  <a:solidFill>
                    <a:schemeClr val="bg2">
                      <a:lumMod val="75000"/>
                    </a:schemeClr>
                  </a:solidFill>
                  <a:latin typeface="Avenir Next" panose="020B0503020202020204" pitchFamily="34" charset="0"/>
                </a:rPr>
                <a:t>More</a:t>
              </a:r>
              <a:r>
                <a:rPr lang="en-US" sz="1400" dirty="0">
                  <a:solidFill>
                    <a:schemeClr val="bg2">
                      <a:lumMod val="75000"/>
                    </a:schemeClr>
                  </a:solidFill>
                  <a:latin typeface="Avenir Next" panose="020B0503020202020204" pitchFamily="34" charset="0"/>
                </a:rPr>
                <a:t> Precise </a:t>
              </a:r>
            </a:p>
            <a:p>
              <a:r>
                <a:rPr lang="en-US" sz="1400" dirty="0">
                  <a:solidFill>
                    <a:schemeClr val="bg2">
                      <a:lumMod val="75000"/>
                    </a:schemeClr>
                  </a:solidFill>
                  <a:latin typeface="Avenir Next" panose="020B0503020202020204" pitchFamily="34" charset="0"/>
                </a:rPr>
                <a:t>Studies</a:t>
              </a:r>
            </a:p>
          </p:txBody>
        </p:sp>
      </p:grpSp>
      <p:sp>
        <p:nvSpPr>
          <p:cNvPr id="154" name="TextBox 153">
            <a:extLst>
              <a:ext uri="{FF2B5EF4-FFF2-40B4-BE49-F238E27FC236}">
                <a16:creationId xmlns:a16="http://schemas.microsoft.com/office/drawing/2014/main" id="{720A7609-A50E-CBD6-25E6-39D6B3D26D0B}"/>
              </a:ext>
            </a:extLst>
          </p:cNvPr>
          <p:cNvSpPr txBox="1"/>
          <p:nvPr/>
        </p:nvSpPr>
        <p:spPr>
          <a:xfrm>
            <a:off x="1197530" y="1940448"/>
            <a:ext cx="5077798" cy="571567"/>
          </a:xfrm>
          <a:prstGeom prst="rect">
            <a:avLst/>
          </a:prstGeom>
          <a:noFill/>
        </p:spPr>
        <p:txBody>
          <a:bodyPr wrap="square" rtlCol="0">
            <a:spAutoFit/>
          </a:bodyPr>
          <a:lstStyle/>
          <a:p>
            <a:pPr>
              <a:lnSpc>
                <a:spcPts val="1900"/>
              </a:lnSpc>
            </a:pPr>
            <a:r>
              <a:rPr lang="en-US" sz="1400" dirty="0">
                <a:solidFill>
                  <a:schemeClr val="bg1"/>
                </a:solidFill>
                <a:latin typeface="Avenir Light" panose="020B0402020203020204" pitchFamily="34" charset="77"/>
              </a:rPr>
              <a:t>The best evidence shows that minimum wage </a:t>
            </a:r>
          </a:p>
          <a:p>
            <a:pPr>
              <a:lnSpc>
                <a:spcPts val="1900"/>
              </a:lnSpc>
            </a:pPr>
            <a:r>
              <a:rPr lang="en-US" sz="1400" dirty="0">
                <a:solidFill>
                  <a:schemeClr val="bg1"/>
                </a:solidFill>
                <a:latin typeface="Avenir Light" panose="020B0402020203020204" pitchFamily="34" charset="77"/>
              </a:rPr>
              <a:t>increases have little to no impact on job growth.</a:t>
            </a:r>
          </a:p>
        </p:txBody>
      </p:sp>
      <p:sp>
        <p:nvSpPr>
          <p:cNvPr id="157" name="Rounded Rectangle 156">
            <a:extLst>
              <a:ext uri="{FF2B5EF4-FFF2-40B4-BE49-F238E27FC236}">
                <a16:creationId xmlns:a16="http://schemas.microsoft.com/office/drawing/2014/main" id="{F2AF487A-F04C-B88D-EB7F-192D2A8C2A5E}"/>
              </a:ext>
            </a:extLst>
          </p:cNvPr>
          <p:cNvSpPr/>
          <p:nvPr/>
        </p:nvSpPr>
        <p:spPr>
          <a:xfrm>
            <a:off x="5689731" y="3753270"/>
            <a:ext cx="6295440" cy="2887261"/>
          </a:xfrm>
          <a:prstGeom prst="roundRect">
            <a:avLst>
              <a:gd name="adj" fmla="val 613"/>
            </a:avLst>
          </a:prstGeom>
          <a:noFill/>
          <a:ln w="3175" cmpd="thinThick">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8" name="Straight Connector 157">
            <a:extLst>
              <a:ext uri="{FF2B5EF4-FFF2-40B4-BE49-F238E27FC236}">
                <a16:creationId xmlns:a16="http://schemas.microsoft.com/office/drawing/2014/main" id="{FEDC5F59-6718-DDE1-EC85-E3B2776C1E3E}"/>
              </a:ext>
            </a:extLst>
          </p:cNvPr>
          <p:cNvCxnSpPr>
            <a:cxnSpLocks/>
          </p:cNvCxnSpPr>
          <p:nvPr/>
        </p:nvCxnSpPr>
        <p:spPr>
          <a:xfrm>
            <a:off x="8474524" y="3937275"/>
            <a:ext cx="0" cy="919499"/>
          </a:xfrm>
          <a:prstGeom prst="line">
            <a:avLst/>
          </a:prstGeom>
          <a:ln w="19050">
            <a:solidFill>
              <a:srgbClr val="E5E9D0"/>
            </a:solidFill>
            <a:prstDash val="sysDot"/>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1AB89DB7-E386-F86A-80E3-41B24CF6CF08}"/>
              </a:ext>
            </a:extLst>
          </p:cNvPr>
          <p:cNvCxnSpPr>
            <a:cxnSpLocks/>
          </p:cNvCxnSpPr>
          <p:nvPr/>
        </p:nvCxnSpPr>
        <p:spPr>
          <a:xfrm>
            <a:off x="9427024" y="3810724"/>
            <a:ext cx="0" cy="919499"/>
          </a:xfrm>
          <a:prstGeom prst="line">
            <a:avLst/>
          </a:prstGeom>
          <a:ln w="19050">
            <a:solidFill>
              <a:srgbClr val="E5E9D0"/>
            </a:solidFill>
            <a:prstDash val="sysDot"/>
          </a:ln>
        </p:spPr>
        <p:style>
          <a:lnRef idx="1">
            <a:schemeClr val="accent1"/>
          </a:lnRef>
          <a:fillRef idx="0">
            <a:schemeClr val="accent1"/>
          </a:fillRef>
          <a:effectRef idx="0">
            <a:schemeClr val="accent1"/>
          </a:effectRef>
          <a:fontRef idx="minor">
            <a:schemeClr val="tx1"/>
          </a:fontRef>
        </p:style>
      </p:cxnSp>
      <p:grpSp>
        <p:nvGrpSpPr>
          <p:cNvPr id="160" name="Group 159">
            <a:extLst>
              <a:ext uri="{FF2B5EF4-FFF2-40B4-BE49-F238E27FC236}">
                <a16:creationId xmlns:a16="http://schemas.microsoft.com/office/drawing/2014/main" id="{CC1EB2AD-BFFD-2D15-9E04-05260E99775B}"/>
              </a:ext>
            </a:extLst>
          </p:cNvPr>
          <p:cNvGrpSpPr/>
          <p:nvPr/>
        </p:nvGrpSpPr>
        <p:grpSpPr>
          <a:xfrm>
            <a:off x="5883150" y="4284341"/>
            <a:ext cx="5954398" cy="969815"/>
            <a:chOff x="6576346" y="1829841"/>
            <a:chExt cx="5261201" cy="769139"/>
          </a:xfrm>
        </p:grpSpPr>
        <p:sp>
          <p:nvSpPr>
            <p:cNvPr id="161" name="Octagon 160">
              <a:extLst>
                <a:ext uri="{FF2B5EF4-FFF2-40B4-BE49-F238E27FC236}">
                  <a16:creationId xmlns:a16="http://schemas.microsoft.com/office/drawing/2014/main" id="{7C4A478D-41CE-8CD7-D58E-84CB767FA2B7}"/>
                </a:ext>
              </a:extLst>
            </p:cNvPr>
            <p:cNvSpPr/>
            <p:nvPr/>
          </p:nvSpPr>
          <p:spPr>
            <a:xfrm>
              <a:off x="6576346" y="1829841"/>
              <a:ext cx="5261201" cy="769139"/>
            </a:xfrm>
            <a:prstGeom prst="octagon">
              <a:avLst/>
            </a:prstGeom>
            <a:solidFill>
              <a:srgbClr val="191819"/>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Octagon 161">
              <a:extLst>
                <a:ext uri="{FF2B5EF4-FFF2-40B4-BE49-F238E27FC236}">
                  <a16:creationId xmlns:a16="http://schemas.microsoft.com/office/drawing/2014/main" id="{F752BD65-33E4-0A51-AEA7-8D4B028B7E1C}"/>
                </a:ext>
              </a:extLst>
            </p:cNvPr>
            <p:cNvSpPr/>
            <p:nvPr/>
          </p:nvSpPr>
          <p:spPr>
            <a:xfrm>
              <a:off x="6672785" y="1885360"/>
              <a:ext cx="5068321" cy="644693"/>
            </a:xfrm>
            <a:prstGeom prst="octagon">
              <a:avLst/>
            </a:prstGeom>
            <a:solidFill>
              <a:srgbClr val="201F20"/>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3" name="Rectangle 162">
            <a:extLst>
              <a:ext uri="{FF2B5EF4-FFF2-40B4-BE49-F238E27FC236}">
                <a16:creationId xmlns:a16="http://schemas.microsoft.com/office/drawing/2014/main" id="{1C4762BF-BAE0-BD66-B907-04DBC1CC55FE}"/>
              </a:ext>
            </a:extLst>
          </p:cNvPr>
          <p:cNvSpPr/>
          <p:nvPr/>
        </p:nvSpPr>
        <p:spPr>
          <a:xfrm>
            <a:off x="6294922" y="3524082"/>
            <a:ext cx="5150780" cy="52322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TextBox 163">
            <a:extLst>
              <a:ext uri="{FF2B5EF4-FFF2-40B4-BE49-F238E27FC236}">
                <a16:creationId xmlns:a16="http://schemas.microsoft.com/office/drawing/2014/main" id="{ACC69282-6452-D485-3353-95DBC46B243A}"/>
              </a:ext>
            </a:extLst>
          </p:cNvPr>
          <p:cNvSpPr txBox="1"/>
          <p:nvPr/>
        </p:nvSpPr>
        <p:spPr>
          <a:xfrm>
            <a:off x="6063668" y="3558228"/>
            <a:ext cx="5500542" cy="523220"/>
          </a:xfrm>
          <a:prstGeom prst="rect">
            <a:avLst/>
          </a:prstGeom>
          <a:noFill/>
          <a:ln>
            <a:noFill/>
          </a:ln>
        </p:spPr>
        <p:txBody>
          <a:bodyPr wrap="square" rtlCol="0">
            <a:spAutoFit/>
          </a:bodyPr>
          <a:lstStyle/>
          <a:p>
            <a:pPr algn="ctr"/>
            <a:r>
              <a:rPr lang="en-US" sz="2800" spc="100">
                <a:solidFill>
                  <a:srgbClr val="FF7250"/>
                </a:solidFill>
                <a:latin typeface="Hardwick WF" pitchFamily="2" charset="0"/>
              </a:rPr>
              <a:t>INSUFFICIENT EDUCATION?</a:t>
            </a:r>
            <a:endParaRPr lang="en-US" sz="2800" spc="100" dirty="0">
              <a:solidFill>
                <a:srgbClr val="FF7250"/>
              </a:solidFill>
              <a:latin typeface="Hardwick WF" pitchFamily="2" charset="0"/>
            </a:endParaRPr>
          </a:p>
        </p:txBody>
      </p:sp>
      <p:sp>
        <p:nvSpPr>
          <p:cNvPr id="165" name="TextBox 164">
            <a:extLst>
              <a:ext uri="{FF2B5EF4-FFF2-40B4-BE49-F238E27FC236}">
                <a16:creationId xmlns:a16="http://schemas.microsoft.com/office/drawing/2014/main" id="{120F3779-9CFC-55EA-FAFC-2271E4941256}"/>
              </a:ext>
            </a:extLst>
          </p:cNvPr>
          <p:cNvSpPr txBox="1"/>
          <p:nvPr/>
        </p:nvSpPr>
        <p:spPr>
          <a:xfrm>
            <a:off x="6852696" y="4471302"/>
            <a:ext cx="5566818" cy="571567"/>
          </a:xfrm>
          <a:prstGeom prst="rect">
            <a:avLst/>
          </a:prstGeom>
          <a:noFill/>
        </p:spPr>
        <p:txBody>
          <a:bodyPr wrap="square" rtlCol="0">
            <a:spAutoFit/>
          </a:bodyPr>
          <a:lstStyle/>
          <a:p>
            <a:pPr>
              <a:lnSpc>
                <a:spcPts val="1900"/>
              </a:lnSpc>
            </a:pPr>
            <a:r>
              <a:rPr lang="en-US" sz="1400" dirty="0">
                <a:solidFill>
                  <a:schemeClr val="bg1"/>
                </a:solidFill>
                <a:latin typeface="Avenir Light" panose="020B0402020203020204" pitchFamily="34" charset="77"/>
              </a:rPr>
              <a:t>The share of poverty jobs has risen even for those with a </a:t>
            </a:r>
          </a:p>
          <a:p>
            <a:pPr>
              <a:lnSpc>
                <a:spcPts val="1900"/>
              </a:lnSpc>
            </a:pPr>
            <a:r>
              <a:rPr lang="en-US" sz="1400" dirty="0">
                <a:solidFill>
                  <a:schemeClr val="bg1"/>
                </a:solidFill>
                <a:latin typeface="Avenir Light" panose="020B0402020203020204" pitchFamily="34" charset="77"/>
              </a:rPr>
              <a:t>college education.</a:t>
            </a:r>
          </a:p>
        </p:txBody>
      </p:sp>
      <p:grpSp>
        <p:nvGrpSpPr>
          <p:cNvPr id="166" name="Group 165">
            <a:extLst>
              <a:ext uri="{FF2B5EF4-FFF2-40B4-BE49-F238E27FC236}">
                <a16:creationId xmlns:a16="http://schemas.microsoft.com/office/drawing/2014/main" id="{1A840E16-C5AB-BEDE-2245-40A1EBB5B4AE}"/>
              </a:ext>
            </a:extLst>
          </p:cNvPr>
          <p:cNvGrpSpPr/>
          <p:nvPr/>
        </p:nvGrpSpPr>
        <p:grpSpPr>
          <a:xfrm>
            <a:off x="6179082" y="4446321"/>
            <a:ext cx="645846" cy="644693"/>
            <a:chOff x="376198" y="1113149"/>
            <a:chExt cx="869855" cy="869855"/>
          </a:xfrm>
        </p:grpSpPr>
        <p:pic>
          <p:nvPicPr>
            <p:cNvPr id="167" name="Graphic 166" descr="Key with solid fill">
              <a:extLst>
                <a:ext uri="{FF2B5EF4-FFF2-40B4-BE49-F238E27FC236}">
                  <a16:creationId xmlns:a16="http://schemas.microsoft.com/office/drawing/2014/main" id="{53DD3D1D-4926-4BA2-C8B1-328B64C504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6198" y="1113149"/>
              <a:ext cx="869855" cy="869855"/>
            </a:xfrm>
            <a:prstGeom prst="rect">
              <a:avLst/>
            </a:prstGeom>
          </p:spPr>
        </p:pic>
        <p:sp>
          <p:nvSpPr>
            <p:cNvPr id="168" name="Snip Same Side Corner Rectangle 167">
              <a:extLst>
                <a:ext uri="{FF2B5EF4-FFF2-40B4-BE49-F238E27FC236}">
                  <a16:creationId xmlns:a16="http://schemas.microsoft.com/office/drawing/2014/main" id="{870AAD56-D1C5-0517-FF7B-F08FB74EA8BD}"/>
                </a:ext>
              </a:extLst>
            </p:cNvPr>
            <p:cNvSpPr/>
            <p:nvPr/>
          </p:nvSpPr>
          <p:spPr>
            <a:xfrm rot="16200000">
              <a:off x="384690" y="1357214"/>
              <a:ext cx="389827" cy="388244"/>
            </a:xfrm>
            <a:prstGeom prst="snip2SameRect">
              <a:avLst>
                <a:gd name="adj1" fmla="val 21679"/>
                <a:gd name="adj2" fmla="val 3659"/>
              </a:avLst>
            </a:prstGeom>
            <a:solidFill>
              <a:srgbClr val="E5E9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 name="Rounded Rectangle 168">
              <a:extLst>
                <a:ext uri="{FF2B5EF4-FFF2-40B4-BE49-F238E27FC236}">
                  <a16:creationId xmlns:a16="http://schemas.microsoft.com/office/drawing/2014/main" id="{641A216F-D558-20CD-3E2D-8DC6A04C18AF}"/>
                </a:ext>
              </a:extLst>
            </p:cNvPr>
            <p:cNvSpPr/>
            <p:nvPr/>
          </p:nvSpPr>
          <p:spPr>
            <a:xfrm>
              <a:off x="460075" y="1495245"/>
              <a:ext cx="74763" cy="103517"/>
            </a:xfrm>
            <a:prstGeom prst="roundRect">
              <a:avLst/>
            </a:prstGeom>
            <a:solidFill>
              <a:srgbClr val="171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1" name="TextBox 170">
            <a:extLst>
              <a:ext uri="{FF2B5EF4-FFF2-40B4-BE49-F238E27FC236}">
                <a16:creationId xmlns:a16="http://schemas.microsoft.com/office/drawing/2014/main" id="{215FFFDE-0078-6FE3-C0E1-7AE281FBB9E7}"/>
              </a:ext>
            </a:extLst>
          </p:cNvPr>
          <p:cNvSpPr txBox="1"/>
          <p:nvPr/>
        </p:nvSpPr>
        <p:spPr>
          <a:xfrm>
            <a:off x="5833929" y="5483344"/>
            <a:ext cx="4416370" cy="816249"/>
          </a:xfrm>
          <a:prstGeom prst="rect">
            <a:avLst/>
          </a:prstGeom>
          <a:noFill/>
        </p:spPr>
        <p:txBody>
          <a:bodyPr wrap="square" rtlCol="0">
            <a:spAutoFit/>
          </a:bodyPr>
          <a:lstStyle/>
          <a:p>
            <a:pPr>
              <a:lnSpc>
                <a:spcPts val="1900"/>
              </a:lnSpc>
            </a:pPr>
            <a:r>
              <a:rPr lang="en-US" sz="1350" dirty="0">
                <a:solidFill>
                  <a:schemeClr val="bg1"/>
                </a:solidFill>
                <a:latin typeface="Courier New" panose="02070309020205020404" pitchFamily="49" charset="0"/>
                <a:cs typeface="Courier New" panose="02070309020205020404" pitchFamily="49" charset="0"/>
              </a:rPr>
              <a:t>In 2020, a third of workers aged </a:t>
            </a:r>
          </a:p>
          <a:p>
            <a:pPr>
              <a:lnSpc>
                <a:spcPts val="1900"/>
              </a:lnSpc>
            </a:pPr>
            <a:r>
              <a:rPr lang="en-US" sz="1350" dirty="0">
                <a:solidFill>
                  <a:schemeClr val="bg1"/>
                </a:solidFill>
                <a:latin typeface="Courier New" panose="02070309020205020404" pitchFamily="49" charset="0"/>
                <a:cs typeface="Courier New" panose="02070309020205020404" pitchFamily="49" charset="0"/>
              </a:rPr>
              <a:t>25-64 with college degrees earned </a:t>
            </a:r>
          </a:p>
          <a:p>
            <a:pPr>
              <a:lnSpc>
                <a:spcPts val="1900"/>
              </a:lnSpc>
            </a:pPr>
            <a:r>
              <a:rPr lang="en-US" sz="1350" dirty="0">
                <a:solidFill>
                  <a:schemeClr val="bg1"/>
                </a:solidFill>
                <a:latin typeface="Courier New" panose="02070309020205020404" pitchFamily="49" charset="0"/>
                <a:cs typeface="Courier New" panose="02070309020205020404" pitchFamily="49" charset="0"/>
              </a:rPr>
              <a:t>below the nation’s median income.</a:t>
            </a:r>
          </a:p>
        </p:txBody>
      </p:sp>
      <p:sp>
        <p:nvSpPr>
          <p:cNvPr id="4" name="TextBox 3">
            <a:extLst>
              <a:ext uri="{FF2B5EF4-FFF2-40B4-BE49-F238E27FC236}">
                <a16:creationId xmlns:a16="http://schemas.microsoft.com/office/drawing/2014/main" id="{9D1205D4-99C0-DF94-C01A-079BFC7D9FFA}"/>
              </a:ext>
            </a:extLst>
          </p:cNvPr>
          <p:cNvSpPr txBox="1"/>
          <p:nvPr/>
        </p:nvSpPr>
        <p:spPr>
          <a:xfrm>
            <a:off x="242366" y="6334987"/>
            <a:ext cx="134734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Ref. 5</a:t>
            </a:r>
          </a:p>
        </p:txBody>
      </p:sp>
      <p:sp>
        <p:nvSpPr>
          <p:cNvPr id="6" name="TextBox 5">
            <a:extLst>
              <a:ext uri="{FF2B5EF4-FFF2-40B4-BE49-F238E27FC236}">
                <a16:creationId xmlns:a16="http://schemas.microsoft.com/office/drawing/2014/main" id="{8BAE6FBB-2BE3-278A-FF35-1C8B5747FA69}"/>
              </a:ext>
            </a:extLst>
          </p:cNvPr>
          <p:cNvSpPr txBox="1"/>
          <p:nvPr/>
        </p:nvSpPr>
        <p:spPr>
          <a:xfrm>
            <a:off x="5730530" y="1370458"/>
            <a:ext cx="134734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52</a:t>
            </a:r>
          </a:p>
        </p:txBody>
      </p:sp>
      <p:sp>
        <p:nvSpPr>
          <p:cNvPr id="7" name="TextBox 6">
            <a:extLst>
              <a:ext uri="{FF2B5EF4-FFF2-40B4-BE49-F238E27FC236}">
                <a16:creationId xmlns:a16="http://schemas.microsoft.com/office/drawing/2014/main" id="{0C68D6AA-BD8D-D444-D472-0314A3124430}"/>
              </a:ext>
            </a:extLst>
          </p:cNvPr>
          <p:cNvSpPr txBox="1"/>
          <p:nvPr/>
        </p:nvSpPr>
        <p:spPr>
          <a:xfrm>
            <a:off x="5708245" y="3824958"/>
            <a:ext cx="134734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51</a:t>
            </a:r>
          </a:p>
        </p:txBody>
      </p:sp>
      <p:sp>
        <p:nvSpPr>
          <p:cNvPr id="9" name="TextBox 8">
            <a:extLst>
              <a:ext uri="{FF2B5EF4-FFF2-40B4-BE49-F238E27FC236}">
                <a16:creationId xmlns:a16="http://schemas.microsoft.com/office/drawing/2014/main" id="{AC1286CA-B091-67D8-390B-D69425635FD9}"/>
              </a:ext>
            </a:extLst>
          </p:cNvPr>
          <p:cNvSpPr txBox="1"/>
          <p:nvPr/>
        </p:nvSpPr>
        <p:spPr>
          <a:xfrm>
            <a:off x="10012044" y="6635714"/>
            <a:ext cx="3213106" cy="246221"/>
          </a:xfrm>
          <a:prstGeom prst="rect">
            <a:avLst/>
          </a:prstGeom>
          <a:noFill/>
        </p:spPr>
        <p:txBody>
          <a:bodyPr wrap="square" rtlCol="0">
            <a:spAutoFit/>
          </a:bodyPr>
          <a:lstStyle/>
          <a:p>
            <a:r>
              <a:rPr lang="en-US" sz="1000" b="0" i="0" dirty="0">
                <a:solidFill>
                  <a:schemeClr val="bg2">
                    <a:lumMod val="25000"/>
                  </a:schemeClr>
                </a:solidFill>
                <a:effectLst/>
                <a:latin typeface="Roboto" panose="02000000000000000000" pitchFamily="2" charset="0"/>
              </a:rPr>
              <a:t>©</a:t>
            </a:r>
            <a:r>
              <a:rPr lang="en-US" sz="1000" b="0" i="1" dirty="0">
                <a:solidFill>
                  <a:schemeClr val="bg2">
                    <a:lumMod val="25000"/>
                  </a:schemeClr>
                </a:solidFill>
                <a:effectLst/>
                <a:latin typeface="Avenir Next Condensed" panose="020B0506020202020204" pitchFamily="34" charset="0"/>
              </a:rPr>
              <a:t> </a:t>
            </a:r>
            <a:r>
              <a:rPr lang="en-US" sz="1000" b="0" dirty="0">
                <a:solidFill>
                  <a:schemeClr val="bg2">
                    <a:lumMod val="25000"/>
                  </a:schemeClr>
                </a:solidFill>
                <a:effectLst/>
                <a:latin typeface="Avenir Next Condensed" panose="020B0506020202020204" pitchFamily="34" charset="0"/>
              </a:rPr>
              <a:t>Matthe</a:t>
            </a:r>
            <a:r>
              <a:rPr lang="en-US" sz="1000" dirty="0">
                <a:solidFill>
                  <a:schemeClr val="bg2">
                    <a:lumMod val="25000"/>
                  </a:schemeClr>
                </a:solidFill>
                <a:latin typeface="Avenir Next Condensed" panose="020B0506020202020204" pitchFamily="34" charset="0"/>
              </a:rPr>
              <a:t>w Desmond, </a:t>
            </a:r>
            <a:r>
              <a:rPr lang="en-US" sz="10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1957404644"/>
      </p:ext>
    </p:extLst>
  </p:cSld>
  <p:clrMapOvr>
    <a:masterClrMapping/>
  </p:clrMapOvr>
  <p:transition spd="med">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2BBA42D5-EF22-F70F-CE8B-25E8FDB928D8}"/>
              </a:ext>
            </a:extLst>
          </p:cNvPr>
          <p:cNvPicPr>
            <a:picLocks noChangeAspect="1"/>
          </p:cNvPicPr>
          <p:nvPr/>
        </p:nvPicPr>
        <p:blipFill>
          <a:blip r:embed="rId3"/>
          <a:stretch>
            <a:fillRect/>
          </a:stretch>
        </p:blipFill>
        <p:spPr>
          <a:xfrm>
            <a:off x="8045876" y="2907812"/>
            <a:ext cx="1187871" cy="1155766"/>
          </a:xfrm>
          <a:prstGeom prst="rect">
            <a:avLst/>
          </a:prstGeom>
        </p:spPr>
      </p:pic>
      <p:pic>
        <p:nvPicPr>
          <p:cNvPr id="43" name="Graphic 42" descr="Security camera outline">
            <a:extLst>
              <a:ext uri="{FF2B5EF4-FFF2-40B4-BE49-F238E27FC236}">
                <a16:creationId xmlns:a16="http://schemas.microsoft.com/office/drawing/2014/main" id="{7BF20853-C797-6453-E0AB-A8AE2522FB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0379293" y="4397330"/>
            <a:ext cx="1325076" cy="1325076"/>
          </a:xfrm>
          <a:prstGeom prst="rect">
            <a:avLst/>
          </a:prstGeom>
        </p:spPr>
      </p:pic>
      <p:grpSp>
        <p:nvGrpSpPr>
          <p:cNvPr id="5" name="Group 4">
            <a:extLst>
              <a:ext uri="{FF2B5EF4-FFF2-40B4-BE49-F238E27FC236}">
                <a16:creationId xmlns:a16="http://schemas.microsoft.com/office/drawing/2014/main" id="{8F23A724-05B5-93BC-C31A-813EDDC5B944}"/>
              </a:ext>
            </a:extLst>
          </p:cNvPr>
          <p:cNvGrpSpPr/>
          <p:nvPr/>
        </p:nvGrpSpPr>
        <p:grpSpPr>
          <a:xfrm>
            <a:off x="2221826" y="74927"/>
            <a:ext cx="8053450" cy="869855"/>
            <a:chOff x="6095" y="77325"/>
            <a:chExt cx="12191999" cy="869855"/>
          </a:xfrm>
        </p:grpSpPr>
        <p:sp>
          <p:nvSpPr>
            <p:cNvPr id="8" name="Rounded Rectangle 7">
              <a:extLst>
                <a:ext uri="{FF2B5EF4-FFF2-40B4-BE49-F238E27FC236}">
                  <a16:creationId xmlns:a16="http://schemas.microsoft.com/office/drawing/2014/main" id="{FD40579C-BAFF-A465-2109-B85C04D9BEFD}"/>
                </a:ext>
              </a:extLst>
            </p:cNvPr>
            <p:cNvSpPr/>
            <p:nvPr/>
          </p:nvSpPr>
          <p:spPr>
            <a:xfrm>
              <a:off x="6095" y="77325"/>
              <a:ext cx="12191999"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a:extLst>
                <a:ext uri="{FF2B5EF4-FFF2-40B4-BE49-F238E27FC236}">
                  <a16:creationId xmlns:a16="http://schemas.microsoft.com/office/drawing/2014/main" id="{08249CA0-537D-1122-26C0-75CBB3E4074C}"/>
                </a:ext>
              </a:extLst>
            </p:cNvPr>
            <p:cNvSpPr/>
            <p:nvPr/>
          </p:nvSpPr>
          <p:spPr>
            <a:xfrm>
              <a:off x="103631" y="143301"/>
              <a:ext cx="11984736"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a:extLst>
              <a:ext uri="{FF2B5EF4-FFF2-40B4-BE49-F238E27FC236}">
                <a16:creationId xmlns:a16="http://schemas.microsoft.com/office/drawing/2014/main" id="{162D2F81-45EC-4F42-1EDD-0D69E1EE28DA}"/>
              </a:ext>
            </a:extLst>
          </p:cNvPr>
          <p:cNvSpPr txBox="1"/>
          <p:nvPr/>
        </p:nvSpPr>
        <p:spPr>
          <a:xfrm>
            <a:off x="2078892" y="209395"/>
            <a:ext cx="8278303" cy="584775"/>
          </a:xfrm>
          <a:prstGeom prst="rect">
            <a:avLst/>
          </a:prstGeom>
          <a:noFill/>
        </p:spPr>
        <p:txBody>
          <a:bodyPr wrap="square" rtlCol="0">
            <a:spAutoFit/>
          </a:bodyPr>
          <a:lstStyle/>
          <a:p>
            <a:pPr algn="ctr"/>
            <a:r>
              <a:rPr lang="en-US" sz="3200" spc="40">
                <a:solidFill>
                  <a:srgbClr val="E5E9D0"/>
                </a:solidFill>
                <a:latin typeface="Hardwick WF" pitchFamily="2" charset="0"/>
              </a:rPr>
              <a:t>HOW COMPANIES ENGINEER POVERTY</a:t>
            </a:r>
            <a:endParaRPr lang="en-US" sz="3200" spc="40" dirty="0">
              <a:solidFill>
                <a:srgbClr val="E5E9D0"/>
              </a:solidFill>
              <a:latin typeface="Hardwick WF" pitchFamily="2" charset="0"/>
            </a:endParaRPr>
          </a:p>
        </p:txBody>
      </p:sp>
      <p:sp>
        <p:nvSpPr>
          <p:cNvPr id="24" name="Rounded Rectangle 23">
            <a:extLst>
              <a:ext uri="{FF2B5EF4-FFF2-40B4-BE49-F238E27FC236}">
                <a16:creationId xmlns:a16="http://schemas.microsoft.com/office/drawing/2014/main" id="{AD23CBCC-6697-030F-F956-DE3D83D8D3C2}"/>
              </a:ext>
            </a:extLst>
          </p:cNvPr>
          <p:cNvSpPr/>
          <p:nvPr/>
        </p:nvSpPr>
        <p:spPr>
          <a:xfrm>
            <a:off x="797714" y="1094302"/>
            <a:ext cx="11173591" cy="885287"/>
          </a:xfrm>
          <a:prstGeom prst="roundRect">
            <a:avLst>
              <a:gd name="adj" fmla="val 0"/>
            </a:avLst>
          </a:prstGeom>
          <a:solidFill>
            <a:schemeClr val="tx1"/>
          </a:solidFill>
          <a:ln w="57150" cmpd="sng">
            <a:solidFill>
              <a:srgbClr val="807C7C"/>
            </a:solidFill>
            <a:prstDash val="sysDot"/>
            <a:extLst>
              <a:ext uri="{C807C97D-BFC1-408E-A445-0C87EB9F89A2}">
                <ask:lineSketchStyleProps xmlns:ask="http://schemas.microsoft.com/office/drawing/2018/sketchyshapes" sd="1219033472">
                  <a:custGeom>
                    <a:avLst/>
                    <a:gdLst>
                      <a:gd name="connsiteX0" fmla="*/ 0 w 4944315"/>
                      <a:gd name="connsiteY0" fmla="*/ 0 h 1207149"/>
                      <a:gd name="connsiteX1" fmla="*/ 0 w 4944315"/>
                      <a:gd name="connsiteY1" fmla="*/ 0 h 1207149"/>
                      <a:gd name="connsiteX2" fmla="*/ 4944315 w 4944315"/>
                      <a:gd name="connsiteY2" fmla="*/ 0 h 1207149"/>
                      <a:gd name="connsiteX3" fmla="*/ 4944315 w 4944315"/>
                      <a:gd name="connsiteY3" fmla="*/ 0 h 1207149"/>
                      <a:gd name="connsiteX4" fmla="*/ 4944315 w 4944315"/>
                      <a:gd name="connsiteY4" fmla="*/ 1207149 h 1207149"/>
                      <a:gd name="connsiteX5" fmla="*/ 4944315 w 4944315"/>
                      <a:gd name="connsiteY5" fmla="*/ 1207149 h 1207149"/>
                      <a:gd name="connsiteX6" fmla="*/ 0 w 4944315"/>
                      <a:gd name="connsiteY6" fmla="*/ 1207149 h 1207149"/>
                      <a:gd name="connsiteX7" fmla="*/ 0 w 4944315"/>
                      <a:gd name="connsiteY7" fmla="*/ 1207149 h 1207149"/>
                      <a:gd name="connsiteX8" fmla="*/ 0 w 4944315"/>
                      <a:gd name="connsiteY8" fmla="*/ 0 h 120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4315" h="1207149" fill="none" extrusionOk="0">
                        <a:moveTo>
                          <a:pt x="0" y="0"/>
                        </a:moveTo>
                        <a:lnTo>
                          <a:pt x="0" y="0"/>
                        </a:lnTo>
                        <a:cubicBezTo>
                          <a:pt x="557245" y="-49533"/>
                          <a:pt x="2597248" y="-14809"/>
                          <a:pt x="4944315" y="0"/>
                        </a:cubicBezTo>
                        <a:lnTo>
                          <a:pt x="4944315" y="0"/>
                        </a:lnTo>
                        <a:cubicBezTo>
                          <a:pt x="5046399" y="351275"/>
                          <a:pt x="5027310" y="840744"/>
                          <a:pt x="4944315" y="1207149"/>
                        </a:cubicBezTo>
                        <a:lnTo>
                          <a:pt x="4944315" y="1207149"/>
                        </a:lnTo>
                        <a:cubicBezTo>
                          <a:pt x="4157106" y="1158918"/>
                          <a:pt x="1659160" y="1291604"/>
                          <a:pt x="0" y="1207149"/>
                        </a:cubicBezTo>
                        <a:lnTo>
                          <a:pt x="0" y="1207149"/>
                        </a:lnTo>
                        <a:cubicBezTo>
                          <a:pt x="-79153" y="1045544"/>
                          <a:pt x="-53725" y="464649"/>
                          <a:pt x="0" y="0"/>
                        </a:cubicBezTo>
                        <a:close/>
                      </a:path>
                      <a:path w="4944315" h="1207149" stroke="0" extrusionOk="0">
                        <a:moveTo>
                          <a:pt x="0" y="0"/>
                        </a:moveTo>
                        <a:lnTo>
                          <a:pt x="0" y="0"/>
                        </a:lnTo>
                        <a:cubicBezTo>
                          <a:pt x="751759" y="118645"/>
                          <a:pt x="3979276" y="116012"/>
                          <a:pt x="4944315" y="0"/>
                        </a:cubicBezTo>
                        <a:lnTo>
                          <a:pt x="4944315" y="0"/>
                        </a:lnTo>
                        <a:cubicBezTo>
                          <a:pt x="5026645" y="155128"/>
                          <a:pt x="4981840" y="1067061"/>
                          <a:pt x="4944315" y="1207149"/>
                        </a:cubicBezTo>
                        <a:lnTo>
                          <a:pt x="4944315" y="1207149"/>
                        </a:lnTo>
                        <a:cubicBezTo>
                          <a:pt x="3985025" y="1341749"/>
                          <a:pt x="1291269" y="1049953"/>
                          <a:pt x="0" y="1207149"/>
                        </a:cubicBezTo>
                        <a:lnTo>
                          <a:pt x="0" y="1207149"/>
                        </a:lnTo>
                        <a:cubicBezTo>
                          <a:pt x="-65885" y="947997"/>
                          <a:pt x="20823" y="542399"/>
                          <a:pt x="0" y="0"/>
                        </a:cubicBezTo>
                        <a:close/>
                      </a:path>
                    </a:pathLst>
                  </a:custGeom>
                  <ask:type>
                    <ask:lineSketchNone/>
                  </ask:type>
                </ask:lineSketchStyleProps>
              </a:ext>
            </a:extLst>
          </a:ln>
          <a:effectLst>
            <a:outerShdw blurRad="474909" dist="38100" dir="5400000" sx="117117" sy="117117" algn="t" rotWithShape="0">
              <a:prstClr val="black">
                <a:alpha val="0"/>
              </a:prstClr>
            </a:outerShdw>
          </a:effectLst>
          <a:scene3d>
            <a:camera prst="obliqueTopLeft"/>
            <a:lightRig rig="threePt" dir="t"/>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ounded Rectangle 36">
            <a:extLst>
              <a:ext uri="{FF2B5EF4-FFF2-40B4-BE49-F238E27FC236}">
                <a16:creationId xmlns:a16="http://schemas.microsoft.com/office/drawing/2014/main" id="{85C09E77-2080-5803-2DF2-9F8D78D1E3DD}"/>
              </a:ext>
            </a:extLst>
          </p:cNvPr>
          <p:cNvSpPr/>
          <p:nvPr/>
        </p:nvSpPr>
        <p:spPr>
          <a:xfrm>
            <a:off x="39123" y="787057"/>
            <a:ext cx="1360622" cy="996001"/>
          </a:xfrm>
          <a:prstGeom prst="roundRect">
            <a:avLst>
              <a:gd name="adj" fmla="val 0"/>
            </a:avLst>
          </a:prstGeom>
          <a:solidFill>
            <a:schemeClr val="tx1"/>
          </a:solidFill>
          <a:ln w="28575" cmpd="tri">
            <a:noFill/>
            <a:prstDash val="solid"/>
            <a:extLst>
              <a:ext uri="{C807C97D-BFC1-408E-A445-0C87EB9F89A2}">
                <ask:lineSketchStyleProps xmlns:ask="http://schemas.microsoft.com/office/drawing/2018/sketchyshapes" sd="1219033472">
                  <a:custGeom>
                    <a:avLst/>
                    <a:gdLst>
                      <a:gd name="connsiteX0" fmla="*/ 0 w 4944315"/>
                      <a:gd name="connsiteY0" fmla="*/ 0 h 1207149"/>
                      <a:gd name="connsiteX1" fmla="*/ 0 w 4944315"/>
                      <a:gd name="connsiteY1" fmla="*/ 0 h 1207149"/>
                      <a:gd name="connsiteX2" fmla="*/ 4944315 w 4944315"/>
                      <a:gd name="connsiteY2" fmla="*/ 0 h 1207149"/>
                      <a:gd name="connsiteX3" fmla="*/ 4944315 w 4944315"/>
                      <a:gd name="connsiteY3" fmla="*/ 0 h 1207149"/>
                      <a:gd name="connsiteX4" fmla="*/ 4944315 w 4944315"/>
                      <a:gd name="connsiteY4" fmla="*/ 1207149 h 1207149"/>
                      <a:gd name="connsiteX5" fmla="*/ 4944315 w 4944315"/>
                      <a:gd name="connsiteY5" fmla="*/ 1207149 h 1207149"/>
                      <a:gd name="connsiteX6" fmla="*/ 0 w 4944315"/>
                      <a:gd name="connsiteY6" fmla="*/ 1207149 h 1207149"/>
                      <a:gd name="connsiteX7" fmla="*/ 0 w 4944315"/>
                      <a:gd name="connsiteY7" fmla="*/ 1207149 h 1207149"/>
                      <a:gd name="connsiteX8" fmla="*/ 0 w 4944315"/>
                      <a:gd name="connsiteY8" fmla="*/ 0 h 120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4315" h="1207149" fill="none" extrusionOk="0">
                        <a:moveTo>
                          <a:pt x="0" y="0"/>
                        </a:moveTo>
                        <a:lnTo>
                          <a:pt x="0" y="0"/>
                        </a:lnTo>
                        <a:cubicBezTo>
                          <a:pt x="557245" y="-49533"/>
                          <a:pt x="2597248" y="-14809"/>
                          <a:pt x="4944315" y="0"/>
                        </a:cubicBezTo>
                        <a:lnTo>
                          <a:pt x="4944315" y="0"/>
                        </a:lnTo>
                        <a:cubicBezTo>
                          <a:pt x="5046399" y="351275"/>
                          <a:pt x="5027310" y="840744"/>
                          <a:pt x="4944315" y="1207149"/>
                        </a:cubicBezTo>
                        <a:lnTo>
                          <a:pt x="4944315" y="1207149"/>
                        </a:lnTo>
                        <a:cubicBezTo>
                          <a:pt x="4157106" y="1158918"/>
                          <a:pt x="1659160" y="1291604"/>
                          <a:pt x="0" y="1207149"/>
                        </a:cubicBezTo>
                        <a:lnTo>
                          <a:pt x="0" y="1207149"/>
                        </a:lnTo>
                        <a:cubicBezTo>
                          <a:pt x="-79153" y="1045544"/>
                          <a:pt x="-53725" y="464649"/>
                          <a:pt x="0" y="0"/>
                        </a:cubicBezTo>
                        <a:close/>
                      </a:path>
                      <a:path w="4944315" h="1207149" stroke="0" extrusionOk="0">
                        <a:moveTo>
                          <a:pt x="0" y="0"/>
                        </a:moveTo>
                        <a:lnTo>
                          <a:pt x="0" y="0"/>
                        </a:lnTo>
                        <a:cubicBezTo>
                          <a:pt x="751759" y="118645"/>
                          <a:pt x="3979276" y="116012"/>
                          <a:pt x="4944315" y="0"/>
                        </a:cubicBezTo>
                        <a:lnTo>
                          <a:pt x="4944315" y="0"/>
                        </a:lnTo>
                        <a:cubicBezTo>
                          <a:pt x="5026645" y="155128"/>
                          <a:pt x="4981840" y="1067061"/>
                          <a:pt x="4944315" y="1207149"/>
                        </a:cubicBezTo>
                        <a:lnTo>
                          <a:pt x="4944315" y="1207149"/>
                        </a:lnTo>
                        <a:cubicBezTo>
                          <a:pt x="3985025" y="1341749"/>
                          <a:pt x="1291269" y="1049953"/>
                          <a:pt x="0" y="1207149"/>
                        </a:cubicBezTo>
                        <a:lnTo>
                          <a:pt x="0" y="1207149"/>
                        </a:lnTo>
                        <a:cubicBezTo>
                          <a:pt x="-65885" y="947997"/>
                          <a:pt x="20823" y="542399"/>
                          <a:pt x="0" y="0"/>
                        </a:cubicBezTo>
                        <a:close/>
                      </a:path>
                    </a:pathLst>
                  </a:custGeom>
                  <ask:type>
                    <ask:lineSketchNone/>
                  </ask:type>
                </ask:lineSketchStyleProps>
              </a:ext>
            </a:extLst>
          </a:ln>
          <a:effectLst>
            <a:outerShdw blurRad="474909" dist="38100" dir="5400000" sx="117117" sy="117117" algn="t" rotWithShape="0">
              <a:prstClr val="black">
                <a:alpha val="67000"/>
              </a:prstClr>
            </a:outerShdw>
          </a:effectLst>
          <a:scene3d>
            <a:camera prst="obliqueTopLeft"/>
            <a:lightRig rig="threePt" dir="t"/>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phic 31" descr="Open quotation mark with solid fill">
            <a:extLst>
              <a:ext uri="{FF2B5EF4-FFF2-40B4-BE49-F238E27FC236}">
                <a16:creationId xmlns:a16="http://schemas.microsoft.com/office/drawing/2014/main" id="{93CE62FB-CB9B-4D90-CB82-154C04D4A2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171" y="501782"/>
            <a:ext cx="1505423" cy="1563805"/>
          </a:xfrm>
          <a:prstGeom prst="rect">
            <a:avLst/>
          </a:prstGeom>
        </p:spPr>
      </p:pic>
      <p:sp>
        <p:nvSpPr>
          <p:cNvPr id="27" name="TextBox 26">
            <a:extLst>
              <a:ext uri="{FF2B5EF4-FFF2-40B4-BE49-F238E27FC236}">
                <a16:creationId xmlns:a16="http://schemas.microsoft.com/office/drawing/2014/main" id="{FDF92E5C-EF66-441B-F775-285483A6902B}"/>
              </a:ext>
            </a:extLst>
          </p:cNvPr>
          <p:cNvSpPr txBox="1"/>
          <p:nvPr/>
        </p:nvSpPr>
        <p:spPr>
          <a:xfrm>
            <a:off x="1210962" y="1212978"/>
            <a:ext cx="11701039" cy="646331"/>
          </a:xfrm>
          <a:prstGeom prst="rect">
            <a:avLst/>
          </a:prstGeom>
          <a:noFill/>
        </p:spPr>
        <p:txBody>
          <a:bodyPr wrap="square" rtlCol="0">
            <a:spAutoFit/>
          </a:bodyPr>
          <a:lstStyle/>
          <a:p>
            <a:r>
              <a:rPr lang="en-US" dirty="0">
                <a:solidFill>
                  <a:schemeClr val="bg1"/>
                </a:solidFill>
                <a:latin typeface="Courier New" panose="02070309020205020404" pitchFamily="49" charset="0"/>
                <a:cs typeface="Courier New" panose="02070309020205020404" pitchFamily="49" charset="0"/>
              </a:rPr>
              <a:t>Our grandparents had careers. Our parents had jobs. We complete tasks. </a:t>
            </a:r>
          </a:p>
          <a:p>
            <a:r>
              <a:rPr lang="en-US" dirty="0">
                <a:solidFill>
                  <a:schemeClr val="bg1"/>
                </a:solidFill>
                <a:latin typeface="Courier New" panose="02070309020205020404" pitchFamily="49" charset="0"/>
                <a:cs typeface="Courier New" panose="02070309020205020404" pitchFamily="49" charset="0"/>
              </a:rPr>
              <a:t>That’s been the story of the American working class and working poor, anyway.</a:t>
            </a:r>
          </a:p>
        </p:txBody>
      </p:sp>
      <p:sp>
        <p:nvSpPr>
          <p:cNvPr id="4" name="Rounded Rectangle 3">
            <a:extLst>
              <a:ext uri="{FF2B5EF4-FFF2-40B4-BE49-F238E27FC236}">
                <a16:creationId xmlns:a16="http://schemas.microsoft.com/office/drawing/2014/main" id="{A68AE0A9-20E4-E2E4-BE36-0F1B5673C09D}"/>
              </a:ext>
            </a:extLst>
          </p:cNvPr>
          <p:cNvSpPr/>
          <p:nvPr/>
        </p:nvSpPr>
        <p:spPr>
          <a:xfrm>
            <a:off x="361506" y="2539700"/>
            <a:ext cx="11489117" cy="3989116"/>
          </a:xfrm>
          <a:prstGeom prst="roundRect">
            <a:avLst>
              <a:gd name="adj" fmla="val 0"/>
            </a:avLst>
          </a:prstGeom>
          <a:noFill/>
          <a:ln>
            <a:solidFill>
              <a:srgbClr val="FF72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FE5E6216-4D34-8250-136A-72DB8E96CA19}"/>
              </a:ext>
            </a:extLst>
          </p:cNvPr>
          <p:cNvSpPr/>
          <p:nvPr/>
        </p:nvSpPr>
        <p:spPr>
          <a:xfrm>
            <a:off x="5168402" y="2376835"/>
            <a:ext cx="1913207" cy="38862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903B206F-3CA3-D3F7-ADD9-84B5BEE7920B}"/>
              </a:ext>
            </a:extLst>
          </p:cNvPr>
          <p:cNvSpPr/>
          <p:nvPr/>
        </p:nvSpPr>
        <p:spPr>
          <a:xfrm>
            <a:off x="971017" y="2384392"/>
            <a:ext cx="2555925" cy="38862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87F49659-01F8-21A1-016C-5F36BD0C42CA}"/>
              </a:ext>
            </a:extLst>
          </p:cNvPr>
          <p:cNvSpPr txBox="1"/>
          <p:nvPr/>
        </p:nvSpPr>
        <p:spPr>
          <a:xfrm>
            <a:off x="460835" y="2390935"/>
            <a:ext cx="3631452" cy="400110"/>
          </a:xfrm>
          <a:prstGeom prst="rect">
            <a:avLst/>
          </a:prstGeom>
          <a:noFill/>
        </p:spPr>
        <p:txBody>
          <a:bodyPr wrap="square" rtlCol="0">
            <a:spAutoFit/>
          </a:bodyPr>
          <a:lstStyle/>
          <a:p>
            <a:pPr algn="ctr"/>
            <a:r>
              <a:rPr lang="en-US" sz="2000" spc="40">
                <a:solidFill>
                  <a:srgbClr val="E5E9D0"/>
                </a:solidFill>
                <a:latin typeface="Hardwick WF" pitchFamily="2" charset="0"/>
              </a:rPr>
              <a:t>CONTRACT WORK</a:t>
            </a:r>
            <a:endParaRPr lang="en-US" sz="2000" spc="40" dirty="0">
              <a:solidFill>
                <a:srgbClr val="E5E9D0"/>
              </a:solidFill>
              <a:latin typeface="Hardwick WF" pitchFamily="2" charset="0"/>
            </a:endParaRPr>
          </a:p>
        </p:txBody>
      </p:sp>
      <p:sp>
        <p:nvSpPr>
          <p:cNvPr id="21" name="TextBox 20">
            <a:extLst>
              <a:ext uri="{FF2B5EF4-FFF2-40B4-BE49-F238E27FC236}">
                <a16:creationId xmlns:a16="http://schemas.microsoft.com/office/drawing/2014/main" id="{57B44699-B29D-321A-9609-46ED778FC981}"/>
              </a:ext>
            </a:extLst>
          </p:cNvPr>
          <p:cNvSpPr txBox="1"/>
          <p:nvPr/>
        </p:nvSpPr>
        <p:spPr>
          <a:xfrm>
            <a:off x="4768454" y="2384392"/>
            <a:ext cx="2713098" cy="400110"/>
          </a:xfrm>
          <a:prstGeom prst="rect">
            <a:avLst/>
          </a:prstGeom>
          <a:noFill/>
        </p:spPr>
        <p:txBody>
          <a:bodyPr wrap="square" rtlCol="0">
            <a:spAutoFit/>
          </a:bodyPr>
          <a:lstStyle/>
          <a:p>
            <a:pPr algn="ctr"/>
            <a:r>
              <a:rPr lang="en-US" sz="2000" spc="40">
                <a:solidFill>
                  <a:srgbClr val="E5E9D0"/>
                </a:solidFill>
                <a:latin typeface="Hardwick WF" pitchFamily="2" charset="0"/>
              </a:rPr>
              <a:t>GIG JOBS</a:t>
            </a:r>
            <a:endParaRPr lang="en-US" sz="2000" spc="40" dirty="0">
              <a:solidFill>
                <a:srgbClr val="E5E9D0"/>
              </a:solidFill>
              <a:latin typeface="Hardwick WF" pitchFamily="2" charset="0"/>
            </a:endParaRPr>
          </a:p>
        </p:txBody>
      </p:sp>
      <p:sp>
        <p:nvSpPr>
          <p:cNvPr id="2" name="Rectangle 1">
            <a:extLst>
              <a:ext uri="{FF2B5EF4-FFF2-40B4-BE49-F238E27FC236}">
                <a16:creationId xmlns:a16="http://schemas.microsoft.com/office/drawing/2014/main" id="{9FDD46E2-5D3F-22F8-2F19-BA7490A4C0AD}"/>
              </a:ext>
            </a:extLst>
          </p:cNvPr>
          <p:cNvSpPr/>
          <p:nvPr/>
        </p:nvSpPr>
        <p:spPr>
          <a:xfrm>
            <a:off x="8920896" y="2368188"/>
            <a:ext cx="1913207" cy="38862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B554651D-0B7E-1392-37B5-01BCBBD2468E}"/>
              </a:ext>
            </a:extLst>
          </p:cNvPr>
          <p:cNvSpPr txBox="1"/>
          <p:nvPr/>
        </p:nvSpPr>
        <p:spPr>
          <a:xfrm>
            <a:off x="8520949" y="2375745"/>
            <a:ext cx="2713098" cy="400110"/>
          </a:xfrm>
          <a:prstGeom prst="rect">
            <a:avLst/>
          </a:prstGeom>
          <a:noFill/>
        </p:spPr>
        <p:txBody>
          <a:bodyPr wrap="square" rtlCol="0">
            <a:spAutoFit/>
          </a:bodyPr>
          <a:lstStyle/>
          <a:p>
            <a:pPr algn="ctr"/>
            <a:r>
              <a:rPr lang="en-US" sz="2000" spc="40">
                <a:solidFill>
                  <a:srgbClr val="E5E9D0"/>
                </a:solidFill>
                <a:latin typeface="Hardwick WF" pitchFamily="2" charset="0"/>
              </a:rPr>
              <a:t>ALGORITHMS</a:t>
            </a:r>
            <a:endParaRPr lang="en-US" sz="2000" spc="40" dirty="0">
              <a:solidFill>
                <a:srgbClr val="E5E9D0"/>
              </a:solidFill>
              <a:latin typeface="Hardwick WF" pitchFamily="2" charset="0"/>
            </a:endParaRPr>
          </a:p>
        </p:txBody>
      </p:sp>
      <p:grpSp>
        <p:nvGrpSpPr>
          <p:cNvPr id="6" name="Group 5">
            <a:extLst>
              <a:ext uri="{FF2B5EF4-FFF2-40B4-BE49-F238E27FC236}">
                <a16:creationId xmlns:a16="http://schemas.microsoft.com/office/drawing/2014/main" id="{413DF120-2603-6355-37B2-4EE4D6BB7D3D}"/>
              </a:ext>
            </a:extLst>
          </p:cNvPr>
          <p:cNvGrpSpPr/>
          <p:nvPr/>
        </p:nvGrpSpPr>
        <p:grpSpPr>
          <a:xfrm>
            <a:off x="381994" y="2821697"/>
            <a:ext cx="4579443" cy="3611165"/>
            <a:chOff x="381994" y="2821697"/>
            <a:chExt cx="4579443" cy="3611165"/>
          </a:xfrm>
        </p:grpSpPr>
        <p:cxnSp>
          <p:nvCxnSpPr>
            <p:cNvPr id="12" name="Straight Connector 11">
              <a:extLst>
                <a:ext uri="{FF2B5EF4-FFF2-40B4-BE49-F238E27FC236}">
                  <a16:creationId xmlns:a16="http://schemas.microsoft.com/office/drawing/2014/main" id="{8587D913-3393-8FA5-B829-969366CDA88C}"/>
                </a:ext>
              </a:extLst>
            </p:cNvPr>
            <p:cNvCxnSpPr>
              <a:cxnSpLocks/>
            </p:cNvCxnSpPr>
            <p:nvPr/>
          </p:nvCxnSpPr>
          <p:spPr>
            <a:xfrm flipV="1">
              <a:off x="566328" y="2821697"/>
              <a:ext cx="0" cy="752886"/>
            </a:xfrm>
            <a:prstGeom prst="line">
              <a:avLst/>
            </a:prstGeom>
            <a:ln w="57150">
              <a:solidFill>
                <a:srgbClr val="353435"/>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DCCC648-A4B4-5DD8-5E0C-D91993ABAEB7}"/>
                </a:ext>
              </a:extLst>
            </p:cNvPr>
            <p:cNvSpPr txBox="1"/>
            <p:nvPr/>
          </p:nvSpPr>
          <p:spPr>
            <a:xfrm>
              <a:off x="677539" y="2874975"/>
              <a:ext cx="4007552" cy="646331"/>
            </a:xfrm>
            <a:prstGeom prst="rect">
              <a:avLst/>
            </a:prstGeom>
            <a:noFill/>
          </p:spPr>
          <p:txBody>
            <a:bodyPr wrap="square" rtlCol="0">
              <a:spAutoFit/>
            </a:bodyPr>
            <a:lstStyle/>
            <a:p>
              <a:r>
                <a:rPr lang="en-US" sz="1200" i="1" dirty="0">
                  <a:solidFill>
                    <a:schemeClr val="bg1"/>
                  </a:solidFill>
                  <a:latin typeface="Courier New" panose="02070309020205020404" pitchFamily="49" charset="0"/>
                  <a:cs typeface="Courier New" panose="02070309020205020404" pitchFamily="49" charset="0"/>
                </a:rPr>
                <a:t>Temporary employment without </a:t>
              </a:r>
            </a:p>
            <a:p>
              <a:r>
                <a:rPr lang="en-US" sz="1200" i="1" dirty="0">
                  <a:solidFill>
                    <a:schemeClr val="bg1"/>
                  </a:solidFill>
                  <a:latin typeface="Courier New" panose="02070309020205020404" pitchFamily="49" charset="0"/>
                  <a:cs typeface="Courier New" panose="02070309020205020404" pitchFamily="49" charset="0"/>
                </a:rPr>
                <a:t>long-term employer commitments or benefits</a:t>
              </a:r>
            </a:p>
          </p:txBody>
        </p:sp>
        <p:pic>
          <p:nvPicPr>
            <p:cNvPr id="30" name="Picture 29">
              <a:extLst>
                <a:ext uri="{FF2B5EF4-FFF2-40B4-BE49-F238E27FC236}">
                  <a16:creationId xmlns:a16="http://schemas.microsoft.com/office/drawing/2014/main" id="{EB3B40EE-4FC2-C4B7-E741-F71E9AFA5CA5}"/>
                </a:ext>
              </a:extLst>
            </p:cNvPr>
            <p:cNvPicPr>
              <a:picLocks noChangeAspect="1"/>
            </p:cNvPicPr>
            <p:nvPr/>
          </p:nvPicPr>
          <p:blipFill>
            <a:blip r:embed="rId8"/>
            <a:stretch>
              <a:fillRect/>
            </a:stretch>
          </p:blipFill>
          <p:spPr>
            <a:xfrm>
              <a:off x="381994" y="5513763"/>
              <a:ext cx="1009054" cy="919099"/>
            </a:xfrm>
            <a:prstGeom prst="rect">
              <a:avLst/>
            </a:prstGeom>
          </p:spPr>
        </p:pic>
        <p:pic>
          <p:nvPicPr>
            <p:cNvPr id="35" name="Picture 34">
              <a:extLst>
                <a:ext uri="{FF2B5EF4-FFF2-40B4-BE49-F238E27FC236}">
                  <a16:creationId xmlns:a16="http://schemas.microsoft.com/office/drawing/2014/main" id="{6B334739-7E00-B6B3-82C3-79F6E1BCE67E}"/>
                </a:ext>
              </a:extLst>
            </p:cNvPr>
            <p:cNvPicPr>
              <a:picLocks noChangeAspect="1"/>
            </p:cNvPicPr>
            <p:nvPr/>
          </p:nvPicPr>
          <p:blipFill>
            <a:blip r:embed="rId9"/>
            <a:stretch>
              <a:fillRect/>
            </a:stretch>
          </p:blipFill>
          <p:spPr>
            <a:xfrm>
              <a:off x="3144395" y="4740930"/>
              <a:ext cx="280193" cy="609679"/>
            </a:xfrm>
            <a:prstGeom prst="rect">
              <a:avLst/>
            </a:prstGeom>
          </p:spPr>
        </p:pic>
        <p:grpSp>
          <p:nvGrpSpPr>
            <p:cNvPr id="44" name="Group 43">
              <a:extLst>
                <a:ext uri="{FF2B5EF4-FFF2-40B4-BE49-F238E27FC236}">
                  <a16:creationId xmlns:a16="http://schemas.microsoft.com/office/drawing/2014/main" id="{E7C53DB7-D6A8-B2D2-CD40-0BEC998964D4}"/>
                </a:ext>
              </a:extLst>
            </p:cNvPr>
            <p:cNvGrpSpPr/>
            <p:nvPr/>
          </p:nvGrpSpPr>
          <p:grpSpPr>
            <a:xfrm>
              <a:off x="3453298" y="4541634"/>
              <a:ext cx="1149997" cy="959729"/>
              <a:chOff x="3254781" y="4274392"/>
              <a:chExt cx="1149997" cy="959729"/>
            </a:xfrm>
          </p:grpSpPr>
          <p:pic>
            <p:nvPicPr>
              <p:cNvPr id="31" name="Picture 30">
                <a:extLst>
                  <a:ext uri="{FF2B5EF4-FFF2-40B4-BE49-F238E27FC236}">
                    <a16:creationId xmlns:a16="http://schemas.microsoft.com/office/drawing/2014/main" id="{9A694E10-C7A5-1E5B-62BC-B11B768F9159}"/>
                  </a:ext>
                </a:extLst>
              </p:cNvPr>
              <p:cNvPicPr>
                <a:picLocks noChangeAspect="1"/>
              </p:cNvPicPr>
              <p:nvPr/>
            </p:nvPicPr>
            <p:blipFill rotWithShape="1">
              <a:blip r:embed="rId10"/>
              <a:srcRect l="16473"/>
              <a:stretch/>
            </p:blipFill>
            <p:spPr>
              <a:xfrm>
                <a:off x="3254781" y="4274392"/>
                <a:ext cx="710310" cy="959729"/>
              </a:xfrm>
              <a:prstGeom prst="rect">
                <a:avLst/>
              </a:prstGeom>
            </p:spPr>
          </p:pic>
          <p:sp>
            <p:nvSpPr>
              <p:cNvPr id="36" name="TextBox 35">
                <a:extLst>
                  <a:ext uri="{FF2B5EF4-FFF2-40B4-BE49-F238E27FC236}">
                    <a16:creationId xmlns:a16="http://schemas.microsoft.com/office/drawing/2014/main" id="{BEED6816-E8B1-C76C-9ADB-297A999FD59F}"/>
                  </a:ext>
                </a:extLst>
              </p:cNvPr>
              <p:cNvSpPr txBox="1"/>
              <p:nvPr/>
            </p:nvSpPr>
            <p:spPr>
              <a:xfrm>
                <a:off x="3479431" y="4686725"/>
                <a:ext cx="925347" cy="369332"/>
              </a:xfrm>
              <a:prstGeom prst="rect">
                <a:avLst/>
              </a:prstGeom>
              <a:noFill/>
            </p:spPr>
            <p:txBody>
              <a:bodyPr wrap="square" rtlCol="0">
                <a:spAutoFit/>
              </a:bodyPr>
              <a:lstStyle/>
              <a:p>
                <a:r>
                  <a:rPr lang="en-US" dirty="0">
                    <a:latin typeface="Hardwick WF" pitchFamily="2" charset="0"/>
                  </a:rPr>
                  <a:t>$</a:t>
                </a:r>
              </a:p>
            </p:txBody>
          </p:sp>
        </p:grpSp>
        <p:pic>
          <p:nvPicPr>
            <p:cNvPr id="38" name="Picture 37">
              <a:extLst>
                <a:ext uri="{FF2B5EF4-FFF2-40B4-BE49-F238E27FC236}">
                  <a16:creationId xmlns:a16="http://schemas.microsoft.com/office/drawing/2014/main" id="{F4EBA79C-D3FB-1356-E5D4-27CB89B0C0EE}"/>
                </a:ext>
              </a:extLst>
            </p:cNvPr>
            <p:cNvPicPr>
              <a:picLocks noChangeAspect="1"/>
            </p:cNvPicPr>
            <p:nvPr/>
          </p:nvPicPr>
          <p:blipFill>
            <a:blip r:embed="rId11"/>
            <a:stretch>
              <a:fillRect/>
            </a:stretch>
          </p:blipFill>
          <p:spPr>
            <a:xfrm>
              <a:off x="636647" y="3667228"/>
              <a:ext cx="808121" cy="887974"/>
            </a:xfrm>
            <a:prstGeom prst="rect">
              <a:avLst/>
            </a:prstGeom>
          </p:spPr>
        </p:pic>
        <p:sp>
          <p:nvSpPr>
            <p:cNvPr id="46" name="TextBox 45">
              <a:extLst>
                <a:ext uri="{FF2B5EF4-FFF2-40B4-BE49-F238E27FC236}">
                  <a16:creationId xmlns:a16="http://schemas.microsoft.com/office/drawing/2014/main" id="{8F2EC206-ACEE-47C5-BA8B-A6A14EA0CD85}"/>
                </a:ext>
              </a:extLst>
            </p:cNvPr>
            <p:cNvSpPr txBox="1"/>
            <p:nvPr/>
          </p:nvSpPr>
          <p:spPr>
            <a:xfrm>
              <a:off x="888979" y="3771196"/>
              <a:ext cx="3620207" cy="584775"/>
            </a:xfrm>
            <a:prstGeom prst="rect">
              <a:avLst/>
            </a:prstGeom>
            <a:noFill/>
          </p:spPr>
          <p:txBody>
            <a:bodyPr wrap="square" rtlCol="0">
              <a:spAutoFit/>
            </a:bodyPr>
            <a:lstStyle/>
            <a:p>
              <a:pPr algn="ctr"/>
              <a:r>
                <a:rPr lang="en-US" sz="1400" dirty="0">
                  <a:solidFill>
                    <a:srgbClr val="E5E9D0"/>
                  </a:solidFill>
                  <a:latin typeface="Avenir Next" panose="020B0503020202020204" pitchFamily="34" charset="0"/>
                </a:rPr>
                <a:t>Tech companies save up to </a:t>
              </a:r>
            </a:p>
            <a:p>
              <a:pPr algn="ctr"/>
              <a:r>
                <a:rPr lang="en-US" dirty="0">
                  <a:solidFill>
                    <a:srgbClr val="FF7250"/>
                  </a:solidFill>
                  <a:latin typeface="Hardwick WF" pitchFamily="2" charset="0"/>
                </a:rPr>
                <a:t>$100K </a:t>
              </a:r>
              <a:r>
                <a:rPr lang="en-US" sz="1400" dirty="0">
                  <a:solidFill>
                    <a:srgbClr val="E5E9D0"/>
                  </a:solidFill>
                  <a:latin typeface="Avenir Next" panose="020B0503020202020204" pitchFamily="34" charset="0"/>
                </a:rPr>
                <a:t>per job each year.  </a:t>
              </a:r>
            </a:p>
          </p:txBody>
        </p:sp>
        <p:sp>
          <p:nvSpPr>
            <p:cNvPr id="47" name="TextBox 46">
              <a:extLst>
                <a:ext uri="{FF2B5EF4-FFF2-40B4-BE49-F238E27FC236}">
                  <a16:creationId xmlns:a16="http://schemas.microsoft.com/office/drawing/2014/main" id="{D8C5EFDD-79B8-B4B4-2A98-77D0CDC14D57}"/>
                </a:ext>
              </a:extLst>
            </p:cNvPr>
            <p:cNvSpPr txBox="1"/>
            <p:nvPr/>
          </p:nvSpPr>
          <p:spPr>
            <a:xfrm>
              <a:off x="411605" y="4800079"/>
              <a:ext cx="3620207" cy="523220"/>
            </a:xfrm>
            <a:prstGeom prst="rect">
              <a:avLst/>
            </a:prstGeom>
            <a:noFill/>
          </p:spPr>
          <p:txBody>
            <a:bodyPr wrap="square" rtlCol="0">
              <a:spAutoFit/>
            </a:bodyPr>
            <a:lstStyle/>
            <a:p>
              <a:r>
                <a:rPr lang="en-US" sz="1400" dirty="0">
                  <a:solidFill>
                    <a:srgbClr val="E5E9D0"/>
                  </a:solidFill>
                  <a:latin typeface="Avenir Next" panose="020B0503020202020204" pitchFamily="34" charset="0"/>
                </a:rPr>
                <a:t>Employees endure lower wages  </a:t>
              </a:r>
            </a:p>
            <a:p>
              <a:r>
                <a:rPr lang="en-US" sz="1400" dirty="0">
                  <a:solidFill>
                    <a:srgbClr val="E5E9D0"/>
                  </a:solidFill>
                  <a:latin typeface="Avenir Next" panose="020B0503020202020204" pitchFamily="34" charset="0"/>
                </a:rPr>
                <a:t>&amp; fewer promotion chances.</a:t>
              </a:r>
            </a:p>
          </p:txBody>
        </p:sp>
        <p:sp>
          <p:nvSpPr>
            <p:cNvPr id="48" name="TextBox 47">
              <a:extLst>
                <a:ext uri="{FF2B5EF4-FFF2-40B4-BE49-F238E27FC236}">
                  <a16:creationId xmlns:a16="http://schemas.microsoft.com/office/drawing/2014/main" id="{355723C5-FA2C-6FFF-460A-8ABDE1BBCDF5}"/>
                </a:ext>
              </a:extLst>
            </p:cNvPr>
            <p:cNvSpPr txBox="1"/>
            <p:nvPr/>
          </p:nvSpPr>
          <p:spPr>
            <a:xfrm>
              <a:off x="1341230" y="5801349"/>
              <a:ext cx="3620207" cy="523220"/>
            </a:xfrm>
            <a:prstGeom prst="rect">
              <a:avLst/>
            </a:prstGeom>
            <a:noFill/>
          </p:spPr>
          <p:txBody>
            <a:bodyPr wrap="square" rtlCol="0">
              <a:spAutoFit/>
            </a:bodyPr>
            <a:lstStyle/>
            <a:p>
              <a:r>
                <a:rPr lang="en-US" sz="1400" dirty="0">
                  <a:solidFill>
                    <a:srgbClr val="E5E9D0"/>
                  </a:solidFill>
                  <a:latin typeface="Avenir Next" panose="020B0503020202020204" pitchFamily="34" charset="0"/>
                </a:rPr>
                <a:t>Temp agencies compete over </a:t>
              </a:r>
            </a:p>
            <a:p>
              <a:r>
                <a:rPr lang="en-US" sz="1400" dirty="0">
                  <a:solidFill>
                    <a:srgbClr val="E5E9D0"/>
                  </a:solidFill>
                  <a:latin typeface="Avenir Next" panose="020B0503020202020204" pitchFamily="34" charset="0"/>
                </a:rPr>
                <a:t>who can offer cheapest labor.</a:t>
              </a:r>
            </a:p>
          </p:txBody>
        </p:sp>
      </p:grpSp>
      <p:sp>
        <p:nvSpPr>
          <p:cNvPr id="45" name="TextBox 44">
            <a:extLst>
              <a:ext uri="{FF2B5EF4-FFF2-40B4-BE49-F238E27FC236}">
                <a16:creationId xmlns:a16="http://schemas.microsoft.com/office/drawing/2014/main" id="{27CACFCB-DE66-1BE9-4068-3B1FED3A02CA}"/>
              </a:ext>
            </a:extLst>
          </p:cNvPr>
          <p:cNvSpPr txBox="1"/>
          <p:nvPr/>
        </p:nvSpPr>
        <p:spPr>
          <a:xfrm>
            <a:off x="7996057" y="3125868"/>
            <a:ext cx="3640986" cy="338554"/>
          </a:xfrm>
          <a:prstGeom prst="rect">
            <a:avLst/>
          </a:prstGeom>
          <a:noFill/>
        </p:spPr>
        <p:txBody>
          <a:bodyPr wrap="square" rtlCol="0">
            <a:spAutoFit/>
          </a:bodyPr>
          <a:lstStyle/>
          <a:p>
            <a:pPr algn="r"/>
            <a:r>
              <a:rPr lang="en-US" sz="1600" dirty="0">
                <a:solidFill>
                  <a:schemeClr val="bg1"/>
                </a:solidFill>
                <a:latin typeface="Avenir Next Medium" panose="020B0503020202020204" pitchFamily="34" charset="0"/>
              </a:rPr>
              <a:t>Unpredictable Scheduling</a:t>
            </a:r>
          </a:p>
        </p:txBody>
      </p:sp>
      <p:sp>
        <p:nvSpPr>
          <p:cNvPr id="49" name="TextBox 48">
            <a:extLst>
              <a:ext uri="{FF2B5EF4-FFF2-40B4-BE49-F238E27FC236}">
                <a16:creationId xmlns:a16="http://schemas.microsoft.com/office/drawing/2014/main" id="{9E73D173-F3D6-8B2D-68F7-4511003962E2}"/>
              </a:ext>
            </a:extLst>
          </p:cNvPr>
          <p:cNvSpPr txBox="1"/>
          <p:nvPr/>
        </p:nvSpPr>
        <p:spPr>
          <a:xfrm>
            <a:off x="7484981" y="4944109"/>
            <a:ext cx="2836674" cy="338554"/>
          </a:xfrm>
          <a:prstGeom prst="rect">
            <a:avLst/>
          </a:prstGeom>
          <a:noFill/>
        </p:spPr>
        <p:txBody>
          <a:bodyPr wrap="square" rtlCol="0">
            <a:spAutoFit/>
          </a:bodyPr>
          <a:lstStyle/>
          <a:p>
            <a:pPr algn="r"/>
            <a:r>
              <a:rPr lang="en-US" sz="1600" dirty="0">
                <a:solidFill>
                  <a:schemeClr val="bg1"/>
                </a:solidFill>
                <a:latin typeface="Avenir Next Medium" panose="020B0503020202020204" pitchFamily="34" charset="0"/>
              </a:rPr>
              <a:t>Constant Monitoring</a:t>
            </a:r>
          </a:p>
        </p:txBody>
      </p:sp>
      <p:sp>
        <p:nvSpPr>
          <p:cNvPr id="50" name="TextBox 49">
            <a:extLst>
              <a:ext uri="{FF2B5EF4-FFF2-40B4-BE49-F238E27FC236}">
                <a16:creationId xmlns:a16="http://schemas.microsoft.com/office/drawing/2014/main" id="{8EE6987A-FD4E-721C-C48C-6925ECEA1689}"/>
              </a:ext>
            </a:extLst>
          </p:cNvPr>
          <p:cNvSpPr txBox="1"/>
          <p:nvPr/>
        </p:nvSpPr>
        <p:spPr>
          <a:xfrm>
            <a:off x="8576462" y="3502672"/>
            <a:ext cx="3022608" cy="1200329"/>
          </a:xfrm>
          <a:prstGeom prst="rect">
            <a:avLst/>
          </a:prstGeom>
          <a:noFill/>
        </p:spPr>
        <p:txBody>
          <a:bodyPr wrap="square" rtlCol="0">
            <a:spAutoFit/>
          </a:bodyPr>
          <a:lstStyle/>
          <a:p>
            <a:pPr algn="r"/>
            <a:r>
              <a:rPr lang="en-US" sz="1600" dirty="0">
                <a:solidFill>
                  <a:srgbClr val="FF7250"/>
                </a:solidFill>
                <a:latin typeface="Hardwick WF" pitchFamily="2" charset="0"/>
              </a:rPr>
              <a:t>41% </a:t>
            </a:r>
            <a:r>
              <a:rPr lang="en-US" sz="1400" dirty="0">
                <a:solidFill>
                  <a:srgbClr val="E5E9D0"/>
                </a:solidFill>
                <a:latin typeface="Avenir Next" panose="020B0503020202020204" pitchFamily="34" charset="0"/>
              </a:rPr>
              <a:t>of early-career U.S. hourly workers receive schedules with less than a week's notice due to just-in-time scheduling practices </a:t>
            </a:r>
          </a:p>
          <a:p>
            <a:pPr algn="ctr"/>
            <a:endParaRPr lang="en-US" sz="1400" dirty="0">
              <a:solidFill>
                <a:srgbClr val="E5E9D0"/>
              </a:solidFill>
              <a:latin typeface="Avenir Next" panose="020B0503020202020204" pitchFamily="34" charset="0"/>
            </a:endParaRPr>
          </a:p>
        </p:txBody>
      </p:sp>
      <p:sp>
        <p:nvSpPr>
          <p:cNvPr id="51" name="TextBox 50">
            <a:extLst>
              <a:ext uri="{FF2B5EF4-FFF2-40B4-BE49-F238E27FC236}">
                <a16:creationId xmlns:a16="http://schemas.microsoft.com/office/drawing/2014/main" id="{47362307-4C90-57D6-9E99-8CC2B63F7953}"/>
              </a:ext>
            </a:extLst>
          </p:cNvPr>
          <p:cNvSpPr txBox="1"/>
          <p:nvPr/>
        </p:nvSpPr>
        <p:spPr>
          <a:xfrm>
            <a:off x="8287548" y="5351961"/>
            <a:ext cx="4077642" cy="954107"/>
          </a:xfrm>
          <a:prstGeom prst="rect">
            <a:avLst/>
          </a:prstGeom>
          <a:noFill/>
        </p:spPr>
        <p:txBody>
          <a:bodyPr wrap="square" rtlCol="0">
            <a:spAutoFit/>
          </a:bodyPr>
          <a:lstStyle/>
          <a:p>
            <a:r>
              <a:rPr lang="en-US" sz="1400" dirty="0">
                <a:solidFill>
                  <a:srgbClr val="E5E9D0"/>
                </a:solidFill>
                <a:latin typeface="Avenir Next" panose="020B0503020202020204" pitchFamily="34" charset="0"/>
              </a:rPr>
              <a:t>Algorithmic monitoring of even </a:t>
            </a:r>
          </a:p>
          <a:p>
            <a:r>
              <a:rPr lang="en-US" sz="1400" dirty="0">
                <a:solidFill>
                  <a:srgbClr val="E5E9D0"/>
                </a:solidFill>
                <a:latin typeface="Avenir Next" panose="020B0503020202020204" pitchFamily="34" charset="0"/>
              </a:rPr>
              <a:t>keystrokes and motion can be used to </a:t>
            </a:r>
          </a:p>
          <a:p>
            <a:r>
              <a:rPr lang="en-US" sz="1400" dirty="0">
                <a:solidFill>
                  <a:srgbClr val="E5E9D0"/>
                </a:solidFill>
                <a:latin typeface="Avenir Next" panose="020B0503020202020204" pitchFamily="34" charset="0"/>
              </a:rPr>
              <a:t>dock pay for “breaks,” including using </a:t>
            </a:r>
          </a:p>
          <a:p>
            <a:r>
              <a:rPr lang="en-US" sz="1400" dirty="0">
                <a:solidFill>
                  <a:srgbClr val="E5E9D0"/>
                </a:solidFill>
                <a:latin typeface="Avenir Next" panose="020B0503020202020204" pitchFamily="34" charset="0"/>
              </a:rPr>
              <a:t>the bathroom.</a:t>
            </a:r>
          </a:p>
        </p:txBody>
      </p:sp>
      <p:grpSp>
        <p:nvGrpSpPr>
          <p:cNvPr id="28" name="Group 27">
            <a:extLst>
              <a:ext uri="{FF2B5EF4-FFF2-40B4-BE49-F238E27FC236}">
                <a16:creationId xmlns:a16="http://schemas.microsoft.com/office/drawing/2014/main" id="{093FD155-7077-5863-23A8-BF5BCAEAC02B}"/>
              </a:ext>
            </a:extLst>
          </p:cNvPr>
          <p:cNvGrpSpPr/>
          <p:nvPr/>
        </p:nvGrpSpPr>
        <p:grpSpPr>
          <a:xfrm>
            <a:off x="3364588" y="2559809"/>
            <a:ext cx="5499947" cy="3989116"/>
            <a:chOff x="3346655" y="2539700"/>
            <a:chExt cx="5499947" cy="3989116"/>
          </a:xfrm>
        </p:grpSpPr>
        <p:cxnSp>
          <p:nvCxnSpPr>
            <p:cNvPr id="9" name="Straight Connector 8">
              <a:extLst>
                <a:ext uri="{FF2B5EF4-FFF2-40B4-BE49-F238E27FC236}">
                  <a16:creationId xmlns:a16="http://schemas.microsoft.com/office/drawing/2014/main" id="{04C82414-E773-70AA-C05B-623636748935}"/>
                </a:ext>
              </a:extLst>
            </p:cNvPr>
            <p:cNvCxnSpPr>
              <a:cxnSpLocks/>
            </p:cNvCxnSpPr>
            <p:nvPr/>
          </p:nvCxnSpPr>
          <p:spPr>
            <a:xfrm>
              <a:off x="7983850" y="2539700"/>
              <a:ext cx="0" cy="3966465"/>
            </a:xfrm>
            <a:prstGeom prst="line">
              <a:avLst/>
            </a:prstGeom>
            <a:ln>
              <a:solidFill>
                <a:srgbClr val="FF7250"/>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590B570-7E5D-34A4-5376-9D8FD4B82E05}"/>
                </a:ext>
              </a:extLst>
            </p:cNvPr>
            <p:cNvCxnSpPr>
              <a:cxnSpLocks/>
            </p:cNvCxnSpPr>
            <p:nvPr/>
          </p:nvCxnSpPr>
          <p:spPr>
            <a:xfrm>
              <a:off x="4191618" y="2539700"/>
              <a:ext cx="0" cy="3989116"/>
            </a:xfrm>
            <a:prstGeom prst="line">
              <a:avLst/>
            </a:prstGeom>
            <a:ln>
              <a:solidFill>
                <a:srgbClr val="FF7250"/>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1CE7464-3383-C75E-101B-46723EA0F706}"/>
                </a:ext>
              </a:extLst>
            </p:cNvPr>
            <p:cNvCxnSpPr>
              <a:cxnSpLocks/>
            </p:cNvCxnSpPr>
            <p:nvPr/>
          </p:nvCxnSpPr>
          <p:spPr>
            <a:xfrm flipV="1">
              <a:off x="4418145" y="2895179"/>
              <a:ext cx="0" cy="533821"/>
            </a:xfrm>
            <a:prstGeom prst="line">
              <a:avLst/>
            </a:prstGeom>
            <a:ln w="57150">
              <a:solidFill>
                <a:srgbClr val="353435"/>
              </a:solidFill>
              <a:prstDash val="sysDot"/>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B3F63304-B5A0-3886-7ABB-A1D109BBEFDF}"/>
                </a:ext>
              </a:extLst>
            </p:cNvPr>
            <p:cNvSpPr txBox="1"/>
            <p:nvPr/>
          </p:nvSpPr>
          <p:spPr>
            <a:xfrm>
              <a:off x="4529356" y="2948457"/>
              <a:ext cx="4174486" cy="461665"/>
            </a:xfrm>
            <a:prstGeom prst="rect">
              <a:avLst/>
            </a:prstGeom>
            <a:noFill/>
          </p:spPr>
          <p:txBody>
            <a:bodyPr wrap="square" rtlCol="0">
              <a:spAutoFit/>
            </a:bodyPr>
            <a:lstStyle/>
            <a:p>
              <a:r>
                <a:rPr lang="en-US" sz="1200" i="1" dirty="0">
                  <a:solidFill>
                    <a:schemeClr val="bg1"/>
                  </a:solidFill>
                  <a:latin typeface="Courier New" panose="02070309020205020404" pitchFamily="49" charset="0"/>
                  <a:cs typeface="Courier New" panose="02070309020205020404" pitchFamily="49" charset="0"/>
                </a:rPr>
                <a:t>Short-term tasks paid per project, </a:t>
              </a:r>
            </a:p>
            <a:p>
              <a:r>
                <a:rPr lang="en-US" sz="1200" i="1" dirty="0">
                  <a:solidFill>
                    <a:schemeClr val="bg1"/>
                  </a:solidFill>
                  <a:latin typeface="Courier New" panose="02070309020205020404" pitchFamily="49" charset="0"/>
                  <a:cs typeface="Courier New" panose="02070309020205020404" pitchFamily="49" charset="0"/>
                </a:rPr>
                <a:t>often facilitated by apps</a:t>
              </a:r>
            </a:p>
          </p:txBody>
        </p:sp>
        <p:sp>
          <p:nvSpPr>
            <p:cNvPr id="53" name="TextBox 52">
              <a:extLst>
                <a:ext uri="{FF2B5EF4-FFF2-40B4-BE49-F238E27FC236}">
                  <a16:creationId xmlns:a16="http://schemas.microsoft.com/office/drawing/2014/main" id="{CFCACD5B-44CC-ACD7-B320-16142E571F28}"/>
                </a:ext>
              </a:extLst>
            </p:cNvPr>
            <p:cNvSpPr txBox="1"/>
            <p:nvPr/>
          </p:nvSpPr>
          <p:spPr>
            <a:xfrm>
              <a:off x="4316581" y="3637281"/>
              <a:ext cx="4530021" cy="338554"/>
            </a:xfrm>
            <a:prstGeom prst="rect">
              <a:avLst/>
            </a:prstGeom>
            <a:noFill/>
          </p:spPr>
          <p:txBody>
            <a:bodyPr wrap="square" rtlCol="0">
              <a:spAutoFit/>
            </a:bodyPr>
            <a:lstStyle/>
            <a:p>
              <a:r>
                <a:rPr lang="en-US" sz="1600" dirty="0">
                  <a:solidFill>
                    <a:srgbClr val="E5E9D0"/>
                  </a:solidFill>
                  <a:latin typeface="Avenir Next" panose="020B0503020202020204" pitchFamily="34" charset="0"/>
                </a:rPr>
                <a:t>Gig workers are often </a:t>
              </a:r>
              <a:r>
                <a:rPr lang="en-US" sz="1600" dirty="0">
                  <a:solidFill>
                    <a:srgbClr val="FF7250"/>
                  </a:solidFill>
                  <a:latin typeface="Hardwick WF" pitchFamily="2" charset="0"/>
                </a:rPr>
                <a:t>ineligible</a:t>
              </a:r>
              <a:r>
                <a:rPr lang="en-US" sz="1600" dirty="0">
                  <a:solidFill>
                    <a:srgbClr val="E5E9D0"/>
                  </a:solidFill>
                  <a:latin typeface="Avenir Next" panose="020B0503020202020204" pitchFamily="34" charset="0"/>
                </a:rPr>
                <a:t> for: </a:t>
              </a:r>
            </a:p>
          </p:txBody>
        </p:sp>
        <p:sp>
          <p:nvSpPr>
            <p:cNvPr id="11" name="TextBox 10">
              <a:extLst>
                <a:ext uri="{FF2B5EF4-FFF2-40B4-BE49-F238E27FC236}">
                  <a16:creationId xmlns:a16="http://schemas.microsoft.com/office/drawing/2014/main" id="{FEB78D35-D559-94EB-238E-30E7C674BFBA}"/>
                </a:ext>
              </a:extLst>
            </p:cNvPr>
            <p:cNvSpPr txBox="1"/>
            <p:nvPr/>
          </p:nvSpPr>
          <p:spPr>
            <a:xfrm>
              <a:off x="4901223" y="4508627"/>
              <a:ext cx="1798202" cy="323165"/>
            </a:xfrm>
            <a:prstGeom prst="rect">
              <a:avLst/>
            </a:prstGeom>
            <a:noFill/>
          </p:spPr>
          <p:txBody>
            <a:bodyPr wrap="square" rtlCol="0">
              <a:spAutoFit/>
            </a:bodyPr>
            <a:lstStyle/>
            <a:p>
              <a:pPr algn="r"/>
              <a:r>
                <a:rPr lang="en-US" sz="1500" dirty="0">
                  <a:solidFill>
                    <a:schemeClr val="bg1"/>
                  </a:solidFill>
                  <a:latin typeface="Avenir Next" panose="020B0503020202020204" pitchFamily="34" charset="0"/>
                </a:rPr>
                <a:t>Overtime</a:t>
              </a:r>
            </a:p>
          </p:txBody>
        </p:sp>
        <p:sp>
          <p:nvSpPr>
            <p:cNvPr id="15" name="TextBox 14">
              <a:extLst>
                <a:ext uri="{FF2B5EF4-FFF2-40B4-BE49-F238E27FC236}">
                  <a16:creationId xmlns:a16="http://schemas.microsoft.com/office/drawing/2014/main" id="{4CFAFD39-EFAC-EB92-5AB2-42A41B1F5C9A}"/>
                </a:ext>
              </a:extLst>
            </p:cNvPr>
            <p:cNvSpPr txBox="1"/>
            <p:nvPr/>
          </p:nvSpPr>
          <p:spPr>
            <a:xfrm>
              <a:off x="4901223" y="5229955"/>
              <a:ext cx="1798202" cy="323165"/>
            </a:xfrm>
            <a:prstGeom prst="rect">
              <a:avLst/>
            </a:prstGeom>
            <a:noFill/>
          </p:spPr>
          <p:txBody>
            <a:bodyPr wrap="square" rtlCol="0">
              <a:spAutoFit/>
            </a:bodyPr>
            <a:lstStyle/>
            <a:p>
              <a:pPr algn="r"/>
              <a:r>
                <a:rPr lang="en-US" sz="1500" dirty="0">
                  <a:solidFill>
                    <a:schemeClr val="bg1"/>
                  </a:solidFill>
                  <a:latin typeface="Avenir Next" panose="020B0503020202020204" pitchFamily="34" charset="0"/>
                </a:rPr>
                <a:t>Sick Days</a:t>
              </a:r>
            </a:p>
          </p:txBody>
        </p:sp>
        <p:sp>
          <p:nvSpPr>
            <p:cNvPr id="17" name="TextBox 16">
              <a:extLst>
                <a:ext uri="{FF2B5EF4-FFF2-40B4-BE49-F238E27FC236}">
                  <a16:creationId xmlns:a16="http://schemas.microsoft.com/office/drawing/2014/main" id="{A51EE26F-5E42-0665-6F22-82C0B446CBC6}"/>
                </a:ext>
              </a:extLst>
            </p:cNvPr>
            <p:cNvSpPr txBox="1"/>
            <p:nvPr/>
          </p:nvSpPr>
          <p:spPr>
            <a:xfrm>
              <a:off x="3346655" y="5951285"/>
              <a:ext cx="3352771" cy="323165"/>
            </a:xfrm>
            <a:prstGeom prst="rect">
              <a:avLst/>
            </a:prstGeom>
            <a:noFill/>
          </p:spPr>
          <p:txBody>
            <a:bodyPr wrap="square" rtlCol="0">
              <a:spAutoFit/>
            </a:bodyPr>
            <a:lstStyle/>
            <a:p>
              <a:pPr algn="r"/>
              <a:r>
                <a:rPr lang="en-US" sz="1500" dirty="0">
                  <a:solidFill>
                    <a:schemeClr val="bg1"/>
                  </a:solidFill>
                  <a:latin typeface="Avenir Next" panose="020B0503020202020204" pitchFamily="34" charset="0"/>
                </a:rPr>
                <a:t>Worker’s Compensation</a:t>
              </a:r>
            </a:p>
          </p:txBody>
        </p:sp>
        <p:sp>
          <p:nvSpPr>
            <p:cNvPr id="18" name="TextBox 17">
              <a:extLst>
                <a:ext uri="{FF2B5EF4-FFF2-40B4-BE49-F238E27FC236}">
                  <a16:creationId xmlns:a16="http://schemas.microsoft.com/office/drawing/2014/main" id="{5FFF9E9A-524E-9803-8130-76A6A1598D48}"/>
                </a:ext>
              </a:extLst>
            </p:cNvPr>
            <p:cNvSpPr txBox="1"/>
            <p:nvPr/>
          </p:nvSpPr>
          <p:spPr>
            <a:xfrm>
              <a:off x="3788209" y="4147963"/>
              <a:ext cx="2911216" cy="323165"/>
            </a:xfrm>
            <a:prstGeom prst="rect">
              <a:avLst/>
            </a:prstGeom>
            <a:noFill/>
          </p:spPr>
          <p:txBody>
            <a:bodyPr wrap="square" rtlCol="0">
              <a:spAutoFit/>
            </a:bodyPr>
            <a:lstStyle/>
            <a:p>
              <a:pPr algn="r"/>
              <a:r>
                <a:rPr lang="en-US" sz="1500" dirty="0">
                  <a:solidFill>
                    <a:schemeClr val="bg1"/>
                  </a:solidFill>
                  <a:latin typeface="Avenir Next" panose="020B0503020202020204" pitchFamily="34" charset="0"/>
                </a:rPr>
                <a:t>Vacation Time</a:t>
              </a:r>
            </a:p>
          </p:txBody>
        </p:sp>
        <p:sp>
          <p:nvSpPr>
            <p:cNvPr id="22" name="TextBox 21">
              <a:extLst>
                <a:ext uri="{FF2B5EF4-FFF2-40B4-BE49-F238E27FC236}">
                  <a16:creationId xmlns:a16="http://schemas.microsoft.com/office/drawing/2014/main" id="{159913B2-8EDB-AA0A-C0F4-592AACF8749B}"/>
                </a:ext>
              </a:extLst>
            </p:cNvPr>
            <p:cNvSpPr txBox="1"/>
            <p:nvPr/>
          </p:nvSpPr>
          <p:spPr>
            <a:xfrm>
              <a:off x="3913069" y="4869291"/>
              <a:ext cx="2786356" cy="323165"/>
            </a:xfrm>
            <a:prstGeom prst="rect">
              <a:avLst/>
            </a:prstGeom>
            <a:noFill/>
          </p:spPr>
          <p:txBody>
            <a:bodyPr wrap="square" rtlCol="0">
              <a:spAutoFit/>
            </a:bodyPr>
            <a:lstStyle/>
            <a:p>
              <a:pPr algn="r"/>
              <a:r>
                <a:rPr lang="en-US" sz="1500" dirty="0">
                  <a:solidFill>
                    <a:schemeClr val="bg1"/>
                  </a:solidFill>
                  <a:latin typeface="Avenir Next" panose="020B0503020202020204" pitchFamily="34" charset="0"/>
                </a:rPr>
                <a:t>Health Insurance</a:t>
              </a:r>
            </a:p>
          </p:txBody>
        </p:sp>
        <p:sp>
          <p:nvSpPr>
            <p:cNvPr id="23" name="TextBox 22">
              <a:extLst>
                <a:ext uri="{FF2B5EF4-FFF2-40B4-BE49-F238E27FC236}">
                  <a16:creationId xmlns:a16="http://schemas.microsoft.com/office/drawing/2014/main" id="{967EC082-C5D1-A96E-98EC-20C0C00E5C1C}"/>
                </a:ext>
              </a:extLst>
            </p:cNvPr>
            <p:cNvSpPr txBox="1"/>
            <p:nvPr/>
          </p:nvSpPr>
          <p:spPr>
            <a:xfrm>
              <a:off x="3463813" y="5590619"/>
              <a:ext cx="3235612" cy="323165"/>
            </a:xfrm>
            <a:prstGeom prst="rect">
              <a:avLst/>
            </a:prstGeom>
            <a:noFill/>
          </p:spPr>
          <p:txBody>
            <a:bodyPr wrap="square" rtlCol="0">
              <a:spAutoFit/>
            </a:bodyPr>
            <a:lstStyle/>
            <a:p>
              <a:pPr algn="r"/>
              <a:r>
                <a:rPr lang="en-US" sz="1500" dirty="0">
                  <a:solidFill>
                    <a:schemeClr val="bg1"/>
                  </a:solidFill>
                  <a:latin typeface="Avenir Next" panose="020B0503020202020204" pitchFamily="34" charset="0"/>
                </a:rPr>
                <a:t>Minimum Wage</a:t>
              </a:r>
            </a:p>
          </p:txBody>
        </p:sp>
        <p:pic>
          <p:nvPicPr>
            <p:cNvPr id="52" name="Picture 51">
              <a:extLst>
                <a:ext uri="{FF2B5EF4-FFF2-40B4-BE49-F238E27FC236}">
                  <a16:creationId xmlns:a16="http://schemas.microsoft.com/office/drawing/2014/main" id="{B9552D0C-4403-B8C5-33FF-CEE9C4C4318A}"/>
                </a:ext>
              </a:extLst>
            </p:cNvPr>
            <p:cNvPicPr>
              <a:picLocks noChangeAspect="1"/>
            </p:cNvPicPr>
            <p:nvPr/>
          </p:nvPicPr>
          <p:blipFill rotWithShape="1">
            <a:blip r:embed="rId12"/>
            <a:srcRect r="19326"/>
            <a:stretch/>
          </p:blipFill>
          <p:spPr>
            <a:xfrm>
              <a:off x="6730841" y="4232953"/>
              <a:ext cx="1244487" cy="2038744"/>
            </a:xfrm>
            <a:prstGeom prst="rect">
              <a:avLst/>
            </a:prstGeom>
          </p:spPr>
        </p:pic>
      </p:grpSp>
      <p:sp>
        <p:nvSpPr>
          <p:cNvPr id="39" name="TextBox 38">
            <a:extLst>
              <a:ext uri="{FF2B5EF4-FFF2-40B4-BE49-F238E27FC236}">
                <a16:creationId xmlns:a16="http://schemas.microsoft.com/office/drawing/2014/main" id="{E412C5F2-9B7C-E7D0-A650-D58CFA57BB48}"/>
              </a:ext>
            </a:extLst>
          </p:cNvPr>
          <p:cNvSpPr txBox="1"/>
          <p:nvPr/>
        </p:nvSpPr>
        <p:spPr>
          <a:xfrm>
            <a:off x="3550269" y="2590976"/>
            <a:ext cx="134734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53</a:t>
            </a:r>
          </a:p>
        </p:txBody>
      </p:sp>
      <p:sp>
        <p:nvSpPr>
          <p:cNvPr id="40" name="TextBox 39">
            <a:extLst>
              <a:ext uri="{FF2B5EF4-FFF2-40B4-BE49-F238E27FC236}">
                <a16:creationId xmlns:a16="http://schemas.microsoft.com/office/drawing/2014/main" id="{3E19F4D4-3BD0-3AF6-0AFB-FB8F6C1AA864}"/>
              </a:ext>
            </a:extLst>
          </p:cNvPr>
          <p:cNvSpPr txBox="1"/>
          <p:nvPr/>
        </p:nvSpPr>
        <p:spPr>
          <a:xfrm>
            <a:off x="7353122" y="2586934"/>
            <a:ext cx="134734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54</a:t>
            </a:r>
          </a:p>
        </p:txBody>
      </p:sp>
      <p:sp>
        <p:nvSpPr>
          <p:cNvPr id="41" name="TextBox 40">
            <a:extLst>
              <a:ext uri="{FF2B5EF4-FFF2-40B4-BE49-F238E27FC236}">
                <a16:creationId xmlns:a16="http://schemas.microsoft.com/office/drawing/2014/main" id="{ED27EF73-FE79-B04B-F2EF-5ADAEE13C46A}"/>
              </a:ext>
            </a:extLst>
          </p:cNvPr>
          <p:cNvSpPr txBox="1"/>
          <p:nvPr/>
        </p:nvSpPr>
        <p:spPr>
          <a:xfrm>
            <a:off x="11232497" y="2586418"/>
            <a:ext cx="134734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Ref. 6</a:t>
            </a:r>
          </a:p>
        </p:txBody>
      </p:sp>
      <p:pic>
        <p:nvPicPr>
          <p:cNvPr id="42" name="Picture 41">
            <a:extLst>
              <a:ext uri="{FF2B5EF4-FFF2-40B4-BE49-F238E27FC236}">
                <a16:creationId xmlns:a16="http://schemas.microsoft.com/office/drawing/2014/main" id="{0F813C04-1195-E73F-A693-1D8F2E6F7699}"/>
              </a:ext>
            </a:extLst>
          </p:cNvPr>
          <p:cNvPicPr>
            <a:picLocks noChangeAspect="1"/>
          </p:cNvPicPr>
          <p:nvPr/>
        </p:nvPicPr>
        <p:blipFill>
          <a:blip r:embed="rId13"/>
          <a:stretch>
            <a:fillRect/>
          </a:stretch>
        </p:blipFill>
        <p:spPr>
          <a:xfrm>
            <a:off x="9512093" y="2064471"/>
            <a:ext cx="2515602" cy="280839"/>
          </a:xfrm>
          <a:prstGeom prst="rect">
            <a:avLst/>
          </a:prstGeom>
        </p:spPr>
      </p:pic>
      <p:sp>
        <p:nvSpPr>
          <p:cNvPr id="7" name="TextBox 6">
            <a:extLst>
              <a:ext uri="{FF2B5EF4-FFF2-40B4-BE49-F238E27FC236}">
                <a16:creationId xmlns:a16="http://schemas.microsoft.com/office/drawing/2014/main" id="{7AD5A6D8-496D-9B35-563E-EC8676757A01}"/>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1975010108"/>
      </p:ext>
    </p:extLst>
  </p:cSld>
  <p:clrMapOvr>
    <a:masterClrMapping/>
  </p:clrMapOvr>
  <p:transition spd="med">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F23A724-05B5-93BC-C31A-813EDDC5B944}"/>
              </a:ext>
            </a:extLst>
          </p:cNvPr>
          <p:cNvGrpSpPr/>
          <p:nvPr/>
        </p:nvGrpSpPr>
        <p:grpSpPr>
          <a:xfrm>
            <a:off x="2221826" y="74927"/>
            <a:ext cx="8053450" cy="869855"/>
            <a:chOff x="6095" y="77325"/>
            <a:chExt cx="12191999" cy="869855"/>
          </a:xfrm>
        </p:grpSpPr>
        <p:sp>
          <p:nvSpPr>
            <p:cNvPr id="8" name="Rounded Rectangle 7">
              <a:extLst>
                <a:ext uri="{FF2B5EF4-FFF2-40B4-BE49-F238E27FC236}">
                  <a16:creationId xmlns:a16="http://schemas.microsoft.com/office/drawing/2014/main" id="{FD40579C-BAFF-A465-2109-B85C04D9BEFD}"/>
                </a:ext>
              </a:extLst>
            </p:cNvPr>
            <p:cNvSpPr/>
            <p:nvPr/>
          </p:nvSpPr>
          <p:spPr>
            <a:xfrm>
              <a:off x="6095" y="77325"/>
              <a:ext cx="12191999"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a:extLst>
                <a:ext uri="{FF2B5EF4-FFF2-40B4-BE49-F238E27FC236}">
                  <a16:creationId xmlns:a16="http://schemas.microsoft.com/office/drawing/2014/main" id="{08249CA0-537D-1122-26C0-75CBB3E4074C}"/>
                </a:ext>
              </a:extLst>
            </p:cNvPr>
            <p:cNvSpPr/>
            <p:nvPr/>
          </p:nvSpPr>
          <p:spPr>
            <a:xfrm>
              <a:off x="103631" y="143301"/>
              <a:ext cx="11984736"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a:extLst>
              <a:ext uri="{FF2B5EF4-FFF2-40B4-BE49-F238E27FC236}">
                <a16:creationId xmlns:a16="http://schemas.microsoft.com/office/drawing/2014/main" id="{162D2F81-45EC-4F42-1EDD-0D69E1EE28DA}"/>
              </a:ext>
            </a:extLst>
          </p:cNvPr>
          <p:cNvSpPr txBox="1"/>
          <p:nvPr/>
        </p:nvSpPr>
        <p:spPr>
          <a:xfrm>
            <a:off x="2078892" y="209395"/>
            <a:ext cx="8278303" cy="584775"/>
          </a:xfrm>
          <a:prstGeom prst="rect">
            <a:avLst/>
          </a:prstGeom>
          <a:noFill/>
        </p:spPr>
        <p:txBody>
          <a:bodyPr wrap="square" rtlCol="0">
            <a:spAutoFit/>
          </a:bodyPr>
          <a:lstStyle/>
          <a:p>
            <a:pPr algn="ctr"/>
            <a:r>
              <a:rPr lang="en-US" sz="3200" spc="40">
                <a:solidFill>
                  <a:srgbClr val="E5E9D0"/>
                </a:solidFill>
                <a:latin typeface="Hardwick WF" pitchFamily="2" charset="0"/>
              </a:rPr>
              <a:t>HOW COMPANIES ENGINEER POVERTY</a:t>
            </a:r>
            <a:endParaRPr lang="en-US" sz="3200" spc="40" dirty="0">
              <a:solidFill>
                <a:srgbClr val="E5E9D0"/>
              </a:solidFill>
              <a:latin typeface="Hardwick WF" pitchFamily="2" charset="0"/>
            </a:endParaRPr>
          </a:p>
        </p:txBody>
      </p:sp>
      <p:sp>
        <p:nvSpPr>
          <p:cNvPr id="24" name="Rounded Rectangle 23">
            <a:extLst>
              <a:ext uri="{FF2B5EF4-FFF2-40B4-BE49-F238E27FC236}">
                <a16:creationId xmlns:a16="http://schemas.microsoft.com/office/drawing/2014/main" id="{AD23CBCC-6697-030F-F956-DE3D83D8D3C2}"/>
              </a:ext>
            </a:extLst>
          </p:cNvPr>
          <p:cNvSpPr/>
          <p:nvPr/>
        </p:nvSpPr>
        <p:spPr>
          <a:xfrm>
            <a:off x="797714" y="1101335"/>
            <a:ext cx="11173591" cy="885287"/>
          </a:xfrm>
          <a:prstGeom prst="roundRect">
            <a:avLst>
              <a:gd name="adj" fmla="val 0"/>
            </a:avLst>
          </a:prstGeom>
          <a:solidFill>
            <a:schemeClr val="tx1"/>
          </a:solidFill>
          <a:ln w="57150" cmpd="sng">
            <a:solidFill>
              <a:srgbClr val="807C7C"/>
            </a:solidFill>
            <a:prstDash val="sysDot"/>
            <a:extLst>
              <a:ext uri="{C807C97D-BFC1-408E-A445-0C87EB9F89A2}">
                <ask:lineSketchStyleProps xmlns:ask="http://schemas.microsoft.com/office/drawing/2018/sketchyshapes" sd="1219033472">
                  <a:custGeom>
                    <a:avLst/>
                    <a:gdLst>
                      <a:gd name="connsiteX0" fmla="*/ 0 w 4944315"/>
                      <a:gd name="connsiteY0" fmla="*/ 0 h 1207149"/>
                      <a:gd name="connsiteX1" fmla="*/ 0 w 4944315"/>
                      <a:gd name="connsiteY1" fmla="*/ 0 h 1207149"/>
                      <a:gd name="connsiteX2" fmla="*/ 4944315 w 4944315"/>
                      <a:gd name="connsiteY2" fmla="*/ 0 h 1207149"/>
                      <a:gd name="connsiteX3" fmla="*/ 4944315 w 4944315"/>
                      <a:gd name="connsiteY3" fmla="*/ 0 h 1207149"/>
                      <a:gd name="connsiteX4" fmla="*/ 4944315 w 4944315"/>
                      <a:gd name="connsiteY4" fmla="*/ 1207149 h 1207149"/>
                      <a:gd name="connsiteX5" fmla="*/ 4944315 w 4944315"/>
                      <a:gd name="connsiteY5" fmla="*/ 1207149 h 1207149"/>
                      <a:gd name="connsiteX6" fmla="*/ 0 w 4944315"/>
                      <a:gd name="connsiteY6" fmla="*/ 1207149 h 1207149"/>
                      <a:gd name="connsiteX7" fmla="*/ 0 w 4944315"/>
                      <a:gd name="connsiteY7" fmla="*/ 1207149 h 1207149"/>
                      <a:gd name="connsiteX8" fmla="*/ 0 w 4944315"/>
                      <a:gd name="connsiteY8" fmla="*/ 0 h 120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4315" h="1207149" fill="none" extrusionOk="0">
                        <a:moveTo>
                          <a:pt x="0" y="0"/>
                        </a:moveTo>
                        <a:lnTo>
                          <a:pt x="0" y="0"/>
                        </a:lnTo>
                        <a:cubicBezTo>
                          <a:pt x="557245" y="-49533"/>
                          <a:pt x="2597248" y="-14809"/>
                          <a:pt x="4944315" y="0"/>
                        </a:cubicBezTo>
                        <a:lnTo>
                          <a:pt x="4944315" y="0"/>
                        </a:lnTo>
                        <a:cubicBezTo>
                          <a:pt x="5046399" y="351275"/>
                          <a:pt x="5027310" y="840744"/>
                          <a:pt x="4944315" y="1207149"/>
                        </a:cubicBezTo>
                        <a:lnTo>
                          <a:pt x="4944315" y="1207149"/>
                        </a:lnTo>
                        <a:cubicBezTo>
                          <a:pt x="4157106" y="1158918"/>
                          <a:pt x="1659160" y="1291604"/>
                          <a:pt x="0" y="1207149"/>
                        </a:cubicBezTo>
                        <a:lnTo>
                          <a:pt x="0" y="1207149"/>
                        </a:lnTo>
                        <a:cubicBezTo>
                          <a:pt x="-79153" y="1045544"/>
                          <a:pt x="-53725" y="464649"/>
                          <a:pt x="0" y="0"/>
                        </a:cubicBezTo>
                        <a:close/>
                      </a:path>
                      <a:path w="4944315" h="1207149" stroke="0" extrusionOk="0">
                        <a:moveTo>
                          <a:pt x="0" y="0"/>
                        </a:moveTo>
                        <a:lnTo>
                          <a:pt x="0" y="0"/>
                        </a:lnTo>
                        <a:cubicBezTo>
                          <a:pt x="751759" y="118645"/>
                          <a:pt x="3979276" y="116012"/>
                          <a:pt x="4944315" y="0"/>
                        </a:cubicBezTo>
                        <a:lnTo>
                          <a:pt x="4944315" y="0"/>
                        </a:lnTo>
                        <a:cubicBezTo>
                          <a:pt x="5026645" y="155128"/>
                          <a:pt x="4981840" y="1067061"/>
                          <a:pt x="4944315" y="1207149"/>
                        </a:cubicBezTo>
                        <a:lnTo>
                          <a:pt x="4944315" y="1207149"/>
                        </a:lnTo>
                        <a:cubicBezTo>
                          <a:pt x="3985025" y="1341749"/>
                          <a:pt x="1291269" y="1049953"/>
                          <a:pt x="0" y="1207149"/>
                        </a:cubicBezTo>
                        <a:lnTo>
                          <a:pt x="0" y="1207149"/>
                        </a:lnTo>
                        <a:cubicBezTo>
                          <a:pt x="-65885" y="947997"/>
                          <a:pt x="20823" y="542399"/>
                          <a:pt x="0" y="0"/>
                        </a:cubicBezTo>
                        <a:close/>
                      </a:path>
                    </a:pathLst>
                  </a:custGeom>
                  <ask:type>
                    <ask:lineSketchNone/>
                  </ask:type>
                </ask:lineSketchStyleProps>
              </a:ext>
            </a:extLst>
          </a:ln>
          <a:effectLst>
            <a:outerShdw blurRad="474909" dist="38100" dir="5400000" sx="117117" sy="117117" algn="t" rotWithShape="0">
              <a:prstClr val="black">
                <a:alpha val="0"/>
              </a:prstClr>
            </a:outerShdw>
          </a:effectLst>
          <a:scene3d>
            <a:camera prst="obliqueTopLeft"/>
            <a:lightRig rig="threePt" dir="t"/>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ounded Rectangle 36">
            <a:extLst>
              <a:ext uri="{FF2B5EF4-FFF2-40B4-BE49-F238E27FC236}">
                <a16:creationId xmlns:a16="http://schemas.microsoft.com/office/drawing/2014/main" id="{85C09E77-2080-5803-2DF2-9F8D78D1E3DD}"/>
              </a:ext>
            </a:extLst>
          </p:cNvPr>
          <p:cNvSpPr/>
          <p:nvPr/>
        </p:nvSpPr>
        <p:spPr>
          <a:xfrm>
            <a:off x="39123" y="794090"/>
            <a:ext cx="1360622" cy="996001"/>
          </a:xfrm>
          <a:prstGeom prst="roundRect">
            <a:avLst>
              <a:gd name="adj" fmla="val 0"/>
            </a:avLst>
          </a:prstGeom>
          <a:solidFill>
            <a:schemeClr val="tx1"/>
          </a:solidFill>
          <a:ln w="28575" cmpd="tri">
            <a:noFill/>
            <a:prstDash val="solid"/>
            <a:extLst>
              <a:ext uri="{C807C97D-BFC1-408E-A445-0C87EB9F89A2}">
                <ask:lineSketchStyleProps xmlns:ask="http://schemas.microsoft.com/office/drawing/2018/sketchyshapes" sd="1219033472">
                  <a:custGeom>
                    <a:avLst/>
                    <a:gdLst>
                      <a:gd name="connsiteX0" fmla="*/ 0 w 4944315"/>
                      <a:gd name="connsiteY0" fmla="*/ 0 h 1207149"/>
                      <a:gd name="connsiteX1" fmla="*/ 0 w 4944315"/>
                      <a:gd name="connsiteY1" fmla="*/ 0 h 1207149"/>
                      <a:gd name="connsiteX2" fmla="*/ 4944315 w 4944315"/>
                      <a:gd name="connsiteY2" fmla="*/ 0 h 1207149"/>
                      <a:gd name="connsiteX3" fmla="*/ 4944315 w 4944315"/>
                      <a:gd name="connsiteY3" fmla="*/ 0 h 1207149"/>
                      <a:gd name="connsiteX4" fmla="*/ 4944315 w 4944315"/>
                      <a:gd name="connsiteY4" fmla="*/ 1207149 h 1207149"/>
                      <a:gd name="connsiteX5" fmla="*/ 4944315 w 4944315"/>
                      <a:gd name="connsiteY5" fmla="*/ 1207149 h 1207149"/>
                      <a:gd name="connsiteX6" fmla="*/ 0 w 4944315"/>
                      <a:gd name="connsiteY6" fmla="*/ 1207149 h 1207149"/>
                      <a:gd name="connsiteX7" fmla="*/ 0 w 4944315"/>
                      <a:gd name="connsiteY7" fmla="*/ 1207149 h 1207149"/>
                      <a:gd name="connsiteX8" fmla="*/ 0 w 4944315"/>
                      <a:gd name="connsiteY8" fmla="*/ 0 h 120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4315" h="1207149" fill="none" extrusionOk="0">
                        <a:moveTo>
                          <a:pt x="0" y="0"/>
                        </a:moveTo>
                        <a:lnTo>
                          <a:pt x="0" y="0"/>
                        </a:lnTo>
                        <a:cubicBezTo>
                          <a:pt x="557245" y="-49533"/>
                          <a:pt x="2597248" y="-14809"/>
                          <a:pt x="4944315" y="0"/>
                        </a:cubicBezTo>
                        <a:lnTo>
                          <a:pt x="4944315" y="0"/>
                        </a:lnTo>
                        <a:cubicBezTo>
                          <a:pt x="5046399" y="351275"/>
                          <a:pt x="5027310" y="840744"/>
                          <a:pt x="4944315" y="1207149"/>
                        </a:cubicBezTo>
                        <a:lnTo>
                          <a:pt x="4944315" y="1207149"/>
                        </a:lnTo>
                        <a:cubicBezTo>
                          <a:pt x="4157106" y="1158918"/>
                          <a:pt x="1659160" y="1291604"/>
                          <a:pt x="0" y="1207149"/>
                        </a:cubicBezTo>
                        <a:lnTo>
                          <a:pt x="0" y="1207149"/>
                        </a:lnTo>
                        <a:cubicBezTo>
                          <a:pt x="-79153" y="1045544"/>
                          <a:pt x="-53725" y="464649"/>
                          <a:pt x="0" y="0"/>
                        </a:cubicBezTo>
                        <a:close/>
                      </a:path>
                      <a:path w="4944315" h="1207149" stroke="0" extrusionOk="0">
                        <a:moveTo>
                          <a:pt x="0" y="0"/>
                        </a:moveTo>
                        <a:lnTo>
                          <a:pt x="0" y="0"/>
                        </a:lnTo>
                        <a:cubicBezTo>
                          <a:pt x="751759" y="118645"/>
                          <a:pt x="3979276" y="116012"/>
                          <a:pt x="4944315" y="0"/>
                        </a:cubicBezTo>
                        <a:lnTo>
                          <a:pt x="4944315" y="0"/>
                        </a:lnTo>
                        <a:cubicBezTo>
                          <a:pt x="5026645" y="155128"/>
                          <a:pt x="4981840" y="1067061"/>
                          <a:pt x="4944315" y="1207149"/>
                        </a:cubicBezTo>
                        <a:lnTo>
                          <a:pt x="4944315" y="1207149"/>
                        </a:lnTo>
                        <a:cubicBezTo>
                          <a:pt x="3985025" y="1341749"/>
                          <a:pt x="1291269" y="1049953"/>
                          <a:pt x="0" y="1207149"/>
                        </a:cubicBezTo>
                        <a:lnTo>
                          <a:pt x="0" y="1207149"/>
                        </a:lnTo>
                        <a:cubicBezTo>
                          <a:pt x="-65885" y="947997"/>
                          <a:pt x="20823" y="542399"/>
                          <a:pt x="0" y="0"/>
                        </a:cubicBezTo>
                        <a:close/>
                      </a:path>
                    </a:pathLst>
                  </a:custGeom>
                  <ask:type>
                    <ask:lineSketchNone/>
                  </ask:type>
                </ask:lineSketchStyleProps>
              </a:ext>
            </a:extLst>
          </a:ln>
          <a:effectLst>
            <a:outerShdw blurRad="474909" dist="38100" dir="5400000" sx="117117" sy="117117" algn="t" rotWithShape="0">
              <a:prstClr val="black">
                <a:alpha val="67000"/>
              </a:prstClr>
            </a:outerShdw>
          </a:effectLst>
          <a:scene3d>
            <a:camera prst="obliqueTopLeft"/>
            <a:lightRig rig="threePt" dir="t"/>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phic 31" descr="Open quotation mark with solid fill">
            <a:extLst>
              <a:ext uri="{FF2B5EF4-FFF2-40B4-BE49-F238E27FC236}">
                <a16:creationId xmlns:a16="http://schemas.microsoft.com/office/drawing/2014/main" id="{93CE62FB-CB9B-4D90-CB82-154C04D4A2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171" y="536951"/>
            <a:ext cx="1505423" cy="1563805"/>
          </a:xfrm>
          <a:prstGeom prst="rect">
            <a:avLst/>
          </a:prstGeom>
        </p:spPr>
      </p:pic>
      <p:sp>
        <p:nvSpPr>
          <p:cNvPr id="27" name="TextBox 26">
            <a:extLst>
              <a:ext uri="{FF2B5EF4-FFF2-40B4-BE49-F238E27FC236}">
                <a16:creationId xmlns:a16="http://schemas.microsoft.com/office/drawing/2014/main" id="{FDF92E5C-EF66-441B-F775-285483A6902B}"/>
              </a:ext>
            </a:extLst>
          </p:cNvPr>
          <p:cNvSpPr txBox="1"/>
          <p:nvPr/>
        </p:nvSpPr>
        <p:spPr>
          <a:xfrm>
            <a:off x="1210962" y="1220011"/>
            <a:ext cx="11701039" cy="646331"/>
          </a:xfrm>
          <a:prstGeom prst="rect">
            <a:avLst/>
          </a:prstGeom>
          <a:noFill/>
        </p:spPr>
        <p:txBody>
          <a:bodyPr wrap="square" rtlCol="0">
            <a:spAutoFit/>
          </a:bodyPr>
          <a:lstStyle/>
          <a:p>
            <a:r>
              <a:rPr lang="en-US" dirty="0">
                <a:solidFill>
                  <a:schemeClr val="bg1"/>
                </a:solidFill>
                <a:latin typeface="Courier New" panose="02070309020205020404" pitchFamily="49" charset="0"/>
                <a:cs typeface="Courier New" panose="02070309020205020404" pitchFamily="49" charset="0"/>
              </a:rPr>
              <a:t>Our grandparents had careers. Our parents had jobs. We complete tasks. </a:t>
            </a:r>
          </a:p>
          <a:p>
            <a:r>
              <a:rPr lang="en-US" dirty="0">
                <a:solidFill>
                  <a:schemeClr val="bg1"/>
                </a:solidFill>
                <a:latin typeface="Courier New" panose="02070309020205020404" pitchFamily="49" charset="0"/>
                <a:cs typeface="Courier New" panose="02070309020205020404" pitchFamily="49" charset="0"/>
              </a:rPr>
              <a:t>That’s been the story of the American working class and working poor, anyway.</a:t>
            </a:r>
          </a:p>
        </p:txBody>
      </p:sp>
      <p:sp>
        <p:nvSpPr>
          <p:cNvPr id="4" name="Rounded Rectangle 3">
            <a:extLst>
              <a:ext uri="{FF2B5EF4-FFF2-40B4-BE49-F238E27FC236}">
                <a16:creationId xmlns:a16="http://schemas.microsoft.com/office/drawing/2014/main" id="{A68AE0A9-20E4-E2E4-BE36-0F1B5673C09D}"/>
              </a:ext>
            </a:extLst>
          </p:cNvPr>
          <p:cNvSpPr/>
          <p:nvPr/>
        </p:nvSpPr>
        <p:spPr>
          <a:xfrm>
            <a:off x="361506" y="2539700"/>
            <a:ext cx="11489117" cy="3989116"/>
          </a:xfrm>
          <a:prstGeom prst="roundRect">
            <a:avLst>
              <a:gd name="adj" fmla="val 0"/>
            </a:avLst>
          </a:prstGeom>
          <a:noFill/>
          <a:ln>
            <a:solidFill>
              <a:srgbClr val="FF72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F4F95B57-DB8F-49F2-3DFA-BA38BD99EDDE}"/>
              </a:ext>
            </a:extLst>
          </p:cNvPr>
          <p:cNvCxnSpPr>
            <a:cxnSpLocks/>
          </p:cNvCxnSpPr>
          <p:nvPr/>
        </p:nvCxnSpPr>
        <p:spPr>
          <a:xfrm>
            <a:off x="6136737" y="2539700"/>
            <a:ext cx="0" cy="3950517"/>
          </a:xfrm>
          <a:prstGeom prst="line">
            <a:avLst/>
          </a:prstGeom>
          <a:ln>
            <a:solidFill>
              <a:srgbClr val="FF7250"/>
            </a:solidFill>
            <a:prstDash val="sysDot"/>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9743170E-6E4C-9A15-3F61-6C57E1597D34}"/>
              </a:ext>
            </a:extLst>
          </p:cNvPr>
          <p:cNvSpPr/>
          <p:nvPr/>
        </p:nvSpPr>
        <p:spPr>
          <a:xfrm>
            <a:off x="8200556" y="2346721"/>
            <a:ext cx="1576032" cy="38862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6675817D-C49A-2E27-A792-2321C98E6342}"/>
              </a:ext>
            </a:extLst>
          </p:cNvPr>
          <p:cNvSpPr txBox="1"/>
          <p:nvPr/>
        </p:nvSpPr>
        <p:spPr>
          <a:xfrm>
            <a:off x="7316718" y="2392810"/>
            <a:ext cx="3353925" cy="400110"/>
          </a:xfrm>
          <a:prstGeom prst="rect">
            <a:avLst/>
          </a:prstGeom>
          <a:noFill/>
        </p:spPr>
        <p:txBody>
          <a:bodyPr wrap="square" rtlCol="0">
            <a:spAutoFit/>
          </a:bodyPr>
          <a:lstStyle/>
          <a:p>
            <a:pPr algn="ctr"/>
            <a:r>
              <a:rPr lang="en-US" sz="2000" spc="40">
                <a:solidFill>
                  <a:srgbClr val="E5E9D0"/>
                </a:solidFill>
                <a:latin typeface="Hardwick WF" pitchFamily="2" charset="0"/>
              </a:rPr>
              <a:t>LOBBYING</a:t>
            </a:r>
            <a:endParaRPr lang="en-US" sz="2000" spc="40" dirty="0">
              <a:solidFill>
                <a:srgbClr val="E5E9D0"/>
              </a:solidFill>
              <a:latin typeface="Hardwick WF" pitchFamily="2" charset="0"/>
            </a:endParaRPr>
          </a:p>
        </p:txBody>
      </p:sp>
      <p:sp>
        <p:nvSpPr>
          <p:cNvPr id="33" name="Rectangle 32">
            <a:extLst>
              <a:ext uri="{FF2B5EF4-FFF2-40B4-BE49-F238E27FC236}">
                <a16:creationId xmlns:a16="http://schemas.microsoft.com/office/drawing/2014/main" id="{1DEB8C27-D086-50D0-5564-7270082F1A48}"/>
              </a:ext>
            </a:extLst>
          </p:cNvPr>
          <p:cNvSpPr/>
          <p:nvPr/>
        </p:nvSpPr>
        <p:spPr>
          <a:xfrm>
            <a:off x="2113231" y="2336122"/>
            <a:ext cx="2062048" cy="38862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5CDF9049-3B26-8C8D-602D-F360E45A1414}"/>
              </a:ext>
            </a:extLst>
          </p:cNvPr>
          <p:cNvSpPr txBox="1"/>
          <p:nvPr/>
        </p:nvSpPr>
        <p:spPr>
          <a:xfrm>
            <a:off x="1352603" y="2355593"/>
            <a:ext cx="3631452" cy="400110"/>
          </a:xfrm>
          <a:prstGeom prst="rect">
            <a:avLst/>
          </a:prstGeom>
          <a:noFill/>
        </p:spPr>
        <p:txBody>
          <a:bodyPr wrap="square" rtlCol="0">
            <a:spAutoFit/>
          </a:bodyPr>
          <a:lstStyle/>
          <a:p>
            <a:pPr algn="ctr"/>
            <a:r>
              <a:rPr lang="en-US" sz="2000" spc="40">
                <a:solidFill>
                  <a:srgbClr val="E5E9D0"/>
                </a:solidFill>
                <a:latin typeface="Hardwick WF" pitchFamily="2" charset="0"/>
              </a:rPr>
              <a:t>UNION BUSTING</a:t>
            </a:r>
            <a:endParaRPr lang="en-US" sz="2000" spc="40" dirty="0">
              <a:solidFill>
                <a:srgbClr val="E5E9D0"/>
              </a:solidFill>
              <a:latin typeface="Hardwick WF" pitchFamily="2" charset="0"/>
            </a:endParaRPr>
          </a:p>
        </p:txBody>
      </p:sp>
      <p:grpSp>
        <p:nvGrpSpPr>
          <p:cNvPr id="2" name="Group 1">
            <a:extLst>
              <a:ext uri="{FF2B5EF4-FFF2-40B4-BE49-F238E27FC236}">
                <a16:creationId xmlns:a16="http://schemas.microsoft.com/office/drawing/2014/main" id="{F1B8F0B4-FAFC-6CF4-C498-E4B56AB4C875}"/>
              </a:ext>
            </a:extLst>
          </p:cNvPr>
          <p:cNvGrpSpPr/>
          <p:nvPr/>
        </p:nvGrpSpPr>
        <p:grpSpPr>
          <a:xfrm>
            <a:off x="566328" y="2814804"/>
            <a:ext cx="6080357" cy="3285652"/>
            <a:chOff x="566328" y="2814804"/>
            <a:chExt cx="6080357" cy="3285652"/>
          </a:xfrm>
        </p:grpSpPr>
        <p:cxnSp>
          <p:nvCxnSpPr>
            <p:cNvPr id="6" name="Straight Connector 5">
              <a:extLst>
                <a:ext uri="{FF2B5EF4-FFF2-40B4-BE49-F238E27FC236}">
                  <a16:creationId xmlns:a16="http://schemas.microsoft.com/office/drawing/2014/main" id="{F54BFE84-B4A4-7B11-34F3-00A1DA258302}"/>
                </a:ext>
              </a:extLst>
            </p:cNvPr>
            <p:cNvCxnSpPr>
              <a:cxnSpLocks/>
            </p:cNvCxnSpPr>
            <p:nvPr/>
          </p:nvCxnSpPr>
          <p:spPr>
            <a:xfrm flipV="1">
              <a:off x="566328" y="2821697"/>
              <a:ext cx="0" cy="454772"/>
            </a:xfrm>
            <a:prstGeom prst="line">
              <a:avLst/>
            </a:prstGeom>
            <a:ln w="57150">
              <a:solidFill>
                <a:srgbClr val="353435"/>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6C4F610-5A0D-9CA6-21BF-71F6C0866CAE}"/>
                </a:ext>
              </a:extLst>
            </p:cNvPr>
            <p:cNvSpPr txBox="1"/>
            <p:nvPr/>
          </p:nvSpPr>
          <p:spPr>
            <a:xfrm>
              <a:off x="668373" y="2814804"/>
              <a:ext cx="5978312" cy="461665"/>
            </a:xfrm>
            <a:prstGeom prst="rect">
              <a:avLst/>
            </a:prstGeom>
            <a:noFill/>
          </p:spPr>
          <p:txBody>
            <a:bodyPr wrap="square" rtlCol="0">
              <a:spAutoFit/>
            </a:bodyPr>
            <a:lstStyle/>
            <a:p>
              <a:r>
                <a:rPr lang="en-US" sz="1200" i="1" dirty="0">
                  <a:solidFill>
                    <a:schemeClr val="bg1"/>
                  </a:solidFill>
                  <a:latin typeface="Courier New" panose="02070309020205020404" pitchFamily="49" charset="0"/>
                  <a:cs typeface="Courier New" panose="02070309020205020404" pitchFamily="49" charset="0"/>
                </a:rPr>
                <a:t>The efforts by employers to prevent employees from </a:t>
              </a:r>
            </a:p>
            <a:p>
              <a:r>
                <a:rPr lang="en-US" sz="1200" i="1" dirty="0">
                  <a:solidFill>
                    <a:schemeClr val="bg1"/>
                  </a:solidFill>
                  <a:latin typeface="Courier New" panose="02070309020205020404" pitchFamily="49" charset="0"/>
                  <a:cs typeface="Courier New" panose="02070309020205020404" pitchFamily="49" charset="0"/>
                </a:rPr>
                <a:t>joining labor unions to protect their rights</a:t>
              </a:r>
            </a:p>
          </p:txBody>
        </p:sp>
        <p:pic>
          <p:nvPicPr>
            <p:cNvPr id="31" name="Picture 30">
              <a:extLst>
                <a:ext uri="{FF2B5EF4-FFF2-40B4-BE49-F238E27FC236}">
                  <a16:creationId xmlns:a16="http://schemas.microsoft.com/office/drawing/2014/main" id="{10EF725B-F814-D000-65E4-088A071271DE}"/>
                </a:ext>
              </a:extLst>
            </p:cNvPr>
            <p:cNvPicPr>
              <a:picLocks noChangeAspect="1"/>
            </p:cNvPicPr>
            <p:nvPr/>
          </p:nvPicPr>
          <p:blipFill>
            <a:blip r:embed="rId5">
              <a:duotone>
                <a:prstClr val="black"/>
                <a:srgbClr val="CAFFFF">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719434" y="3670390"/>
              <a:ext cx="952747" cy="1273570"/>
            </a:xfrm>
            <a:prstGeom prst="rect">
              <a:avLst/>
            </a:prstGeom>
          </p:spPr>
        </p:pic>
        <p:pic>
          <p:nvPicPr>
            <p:cNvPr id="35" name="Picture 34">
              <a:extLst>
                <a:ext uri="{FF2B5EF4-FFF2-40B4-BE49-F238E27FC236}">
                  <a16:creationId xmlns:a16="http://schemas.microsoft.com/office/drawing/2014/main" id="{87BCA292-6B89-D690-919F-DC1B9ACA8CD2}"/>
                </a:ext>
              </a:extLst>
            </p:cNvPr>
            <p:cNvPicPr>
              <a:picLocks noChangeAspect="1"/>
            </p:cNvPicPr>
            <p:nvPr/>
          </p:nvPicPr>
          <p:blipFill>
            <a:blip r:embed="rId7">
              <a:duotone>
                <a:prstClr val="black"/>
                <a:srgbClr val="CAFFFF">
                  <a:tint val="45000"/>
                  <a:satMod val="400000"/>
                </a:srgbClr>
              </a:duotone>
              <a:extLst>
                <a:ext uri="{BEBA8EAE-BF5A-486C-A8C5-ECC9F3942E4B}">
                  <a14:imgProps xmlns:a14="http://schemas.microsoft.com/office/drawing/2010/main">
                    <a14:imgLayer r:embed="rId8">
                      <a14:imgEffect>
                        <a14:brightnessContrast bright="40000" contrast="-40000"/>
                      </a14:imgEffect>
                    </a14:imgLayer>
                  </a14:imgProps>
                </a:ext>
              </a:extLst>
            </a:blip>
            <a:stretch>
              <a:fillRect/>
            </a:stretch>
          </p:blipFill>
          <p:spPr>
            <a:xfrm>
              <a:off x="2221826" y="5081010"/>
              <a:ext cx="942300" cy="994650"/>
            </a:xfrm>
            <a:prstGeom prst="rect">
              <a:avLst/>
            </a:prstGeom>
          </p:spPr>
        </p:pic>
        <p:sp>
          <p:nvSpPr>
            <p:cNvPr id="36" name="TextBox 35">
              <a:extLst>
                <a:ext uri="{FF2B5EF4-FFF2-40B4-BE49-F238E27FC236}">
                  <a16:creationId xmlns:a16="http://schemas.microsoft.com/office/drawing/2014/main" id="{75C2147A-B386-57FF-1D40-519BEABB5080}"/>
                </a:ext>
              </a:extLst>
            </p:cNvPr>
            <p:cNvSpPr txBox="1"/>
            <p:nvPr/>
          </p:nvSpPr>
          <p:spPr>
            <a:xfrm>
              <a:off x="1154950" y="3789097"/>
              <a:ext cx="4989530" cy="830997"/>
            </a:xfrm>
            <a:prstGeom prst="rect">
              <a:avLst/>
            </a:prstGeom>
            <a:noFill/>
          </p:spPr>
          <p:txBody>
            <a:bodyPr wrap="square" rtlCol="0">
              <a:spAutoFit/>
            </a:bodyPr>
            <a:lstStyle/>
            <a:p>
              <a:pPr algn="ctr"/>
              <a:r>
                <a:rPr lang="en-US" sz="1400" dirty="0">
                  <a:solidFill>
                    <a:srgbClr val="E5E9D0"/>
                  </a:solidFill>
                  <a:latin typeface="Avenir Next" panose="020B0503020202020204" pitchFamily="34" charset="0"/>
                </a:rPr>
                <a:t>A 2019 report charged </a:t>
              </a:r>
              <a:r>
                <a:rPr lang="en-US" dirty="0">
                  <a:solidFill>
                    <a:srgbClr val="FF7250"/>
                  </a:solidFill>
                  <a:latin typeface="Hardwick WF" pitchFamily="2" charset="0"/>
                </a:rPr>
                <a:t>42%</a:t>
              </a:r>
              <a:r>
                <a:rPr lang="en-US" sz="1400" dirty="0">
                  <a:solidFill>
                    <a:srgbClr val="FF7250"/>
                  </a:solidFill>
                  <a:latin typeface="Avenir Next" panose="020B0503020202020204" pitchFamily="34" charset="0"/>
                </a:rPr>
                <a:t> </a:t>
              </a:r>
              <a:r>
                <a:rPr lang="en-US" sz="1400" dirty="0">
                  <a:solidFill>
                    <a:srgbClr val="E5E9D0"/>
                  </a:solidFill>
                  <a:latin typeface="Avenir Next" panose="020B0503020202020204" pitchFamily="34" charset="0"/>
                </a:rPr>
                <a:t>of employers with </a:t>
              </a:r>
            </a:p>
            <a:p>
              <a:pPr algn="ctr"/>
              <a:r>
                <a:rPr lang="en-US" sz="1400" dirty="0">
                  <a:solidFill>
                    <a:srgbClr val="E5E9D0"/>
                  </a:solidFill>
                  <a:latin typeface="Avenir Next" panose="020B0503020202020204" pitchFamily="34" charset="0"/>
                </a:rPr>
                <a:t>violating federal law during union campaigns.</a:t>
              </a:r>
            </a:p>
            <a:p>
              <a:pPr algn="ctr"/>
              <a:r>
                <a:rPr lang="en-US" sz="1600" dirty="0">
                  <a:solidFill>
                    <a:srgbClr val="FF7250"/>
                  </a:solidFill>
                  <a:latin typeface="Hardwick WF" pitchFamily="2" charset="0"/>
                </a:rPr>
                <a:t>1 </a:t>
              </a:r>
              <a:r>
                <a:rPr lang="en-US" sz="1400" dirty="0">
                  <a:solidFill>
                    <a:srgbClr val="E5E9D0"/>
                  </a:solidFill>
                  <a:latin typeface="Avenir Book" panose="02000503020000020003" pitchFamily="2" charset="0"/>
                </a:rPr>
                <a:t>in</a:t>
              </a:r>
              <a:r>
                <a:rPr lang="en-US" sz="1600" dirty="0">
                  <a:solidFill>
                    <a:srgbClr val="FF7250"/>
                  </a:solidFill>
                  <a:latin typeface="Hardwick WF" pitchFamily="2" charset="0"/>
                </a:rPr>
                <a:t> 3 </a:t>
              </a:r>
              <a:r>
                <a:rPr lang="en-US" sz="1400" dirty="0">
                  <a:solidFill>
                    <a:srgbClr val="E5E9D0"/>
                  </a:solidFill>
                  <a:latin typeface="Avenir Next" panose="020B0503020202020204" pitchFamily="34" charset="0"/>
                </a:rPr>
                <a:t>cases involved illegal retaliatory firing.</a:t>
              </a:r>
            </a:p>
          </p:txBody>
        </p:sp>
        <p:sp>
          <p:nvSpPr>
            <p:cNvPr id="38" name="TextBox 37">
              <a:extLst>
                <a:ext uri="{FF2B5EF4-FFF2-40B4-BE49-F238E27FC236}">
                  <a16:creationId xmlns:a16="http://schemas.microsoft.com/office/drawing/2014/main" id="{6971F2D1-6E1F-B692-5DF5-39F23B7C8AD3}"/>
                </a:ext>
              </a:extLst>
            </p:cNvPr>
            <p:cNvSpPr txBox="1"/>
            <p:nvPr/>
          </p:nvSpPr>
          <p:spPr>
            <a:xfrm>
              <a:off x="3206897" y="5054016"/>
              <a:ext cx="2651085" cy="1046440"/>
            </a:xfrm>
            <a:prstGeom prst="rect">
              <a:avLst/>
            </a:prstGeom>
            <a:noFill/>
          </p:spPr>
          <p:txBody>
            <a:bodyPr wrap="square" rtlCol="0">
              <a:spAutoFit/>
            </a:bodyPr>
            <a:lstStyle/>
            <a:p>
              <a:r>
                <a:rPr lang="en-US" sz="1400" dirty="0">
                  <a:solidFill>
                    <a:srgbClr val="E5E9D0"/>
                  </a:solidFill>
                  <a:latin typeface="Avenir Next" panose="020B0503020202020204" pitchFamily="34" charset="0"/>
                </a:rPr>
                <a:t>Employers spent </a:t>
              </a:r>
            </a:p>
            <a:p>
              <a:r>
                <a:rPr lang="en-US" sz="2000" dirty="0">
                  <a:solidFill>
                    <a:srgbClr val="FF7250"/>
                  </a:solidFill>
                  <a:latin typeface="Hardwick WF" pitchFamily="2" charset="0"/>
                </a:rPr>
                <a:t>$433 million </a:t>
              </a:r>
            </a:p>
            <a:p>
              <a:r>
                <a:rPr lang="en-US" sz="1400" dirty="0">
                  <a:solidFill>
                    <a:srgbClr val="E5E9D0"/>
                  </a:solidFill>
                  <a:latin typeface="Avenir Next" panose="020B0503020202020204" pitchFamily="34" charset="0"/>
                </a:rPr>
                <a:t>on “union avoidance” consultants in 2021.</a:t>
              </a:r>
            </a:p>
          </p:txBody>
        </p:sp>
      </p:grpSp>
      <p:grpSp>
        <p:nvGrpSpPr>
          <p:cNvPr id="3" name="Group 2">
            <a:extLst>
              <a:ext uri="{FF2B5EF4-FFF2-40B4-BE49-F238E27FC236}">
                <a16:creationId xmlns:a16="http://schemas.microsoft.com/office/drawing/2014/main" id="{71CCED34-55A9-F3EA-DD44-DCC4F507ED96}"/>
              </a:ext>
            </a:extLst>
          </p:cNvPr>
          <p:cNvGrpSpPr/>
          <p:nvPr/>
        </p:nvGrpSpPr>
        <p:grpSpPr>
          <a:xfrm>
            <a:off x="5666255" y="2771201"/>
            <a:ext cx="6904369" cy="3596966"/>
            <a:chOff x="5666255" y="2771201"/>
            <a:chExt cx="6904369" cy="3596966"/>
          </a:xfrm>
        </p:grpSpPr>
        <p:cxnSp>
          <p:nvCxnSpPr>
            <p:cNvPr id="12" name="Straight Connector 11">
              <a:extLst>
                <a:ext uri="{FF2B5EF4-FFF2-40B4-BE49-F238E27FC236}">
                  <a16:creationId xmlns:a16="http://schemas.microsoft.com/office/drawing/2014/main" id="{56299666-E82E-CD96-BD36-15D3CA3B9471}"/>
                </a:ext>
              </a:extLst>
            </p:cNvPr>
            <p:cNvCxnSpPr>
              <a:cxnSpLocks/>
            </p:cNvCxnSpPr>
            <p:nvPr/>
          </p:nvCxnSpPr>
          <p:spPr>
            <a:xfrm flipV="1">
              <a:off x="6332249" y="2771201"/>
              <a:ext cx="0" cy="464702"/>
            </a:xfrm>
            <a:prstGeom prst="line">
              <a:avLst/>
            </a:prstGeom>
            <a:ln w="57150">
              <a:solidFill>
                <a:srgbClr val="353435"/>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E4634BC-C605-8887-873F-09170C46A894}"/>
                </a:ext>
              </a:extLst>
            </p:cNvPr>
            <p:cNvSpPr txBox="1"/>
            <p:nvPr/>
          </p:nvSpPr>
          <p:spPr>
            <a:xfrm>
              <a:off x="6402391" y="2821697"/>
              <a:ext cx="6168233" cy="461665"/>
            </a:xfrm>
            <a:prstGeom prst="rect">
              <a:avLst/>
            </a:prstGeom>
            <a:noFill/>
          </p:spPr>
          <p:txBody>
            <a:bodyPr wrap="square" rtlCol="0">
              <a:spAutoFit/>
            </a:bodyPr>
            <a:lstStyle/>
            <a:p>
              <a:r>
                <a:rPr lang="en-US" sz="1200" i="1" dirty="0">
                  <a:solidFill>
                    <a:schemeClr val="bg1"/>
                  </a:solidFill>
                  <a:latin typeface="Courier New" panose="02070309020205020404" pitchFamily="49" charset="0"/>
                  <a:cs typeface="Courier New" panose="02070309020205020404" pitchFamily="49" charset="0"/>
                </a:rPr>
                <a:t>Companies influence policymakers to limit labor </a:t>
              </a:r>
            </a:p>
            <a:p>
              <a:r>
                <a:rPr lang="en-US" sz="1200" i="1" dirty="0">
                  <a:solidFill>
                    <a:schemeClr val="bg1"/>
                  </a:solidFill>
                  <a:latin typeface="Courier New" panose="02070309020205020404" pitchFamily="49" charset="0"/>
                  <a:cs typeface="Courier New" panose="02070309020205020404" pitchFamily="49" charset="0"/>
                </a:rPr>
                <a:t>protections, often prioritizing profits over well-being</a:t>
              </a:r>
            </a:p>
          </p:txBody>
        </p:sp>
        <p:grpSp>
          <p:nvGrpSpPr>
            <p:cNvPr id="46" name="Group 45">
              <a:extLst>
                <a:ext uri="{FF2B5EF4-FFF2-40B4-BE49-F238E27FC236}">
                  <a16:creationId xmlns:a16="http://schemas.microsoft.com/office/drawing/2014/main" id="{8A954872-9CD3-0AD4-14B9-05B89D35C51D}"/>
                </a:ext>
              </a:extLst>
            </p:cNvPr>
            <p:cNvGrpSpPr/>
            <p:nvPr/>
          </p:nvGrpSpPr>
          <p:grpSpPr>
            <a:xfrm>
              <a:off x="6421218" y="3549664"/>
              <a:ext cx="5086587" cy="561860"/>
              <a:chOff x="6384509" y="3670390"/>
              <a:chExt cx="5086587" cy="561860"/>
            </a:xfrm>
          </p:grpSpPr>
          <p:sp>
            <p:nvSpPr>
              <p:cNvPr id="41" name="Rounded Rectangle 40">
                <a:extLst>
                  <a:ext uri="{FF2B5EF4-FFF2-40B4-BE49-F238E27FC236}">
                    <a16:creationId xmlns:a16="http://schemas.microsoft.com/office/drawing/2014/main" id="{DBB826BE-6B7F-BF38-CB5A-FF3205278549}"/>
                  </a:ext>
                </a:extLst>
              </p:cNvPr>
              <p:cNvSpPr/>
              <p:nvPr/>
            </p:nvSpPr>
            <p:spPr>
              <a:xfrm>
                <a:off x="11397944" y="3670390"/>
                <a:ext cx="73152" cy="561860"/>
              </a:xfrm>
              <a:prstGeom prst="roundRect">
                <a:avLst>
                  <a:gd name="adj" fmla="val 0"/>
                </a:avLst>
              </a:prstGeom>
              <a:solidFill>
                <a:srgbClr val="CA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ounded Rectangle 38">
                <a:extLst>
                  <a:ext uri="{FF2B5EF4-FFF2-40B4-BE49-F238E27FC236}">
                    <a16:creationId xmlns:a16="http://schemas.microsoft.com/office/drawing/2014/main" id="{554D1E24-1C8D-4B30-495E-360CFE7D21EB}"/>
                  </a:ext>
                </a:extLst>
              </p:cNvPr>
              <p:cNvSpPr/>
              <p:nvPr/>
            </p:nvSpPr>
            <p:spPr>
              <a:xfrm>
                <a:off x="6384509" y="3670390"/>
                <a:ext cx="5029200" cy="561860"/>
              </a:xfrm>
              <a:prstGeom prst="roundRect">
                <a:avLst>
                  <a:gd name="adj" fmla="val 0"/>
                </a:avLst>
              </a:prstGeom>
              <a:solidFill>
                <a:srgbClr val="FF72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4" name="TextBox 43">
              <a:extLst>
                <a:ext uri="{FF2B5EF4-FFF2-40B4-BE49-F238E27FC236}">
                  <a16:creationId xmlns:a16="http://schemas.microsoft.com/office/drawing/2014/main" id="{FB5B98FA-4141-0909-549A-65B3929BD691}"/>
                </a:ext>
              </a:extLst>
            </p:cNvPr>
            <p:cNvSpPr txBox="1"/>
            <p:nvPr/>
          </p:nvSpPr>
          <p:spPr>
            <a:xfrm>
              <a:off x="5666255" y="5136670"/>
              <a:ext cx="3353925" cy="400110"/>
            </a:xfrm>
            <a:prstGeom prst="rect">
              <a:avLst/>
            </a:prstGeom>
            <a:noFill/>
          </p:spPr>
          <p:txBody>
            <a:bodyPr wrap="square" rtlCol="0">
              <a:spAutoFit/>
            </a:bodyPr>
            <a:lstStyle/>
            <a:p>
              <a:pPr algn="ctr"/>
              <a:r>
                <a:rPr lang="en-US" sz="2000" spc="40" dirty="0">
                  <a:solidFill>
                    <a:srgbClr val="FF7250"/>
                  </a:solidFill>
                  <a:latin typeface="Hardwick WF" pitchFamily="2" charset="0"/>
                </a:rPr>
                <a:t>$3.5 Billion</a:t>
              </a:r>
            </a:p>
          </p:txBody>
        </p:sp>
        <p:cxnSp>
          <p:nvCxnSpPr>
            <p:cNvPr id="47" name="Straight Connector 46">
              <a:extLst>
                <a:ext uri="{FF2B5EF4-FFF2-40B4-BE49-F238E27FC236}">
                  <a16:creationId xmlns:a16="http://schemas.microsoft.com/office/drawing/2014/main" id="{C75F20A6-F0AE-D624-5373-C3A3F62BD6A8}"/>
                </a:ext>
              </a:extLst>
            </p:cNvPr>
            <p:cNvCxnSpPr>
              <a:cxnSpLocks/>
            </p:cNvCxnSpPr>
            <p:nvPr/>
          </p:nvCxnSpPr>
          <p:spPr>
            <a:xfrm flipV="1">
              <a:off x="6434062" y="4162850"/>
              <a:ext cx="0" cy="1456138"/>
            </a:xfrm>
            <a:prstGeom prst="line">
              <a:avLst/>
            </a:prstGeom>
            <a:ln w="57150">
              <a:solidFill>
                <a:srgbClr val="353435"/>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F90D59C-4225-9F34-B9E9-D96F72FEA822}"/>
                </a:ext>
              </a:extLst>
            </p:cNvPr>
            <p:cNvCxnSpPr>
              <a:cxnSpLocks/>
            </p:cNvCxnSpPr>
            <p:nvPr/>
          </p:nvCxnSpPr>
          <p:spPr>
            <a:xfrm flipV="1">
              <a:off x="11483281" y="4111524"/>
              <a:ext cx="0" cy="1507464"/>
            </a:xfrm>
            <a:prstGeom prst="line">
              <a:avLst/>
            </a:prstGeom>
            <a:ln w="57150">
              <a:solidFill>
                <a:srgbClr val="353435"/>
              </a:solidFill>
              <a:prstDash val="sysDot"/>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5E7611CF-AF14-4867-60E1-210E55AC625A}"/>
                </a:ext>
              </a:extLst>
            </p:cNvPr>
            <p:cNvSpPr txBox="1"/>
            <p:nvPr/>
          </p:nvSpPr>
          <p:spPr>
            <a:xfrm>
              <a:off x="8918045" y="5136670"/>
              <a:ext cx="3353925" cy="400110"/>
            </a:xfrm>
            <a:prstGeom prst="rect">
              <a:avLst/>
            </a:prstGeom>
            <a:noFill/>
          </p:spPr>
          <p:txBody>
            <a:bodyPr wrap="square" rtlCol="0">
              <a:spAutoFit/>
            </a:bodyPr>
            <a:lstStyle/>
            <a:p>
              <a:pPr algn="ctr"/>
              <a:r>
                <a:rPr lang="en-US" sz="2000" spc="40" dirty="0">
                  <a:solidFill>
                    <a:srgbClr val="CAFFFF"/>
                  </a:solidFill>
                  <a:latin typeface="Hardwick WF" pitchFamily="2" charset="0"/>
                </a:rPr>
                <a:t>$52 million</a:t>
              </a:r>
            </a:p>
          </p:txBody>
        </p:sp>
        <p:sp>
          <p:nvSpPr>
            <p:cNvPr id="53" name="TextBox 52">
              <a:extLst>
                <a:ext uri="{FF2B5EF4-FFF2-40B4-BE49-F238E27FC236}">
                  <a16:creationId xmlns:a16="http://schemas.microsoft.com/office/drawing/2014/main" id="{D76A7E9F-4746-B620-456A-702875D98C54}"/>
                </a:ext>
              </a:extLst>
            </p:cNvPr>
            <p:cNvSpPr txBox="1"/>
            <p:nvPr/>
          </p:nvSpPr>
          <p:spPr>
            <a:xfrm>
              <a:off x="6498148" y="5435504"/>
              <a:ext cx="2739877" cy="307777"/>
            </a:xfrm>
            <a:prstGeom prst="rect">
              <a:avLst/>
            </a:prstGeom>
            <a:noFill/>
          </p:spPr>
          <p:txBody>
            <a:bodyPr wrap="square">
              <a:spAutoFit/>
            </a:bodyPr>
            <a:lstStyle/>
            <a:p>
              <a:r>
                <a:rPr lang="en-US" sz="1400" dirty="0">
                  <a:solidFill>
                    <a:srgbClr val="E5E9D0"/>
                  </a:solidFill>
                  <a:latin typeface="Avenir Next" panose="020B0503020202020204" pitchFamily="34" charset="0"/>
                </a:rPr>
                <a:t>spent by corporations</a:t>
              </a:r>
              <a:endParaRPr lang="en-US" sz="1400" dirty="0"/>
            </a:p>
          </p:txBody>
        </p:sp>
        <p:sp>
          <p:nvSpPr>
            <p:cNvPr id="54" name="TextBox 53">
              <a:extLst>
                <a:ext uri="{FF2B5EF4-FFF2-40B4-BE49-F238E27FC236}">
                  <a16:creationId xmlns:a16="http://schemas.microsoft.com/office/drawing/2014/main" id="{D1CE1360-3DCC-245A-B24D-134C33AA1B6D}"/>
                </a:ext>
              </a:extLst>
            </p:cNvPr>
            <p:cNvSpPr txBox="1"/>
            <p:nvPr/>
          </p:nvSpPr>
          <p:spPr>
            <a:xfrm>
              <a:off x="8658506" y="5430350"/>
              <a:ext cx="2739877" cy="307777"/>
            </a:xfrm>
            <a:prstGeom prst="rect">
              <a:avLst/>
            </a:prstGeom>
            <a:noFill/>
          </p:spPr>
          <p:txBody>
            <a:bodyPr wrap="square">
              <a:spAutoFit/>
            </a:bodyPr>
            <a:lstStyle/>
            <a:p>
              <a:pPr algn="r"/>
              <a:r>
                <a:rPr lang="en-US" sz="1400" dirty="0">
                  <a:solidFill>
                    <a:srgbClr val="E5E9D0"/>
                  </a:solidFill>
                  <a:latin typeface="Avenir Next" panose="020B0503020202020204" pitchFamily="34" charset="0"/>
                </a:rPr>
                <a:t>spent by unions</a:t>
              </a:r>
              <a:endParaRPr lang="en-US" sz="1400" dirty="0"/>
            </a:p>
          </p:txBody>
        </p:sp>
        <p:sp>
          <p:nvSpPr>
            <p:cNvPr id="57" name="Rounded Rectangle 56">
              <a:extLst>
                <a:ext uri="{FF2B5EF4-FFF2-40B4-BE49-F238E27FC236}">
                  <a16:creationId xmlns:a16="http://schemas.microsoft.com/office/drawing/2014/main" id="{D020A6DC-E54E-0D0D-1FA0-3F4C9E2A153A}"/>
                </a:ext>
              </a:extLst>
            </p:cNvPr>
            <p:cNvSpPr/>
            <p:nvPr/>
          </p:nvSpPr>
          <p:spPr>
            <a:xfrm>
              <a:off x="6927284" y="3549664"/>
              <a:ext cx="91440" cy="561860"/>
            </a:xfrm>
            <a:prstGeom prst="roundRect">
              <a:avLst>
                <a:gd name="adj" fmla="val 0"/>
              </a:avLst>
            </a:prstGeom>
            <a:solidFill>
              <a:srgbClr val="8C3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9" name="Straight Connector 58">
              <a:extLst>
                <a:ext uri="{FF2B5EF4-FFF2-40B4-BE49-F238E27FC236}">
                  <a16:creationId xmlns:a16="http://schemas.microsoft.com/office/drawing/2014/main" id="{0FE37B62-18EE-226C-7831-81BBC01A3126}"/>
                </a:ext>
              </a:extLst>
            </p:cNvPr>
            <p:cNvCxnSpPr>
              <a:cxnSpLocks/>
            </p:cNvCxnSpPr>
            <p:nvPr/>
          </p:nvCxnSpPr>
          <p:spPr>
            <a:xfrm flipV="1">
              <a:off x="6973004" y="4162850"/>
              <a:ext cx="0" cy="660384"/>
            </a:xfrm>
            <a:prstGeom prst="line">
              <a:avLst/>
            </a:prstGeom>
            <a:ln w="57150">
              <a:solidFill>
                <a:srgbClr val="353435"/>
              </a:solidFill>
              <a:prstDash val="sysDot"/>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435BDDF6-9180-4F07-A2ED-533C56EC3D46}"/>
                </a:ext>
              </a:extLst>
            </p:cNvPr>
            <p:cNvSpPr txBox="1"/>
            <p:nvPr/>
          </p:nvSpPr>
          <p:spPr>
            <a:xfrm>
              <a:off x="7052387" y="4367699"/>
              <a:ext cx="4376002" cy="523220"/>
            </a:xfrm>
            <a:prstGeom prst="rect">
              <a:avLst/>
            </a:prstGeom>
            <a:noFill/>
          </p:spPr>
          <p:txBody>
            <a:bodyPr wrap="square">
              <a:spAutoFit/>
            </a:bodyPr>
            <a:lstStyle/>
            <a:p>
              <a:r>
                <a:rPr lang="en-US" sz="1400" dirty="0">
                  <a:solidFill>
                    <a:srgbClr val="E5E9D0"/>
                  </a:solidFill>
                  <a:latin typeface="Avenir Next" panose="020B0503020202020204" pitchFamily="34" charset="0"/>
                </a:rPr>
                <a:t>In 2022, </a:t>
              </a:r>
              <a:r>
                <a:rPr lang="en-US" sz="1400" dirty="0">
                  <a:solidFill>
                    <a:srgbClr val="FF7250"/>
                  </a:solidFill>
                  <a:latin typeface="Hardwick WF" pitchFamily="2" charset="0"/>
                </a:rPr>
                <a:t>Amazon</a:t>
              </a:r>
              <a:r>
                <a:rPr lang="en-US" sz="1400" dirty="0">
                  <a:solidFill>
                    <a:srgbClr val="E5E9D0"/>
                  </a:solidFill>
                  <a:latin typeface="Avenir Next" panose="020B0503020202020204" pitchFamily="34" charset="0"/>
                </a:rPr>
                <a:t>,</a:t>
              </a:r>
              <a:r>
                <a:rPr lang="en-US" sz="1400" dirty="0">
                  <a:solidFill>
                    <a:srgbClr val="FF7250"/>
                  </a:solidFill>
                  <a:latin typeface="Hardwick WF" pitchFamily="2" charset="0"/>
                </a:rPr>
                <a:t> Meta </a:t>
              </a:r>
              <a:r>
                <a:rPr lang="en-US" sz="1400" dirty="0">
                  <a:solidFill>
                    <a:srgbClr val="E5E9D0"/>
                  </a:solidFill>
                  <a:latin typeface="Avenir Next" panose="020B0503020202020204" pitchFamily="34" charset="0"/>
                </a:rPr>
                <a:t>&amp; </a:t>
              </a:r>
              <a:r>
                <a:rPr lang="en-US" sz="1400" dirty="0">
                  <a:solidFill>
                    <a:srgbClr val="FF7250"/>
                  </a:solidFill>
                  <a:latin typeface="Hardwick WF" pitchFamily="2" charset="0"/>
                </a:rPr>
                <a:t>Comcast</a:t>
              </a:r>
              <a:r>
                <a:rPr lang="en-US" sz="1400" dirty="0">
                  <a:solidFill>
                    <a:srgbClr val="E5E9D0"/>
                  </a:solidFill>
                  <a:latin typeface="Avenir Next" panose="020B0503020202020204" pitchFamily="34" charset="0"/>
                </a:rPr>
                <a:t> spent </a:t>
              </a:r>
            </a:p>
            <a:p>
              <a:r>
                <a:rPr lang="en-US" sz="1400" dirty="0">
                  <a:solidFill>
                    <a:srgbClr val="E5E9D0"/>
                  </a:solidFill>
                  <a:latin typeface="Avenir Next" panose="020B0503020202020204" pitchFamily="34" charset="0"/>
                </a:rPr>
                <a:t>more than all labor unions combined</a:t>
              </a:r>
              <a:endParaRPr lang="en-US" sz="1400" dirty="0"/>
            </a:p>
          </p:txBody>
        </p:sp>
        <p:pic>
          <p:nvPicPr>
            <p:cNvPr id="82" name="Picture 81">
              <a:extLst>
                <a:ext uri="{FF2B5EF4-FFF2-40B4-BE49-F238E27FC236}">
                  <a16:creationId xmlns:a16="http://schemas.microsoft.com/office/drawing/2014/main" id="{C9B5E549-065F-BD47-A11D-8CE26CBE3CBC}"/>
                </a:ext>
              </a:extLst>
            </p:cNvPr>
            <p:cNvPicPr>
              <a:picLocks noChangeAspect="1"/>
            </p:cNvPicPr>
            <p:nvPr/>
          </p:nvPicPr>
          <p:blipFill>
            <a:blip r:embed="rId9"/>
            <a:stretch>
              <a:fillRect/>
            </a:stretch>
          </p:blipFill>
          <p:spPr>
            <a:xfrm>
              <a:off x="6308361" y="6037485"/>
              <a:ext cx="358367" cy="330682"/>
            </a:xfrm>
            <a:prstGeom prst="rect">
              <a:avLst/>
            </a:prstGeom>
            <a:effectLst>
              <a:outerShdw blurRad="340028" dist="38100" sx="124000" sy="124000" algn="l" rotWithShape="0">
                <a:prstClr val="black"/>
              </a:outerShdw>
            </a:effectLst>
          </p:spPr>
        </p:pic>
        <p:sp>
          <p:nvSpPr>
            <p:cNvPr id="83" name="TextBox 82">
              <a:extLst>
                <a:ext uri="{FF2B5EF4-FFF2-40B4-BE49-F238E27FC236}">
                  <a16:creationId xmlns:a16="http://schemas.microsoft.com/office/drawing/2014/main" id="{BC7F44CA-5E7E-2CBE-9530-1F6EDE85EE20}"/>
                </a:ext>
              </a:extLst>
            </p:cNvPr>
            <p:cNvSpPr txBox="1"/>
            <p:nvPr/>
          </p:nvSpPr>
          <p:spPr>
            <a:xfrm>
              <a:off x="6636188" y="6011571"/>
              <a:ext cx="5914306" cy="338554"/>
            </a:xfrm>
            <a:prstGeom prst="rect">
              <a:avLst/>
            </a:prstGeom>
            <a:noFill/>
          </p:spPr>
          <p:txBody>
            <a:bodyPr wrap="square">
              <a:spAutoFit/>
            </a:bodyPr>
            <a:lstStyle/>
            <a:p>
              <a:r>
                <a:rPr lang="en-US" sz="1600" b="1" dirty="0">
                  <a:solidFill>
                    <a:srgbClr val="F7F9E3"/>
                  </a:solidFill>
                  <a:latin typeface="Courier New" panose="02070309020205020404" pitchFamily="49" charset="0"/>
                  <a:cs typeface="Courier New" panose="02070309020205020404" pitchFamily="49" charset="0"/>
                  <a:hlinkClick r:id="rId10">
                    <a:extLst>
                      <a:ext uri="{A12FA001-AC4F-418D-AE19-62706E023703}">
                        <ahyp:hlinkClr xmlns:ahyp="http://schemas.microsoft.com/office/drawing/2018/hyperlinkcolor" val="tx"/>
                      </a:ext>
                    </a:extLst>
                  </a:hlinkClick>
                </a:rPr>
                <a:t>opensecrets.org</a:t>
              </a:r>
              <a:r>
                <a:rPr lang="en-US" sz="1600" b="1">
                  <a:solidFill>
                    <a:srgbClr val="F7F9E3"/>
                  </a:solidFill>
                  <a:latin typeface="Courier New" panose="02070309020205020404" pitchFamily="49" charset="0"/>
                  <a:cs typeface="Courier New" panose="02070309020205020404" pitchFamily="49" charset="0"/>
                </a:rPr>
                <a:t> </a:t>
              </a:r>
              <a:r>
                <a:rPr lang="en-US" sz="1200" i="1">
                  <a:solidFill>
                    <a:schemeClr val="bg1"/>
                  </a:solidFill>
                  <a:latin typeface="Avenir Next" panose="020B0503020202020204" pitchFamily="34" charset="0"/>
                </a:rPr>
                <a:t>A campaign finance and lobbying database</a:t>
              </a:r>
            </a:p>
          </p:txBody>
        </p:sp>
      </p:grpSp>
      <p:sp>
        <p:nvSpPr>
          <p:cNvPr id="11" name="TextBox 10">
            <a:extLst>
              <a:ext uri="{FF2B5EF4-FFF2-40B4-BE49-F238E27FC236}">
                <a16:creationId xmlns:a16="http://schemas.microsoft.com/office/drawing/2014/main" id="{82FF5AB8-914E-6B9F-DDAA-0E009AA4AA91}"/>
              </a:ext>
            </a:extLst>
          </p:cNvPr>
          <p:cNvSpPr txBox="1"/>
          <p:nvPr/>
        </p:nvSpPr>
        <p:spPr>
          <a:xfrm>
            <a:off x="5523042" y="2558661"/>
            <a:ext cx="134734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55</a:t>
            </a:r>
          </a:p>
        </p:txBody>
      </p:sp>
      <p:sp>
        <p:nvSpPr>
          <p:cNvPr id="16" name="TextBox 15">
            <a:extLst>
              <a:ext uri="{FF2B5EF4-FFF2-40B4-BE49-F238E27FC236}">
                <a16:creationId xmlns:a16="http://schemas.microsoft.com/office/drawing/2014/main" id="{1CFFC084-7B63-C0AB-B31D-C9F504D898E5}"/>
              </a:ext>
            </a:extLst>
          </p:cNvPr>
          <p:cNvSpPr txBox="1"/>
          <p:nvPr/>
        </p:nvSpPr>
        <p:spPr>
          <a:xfrm>
            <a:off x="11253952" y="2536358"/>
            <a:ext cx="134734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56</a:t>
            </a:r>
          </a:p>
        </p:txBody>
      </p:sp>
      <p:pic>
        <p:nvPicPr>
          <p:cNvPr id="17" name="Picture 16">
            <a:extLst>
              <a:ext uri="{FF2B5EF4-FFF2-40B4-BE49-F238E27FC236}">
                <a16:creationId xmlns:a16="http://schemas.microsoft.com/office/drawing/2014/main" id="{2D12ABB6-A103-930B-7DF3-745D5F8CD7E6}"/>
              </a:ext>
            </a:extLst>
          </p:cNvPr>
          <p:cNvPicPr>
            <a:picLocks noChangeAspect="1"/>
          </p:cNvPicPr>
          <p:nvPr/>
        </p:nvPicPr>
        <p:blipFill>
          <a:blip r:embed="rId11"/>
          <a:stretch>
            <a:fillRect/>
          </a:stretch>
        </p:blipFill>
        <p:spPr>
          <a:xfrm>
            <a:off x="9512093" y="2064471"/>
            <a:ext cx="2515602" cy="280839"/>
          </a:xfrm>
          <a:prstGeom prst="rect">
            <a:avLst/>
          </a:prstGeom>
        </p:spPr>
      </p:pic>
      <p:sp>
        <p:nvSpPr>
          <p:cNvPr id="9" name="TextBox 8">
            <a:extLst>
              <a:ext uri="{FF2B5EF4-FFF2-40B4-BE49-F238E27FC236}">
                <a16:creationId xmlns:a16="http://schemas.microsoft.com/office/drawing/2014/main" id="{AAD9B13E-9211-E45D-3A19-A5760DA6E35D}"/>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13098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F23A724-05B5-93BC-C31A-813EDDC5B944}"/>
              </a:ext>
            </a:extLst>
          </p:cNvPr>
          <p:cNvGrpSpPr/>
          <p:nvPr/>
        </p:nvGrpSpPr>
        <p:grpSpPr>
          <a:xfrm>
            <a:off x="1004311" y="89547"/>
            <a:ext cx="10043886" cy="869855"/>
            <a:chOff x="6095" y="77325"/>
            <a:chExt cx="12191999" cy="869855"/>
          </a:xfrm>
        </p:grpSpPr>
        <p:sp>
          <p:nvSpPr>
            <p:cNvPr id="8" name="Rounded Rectangle 7">
              <a:extLst>
                <a:ext uri="{FF2B5EF4-FFF2-40B4-BE49-F238E27FC236}">
                  <a16:creationId xmlns:a16="http://schemas.microsoft.com/office/drawing/2014/main" id="{FD40579C-BAFF-A465-2109-B85C04D9BEFD}"/>
                </a:ext>
              </a:extLst>
            </p:cNvPr>
            <p:cNvSpPr/>
            <p:nvPr/>
          </p:nvSpPr>
          <p:spPr>
            <a:xfrm>
              <a:off x="6095" y="77325"/>
              <a:ext cx="12191999"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a:extLst>
                <a:ext uri="{FF2B5EF4-FFF2-40B4-BE49-F238E27FC236}">
                  <a16:creationId xmlns:a16="http://schemas.microsoft.com/office/drawing/2014/main" id="{08249CA0-537D-1122-26C0-75CBB3E4074C}"/>
                </a:ext>
              </a:extLst>
            </p:cNvPr>
            <p:cNvSpPr/>
            <p:nvPr/>
          </p:nvSpPr>
          <p:spPr>
            <a:xfrm>
              <a:off x="103631" y="143301"/>
              <a:ext cx="11984736"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a:extLst>
              <a:ext uri="{FF2B5EF4-FFF2-40B4-BE49-F238E27FC236}">
                <a16:creationId xmlns:a16="http://schemas.microsoft.com/office/drawing/2014/main" id="{162D2F81-45EC-4F42-1EDD-0D69E1EE28DA}"/>
              </a:ext>
            </a:extLst>
          </p:cNvPr>
          <p:cNvSpPr txBox="1"/>
          <p:nvPr/>
        </p:nvSpPr>
        <p:spPr>
          <a:xfrm>
            <a:off x="725222" y="209394"/>
            <a:ext cx="10602062" cy="584775"/>
          </a:xfrm>
          <a:prstGeom prst="rect">
            <a:avLst/>
          </a:prstGeom>
          <a:noFill/>
        </p:spPr>
        <p:txBody>
          <a:bodyPr wrap="square" rtlCol="0">
            <a:spAutoFit/>
          </a:bodyPr>
          <a:lstStyle/>
          <a:p>
            <a:pPr algn="ctr"/>
            <a:r>
              <a:rPr lang="en-US" sz="3200" spc="40">
                <a:solidFill>
                  <a:srgbClr val="E5E9D0"/>
                </a:solidFill>
                <a:latin typeface="Hardwick WF" pitchFamily="2" charset="0"/>
              </a:rPr>
              <a:t>MILESTONES IN THE U.S. LABOR UNION MOVEMENT</a:t>
            </a:r>
            <a:endParaRPr lang="en-US" sz="3200" spc="40" dirty="0">
              <a:solidFill>
                <a:srgbClr val="E5E9D0"/>
              </a:solidFill>
              <a:latin typeface="Hardwick WF" pitchFamily="2" charset="0"/>
            </a:endParaRPr>
          </a:p>
        </p:txBody>
      </p:sp>
      <p:cxnSp>
        <p:nvCxnSpPr>
          <p:cNvPr id="9" name="Straight Connector 8">
            <a:extLst>
              <a:ext uri="{FF2B5EF4-FFF2-40B4-BE49-F238E27FC236}">
                <a16:creationId xmlns:a16="http://schemas.microsoft.com/office/drawing/2014/main" id="{AC99353C-270B-F2BE-6572-569AF424DFCF}"/>
              </a:ext>
            </a:extLst>
          </p:cNvPr>
          <p:cNvCxnSpPr>
            <a:cxnSpLocks/>
          </p:cNvCxnSpPr>
          <p:nvPr/>
        </p:nvCxnSpPr>
        <p:spPr>
          <a:xfrm flipH="1">
            <a:off x="370130" y="4359594"/>
            <a:ext cx="11263086" cy="0"/>
          </a:xfrm>
          <a:prstGeom prst="line">
            <a:avLst/>
          </a:prstGeom>
          <a:ln>
            <a:solidFill>
              <a:srgbClr val="F2F7DC"/>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B0F5F3B-1F70-35CB-BB55-D818042B6118}"/>
              </a:ext>
            </a:extLst>
          </p:cNvPr>
          <p:cNvSpPr txBox="1"/>
          <p:nvPr/>
        </p:nvSpPr>
        <p:spPr>
          <a:xfrm>
            <a:off x="108752" y="4606337"/>
            <a:ext cx="1615561" cy="400110"/>
          </a:xfrm>
          <a:prstGeom prst="rect">
            <a:avLst/>
          </a:prstGeom>
          <a:noFill/>
        </p:spPr>
        <p:txBody>
          <a:bodyPr wrap="square" rtlCol="0">
            <a:spAutoFit/>
          </a:bodyPr>
          <a:lstStyle/>
          <a:p>
            <a:r>
              <a:rPr lang="en-US" sz="2000" dirty="0">
                <a:solidFill>
                  <a:srgbClr val="8E8B8B"/>
                </a:solidFill>
                <a:latin typeface="Avenir Next Medium" panose="020B0503020202020204" pitchFamily="34" charset="0"/>
              </a:rPr>
              <a:t>1866</a:t>
            </a:r>
          </a:p>
        </p:txBody>
      </p:sp>
      <p:cxnSp>
        <p:nvCxnSpPr>
          <p:cNvPr id="19" name="Straight Connector 18">
            <a:extLst>
              <a:ext uri="{FF2B5EF4-FFF2-40B4-BE49-F238E27FC236}">
                <a16:creationId xmlns:a16="http://schemas.microsoft.com/office/drawing/2014/main" id="{3DE3A340-2924-6FC6-32F8-8C77A6A2628B}"/>
              </a:ext>
            </a:extLst>
          </p:cNvPr>
          <p:cNvCxnSpPr>
            <a:cxnSpLocks/>
          </p:cNvCxnSpPr>
          <p:nvPr/>
        </p:nvCxnSpPr>
        <p:spPr>
          <a:xfrm flipV="1">
            <a:off x="1638491" y="1077933"/>
            <a:ext cx="0" cy="633854"/>
          </a:xfrm>
          <a:prstGeom prst="line">
            <a:avLst/>
          </a:prstGeom>
          <a:ln w="57150">
            <a:solidFill>
              <a:srgbClr val="353435"/>
            </a:solidFill>
            <a:prstDash val="sysDot"/>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4F7076F-C418-0C65-B2DE-F81EE9F477CE}"/>
              </a:ext>
            </a:extLst>
          </p:cNvPr>
          <p:cNvSpPr txBox="1"/>
          <p:nvPr/>
        </p:nvSpPr>
        <p:spPr>
          <a:xfrm>
            <a:off x="1742775" y="1127012"/>
            <a:ext cx="9921138" cy="584775"/>
          </a:xfrm>
          <a:prstGeom prst="rect">
            <a:avLst/>
          </a:prstGeom>
          <a:noFill/>
        </p:spPr>
        <p:txBody>
          <a:bodyPr wrap="square" rtlCol="0">
            <a:spAutoFit/>
          </a:bodyPr>
          <a:lstStyle/>
          <a:p>
            <a:r>
              <a:rPr lang="en-US" sz="1600" i="1" dirty="0">
                <a:solidFill>
                  <a:schemeClr val="bg1"/>
                </a:solidFill>
                <a:latin typeface="Courier New" panose="02070309020205020404" pitchFamily="49" charset="0"/>
                <a:cs typeface="Courier New" panose="02070309020205020404" pitchFamily="49" charset="0"/>
              </a:rPr>
              <a:t>A union is an organization of workers formed to negotiate collectively </a:t>
            </a:r>
          </a:p>
          <a:p>
            <a:r>
              <a:rPr lang="en-US" sz="1600" i="1" dirty="0">
                <a:solidFill>
                  <a:schemeClr val="bg1"/>
                </a:solidFill>
                <a:latin typeface="Courier New" panose="02070309020205020404" pitchFamily="49" charset="0"/>
                <a:cs typeface="Courier New" panose="02070309020205020404" pitchFamily="49" charset="0"/>
              </a:rPr>
              <a:t>with employers over wages, benefits, and working conditions</a:t>
            </a:r>
          </a:p>
        </p:txBody>
      </p:sp>
      <p:sp>
        <p:nvSpPr>
          <p:cNvPr id="29" name="Rounded Rectangle 28">
            <a:extLst>
              <a:ext uri="{FF2B5EF4-FFF2-40B4-BE49-F238E27FC236}">
                <a16:creationId xmlns:a16="http://schemas.microsoft.com/office/drawing/2014/main" id="{8C0B4676-7B9E-4A98-7B55-49E548FDDA0C}"/>
              </a:ext>
            </a:extLst>
          </p:cNvPr>
          <p:cNvSpPr/>
          <p:nvPr/>
        </p:nvSpPr>
        <p:spPr>
          <a:xfrm>
            <a:off x="370130" y="4241396"/>
            <a:ext cx="268499" cy="246743"/>
          </a:xfrm>
          <a:prstGeom prst="roundRect">
            <a:avLst/>
          </a:prstGeom>
          <a:solidFill>
            <a:srgbClr val="CAFFFF"/>
          </a:solidFill>
          <a:ln>
            <a:solidFill>
              <a:srgbClr val="CA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AFFFF"/>
              </a:solidFill>
            </a:endParaRPr>
          </a:p>
        </p:txBody>
      </p:sp>
      <p:sp>
        <p:nvSpPr>
          <p:cNvPr id="30" name="Rounded Rectangle 29">
            <a:extLst>
              <a:ext uri="{FF2B5EF4-FFF2-40B4-BE49-F238E27FC236}">
                <a16:creationId xmlns:a16="http://schemas.microsoft.com/office/drawing/2014/main" id="{0EECC482-FB92-0B95-93C4-EC6704AEFB9F}"/>
              </a:ext>
            </a:extLst>
          </p:cNvPr>
          <p:cNvSpPr/>
          <p:nvPr/>
        </p:nvSpPr>
        <p:spPr>
          <a:xfrm>
            <a:off x="11364717" y="4241396"/>
            <a:ext cx="268499" cy="246743"/>
          </a:xfrm>
          <a:prstGeom prst="roundRect">
            <a:avLst/>
          </a:prstGeom>
          <a:solidFill>
            <a:srgbClr val="FF72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ounded Rectangle 39">
            <a:extLst>
              <a:ext uri="{FF2B5EF4-FFF2-40B4-BE49-F238E27FC236}">
                <a16:creationId xmlns:a16="http://schemas.microsoft.com/office/drawing/2014/main" id="{493856C1-CD73-4FE7-FD58-7E6A213A0AAA}"/>
              </a:ext>
            </a:extLst>
          </p:cNvPr>
          <p:cNvSpPr/>
          <p:nvPr/>
        </p:nvSpPr>
        <p:spPr>
          <a:xfrm>
            <a:off x="2569047" y="4241396"/>
            <a:ext cx="268499" cy="246743"/>
          </a:xfrm>
          <a:prstGeom prst="roundRect">
            <a:avLst/>
          </a:prstGeom>
          <a:solidFill>
            <a:srgbClr val="CAFFFF"/>
          </a:solidFill>
          <a:ln>
            <a:solidFill>
              <a:srgbClr val="CA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ounded Rectangle 41">
            <a:extLst>
              <a:ext uri="{FF2B5EF4-FFF2-40B4-BE49-F238E27FC236}">
                <a16:creationId xmlns:a16="http://schemas.microsoft.com/office/drawing/2014/main" id="{05214B53-B4B2-4272-E7E4-10D36EBB72FD}"/>
              </a:ext>
            </a:extLst>
          </p:cNvPr>
          <p:cNvSpPr/>
          <p:nvPr/>
        </p:nvSpPr>
        <p:spPr>
          <a:xfrm>
            <a:off x="4308615" y="4230823"/>
            <a:ext cx="268499" cy="246743"/>
          </a:xfrm>
          <a:prstGeom prst="roundRect">
            <a:avLst/>
          </a:prstGeom>
          <a:solidFill>
            <a:srgbClr val="FF72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ounded Rectangle 42">
            <a:extLst>
              <a:ext uri="{FF2B5EF4-FFF2-40B4-BE49-F238E27FC236}">
                <a16:creationId xmlns:a16="http://schemas.microsoft.com/office/drawing/2014/main" id="{0ACD35B0-0568-5A6D-99AA-15C53A6B4F4E}"/>
              </a:ext>
            </a:extLst>
          </p:cNvPr>
          <p:cNvSpPr/>
          <p:nvPr/>
        </p:nvSpPr>
        <p:spPr>
          <a:xfrm>
            <a:off x="6643655" y="4264511"/>
            <a:ext cx="268499" cy="246743"/>
          </a:xfrm>
          <a:prstGeom prst="roundRect">
            <a:avLst/>
          </a:prstGeom>
          <a:solidFill>
            <a:srgbClr val="CAFFFF"/>
          </a:solidFill>
          <a:ln>
            <a:solidFill>
              <a:srgbClr val="CA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ounded Rectangle 44">
            <a:extLst>
              <a:ext uri="{FF2B5EF4-FFF2-40B4-BE49-F238E27FC236}">
                <a16:creationId xmlns:a16="http://schemas.microsoft.com/office/drawing/2014/main" id="{444A4A09-FEFB-8BBD-4CB1-AE3366B886C2}"/>
              </a:ext>
            </a:extLst>
          </p:cNvPr>
          <p:cNvSpPr/>
          <p:nvPr/>
        </p:nvSpPr>
        <p:spPr>
          <a:xfrm>
            <a:off x="8422473" y="4255651"/>
            <a:ext cx="268499" cy="246743"/>
          </a:xfrm>
          <a:prstGeom prst="roundRect">
            <a:avLst/>
          </a:prstGeom>
          <a:solidFill>
            <a:srgbClr val="FF72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8" name="Straight Connector 47">
            <a:extLst>
              <a:ext uri="{FF2B5EF4-FFF2-40B4-BE49-F238E27FC236}">
                <a16:creationId xmlns:a16="http://schemas.microsoft.com/office/drawing/2014/main" id="{E51DBF53-C9F4-9DBA-3006-F30D91093AE8}"/>
              </a:ext>
            </a:extLst>
          </p:cNvPr>
          <p:cNvCxnSpPr>
            <a:cxnSpLocks/>
          </p:cNvCxnSpPr>
          <p:nvPr/>
        </p:nvCxnSpPr>
        <p:spPr>
          <a:xfrm flipV="1">
            <a:off x="504379" y="2543035"/>
            <a:ext cx="0" cy="1698361"/>
          </a:xfrm>
          <a:prstGeom prst="line">
            <a:avLst/>
          </a:prstGeom>
          <a:ln w="12700">
            <a:solidFill>
              <a:srgbClr val="CAFFFF"/>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B3CD78D-0911-3890-44EC-94C3992582B1}"/>
              </a:ext>
            </a:extLst>
          </p:cNvPr>
          <p:cNvCxnSpPr>
            <a:cxnSpLocks/>
          </p:cNvCxnSpPr>
          <p:nvPr/>
        </p:nvCxnSpPr>
        <p:spPr>
          <a:xfrm flipV="1">
            <a:off x="2706296" y="4359594"/>
            <a:ext cx="0" cy="768997"/>
          </a:xfrm>
          <a:prstGeom prst="line">
            <a:avLst/>
          </a:prstGeom>
          <a:ln w="12700">
            <a:solidFill>
              <a:srgbClr val="CAFFFF"/>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6B949C4-F4F7-515D-1BBB-5F54D2511A25}"/>
              </a:ext>
            </a:extLst>
          </p:cNvPr>
          <p:cNvCxnSpPr>
            <a:cxnSpLocks/>
          </p:cNvCxnSpPr>
          <p:nvPr/>
        </p:nvCxnSpPr>
        <p:spPr>
          <a:xfrm flipV="1">
            <a:off x="4438354" y="2727701"/>
            <a:ext cx="0" cy="1621320"/>
          </a:xfrm>
          <a:prstGeom prst="line">
            <a:avLst/>
          </a:prstGeom>
          <a:ln w="12700">
            <a:solidFill>
              <a:srgbClr val="FF7250"/>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3BD9731-B936-5E66-F271-2D7E0FF0840E}"/>
              </a:ext>
            </a:extLst>
          </p:cNvPr>
          <p:cNvCxnSpPr>
            <a:cxnSpLocks/>
          </p:cNvCxnSpPr>
          <p:nvPr/>
        </p:nvCxnSpPr>
        <p:spPr>
          <a:xfrm flipV="1">
            <a:off x="6781649" y="4511254"/>
            <a:ext cx="0" cy="617337"/>
          </a:xfrm>
          <a:prstGeom prst="line">
            <a:avLst/>
          </a:prstGeom>
          <a:ln w="12700">
            <a:solidFill>
              <a:srgbClr val="CAFFFF"/>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F79C175-5DF4-34DC-315B-EC28D7D7125B}"/>
              </a:ext>
            </a:extLst>
          </p:cNvPr>
          <p:cNvCxnSpPr>
            <a:cxnSpLocks/>
          </p:cNvCxnSpPr>
          <p:nvPr/>
        </p:nvCxnSpPr>
        <p:spPr>
          <a:xfrm flipV="1">
            <a:off x="8568723" y="2516699"/>
            <a:ext cx="0" cy="1738952"/>
          </a:xfrm>
          <a:prstGeom prst="line">
            <a:avLst/>
          </a:prstGeom>
          <a:ln w="12700">
            <a:solidFill>
              <a:srgbClr val="FF7250"/>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B644B72-C6B8-B127-946B-258A71B1B797}"/>
              </a:ext>
            </a:extLst>
          </p:cNvPr>
          <p:cNvCxnSpPr>
            <a:cxnSpLocks/>
          </p:cNvCxnSpPr>
          <p:nvPr/>
        </p:nvCxnSpPr>
        <p:spPr>
          <a:xfrm flipV="1">
            <a:off x="11487690" y="4488139"/>
            <a:ext cx="0" cy="640452"/>
          </a:xfrm>
          <a:prstGeom prst="line">
            <a:avLst/>
          </a:prstGeom>
          <a:ln w="12700">
            <a:solidFill>
              <a:srgbClr val="FF7250"/>
            </a:solidFill>
            <a:prstDash val="sysDot"/>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340BFD2B-00B7-ED5C-C0E3-1BC9768D78F3}"/>
              </a:ext>
            </a:extLst>
          </p:cNvPr>
          <p:cNvSpPr txBox="1"/>
          <p:nvPr/>
        </p:nvSpPr>
        <p:spPr>
          <a:xfrm>
            <a:off x="2312131" y="3798369"/>
            <a:ext cx="1615561" cy="400110"/>
          </a:xfrm>
          <a:prstGeom prst="rect">
            <a:avLst/>
          </a:prstGeom>
          <a:noFill/>
        </p:spPr>
        <p:txBody>
          <a:bodyPr wrap="square" rtlCol="0">
            <a:spAutoFit/>
          </a:bodyPr>
          <a:lstStyle/>
          <a:p>
            <a:r>
              <a:rPr lang="en-US" sz="2000" dirty="0">
                <a:solidFill>
                  <a:srgbClr val="8E8B8B"/>
                </a:solidFill>
                <a:latin typeface="Avenir Next Medium" panose="020B0503020202020204" pitchFamily="34" charset="0"/>
              </a:rPr>
              <a:t>1935</a:t>
            </a:r>
          </a:p>
        </p:txBody>
      </p:sp>
      <p:sp>
        <p:nvSpPr>
          <p:cNvPr id="67" name="TextBox 66">
            <a:extLst>
              <a:ext uri="{FF2B5EF4-FFF2-40B4-BE49-F238E27FC236}">
                <a16:creationId xmlns:a16="http://schemas.microsoft.com/office/drawing/2014/main" id="{E0587B54-4DB3-EAB6-0394-0DBDCF988FB9}"/>
              </a:ext>
            </a:extLst>
          </p:cNvPr>
          <p:cNvSpPr txBox="1"/>
          <p:nvPr/>
        </p:nvSpPr>
        <p:spPr>
          <a:xfrm>
            <a:off x="4032217" y="4582765"/>
            <a:ext cx="1615561" cy="400110"/>
          </a:xfrm>
          <a:prstGeom prst="rect">
            <a:avLst/>
          </a:prstGeom>
          <a:noFill/>
        </p:spPr>
        <p:txBody>
          <a:bodyPr wrap="square" rtlCol="0">
            <a:spAutoFit/>
          </a:bodyPr>
          <a:lstStyle/>
          <a:p>
            <a:r>
              <a:rPr lang="en-US" sz="2000" dirty="0">
                <a:solidFill>
                  <a:srgbClr val="8E8B8B"/>
                </a:solidFill>
                <a:latin typeface="Avenir Next Medium" panose="020B0503020202020204" pitchFamily="34" charset="0"/>
              </a:rPr>
              <a:t>1947</a:t>
            </a:r>
          </a:p>
        </p:txBody>
      </p:sp>
      <p:sp>
        <p:nvSpPr>
          <p:cNvPr id="68" name="TextBox 67">
            <a:extLst>
              <a:ext uri="{FF2B5EF4-FFF2-40B4-BE49-F238E27FC236}">
                <a16:creationId xmlns:a16="http://schemas.microsoft.com/office/drawing/2014/main" id="{24C6B18C-FA8C-A9E0-05F6-D371F5E93B4B}"/>
              </a:ext>
            </a:extLst>
          </p:cNvPr>
          <p:cNvSpPr txBox="1"/>
          <p:nvPr/>
        </p:nvSpPr>
        <p:spPr>
          <a:xfrm>
            <a:off x="6382228" y="3830713"/>
            <a:ext cx="1615561" cy="400110"/>
          </a:xfrm>
          <a:prstGeom prst="rect">
            <a:avLst/>
          </a:prstGeom>
          <a:noFill/>
        </p:spPr>
        <p:txBody>
          <a:bodyPr wrap="square" rtlCol="0">
            <a:spAutoFit/>
          </a:bodyPr>
          <a:lstStyle/>
          <a:p>
            <a:r>
              <a:rPr lang="en-US" sz="2000" dirty="0">
                <a:solidFill>
                  <a:srgbClr val="8E8B8B"/>
                </a:solidFill>
                <a:latin typeface="Avenir Next Medium" panose="020B0503020202020204" pitchFamily="34" charset="0"/>
              </a:rPr>
              <a:t>1955</a:t>
            </a:r>
          </a:p>
        </p:txBody>
      </p:sp>
      <p:sp>
        <p:nvSpPr>
          <p:cNvPr id="69" name="TextBox 68">
            <a:extLst>
              <a:ext uri="{FF2B5EF4-FFF2-40B4-BE49-F238E27FC236}">
                <a16:creationId xmlns:a16="http://schemas.microsoft.com/office/drawing/2014/main" id="{C0BDAC30-10D4-8CCC-5641-ED90356F7FC1}"/>
              </a:ext>
            </a:extLst>
          </p:cNvPr>
          <p:cNvSpPr txBox="1"/>
          <p:nvPr/>
        </p:nvSpPr>
        <p:spPr>
          <a:xfrm>
            <a:off x="8165184" y="4614342"/>
            <a:ext cx="1615561" cy="400110"/>
          </a:xfrm>
          <a:prstGeom prst="rect">
            <a:avLst/>
          </a:prstGeom>
          <a:noFill/>
        </p:spPr>
        <p:txBody>
          <a:bodyPr wrap="square" rtlCol="0">
            <a:spAutoFit/>
          </a:bodyPr>
          <a:lstStyle/>
          <a:p>
            <a:r>
              <a:rPr lang="en-US" sz="2000" dirty="0">
                <a:solidFill>
                  <a:srgbClr val="8E8B8B"/>
                </a:solidFill>
                <a:latin typeface="Avenir Next Medium" panose="020B0503020202020204" pitchFamily="34" charset="0"/>
              </a:rPr>
              <a:t>1981</a:t>
            </a:r>
          </a:p>
        </p:txBody>
      </p:sp>
      <p:sp>
        <p:nvSpPr>
          <p:cNvPr id="70" name="TextBox 69">
            <a:extLst>
              <a:ext uri="{FF2B5EF4-FFF2-40B4-BE49-F238E27FC236}">
                <a16:creationId xmlns:a16="http://schemas.microsoft.com/office/drawing/2014/main" id="{290E57F4-5408-ADA9-7E6A-1F469BA2D7EB}"/>
              </a:ext>
            </a:extLst>
          </p:cNvPr>
          <p:cNvSpPr txBox="1"/>
          <p:nvPr/>
        </p:nvSpPr>
        <p:spPr>
          <a:xfrm>
            <a:off x="11119710" y="3794599"/>
            <a:ext cx="1615561" cy="400110"/>
          </a:xfrm>
          <a:prstGeom prst="rect">
            <a:avLst/>
          </a:prstGeom>
          <a:noFill/>
        </p:spPr>
        <p:txBody>
          <a:bodyPr wrap="square" rtlCol="0">
            <a:spAutoFit/>
          </a:bodyPr>
          <a:lstStyle/>
          <a:p>
            <a:r>
              <a:rPr lang="en-US" sz="2000" dirty="0">
                <a:solidFill>
                  <a:srgbClr val="8E8B8B"/>
                </a:solidFill>
                <a:latin typeface="Avenir Next Medium" panose="020B0503020202020204" pitchFamily="34" charset="0"/>
              </a:rPr>
              <a:t>2018</a:t>
            </a:r>
          </a:p>
        </p:txBody>
      </p:sp>
      <p:sp>
        <p:nvSpPr>
          <p:cNvPr id="72" name="TextBox 71">
            <a:extLst>
              <a:ext uri="{FF2B5EF4-FFF2-40B4-BE49-F238E27FC236}">
                <a16:creationId xmlns:a16="http://schemas.microsoft.com/office/drawing/2014/main" id="{F5260B7D-AD8D-0CD0-D0F8-CB40A1310966}"/>
              </a:ext>
            </a:extLst>
          </p:cNvPr>
          <p:cNvSpPr txBox="1"/>
          <p:nvPr/>
        </p:nvSpPr>
        <p:spPr>
          <a:xfrm>
            <a:off x="-305602" y="2162870"/>
            <a:ext cx="4688414" cy="369332"/>
          </a:xfrm>
          <a:prstGeom prst="rect">
            <a:avLst/>
          </a:prstGeom>
          <a:noFill/>
        </p:spPr>
        <p:txBody>
          <a:bodyPr wrap="square">
            <a:spAutoFit/>
          </a:bodyPr>
          <a:lstStyle/>
          <a:p>
            <a:pPr algn="ctr"/>
            <a:r>
              <a:rPr lang="en-US" sz="1800" b="1" spc="40" dirty="0">
                <a:solidFill>
                  <a:srgbClr val="CAFFFF"/>
                </a:solidFill>
                <a:latin typeface="Avenir Next Demi Bold" panose="020B0503020202020204" pitchFamily="34" charset="0"/>
              </a:rPr>
              <a:t>National Labor Union </a:t>
            </a:r>
            <a:r>
              <a:rPr lang="en-US" b="1" spc="40" dirty="0">
                <a:solidFill>
                  <a:srgbClr val="CAFFFF"/>
                </a:solidFill>
                <a:latin typeface="Avenir Next Demi Bold" panose="020B0503020202020204" pitchFamily="34" charset="0"/>
              </a:rPr>
              <a:t>F</a:t>
            </a:r>
            <a:r>
              <a:rPr lang="en-US" sz="1800" b="1" spc="40" dirty="0">
                <a:solidFill>
                  <a:srgbClr val="CAFFFF"/>
                </a:solidFill>
                <a:latin typeface="Avenir Next Demi Bold" panose="020B0503020202020204" pitchFamily="34" charset="0"/>
              </a:rPr>
              <a:t>ounded</a:t>
            </a:r>
          </a:p>
        </p:txBody>
      </p:sp>
      <p:sp>
        <p:nvSpPr>
          <p:cNvPr id="73" name="TextBox 72">
            <a:extLst>
              <a:ext uri="{FF2B5EF4-FFF2-40B4-BE49-F238E27FC236}">
                <a16:creationId xmlns:a16="http://schemas.microsoft.com/office/drawing/2014/main" id="{8D5F4388-B85F-74C5-AE7F-568F4451F60D}"/>
              </a:ext>
            </a:extLst>
          </p:cNvPr>
          <p:cNvSpPr txBox="1"/>
          <p:nvPr/>
        </p:nvSpPr>
        <p:spPr>
          <a:xfrm>
            <a:off x="544661" y="2529960"/>
            <a:ext cx="3653059" cy="816249"/>
          </a:xfrm>
          <a:prstGeom prst="rect">
            <a:avLst/>
          </a:prstGeom>
          <a:noFill/>
        </p:spPr>
        <p:txBody>
          <a:bodyPr wrap="square">
            <a:spAutoFit/>
          </a:bodyPr>
          <a:lstStyle/>
          <a:p>
            <a:pPr>
              <a:lnSpc>
                <a:spcPts val="1880"/>
              </a:lnSpc>
            </a:pPr>
            <a:r>
              <a:rPr lang="en-US" sz="1400" dirty="0">
                <a:solidFill>
                  <a:srgbClr val="E5E9D0"/>
                </a:solidFill>
                <a:latin typeface="Avenir Next" panose="020B0503020202020204" pitchFamily="34" charset="0"/>
              </a:rPr>
              <a:t>America's first labor federation </a:t>
            </a:r>
          </a:p>
          <a:p>
            <a:pPr>
              <a:lnSpc>
                <a:spcPts val="1880"/>
              </a:lnSpc>
            </a:pPr>
            <a:r>
              <a:rPr lang="en-US" sz="1400" dirty="0">
                <a:solidFill>
                  <a:srgbClr val="E5E9D0"/>
                </a:solidFill>
                <a:latin typeface="Avenir Next" panose="020B0503020202020204" pitchFamily="34" charset="0"/>
              </a:rPr>
              <a:t>pushed for an eight-hour workday </a:t>
            </a:r>
          </a:p>
          <a:p>
            <a:pPr>
              <a:lnSpc>
                <a:spcPts val="1880"/>
              </a:lnSpc>
            </a:pPr>
            <a:r>
              <a:rPr lang="en-US" sz="1400" dirty="0">
                <a:solidFill>
                  <a:srgbClr val="E5E9D0"/>
                </a:solidFill>
                <a:latin typeface="Avenir Next" panose="020B0503020202020204" pitchFamily="34" charset="0"/>
              </a:rPr>
              <a:t>and better conditions.</a:t>
            </a:r>
          </a:p>
        </p:txBody>
      </p:sp>
      <p:sp>
        <p:nvSpPr>
          <p:cNvPr id="74" name="TextBox 73">
            <a:extLst>
              <a:ext uri="{FF2B5EF4-FFF2-40B4-BE49-F238E27FC236}">
                <a16:creationId xmlns:a16="http://schemas.microsoft.com/office/drawing/2014/main" id="{644AC0FC-18A1-CDC8-398E-77870DAC3045}"/>
              </a:ext>
            </a:extLst>
          </p:cNvPr>
          <p:cNvSpPr txBox="1"/>
          <p:nvPr/>
        </p:nvSpPr>
        <p:spPr>
          <a:xfrm>
            <a:off x="1278491" y="5140712"/>
            <a:ext cx="2542917" cy="369332"/>
          </a:xfrm>
          <a:prstGeom prst="rect">
            <a:avLst/>
          </a:prstGeom>
          <a:noFill/>
        </p:spPr>
        <p:txBody>
          <a:bodyPr wrap="square">
            <a:spAutoFit/>
          </a:bodyPr>
          <a:lstStyle/>
          <a:p>
            <a:pPr algn="ctr"/>
            <a:r>
              <a:rPr lang="en-US" sz="1800" b="1" spc="40" dirty="0">
                <a:solidFill>
                  <a:srgbClr val="CAFFFF"/>
                </a:solidFill>
                <a:latin typeface="Avenir Next Demi Bold" panose="020B0503020202020204" pitchFamily="34" charset="0"/>
              </a:rPr>
              <a:t>Wagner Act </a:t>
            </a:r>
          </a:p>
        </p:txBody>
      </p:sp>
      <p:sp>
        <p:nvSpPr>
          <p:cNvPr id="75" name="TextBox 74">
            <a:extLst>
              <a:ext uri="{FF2B5EF4-FFF2-40B4-BE49-F238E27FC236}">
                <a16:creationId xmlns:a16="http://schemas.microsoft.com/office/drawing/2014/main" id="{2393B7F2-B5BB-9883-54F9-AA572A96699A}"/>
              </a:ext>
            </a:extLst>
          </p:cNvPr>
          <p:cNvSpPr txBox="1"/>
          <p:nvPr/>
        </p:nvSpPr>
        <p:spPr>
          <a:xfrm>
            <a:off x="811881" y="5501524"/>
            <a:ext cx="4397703" cy="572593"/>
          </a:xfrm>
          <a:prstGeom prst="rect">
            <a:avLst/>
          </a:prstGeom>
          <a:noFill/>
        </p:spPr>
        <p:txBody>
          <a:bodyPr wrap="square">
            <a:spAutoFit/>
          </a:bodyPr>
          <a:lstStyle/>
          <a:p>
            <a:pPr>
              <a:lnSpc>
                <a:spcPts val="1880"/>
              </a:lnSpc>
            </a:pPr>
            <a:r>
              <a:rPr lang="en-US" sz="1400" dirty="0">
                <a:solidFill>
                  <a:srgbClr val="E5E9D0"/>
                </a:solidFill>
                <a:latin typeface="Avenir Next" panose="020B0503020202020204" pitchFamily="34" charset="0"/>
              </a:rPr>
              <a:t>Legitimized unions and boosted labor </a:t>
            </a:r>
          </a:p>
          <a:p>
            <a:pPr>
              <a:lnSpc>
                <a:spcPts val="1880"/>
              </a:lnSpc>
            </a:pPr>
            <a:r>
              <a:rPr lang="en-US" sz="1400" dirty="0">
                <a:solidFill>
                  <a:srgbClr val="E5E9D0"/>
                </a:solidFill>
                <a:latin typeface="Avenir Next" panose="020B0503020202020204" pitchFamily="34" charset="0"/>
              </a:rPr>
              <a:t>through collective bargaining protections</a:t>
            </a:r>
          </a:p>
        </p:txBody>
      </p:sp>
      <p:sp>
        <p:nvSpPr>
          <p:cNvPr id="78" name="TextBox 77">
            <a:extLst>
              <a:ext uri="{FF2B5EF4-FFF2-40B4-BE49-F238E27FC236}">
                <a16:creationId xmlns:a16="http://schemas.microsoft.com/office/drawing/2014/main" id="{A8182924-2BDA-E118-50F5-81DB6AEF5197}"/>
              </a:ext>
            </a:extLst>
          </p:cNvPr>
          <p:cNvSpPr txBox="1"/>
          <p:nvPr/>
        </p:nvSpPr>
        <p:spPr>
          <a:xfrm>
            <a:off x="3672216" y="2358369"/>
            <a:ext cx="3179908" cy="369332"/>
          </a:xfrm>
          <a:prstGeom prst="rect">
            <a:avLst/>
          </a:prstGeom>
          <a:noFill/>
        </p:spPr>
        <p:txBody>
          <a:bodyPr wrap="square">
            <a:spAutoFit/>
          </a:bodyPr>
          <a:lstStyle/>
          <a:p>
            <a:pPr algn="ctr"/>
            <a:r>
              <a:rPr lang="en-US" sz="1800" b="1" spc="40" dirty="0">
                <a:solidFill>
                  <a:srgbClr val="FF7250"/>
                </a:solidFill>
                <a:latin typeface="Avenir Next Demi Bold" panose="020B0503020202020204" pitchFamily="34" charset="0"/>
              </a:rPr>
              <a:t>Taft-Hartley Act</a:t>
            </a:r>
          </a:p>
        </p:txBody>
      </p:sp>
      <p:sp>
        <p:nvSpPr>
          <p:cNvPr id="80" name="TextBox 79">
            <a:extLst>
              <a:ext uri="{FF2B5EF4-FFF2-40B4-BE49-F238E27FC236}">
                <a16:creationId xmlns:a16="http://schemas.microsoft.com/office/drawing/2014/main" id="{2544714E-C51B-6680-8951-AC029B33DA73}"/>
              </a:ext>
            </a:extLst>
          </p:cNvPr>
          <p:cNvSpPr txBox="1"/>
          <p:nvPr/>
        </p:nvSpPr>
        <p:spPr>
          <a:xfrm>
            <a:off x="4499654" y="2733786"/>
            <a:ext cx="4350352" cy="572593"/>
          </a:xfrm>
          <a:prstGeom prst="rect">
            <a:avLst/>
          </a:prstGeom>
          <a:noFill/>
        </p:spPr>
        <p:txBody>
          <a:bodyPr wrap="square">
            <a:spAutoFit/>
          </a:bodyPr>
          <a:lstStyle/>
          <a:p>
            <a:pPr>
              <a:lnSpc>
                <a:spcPts val="1880"/>
              </a:lnSpc>
            </a:pPr>
            <a:r>
              <a:rPr lang="en-US" sz="1400" dirty="0">
                <a:solidFill>
                  <a:srgbClr val="E5E9D0"/>
                </a:solidFill>
                <a:latin typeface="Avenir Next" panose="020B0503020202020204" pitchFamily="34" charset="0"/>
              </a:rPr>
              <a:t>Curbed union powers and enabled right-</a:t>
            </a:r>
          </a:p>
          <a:p>
            <a:pPr>
              <a:lnSpc>
                <a:spcPts val="1880"/>
              </a:lnSpc>
            </a:pPr>
            <a:r>
              <a:rPr lang="en-US" sz="1400" dirty="0">
                <a:solidFill>
                  <a:srgbClr val="E5E9D0"/>
                </a:solidFill>
                <a:latin typeface="Avenir Next" panose="020B0503020202020204" pitchFamily="34" charset="0"/>
              </a:rPr>
              <a:t>to-work laws, diminishing union influence</a:t>
            </a:r>
            <a:endParaRPr lang="en-US" sz="1400" dirty="0"/>
          </a:p>
        </p:txBody>
      </p:sp>
      <p:sp>
        <p:nvSpPr>
          <p:cNvPr id="84" name="TextBox 83">
            <a:extLst>
              <a:ext uri="{FF2B5EF4-FFF2-40B4-BE49-F238E27FC236}">
                <a16:creationId xmlns:a16="http://schemas.microsoft.com/office/drawing/2014/main" id="{3B62B203-B588-39C2-C386-0FFD66B85D53}"/>
              </a:ext>
            </a:extLst>
          </p:cNvPr>
          <p:cNvSpPr txBox="1"/>
          <p:nvPr/>
        </p:nvSpPr>
        <p:spPr>
          <a:xfrm>
            <a:off x="5452846" y="5192203"/>
            <a:ext cx="2754322" cy="369332"/>
          </a:xfrm>
          <a:prstGeom prst="rect">
            <a:avLst/>
          </a:prstGeom>
          <a:noFill/>
        </p:spPr>
        <p:txBody>
          <a:bodyPr wrap="square">
            <a:spAutoFit/>
          </a:bodyPr>
          <a:lstStyle/>
          <a:p>
            <a:pPr algn="ctr"/>
            <a:r>
              <a:rPr lang="en-US" sz="1800" b="1" spc="40" dirty="0">
                <a:solidFill>
                  <a:srgbClr val="CAFFFF"/>
                </a:solidFill>
                <a:latin typeface="Avenir Next Demi Bold" panose="020B0503020202020204" pitchFamily="34" charset="0"/>
              </a:rPr>
              <a:t>AFL-CIO Merger</a:t>
            </a:r>
          </a:p>
        </p:txBody>
      </p:sp>
      <p:sp>
        <p:nvSpPr>
          <p:cNvPr id="86" name="TextBox 85">
            <a:extLst>
              <a:ext uri="{FF2B5EF4-FFF2-40B4-BE49-F238E27FC236}">
                <a16:creationId xmlns:a16="http://schemas.microsoft.com/office/drawing/2014/main" id="{1777C4BE-7964-7D29-551B-45C1D1BBE5D7}"/>
              </a:ext>
            </a:extLst>
          </p:cNvPr>
          <p:cNvSpPr txBox="1"/>
          <p:nvPr/>
        </p:nvSpPr>
        <p:spPr>
          <a:xfrm>
            <a:off x="5417938" y="5570480"/>
            <a:ext cx="4199761" cy="816249"/>
          </a:xfrm>
          <a:prstGeom prst="rect">
            <a:avLst/>
          </a:prstGeom>
          <a:noFill/>
        </p:spPr>
        <p:txBody>
          <a:bodyPr wrap="square">
            <a:spAutoFit/>
          </a:bodyPr>
          <a:lstStyle/>
          <a:p>
            <a:pPr>
              <a:lnSpc>
                <a:spcPts val="1880"/>
              </a:lnSpc>
            </a:pPr>
            <a:r>
              <a:rPr lang="en-US" sz="1400" dirty="0">
                <a:solidFill>
                  <a:srgbClr val="E5E9D0"/>
                </a:solidFill>
                <a:latin typeface="Avenir Next" panose="020B0503020202020204" pitchFamily="34" charset="0"/>
              </a:rPr>
              <a:t>United diverse labor factions and </a:t>
            </a:r>
          </a:p>
          <a:p>
            <a:pPr>
              <a:lnSpc>
                <a:spcPts val="1880"/>
              </a:lnSpc>
            </a:pPr>
            <a:r>
              <a:rPr lang="en-US" sz="1400" dirty="0">
                <a:solidFill>
                  <a:srgbClr val="E5E9D0"/>
                </a:solidFill>
                <a:latin typeface="Avenir Next" panose="020B0503020202020204" pitchFamily="34" charset="0"/>
              </a:rPr>
              <a:t>amplified their collective negotiating </a:t>
            </a:r>
          </a:p>
          <a:p>
            <a:pPr>
              <a:lnSpc>
                <a:spcPts val="1880"/>
              </a:lnSpc>
            </a:pPr>
            <a:r>
              <a:rPr lang="en-US" sz="1400" dirty="0">
                <a:solidFill>
                  <a:srgbClr val="E5E9D0"/>
                </a:solidFill>
                <a:latin typeface="Avenir Next" panose="020B0503020202020204" pitchFamily="34" charset="0"/>
              </a:rPr>
              <a:t>strength and political impact in the U.S.</a:t>
            </a:r>
            <a:endParaRPr lang="en-US" sz="1400" dirty="0"/>
          </a:p>
        </p:txBody>
      </p:sp>
      <p:sp>
        <p:nvSpPr>
          <p:cNvPr id="93" name="TextBox 92">
            <a:extLst>
              <a:ext uri="{FF2B5EF4-FFF2-40B4-BE49-F238E27FC236}">
                <a16:creationId xmlns:a16="http://schemas.microsoft.com/office/drawing/2014/main" id="{8137B2C3-9B28-0FF1-BDF2-08060BEA39B9}"/>
              </a:ext>
            </a:extLst>
          </p:cNvPr>
          <p:cNvSpPr txBox="1"/>
          <p:nvPr/>
        </p:nvSpPr>
        <p:spPr>
          <a:xfrm>
            <a:off x="7878489" y="2095330"/>
            <a:ext cx="3894585" cy="369332"/>
          </a:xfrm>
          <a:prstGeom prst="rect">
            <a:avLst/>
          </a:prstGeom>
          <a:noFill/>
        </p:spPr>
        <p:txBody>
          <a:bodyPr wrap="square">
            <a:spAutoFit/>
          </a:bodyPr>
          <a:lstStyle/>
          <a:p>
            <a:pPr algn="ctr"/>
            <a:r>
              <a:rPr lang="en-US" sz="1800" b="1" spc="40" dirty="0">
                <a:solidFill>
                  <a:srgbClr val="FF7250"/>
                </a:solidFill>
                <a:latin typeface="Avenir Next Demi Bold" panose="020B0503020202020204" pitchFamily="34" charset="0"/>
              </a:rPr>
              <a:t>PATCO Strike and Firing</a:t>
            </a:r>
          </a:p>
        </p:txBody>
      </p:sp>
      <p:sp>
        <p:nvSpPr>
          <p:cNvPr id="94" name="TextBox 93">
            <a:extLst>
              <a:ext uri="{FF2B5EF4-FFF2-40B4-BE49-F238E27FC236}">
                <a16:creationId xmlns:a16="http://schemas.microsoft.com/office/drawing/2014/main" id="{0F2B2708-1C4E-E564-CA14-CB1D4DDEF65E}"/>
              </a:ext>
            </a:extLst>
          </p:cNvPr>
          <p:cNvSpPr txBox="1"/>
          <p:nvPr/>
        </p:nvSpPr>
        <p:spPr>
          <a:xfrm>
            <a:off x="8686563" y="2493064"/>
            <a:ext cx="4013517" cy="816249"/>
          </a:xfrm>
          <a:prstGeom prst="rect">
            <a:avLst/>
          </a:prstGeom>
          <a:noFill/>
        </p:spPr>
        <p:txBody>
          <a:bodyPr wrap="square">
            <a:spAutoFit/>
          </a:bodyPr>
          <a:lstStyle/>
          <a:p>
            <a:pPr>
              <a:lnSpc>
                <a:spcPts val="1880"/>
              </a:lnSpc>
            </a:pPr>
            <a:r>
              <a:rPr lang="en-US" sz="1400" dirty="0">
                <a:solidFill>
                  <a:srgbClr val="E5E9D0"/>
                </a:solidFill>
                <a:latin typeface="Avenir Next" panose="020B0503020202020204" pitchFamily="34" charset="0"/>
              </a:rPr>
              <a:t>President Reagan's firing of 11,000 </a:t>
            </a:r>
          </a:p>
          <a:p>
            <a:pPr>
              <a:lnSpc>
                <a:spcPts val="1880"/>
              </a:lnSpc>
            </a:pPr>
            <a:r>
              <a:rPr lang="en-US" sz="1400" dirty="0">
                <a:solidFill>
                  <a:srgbClr val="E5E9D0"/>
                </a:solidFill>
                <a:latin typeface="Avenir Next" panose="020B0503020202020204" pitchFamily="34" charset="0"/>
              </a:rPr>
              <a:t>striking air traffic controllers marked a </a:t>
            </a:r>
          </a:p>
          <a:p>
            <a:pPr>
              <a:lnSpc>
                <a:spcPts val="1880"/>
              </a:lnSpc>
            </a:pPr>
            <a:r>
              <a:rPr lang="en-US" sz="1400" dirty="0">
                <a:solidFill>
                  <a:srgbClr val="E5E9D0"/>
                </a:solidFill>
                <a:latin typeface="Avenir Next" panose="020B0503020202020204" pitchFamily="34" charset="0"/>
              </a:rPr>
              <a:t>decline in federal support for unions.</a:t>
            </a:r>
            <a:endParaRPr lang="en-US" sz="1400" dirty="0"/>
          </a:p>
        </p:txBody>
      </p:sp>
      <p:sp>
        <p:nvSpPr>
          <p:cNvPr id="96" name="TextBox 95">
            <a:extLst>
              <a:ext uri="{FF2B5EF4-FFF2-40B4-BE49-F238E27FC236}">
                <a16:creationId xmlns:a16="http://schemas.microsoft.com/office/drawing/2014/main" id="{BF865AD9-2C69-B93D-93A0-8DCCE982D59C}"/>
              </a:ext>
            </a:extLst>
          </p:cNvPr>
          <p:cNvSpPr txBox="1"/>
          <p:nvPr/>
        </p:nvSpPr>
        <p:spPr>
          <a:xfrm>
            <a:off x="8904912" y="5169088"/>
            <a:ext cx="3894585" cy="369332"/>
          </a:xfrm>
          <a:prstGeom prst="rect">
            <a:avLst/>
          </a:prstGeom>
          <a:noFill/>
        </p:spPr>
        <p:txBody>
          <a:bodyPr wrap="square">
            <a:spAutoFit/>
          </a:bodyPr>
          <a:lstStyle/>
          <a:p>
            <a:pPr algn="ctr"/>
            <a:r>
              <a:rPr lang="en-US" sz="1800" b="1" spc="40" dirty="0">
                <a:solidFill>
                  <a:srgbClr val="FF7250"/>
                </a:solidFill>
                <a:latin typeface="Avenir Next Demi Bold" panose="020B0503020202020204" pitchFamily="34" charset="0"/>
              </a:rPr>
              <a:t>Janus v. AFSCME </a:t>
            </a:r>
          </a:p>
        </p:txBody>
      </p:sp>
      <p:sp>
        <p:nvSpPr>
          <p:cNvPr id="97" name="TextBox 96">
            <a:extLst>
              <a:ext uri="{FF2B5EF4-FFF2-40B4-BE49-F238E27FC236}">
                <a16:creationId xmlns:a16="http://schemas.microsoft.com/office/drawing/2014/main" id="{438BCB54-31B5-BB52-AB7E-32C559F35227}"/>
              </a:ext>
            </a:extLst>
          </p:cNvPr>
          <p:cNvSpPr txBox="1"/>
          <p:nvPr/>
        </p:nvSpPr>
        <p:spPr>
          <a:xfrm>
            <a:off x="9567478" y="5547464"/>
            <a:ext cx="3123359" cy="816249"/>
          </a:xfrm>
          <a:prstGeom prst="rect">
            <a:avLst/>
          </a:prstGeom>
          <a:noFill/>
        </p:spPr>
        <p:txBody>
          <a:bodyPr wrap="square">
            <a:spAutoFit/>
          </a:bodyPr>
          <a:lstStyle/>
          <a:p>
            <a:pPr>
              <a:lnSpc>
                <a:spcPts val="1880"/>
              </a:lnSpc>
            </a:pPr>
            <a:r>
              <a:rPr lang="en-US" sz="1400" dirty="0">
                <a:solidFill>
                  <a:srgbClr val="E5E9D0"/>
                </a:solidFill>
                <a:latin typeface="Avenir Next" panose="020B0503020202020204" pitchFamily="34" charset="0"/>
              </a:rPr>
              <a:t>Cut public union funds by </a:t>
            </a:r>
          </a:p>
          <a:p>
            <a:pPr>
              <a:lnSpc>
                <a:spcPts val="1880"/>
              </a:lnSpc>
            </a:pPr>
            <a:r>
              <a:rPr lang="en-US" sz="1400" dirty="0">
                <a:solidFill>
                  <a:srgbClr val="E5E9D0"/>
                </a:solidFill>
                <a:latin typeface="Avenir Next" panose="020B0503020202020204" pitchFamily="34" charset="0"/>
              </a:rPr>
              <a:t>ending mandatory fees </a:t>
            </a:r>
          </a:p>
          <a:p>
            <a:pPr>
              <a:lnSpc>
                <a:spcPts val="1880"/>
              </a:lnSpc>
            </a:pPr>
            <a:r>
              <a:rPr lang="en-US" sz="1400" dirty="0">
                <a:solidFill>
                  <a:srgbClr val="E5E9D0"/>
                </a:solidFill>
                <a:latin typeface="Avenir Next" panose="020B0503020202020204" pitchFamily="34" charset="0"/>
              </a:rPr>
              <a:t>from non-members</a:t>
            </a:r>
            <a:endParaRPr lang="en-US" sz="1400" dirty="0"/>
          </a:p>
        </p:txBody>
      </p:sp>
      <p:sp>
        <p:nvSpPr>
          <p:cNvPr id="2" name="TextBox 1">
            <a:extLst>
              <a:ext uri="{FF2B5EF4-FFF2-40B4-BE49-F238E27FC236}">
                <a16:creationId xmlns:a16="http://schemas.microsoft.com/office/drawing/2014/main" id="{F382433A-03E5-B87F-ED30-636F6C1870A8}"/>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3650874106"/>
      </p:ext>
    </p:extLst>
  </p:cSld>
  <p:clrMapOvr>
    <a:masterClrMapping/>
  </p:clrMapOvr>
  <p:transition spd="med">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68ABBA19-709F-57EF-72D3-62E3340CCAD3}"/>
              </a:ext>
            </a:extLst>
          </p:cNvPr>
          <p:cNvSpPr/>
          <p:nvPr/>
        </p:nvSpPr>
        <p:spPr>
          <a:xfrm>
            <a:off x="5315343" y="872386"/>
            <a:ext cx="70718" cy="517358"/>
          </a:xfrm>
          <a:custGeom>
            <a:avLst/>
            <a:gdLst>
              <a:gd name="connsiteX0" fmla="*/ 51856 w 142939"/>
              <a:gd name="connsiteY0" fmla="*/ 0 h 517358"/>
              <a:gd name="connsiteX1" fmla="*/ 3730 w 142939"/>
              <a:gd name="connsiteY1" fmla="*/ 184484 h 517358"/>
              <a:gd name="connsiteX2" fmla="*/ 140088 w 142939"/>
              <a:gd name="connsiteY2" fmla="*/ 300789 h 517358"/>
              <a:gd name="connsiteX3" fmla="*/ 91961 w 142939"/>
              <a:gd name="connsiteY3" fmla="*/ 449179 h 517358"/>
              <a:gd name="connsiteX4" fmla="*/ 39824 w 142939"/>
              <a:gd name="connsiteY4" fmla="*/ 517358 h 517358"/>
              <a:gd name="connsiteX0" fmla="*/ 15367 w 104142"/>
              <a:gd name="connsiteY0" fmla="*/ 0 h 517358"/>
              <a:gd name="connsiteX1" fmla="*/ 22779 w 104142"/>
              <a:gd name="connsiteY1" fmla="*/ 162712 h 517358"/>
              <a:gd name="connsiteX2" fmla="*/ 103599 w 104142"/>
              <a:gd name="connsiteY2" fmla="*/ 300789 h 517358"/>
              <a:gd name="connsiteX3" fmla="*/ 55472 w 104142"/>
              <a:gd name="connsiteY3" fmla="*/ 449179 h 517358"/>
              <a:gd name="connsiteX4" fmla="*/ 3335 w 104142"/>
              <a:gd name="connsiteY4" fmla="*/ 517358 h 517358"/>
              <a:gd name="connsiteX0" fmla="*/ 15367 w 127115"/>
              <a:gd name="connsiteY0" fmla="*/ 0 h 517358"/>
              <a:gd name="connsiteX1" fmla="*/ 22779 w 127115"/>
              <a:gd name="connsiteY1" fmla="*/ 162712 h 517358"/>
              <a:gd name="connsiteX2" fmla="*/ 103599 w 127115"/>
              <a:gd name="connsiteY2" fmla="*/ 300789 h 517358"/>
              <a:gd name="connsiteX3" fmla="*/ 120268 w 127115"/>
              <a:gd name="connsiteY3" fmla="*/ 449179 h 517358"/>
              <a:gd name="connsiteX4" fmla="*/ 3335 w 127115"/>
              <a:gd name="connsiteY4" fmla="*/ 517358 h 517358"/>
              <a:gd name="connsiteX0" fmla="*/ 15367 w 120268"/>
              <a:gd name="connsiteY0" fmla="*/ 0 h 517358"/>
              <a:gd name="connsiteX1" fmla="*/ 22779 w 120268"/>
              <a:gd name="connsiteY1" fmla="*/ 162712 h 517358"/>
              <a:gd name="connsiteX2" fmla="*/ 103599 w 120268"/>
              <a:gd name="connsiteY2" fmla="*/ 300789 h 517358"/>
              <a:gd name="connsiteX3" fmla="*/ 120268 w 120268"/>
              <a:gd name="connsiteY3" fmla="*/ 449179 h 517358"/>
              <a:gd name="connsiteX4" fmla="*/ 3335 w 120268"/>
              <a:gd name="connsiteY4" fmla="*/ 517358 h 517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68" h="517358">
                <a:moveTo>
                  <a:pt x="15367" y="0"/>
                </a:moveTo>
                <a:cubicBezTo>
                  <a:pt x="-16049" y="67176"/>
                  <a:pt x="8074" y="112581"/>
                  <a:pt x="22779" y="162712"/>
                </a:cubicBezTo>
                <a:cubicBezTo>
                  <a:pt x="37484" y="212843"/>
                  <a:pt x="87351" y="253045"/>
                  <a:pt x="103599" y="300789"/>
                </a:cubicBezTo>
                <a:cubicBezTo>
                  <a:pt x="119847" y="348534"/>
                  <a:pt x="-29639" y="445741"/>
                  <a:pt x="120268" y="449179"/>
                </a:cubicBezTo>
                <a:cubicBezTo>
                  <a:pt x="103557" y="485274"/>
                  <a:pt x="21048" y="501316"/>
                  <a:pt x="3335" y="517358"/>
                </a:cubicBezTo>
              </a:path>
            </a:pathLst>
          </a:custGeom>
          <a:noFill/>
          <a:ln w="19050">
            <a:solidFill>
              <a:srgbClr val="FF72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a:extLst>
              <a:ext uri="{FF2B5EF4-FFF2-40B4-BE49-F238E27FC236}">
                <a16:creationId xmlns:a16="http://schemas.microsoft.com/office/drawing/2014/main" id="{65DADCA0-4F5E-44D3-C0D9-C0ECB5C458C5}"/>
              </a:ext>
            </a:extLst>
          </p:cNvPr>
          <p:cNvSpPr/>
          <p:nvPr/>
        </p:nvSpPr>
        <p:spPr>
          <a:xfrm>
            <a:off x="6942892" y="858318"/>
            <a:ext cx="51027" cy="545493"/>
          </a:xfrm>
          <a:custGeom>
            <a:avLst/>
            <a:gdLst>
              <a:gd name="connsiteX0" fmla="*/ 51856 w 142939"/>
              <a:gd name="connsiteY0" fmla="*/ 0 h 517358"/>
              <a:gd name="connsiteX1" fmla="*/ 3730 w 142939"/>
              <a:gd name="connsiteY1" fmla="*/ 184484 h 517358"/>
              <a:gd name="connsiteX2" fmla="*/ 140088 w 142939"/>
              <a:gd name="connsiteY2" fmla="*/ 300789 h 517358"/>
              <a:gd name="connsiteX3" fmla="*/ 91961 w 142939"/>
              <a:gd name="connsiteY3" fmla="*/ 449179 h 517358"/>
              <a:gd name="connsiteX4" fmla="*/ 39824 w 142939"/>
              <a:gd name="connsiteY4" fmla="*/ 517358 h 517358"/>
              <a:gd name="connsiteX0" fmla="*/ 15367 w 104142"/>
              <a:gd name="connsiteY0" fmla="*/ 0 h 517358"/>
              <a:gd name="connsiteX1" fmla="*/ 22779 w 104142"/>
              <a:gd name="connsiteY1" fmla="*/ 162712 h 517358"/>
              <a:gd name="connsiteX2" fmla="*/ 103599 w 104142"/>
              <a:gd name="connsiteY2" fmla="*/ 300789 h 517358"/>
              <a:gd name="connsiteX3" fmla="*/ 55472 w 104142"/>
              <a:gd name="connsiteY3" fmla="*/ 449179 h 517358"/>
              <a:gd name="connsiteX4" fmla="*/ 3335 w 104142"/>
              <a:gd name="connsiteY4" fmla="*/ 517358 h 517358"/>
              <a:gd name="connsiteX0" fmla="*/ 15367 w 127115"/>
              <a:gd name="connsiteY0" fmla="*/ 0 h 517358"/>
              <a:gd name="connsiteX1" fmla="*/ 22779 w 127115"/>
              <a:gd name="connsiteY1" fmla="*/ 162712 h 517358"/>
              <a:gd name="connsiteX2" fmla="*/ 103599 w 127115"/>
              <a:gd name="connsiteY2" fmla="*/ 300789 h 517358"/>
              <a:gd name="connsiteX3" fmla="*/ 120268 w 127115"/>
              <a:gd name="connsiteY3" fmla="*/ 449179 h 517358"/>
              <a:gd name="connsiteX4" fmla="*/ 3335 w 127115"/>
              <a:gd name="connsiteY4" fmla="*/ 517358 h 517358"/>
              <a:gd name="connsiteX0" fmla="*/ 15367 w 120268"/>
              <a:gd name="connsiteY0" fmla="*/ 0 h 517358"/>
              <a:gd name="connsiteX1" fmla="*/ 22779 w 120268"/>
              <a:gd name="connsiteY1" fmla="*/ 162712 h 517358"/>
              <a:gd name="connsiteX2" fmla="*/ 103599 w 120268"/>
              <a:gd name="connsiteY2" fmla="*/ 300789 h 517358"/>
              <a:gd name="connsiteX3" fmla="*/ 120268 w 120268"/>
              <a:gd name="connsiteY3" fmla="*/ 449179 h 517358"/>
              <a:gd name="connsiteX4" fmla="*/ 3335 w 120268"/>
              <a:gd name="connsiteY4" fmla="*/ 517358 h 517358"/>
              <a:gd name="connsiteX0" fmla="*/ 12032 w 116933"/>
              <a:gd name="connsiteY0" fmla="*/ 0 h 517358"/>
              <a:gd name="connsiteX1" fmla="*/ 102751 w 116933"/>
              <a:gd name="connsiteY1" fmla="*/ 168155 h 517358"/>
              <a:gd name="connsiteX2" fmla="*/ 100264 w 116933"/>
              <a:gd name="connsiteY2" fmla="*/ 300789 h 517358"/>
              <a:gd name="connsiteX3" fmla="*/ 116933 w 116933"/>
              <a:gd name="connsiteY3" fmla="*/ 449179 h 517358"/>
              <a:gd name="connsiteX4" fmla="*/ 0 w 116933"/>
              <a:gd name="connsiteY4" fmla="*/ 517358 h 517358"/>
              <a:gd name="connsiteX0" fmla="*/ 23047 w 127948"/>
              <a:gd name="connsiteY0" fmla="*/ 0 h 517358"/>
              <a:gd name="connsiteX1" fmla="*/ 113766 w 127948"/>
              <a:gd name="connsiteY1" fmla="*/ 168155 h 517358"/>
              <a:gd name="connsiteX2" fmla="*/ 202 w 127948"/>
              <a:gd name="connsiteY2" fmla="*/ 306232 h 517358"/>
              <a:gd name="connsiteX3" fmla="*/ 127948 w 127948"/>
              <a:gd name="connsiteY3" fmla="*/ 449179 h 517358"/>
              <a:gd name="connsiteX4" fmla="*/ 11015 w 127948"/>
              <a:gd name="connsiteY4" fmla="*/ 517358 h 517358"/>
              <a:gd name="connsiteX0" fmla="*/ 12032 w 116933"/>
              <a:gd name="connsiteY0" fmla="*/ 0 h 517358"/>
              <a:gd name="connsiteX1" fmla="*/ 102751 w 116933"/>
              <a:gd name="connsiteY1" fmla="*/ 168155 h 517358"/>
              <a:gd name="connsiteX2" fmla="*/ 53983 w 116933"/>
              <a:gd name="connsiteY2" fmla="*/ 338889 h 517358"/>
              <a:gd name="connsiteX3" fmla="*/ 116933 w 116933"/>
              <a:gd name="connsiteY3" fmla="*/ 449179 h 517358"/>
              <a:gd name="connsiteX4" fmla="*/ 0 w 116933"/>
              <a:gd name="connsiteY4" fmla="*/ 517358 h 517358"/>
              <a:gd name="connsiteX0" fmla="*/ 12032 w 116933"/>
              <a:gd name="connsiteY0" fmla="*/ 0 h 517358"/>
              <a:gd name="connsiteX1" fmla="*/ 56469 w 116933"/>
              <a:gd name="connsiteY1" fmla="*/ 184484 h 517358"/>
              <a:gd name="connsiteX2" fmla="*/ 53983 w 116933"/>
              <a:gd name="connsiteY2" fmla="*/ 338889 h 517358"/>
              <a:gd name="connsiteX3" fmla="*/ 116933 w 116933"/>
              <a:gd name="connsiteY3" fmla="*/ 449179 h 517358"/>
              <a:gd name="connsiteX4" fmla="*/ 0 w 116933"/>
              <a:gd name="connsiteY4" fmla="*/ 517358 h 517358"/>
              <a:gd name="connsiteX0" fmla="*/ 30471 w 135372"/>
              <a:gd name="connsiteY0" fmla="*/ 0 h 517358"/>
              <a:gd name="connsiteX1" fmla="*/ 3135 w 135372"/>
              <a:gd name="connsiteY1" fmla="*/ 219653 h 517358"/>
              <a:gd name="connsiteX2" fmla="*/ 72422 w 135372"/>
              <a:gd name="connsiteY2" fmla="*/ 338889 h 517358"/>
              <a:gd name="connsiteX3" fmla="*/ 135372 w 135372"/>
              <a:gd name="connsiteY3" fmla="*/ 449179 h 517358"/>
              <a:gd name="connsiteX4" fmla="*/ 18439 w 135372"/>
              <a:gd name="connsiteY4" fmla="*/ 517358 h 517358"/>
              <a:gd name="connsiteX0" fmla="*/ 161212 w 161212"/>
              <a:gd name="connsiteY0" fmla="*/ 0 h 531425"/>
              <a:gd name="connsiteX1" fmla="*/ 2291 w 161212"/>
              <a:gd name="connsiteY1" fmla="*/ 233720 h 531425"/>
              <a:gd name="connsiteX2" fmla="*/ 71578 w 161212"/>
              <a:gd name="connsiteY2" fmla="*/ 352956 h 531425"/>
              <a:gd name="connsiteX3" fmla="*/ 134528 w 161212"/>
              <a:gd name="connsiteY3" fmla="*/ 463246 h 531425"/>
              <a:gd name="connsiteX4" fmla="*/ 17595 w 161212"/>
              <a:gd name="connsiteY4" fmla="*/ 531425 h 531425"/>
              <a:gd name="connsiteX0" fmla="*/ 143617 w 143617"/>
              <a:gd name="connsiteY0" fmla="*/ 0 h 531425"/>
              <a:gd name="connsiteX1" fmla="*/ 68432 w 143617"/>
              <a:gd name="connsiteY1" fmla="*/ 240754 h 531425"/>
              <a:gd name="connsiteX2" fmla="*/ 53983 w 143617"/>
              <a:gd name="connsiteY2" fmla="*/ 352956 h 531425"/>
              <a:gd name="connsiteX3" fmla="*/ 116933 w 143617"/>
              <a:gd name="connsiteY3" fmla="*/ 463246 h 531425"/>
              <a:gd name="connsiteX4" fmla="*/ 0 w 143617"/>
              <a:gd name="connsiteY4" fmla="*/ 531425 h 531425"/>
              <a:gd name="connsiteX0" fmla="*/ 143617 w 143617"/>
              <a:gd name="connsiteY0" fmla="*/ 0 h 531425"/>
              <a:gd name="connsiteX1" fmla="*/ 68432 w 143617"/>
              <a:gd name="connsiteY1" fmla="*/ 240754 h 531425"/>
              <a:gd name="connsiteX2" fmla="*/ 137719 w 143617"/>
              <a:gd name="connsiteY2" fmla="*/ 367024 h 531425"/>
              <a:gd name="connsiteX3" fmla="*/ 116933 w 143617"/>
              <a:gd name="connsiteY3" fmla="*/ 463246 h 531425"/>
              <a:gd name="connsiteX4" fmla="*/ 0 w 143617"/>
              <a:gd name="connsiteY4" fmla="*/ 531425 h 531425"/>
              <a:gd name="connsiteX0" fmla="*/ 86780 w 86780"/>
              <a:gd name="connsiteY0" fmla="*/ 0 h 545493"/>
              <a:gd name="connsiteX1" fmla="*/ 11595 w 86780"/>
              <a:gd name="connsiteY1" fmla="*/ 240754 h 545493"/>
              <a:gd name="connsiteX2" fmla="*/ 80882 w 86780"/>
              <a:gd name="connsiteY2" fmla="*/ 367024 h 545493"/>
              <a:gd name="connsiteX3" fmla="*/ 60096 w 86780"/>
              <a:gd name="connsiteY3" fmla="*/ 463246 h 545493"/>
              <a:gd name="connsiteX4" fmla="*/ 50824 w 86780"/>
              <a:gd name="connsiteY4" fmla="*/ 545493 h 545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80" h="545493">
                <a:moveTo>
                  <a:pt x="86780" y="0"/>
                </a:moveTo>
                <a:cubicBezTo>
                  <a:pt x="55364" y="67176"/>
                  <a:pt x="12578" y="179583"/>
                  <a:pt x="11595" y="240754"/>
                </a:cubicBezTo>
                <a:cubicBezTo>
                  <a:pt x="10612" y="301925"/>
                  <a:pt x="72799" y="329942"/>
                  <a:pt x="80882" y="367024"/>
                </a:cubicBezTo>
                <a:cubicBezTo>
                  <a:pt x="88965" y="404106"/>
                  <a:pt x="-89811" y="459808"/>
                  <a:pt x="60096" y="463246"/>
                </a:cubicBezTo>
                <a:cubicBezTo>
                  <a:pt x="43385" y="499341"/>
                  <a:pt x="68537" y="529451"/>
                  <a:pt x="50824" y="545493"/>
                </a:cubicBezTo>
              </a:path>
            </a:pathLst>
          </a:custGeom>
          <a:noFill/>
          <a:ln w="19050">
            <a:solidFill>
              <a:srgbClr val="FF72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8F23A724-05B5-93BC-C31A-813EDDC5B944}"/>
              </a:ext>
            </a:extLst>
          </p:cNvPr>
          <p:cNvGrpSpPr/>
          <p:nvPr/>
        </p:nvGrpSpPr>
        <p:grpSpPr>
          <a:xfrm>
            <a:off x="1004311" y="89547"/>
            <a:ext cx="10043886" cy="869855"/>
            <a:chOff x="6095" y="77325"/>
            <a:chExt cx="12191999" cy="869855"/>
          </a:xfrm>
        </p:grpSpPr>
        <p:sp>
          <p:nvSpPr>
            <p:cNvPr id="8" name="Rounded Rectangle 7">
              <a:extLst>
                <a:ext uri="{FF2B5EF4-FFF2-40B4-BE49-F238E27FC236}">
                  <a16:creationId xmlns:a16="http://schemas.microsoft.com/office/drawing/2014/main" id="{FD40579C-BAFF-A465-2109-B85C04D9BEFD}"/>
                </a:ext>
              </a:extLst>
            </p:cNvPr>
            <p:cNvSpPr/>
            <p:nvPr/>
          </p:nvSpPr>
          <p:spPr>
            <a:xfrm>
              <a:off x="6095" y="77325"/>
              <a:ext cx="12191999"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a:extLst>
                <a:ext uri="{FF2B5EF4-FFF2-40B4-BE49-F238E27FC236}">
                  <a16:creationId xmlns:a16="http://schemas.microsoft.com/office/drawing/2014/main" id="{08249CA0-537D-1122-26C0-75CBB3E4074C}"/>
                </a:ext>
              </a:extLst>
            </p:cNvPr>
            <p:cNvSpPr/>
            <p:nvPr/>
          </p:nvSpPr>
          <p:spPr>
            <a:xfrm>
              <a:off x="103631" y="143301"/>
              <a:ext cx="11984736"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a:extLst>
              <a:ext uri="{FF2B5EF4-FFF2-40B4-BE49-F238E27FC236}">
                <a16:creationId xmlns:a16="http://schemas.microsoft.com/office/drawing/2014/main" id="{162D2F81-45EC-4F42-1EDD-0D69E1EE28DA}"/>
              </a:ext>
            </a:extLst>
          </p:cNvPr>
          <p:cNvSpPr txBox="1"/>
          <p:nvPr/>
        </p:nvSpPr>
        <p:spPr>
          <a:xfrm>
            <a:off x="725222" y="209394"/>
            <a:ext cx="10602062" cy="584775"/>
          </a:xfrm>
          <a:prstGeom prst="rect">
            <a:avLst/>
          </a:prstGeom>
          <a:noFill/>
        </p:spPr>
        <p:txBody>
          <a:bodyPr wrap="square" rtlCol="0">
            <a:spAutoFit/>
          </a:bodyPr>
          <a:lstStyle/>
          <a:p>
            <a:pPr algn="ctr"/>
            <a:r>
              <a:rPr lang="en-US" sz="3200" spc="40" dirty="0">
                <a:solidFill>
                  <a:srgbClr val="E5E9D0"/>
                </a:solidFill>
                <a:latin typeface="Hardwick WF" pitchFamily="2" charset="0"/>
              </a:rPr>
              <a:t>AFRICAN AMERICANS AND THE LABOR MOVEMENT</a:t>
            </a:r>
          </a:p>
        </p:txBody>
      </p:sp>
      <p:cxnSp>
        <p:nvCxnSpPr>
          <p:cNvPr id="9" name="Straight Connector 8">
            <a:extLst>
              <a:ext uri="{FF2B5EF4-FFF2-40B4-BE49-F238E27FC236}">
                <a16:creationId xmlns:a16="http://schemas.microsoft.com/office/drawing/2014/main" id="{AC99353C-270B-F2BE-6572-569AF424DFCF}"/>
              </a:ext>
            </a:extLst>
          </p:cNvPr>
          <p:cNvCxnSpPr>
            <a:cxnSpLocks/>
          </p:cNvCxnSpPr>
          <p:nvPr/>
        </p:nvCxnSpPr>
        <p:spPr>
          <a:xfrm flipH="1">
            <a:off x="370130" y="4305807"/>
            <a:ext cx="11263086" cy="0"/>
          </a:xfrm>
          <a:prstGeom prst="line">
            <a:avLst/>
          </a:prstGeom>
          <a:ln>
            <a:solidFill>
              <a:srgbClr val="F2F7DC"/>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51DBF53-C9F4-9DBA-3006-F30D91093AE8}"/>
              </a:ext>
            </a:extLst>
          </p:cNvPr>
          <p:cNvCxnSpPr>
            <a:cxnSpLocks/>
          </p:cNvCxnSpPr>
          <p:nvPr/>
        </p:nvCxnSpPr>
        <p:spPr>
          <a:xfrm flipV="1">
            <a:off x="504379" y="3908613"/>
            <a:ext cx="0" cy="278996"/>
          </a:xfrm>
          <a:prstGeom prst="line">
            <a:avLst/>
          </a:prstGeom>
          <a:ln w="127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B3CD78D-0911-3890-44EC-94C3992582B1}"/>
              </a:ext>
            </a:extLst>
          </p:cNvPr>
          <p:cNvCxnSpPr>
            <a:cxnSpLocks/>
          </p:cNvCxnSpPr>
          <p:nvPr/>
        </p:nvCxnSpPr>
        <p:spPr>
          <a:xfrm flipV="1">
            <a:off x="2706296" y="4305807"/>
            <a:ext cx="0" cy="448771"/>
          </a:xfrm>
          <a:prstGeom prst="line">
            <a:avLst/>
          </a:prstGeom>
          <a:ln w="127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6B949C4-F4F7-515D-1BBB-5F54D2511A25}"/>
              </a:ext>
            </a:extLst>
          </p:cNvPr>
          <p:cNvCxnSpPr>
            <a:cxnSpLocks/>
          </p:cNvCxnSpPr>
          <p:nvPr/>
        </p:nvCxnSpPr>
        <p:spPr>
          <a:xfrm>
            <a:off x="4438354" y="4295234"/>
            <a:ext cx="0" cy="459344"/>
          </a:xfrm>
          <a:prstGeom prst="line">
            <a:avLst/>
          </a:prstGeom>
          <a:ln w="127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3BD9731-B936-5E66-F271-2D7E0FF0840E}"/>
              </a:ext>
            </a:extLst>
          </p:cNvPr>
          <p:cNvCxnSpPr>
            <a:cxnSpLocks/>
          </p:cNvCxnSpPr>
          <p:nvPr/>
        </p:nvCxnSpPr>
        <p:spPr>
          <a:xfrm flipV="1">
            <a:off x="6777904" y="4457467"/>
            <a:ext cx="3745" cy="297111"/>
          </a:xfrm>
          <a:prstGeom prst="line">
            <a:avLst/>
          </a:prstGeom>
          <a:ln w="127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F79C175-5DF4-34DC-315B-EC28D7D7125B}"/>
              </a:ext>
            </a:extLst>
          </p:cNvPr>
          <p:cNvCxnSpPr>
            <a:cxnSpLocks/>
          </p:cNvCxnSpPr>
          <p:nvPr/>
        </p:nvCxnSpPr>
        <p:spPr>
          <a:xfrm flipV="1">
            <a:off x="8732012" y="4048111"/>
            <a:ext cx="0" cy="153753"/>
          </a:xfrm>
          <a:prstGeom prst="line">
            <a:avLst/>
          </a:prstGeom>
          <a:ln w="127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9" name="Rounded Rectangle 28">
            <a:extLst>
              <a:ext uri="{FF2B5EF4-FFF2-40B4-BE49-F238E27FC236}">
                <a16:creationId xmlns:a16="http://schemas.microsoft.com/office/drawing/2014/main" id="{8C0B4676-7B9E-4A98-7B55-49E548FDDA0C}"/>
              </a:ext>
            </a:extLst>
          </p:cNvPr>
          <p:cNvSpPr/>
          <p:nvPr/>
        </p:nvSpPr>
        <p:spPr>
          <a:xfrm>
            <a:off x="370130" y="4187609"/>
            <a:ext cx="268499" cy="246743"/>
          </a:xfrm>
          <a:prstGeom prst="round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AFFFF"/>
              </a:solidFill>
            </a:endParaRPr>
          </a:p>
        </p:txBody>
      </p:sp>
      <p:sp>
        <p:nvSpPr>
          <p:cNvPr id="30" name="Rounded Rectangle 29">
            <a:extLst>
              <a:ext uri="{FF2B5EF4-FFF2-40B4-BE49-F238E27FC236}">
                <a16:creationId xmlns:a16="http://schemas.microsoft.com/office/drawing/2014/main" id="{0EECC482-FB92-0B95-93C4-EC6704AEFB9F}"/>
              </a:ext>
            </a:extLst>
          </p:cNvPr>
          <p:cNvSpPr/>
          <p:nvPr/>
        </p:nvSpPr>
        <p:spPr>
          <a:xfrm>
            <a:off x="11364717" y="4187609"/>
            <a:ext cx="268499" cy="246743"/>
          </a:xfrm>
          <a:prstGeom prst="round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ounded Rectangle 39">
            <a:extLst>
              <a:ext uri="{FF2B5EF4-FFF2-40B4-BE49-F238E27FC236}">
                <a16:creationId xmlns:a16="http://schemas.microsoft.com/office/drawing/2014/main" id="{493856C1-CD73-4FE7-FD58-7E6A213A0AAA}"/>
              </a:ext>
            </a:extLst>
          </p:cNvPr>
          <p:cNvSpPr/>
          <p:nvPr/>
        </p:nvSpPr>
        <p:spPr>
          <a:xfrm>
            <a:off x="2569047" y="4187609"/>
            <a:ext cx="268499" cy="246743"/>
          </a:xfrm>
          <a:prstGeom prst="round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ounded Rectangle 41">
            <a:extLst>
              <a:ext uri="{FF2B5EF4-FFF2-40B4-BE49-F238E27FC236}">
                <a16:creationId xmlns:a16="http://schemas.microsoft.com/office/drawing/2014/main" id="{05214B53-B4B2-4272-E7E4-10D36EBB72FD}"/>
              </a:ext>
            </a:extLst>
          </p:cNvPr>
          <p:cNvSpPr/>
          <p:nvPr/>
        </p:nvSpPr>
        <p:spPr>
          <a:xfrm>
            <a:off x="4308615" y="4177036"/>
            <a:ext cx="268499" cy="246743"/>
          </a:xfrm>
          <a:prstGeom prst="round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ounded Rectangle 42">
            <a:extLst>
              <a:ext uri="{FF2B5EF4-FFF2-40B4-BE49-F238E27FC236}">
                <a16:creationId xmlns:a16="http://schemas.microsoft.com/office/drawing/2014/main" id="{0ACD35B0-0568-5A6D-99AA-15C53A6B4F4E}"/>
              </a:ext>
            </a:extLst>
          </p:cNvPr>
          <p:cNvSpPr/>
          <p:nvPr/>
        </p:nvSpPr>
        <p:spPr>
          <a:xfrm>
            <a:off x="6643655" y="4210724"/>
            <a:ext cx="268499" cy="246743"/>
          </a:xfrm>
          <a:prstGeom prst="round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ounded Rectangle 44">
            <a:extLst>
              <a:ext uri="{FF2B5EF4-FFF2-40B4-BE49-F238E27FC236}">
                <a16:creationId xmlns:a16="http://schemas.microsoft.com/office/drawing/2014/main" id="{444A4A09-FEFB-8BBD-4CB1-AE3366B886C2}"/>
              </a:ext>
            </a:extLst>
          </p:cNvPr>
          <p:cNvSpPr/>
          <p:nvPr/>
        </p:nvSpPr>
        <p:spPr>
          <a:xfrm>
            <a:off x="8585762" y="4201864"/>
            <a:ext cx="268499" cy="246743"/>
          </a:xfrm>
          <a:prstGeom prst="round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5" name="Straight Connector 64">
            <a:extLst>
              <a:ext uri="{FF2B5EF4-FFF2-40B4-BE49-F238E27FC236}">
                <a16:creationId xmlns:a16="http://schemas.microsoft.com/office/drawing/2014/main" id="{FB644B72-C6B8-B127-946B-258A71B1B797}"/>
              </a:ext>
            </a:extLst>
          </p:cNvPr>
          <p:cNvCxnSpPr>
            <a:cxnSpLocks/>
          </p:cNvCxnSpPr>
          <p:nvPr/>
        </p:nvCxnSpPr>
        <p:spPr>
          <a:xfrm flipV="1">
            <a:off x="11487690" y="4434352"/>
            <a:ext cx="0" cy="320226"/>
          </a:xfrm>
          <a:prstGeom prst="line">
            <a:avLst/>
          </a:prstGeom>
          <a:ln w="127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F5260B7D-AD8D-0CD0-D0F8-CB40A1310966}"/>
              </a:ext>
            </a:extLst>
          </p:cNvPr>
          <p:cNvSpPr txBox="1"/>
          <p:nvPr/>
        </p:nvSpPr>
        <p:spPr>
          <a:xfrm>
            <a:off x="-785587" y="3540896"/>
            <a:ext cx="4688414" cy="307777"/>
          </a:xfrm>
          <a:prstGeom prst="rect">
            <a:avLst/>
          </a:prstGeom>
          <a:noFill/>
        </p:spPr>
        <p:txBody>
          <a:bodyPr wrap="square">
            <a:spAutoFit/>
          </a:bodyPr>
          <a:lstStyle/>
          <a:p>
            <a:pPr algn="ctr"/>
            <a:r>
              <a:rPr lang="en-US" sz="1400" b="1" spc="40" dirty="0">
                <a:solidFill>
                  <a:schemeClr val="tx1">
                    <a:lumMod val="50000"/>
                    <a:lumOff val="50000"/>
                  </a:schemeClr>
                </a:solidFill>
                <a:latin typeface="Avenir Next Demi Bold" panose="020B0503020202020204" pitchFamily="34" charset="0"/>
              </a:rPr>
              <a:t>National Labor Union Founded</a:t>
            </a:r>
          </a:p>
        </p:txBody>
      </p:sp>
      <p:sp>
        <p:nvSpPr>
          <p:cNvPr id="74" name="TextBox 73">
            <a:extLst>
              <a:ext uri="{FF2B5EF4-FFF2-40B4-BE49-F238E27FC236}">
                <a16:creationId xmlns:a16="http://schemas.microsoft.com/office/drawing/2014/main" id="{644AC0FC-18A1-CDC8-398E-77870DAC3045}"/>
              </a:ext>
            </a:extLst>
          </p:cNvPr>
          <p:cNvSpPr txBox="1"/>
          <p:nvPr/>
        </p:nvSpPr>
        <p:spPr>
          <a:xfrm>
            <a:off x="1464391" y="4756904"/>
            <a:ext cx="2542917" cy="307777"/>
          </a:xfrm>
          <a:prstGeom prst="rect">
            <a:avLst/>
          </a:prstGeom>
          <a:noFill/>
        </p:spPr>
        <p:txBody>
          <a:bodyPr wrap="square">
            <a:spAutoFit/>
          </a:bodyPr>
          <a:lstStyle/>
          <a:p>
            <a:pPr algn="ctr"/>
            <a:r>
              <a:rPr lang="en-US" sz="1400" b="1" spc="40" dirty="0">
                <a:solidFill>
                  <a:schemeClr val="tx1">
                    <a:lumMod val="50000"/>
                    <a:lumOff val="50000"/>
                  </a:schemeClr>
                </a:solidFill>
                <a:latin typeface="Avenir Next Demi Bold" panose="020B0503020202020204" pitchFamily="34" charset="0"/>
              </a:rPr>
              <a:t>Wagner Act </a:t>
            </a:r>
          </a:p>
        </p:txBody>
      </p:sp>
      <p:sp>
        <p:nvSpPr>
          <p:cNvPr id="78" name="TextBox 77">
            <a:extLst>
              <a:ext uri="{FF2B5EF4-FFF2-40B4-BE49-F238E27FC236}">
                <a16:creationId xmlns:a16="http://schemas.microsoft.com/office/drawing/2014/main" id="{A8182924-2BDA-E118-50F5-81DB6AEF5197}"/>
              </a:ext>
            </a:extLst>
          </p:cNvPr>
          <p:cNvSpPr txBox="1"/>
          <p:nvPr/>
        </p:nvSpPr>
        <p:spPr>
          <a:xfrm>
            <a:off x="2848399" y="4714836"/>
            <a:ext cx="3179908" cy="307777"/>
          </a:xfrm>
          <a:prstGeom prst="rect">
            <a:avLst/>
          </a:prstGeom>
          <a:noFill/>
        </p:spPr>
        <p:txBody>
          <a:bodyPr wrap="square">
            <a:spAutoFit/>
          </a:bodyPr>
          <a:lstStyle/>
          <a:p>
            <a:pPr algn="ctr"/>
            <a:r>
              <a:rPr lang="en-US" sz="1400" b="1" spc="40" dirty="0">
                <a:solidFill>
                  <a:schemeClr val="tx1">
                    <a:lumMod val="50000"/>
                    <a:lumOff val="50000"/>
                  </a:schemeClr>
                </a:solidFill>
                <a:latin typeface="Avenir Next Demi Bold" panose="020B0503020202020204" pitchFamily="34" charset="0"/>
              </a:rPr>
              <a:t>Taft-Hartley Act</a:t>
            </a:r>
          </a:p>
        </p:txBody>
      </p:sp>
      <p:sp>
        <p:nvSpPr>
          <p:cNvPr id="84" name="TextBox 83">
            <a:extLst>
              <a:ext uri="{FF2B5EF4-FFF2-40B4-BE49-F238E27FC236}">
                <a16:creationId xmlns:a16="http://schemas.microsoft.com/office/drawing/2014/main" id="{3B62B203-B588-39C2-C386-0FFD66B85D53}"/>
              </a:ext>
            </a:extLst>
          </p:cNvPr>
          <p:cNvSpPr txBox="1"/>
          <p:nvPr/>
        </p:nvSpPr>
        <p:spPr>
          <a:xfrm>
            <a:off x="5386757" y="4729935"/>
            <a:ext cx="2754322" cy="369332"/>
          </a:xfrm>
          <a:prstGeom prst="rect">
            <a:avLst/>
          </a:prstGeom>
          <a:noFill/>
        </p:spPr>
        <p:txBody>
          <a:bodyPr wrap="square">
            <a:spAutoFit/>
          </a:bodyPr>
          <a:lstStyle/>
          <a:p>
            <a:pPr algn="ctr"/>
            <a:r>
              <a:rPr lang="en-US" sz="1400" b="1" spc="40" dirty="0">
                <a:solidFill>
                  <a:schemeClr val="tx1">
                    <a:lumMod val="50000"/>
                    <a:lumOff val="50000"/>
                  </a:schemeClr>
                </a:solidFill>
                <a:latin typeface="Avenir Next Demi Bold" panose="020B0503020202020204" pitchFamily="34" charset="0"/>
              </a:rPr>
              <a:t>AFL-CIO</a:t>
            </a:r>
            <a:r>
              <a:rPr lang="en-US" sz="1800" b="1" spc="40" dirty="0">
                <a:solidFill>
                  <a:schemeClr val="tx1">
                    <a:lumMod val="50000"/>
                    <a:lumOff val="50000"/>
                  </a:schemeClr>
                </a:solidFill>
                <a:latin typeface="Avenir Next Demi Bold" panose="020B0503020202020204" pitchFamily="34" charset="0"/>
              </a:rPr>
              <a:t> </a:t>
            </a:r>
            <a:r>
              <a:rPr lang="en-US" sz="1400" b="1" spc="40" dirty="0">
                <a:solidFill>
                  <a:schemeClr val="tx1">
                    <a:lumMod val="50000"/>
                    <a:lumOff val="50000"/>
                  </a:schemeClr>
                </a:solidFill>
                <a:latin typeface="Avenir Next Demi Bold" panose="020B0503020202020204" pitchFamily="34" charset="0"/>
              </a:rPr>
              <a:t>Merger</a:t>
            </a:r>
          </a:p>
        </p:txBody>
      </p:sp>
      <p:sp>
        <p:nvSpPr>
          <p:cNvPr id="93" name="TextBox 92">
            <a:extLst>
              <a:ext uri="{FF2B5EF4-FFF2-40B4-BE49-F238E27FC236}">
                <a16:creationId xmlns:a16="http://schemas.microsoft.com/office/drawing/2014/main" id="{8137B2C3-9B28-0FF1-BDF2-08060BEA39B9}"/>
              </a:ext>
            </a:extLst>
          </p:cNvPr>
          <p:cNvSpPr txBox="1"/>
          <p:nvPr/>
        </p:nvSpPr>
        <p:spPr>
          <a:xfrm>
            <a:off x="7266336" y="3784514"/>
            <a:ext cx="3894585" cy="307777"/>
          </a:xfrm>
          <a:prstGeom prst="rect">
            <a:avLst/>
          </a:prstGeom>
          <a:noFill/>
        </p:spPr>
        <p:txBody>
          <a:bodyPr wrap="square">
            <a:spAutoFit/>
          </a:bodyPr>
          <a:lstStyle/>
          <a:p>
            <a:pPr algn="ctr"/>
            <a:r>
              <a:rPr lang="en-US" sz="1400" b="1" spc="40" dirty="0">
                <a:solidFill>
                  <a:schemeClr val="tx1">
                    <a:lumMod val="50000"/>
                    <a:lumOff val="50000"/>
                  </a:schemeClr>
                </a:solidFill>
                <a:latin typeface="Avenir Next Demi Bold" panose="020B0503020202020204" pitchFamily="34" charset="0"/>
              </a:rPr>
              <a:t>PATCO Strike and Firing</a:t>
            </a:r>
          </a:p>
        </p:txBody>
      </p:sp>
      <p:sp>
        <p:nvSpPr>
          <p:cNvPr id="96" name="TextBox 95">
            <a:extLst>
              <a:ext uri="{FF2B5EF4-FFF2-40B4-BE49-F238E27FC236}">
                <a16:creationId xmlns:a16="http://schemas.microsoft.com/office/drawing/2014/main" id="{BF865AD9-2C69-B93D-93A0-8DCCE982D59C}"/>
              </a:ext>
            </a:extLst>
          </p:cNvPr>
          <p:cNvSpPr txBox="1"/>
          <p:nvPr/>
        </p:nvSpPr>
        <p:spPr>
          <a:xfrm>
            <a:off x="8904912" y="4873834"/>
            <a:ext cx="3894585" cy="307777"/>
          </a:xfrm>
          <a:prstGeom prst="rect">
            <a:avLst/>
          </a:prstGeom>
          <a:noFill/>
        </p:spPr>
        <p:txBody>
          <a:bodyPr wrap="square">
            <a:spAutoFit/>
          </a:bodyPr>
          <a:lstStyle/>
          <a:p>
            <a:pPr algn="ctr"/>
            <a:r>
              <a:rPr lang="en-US" sz="1400" b="1" spc="40" dirty="0">
                <a:solidFill>
                  <a:schemeClr val="tx1">
                    <a:lumMod val="50000"/>
                    <a:lumOff val="50000"/>
                  </a:schemeClr>
                </a:solidFill>
                <a:latin typeface="Avenir Next Demi Bold" panose="020B0503020202020204" pitchFamily="34" charset="0"/>
              </a:rPr>
              <a:t>Janus v. AFSCME </a:t>
            </a:r>
          </a:p>
        </p:txBody>
      </p:sp>
      <p:grpSp>
        <p:nvGrpSpPr>
          <p:cNvPr id="25" name="Group 24">
            <a:extLst>
              <a:ext uri="{FF2B5EF4-FFF2-40B4-BE49-F238E27FC236}">
                <a16:creationId xmlns:a16="http://schemas.microsoft.com/office/drawing/2014/main" id="{10E35B39-2B2D-6672-5C22-8D54389D5DA8}"/>
              </a:ext>
            </a:extLst>
          </p:cNvPr>
          <p:cNvGrpSpPr/>
          <p:nvPr/>
        </p:nvGrpSpPr>
        <p:grpSpPr>
          <a:xfrm>
            <a:off x="1898721" y="1215283"/>
            <a:ext cx="8444489" cy="1092933"/>
            <a:chOff x="3257907" y="1197601"/>
            <a:chExt cx="6131004" cy="755210"/>
          </a:xfrm>
        </p:grpSpPr>
        <p:sp>
          <p:nvSpPr>
            <p:cNvPr id="16" name="Octagon 15">
              <a:extLst>
                <a:ext uri="{FF2B5EF4-FFF2-40B4-BE49-F238E27FC236}">
                  <a16:creationId xmlns:a16="http://schemas.microsoft.com/office/drawing/2014/main" id="{EC7BD97A-2970-C376-2B45-248F95FEB6C4}"/>
                </a:ext>
              </a:extLst>
            </p:cNvPr>
            <p:cNvSpPr/>
            <p:nvPr/>
          </p:nvSpPr>
          <p:spPr>
            <a:xfrm>
              <a:off x="3257907" y="1197601"/>
              <a:ext cx="6131004" cy="755210"/>
            </a:xfrm>
            <a:prstGeom prst="octagon">
              <a:avLst/>
            </a:prstGeom>
            <a:solidFill>
              <a:srgbClr val="191819"/>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ctagon 16">
              <a:extLst>
                <a:ext uri="{FF2B5EF4-FFF2-40B4-BE49-F238E27FC236}">
                  <a16:creationId xmlns:a16="http://schemas.microsoft.com/office/drawing/2014/main" id="{FFDBB937-E7F6-5E02-27B6-39F0A35680FF}"/>
                </a:ext>
              </a:extLst>
            </p:cNvPr>
            <p:cNvSpPr/>
            <p:nvPr/>
          </p:nvSpPr>
          <p:spPr>
            <a:xfrm>
              <a:off x="3349456" y="1281724"/>
              <a:ext cx="5882928" cy="583360"/>
            </a:xfrm>
            <a:prstGeom prst="octagon">
              <a:avLst/>
            </a:prstGeom>
            <a:solidFill>
              <a:srgbClr val="201F20"/>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600CD620-95E2-0D86-E21A-E71E694EDAE2}"/>
              </a:ext>
            </a:extLst>
          </p:cNvPr>
          <p:cNvGrpSpPr/>
          <p:nvPr/>
        </p:nvGrpSpPr>
        <p:grpSpPr>
          <a:xfrm>
            <a:off x="2204786" y="1350461"/>
            <a:ext cx="847000" cy="785318"/>
            <a:chOff x="376198" y="1113149"/>
            <a:chExt cx="869855" cy="869855"/>
          </a:xfrm>
        </p:grpSpPr>
        <p:pic>
          <p:nvPicPr>
            <p:cNvPr id="21" name="Graphic 20" descr="Key with solid fill">
              <a:extLst>
                <a:ext uri="{FF2B5EF4-FFF2-40B4-BE49-F238E27FC236}">
                  <a16:creationId xmlns:a16="http://schemas.microsoft.com/office/drawing/2014/main" id="{7EDEF79D-C5F0-585F-45E2-FD5E9548EF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6198" y="1113149"/>
              <a:ext cx="869855" cy="869855"/>
            </a:xfrm>
            <a:prstGeom prst="rect">
              <a:avLst/>
            </a:prstGeom>
          </p:spPr>
        </p:pic>
        <p:sp>
          <p:nvSpPr>
            <p:cNvPr id="22" name="Snip Same Side Corner Rectangle 21">
              <a:extLst>
                <a:ext uri="{FF2B5EF4-FFF2-40B4-BE49-F238E27FC236}">
                  <a16:creationId xmlns:a16="http://schemas.microsoft.com/office/drawing/2014/main" id="{909EC858-CAE4-E782-755C-8D561044ABDC}"/>
                </a:ext>
              </a:extLst>
            </p:cNvPr>
            <p:cNvSpPr/>
            <p:nvPr/>
          </p:nvSpPr>
          <p:spPr>
            <a:xfrm rot="16200000">
              <a:off x="384690" y="1357214"/>
              <a:ext cx="389827" cy="388244"/>
            </a:xfrm>
            <a:prstGeom prst="snip2SameRect">
              <a:avLst>
                <a:gd name="adj1" fmla="val 21679"/>
                <a:gd name="adj2" fmla="val 3659"/>
              </a:avLst>
            </a:prstGeom>
            <a:solidFill>
              <a:srgbClr val="FF72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a:extLst>
                <a:ext uri="{FF2B5EF4-FFF2-40B4-BE49-F238E27FC236}">
                  <a16:creationId xmlns:a16="http://schemas.microsoft.com/office/drawing/2014/main" id="{94DD0C0C-9696-4BC5-B1BB-8E0BE1289033}"/>
                </a:ext>
              </a:extLst>
            </p:cNvPr>
            <p:cNvSpPr/>
            <p:nvPr/>
          </p:nvSpPr>
          <p:spPr>
            <a:xfrm>
              <a:off x="460075" y="1495245"/>
              <a:ext cx="74763" cy="103517"/>
            </a:xfrm>
            <a:prstGeom prst="roundRect">
              <a:avLst/>
            </a:prstGeom>
            <a:solidFill>
              <a:srgbClr val="171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TextBox 23">
            <a:extLst>
              <a:ext uri="{FF2B5EF4-FFF2-40B4-BE49-F238E27FC236}">
                <a16:creationId xmlns:a16="http://schemas.microsoft.com/office/drawing/2014/main" id="{79761CD3-5D65-3689-8D73-A9FC3F79A708}"/>
              </a:ext>
            </a:extLst>
          </p:cNvPr>
          <p:cNvSpPr txBox="1"/>
          <p:nvPr/>
        </p:nvSpPr>
        <p:spPr>
          <a:xfrm>
            <a:off x="3179271" y="1430919"/>
            <a:ext cx="7648769" cy="707886"/>
          </a:xfrm>
          <a:prstGeom prst="rect">
            <a:avLst/>
          </a:prstGeom>
          <a:noFill/>
        </p:spPr>
        <p:txBody>
          <a:bodyPr wrap="square" rtlCol="0">
            <a:spAutoFit/>
          </a:bodyPr>
          <a:lstStyle/>
          <a:p>
            <a:r>
              <a:rPr lang="en-US" sz="2000" dirty="0">
                <a:solidFill>
                  <a:schemeClr val="bg1"/>
                </a:solidFill>
                <a:latin typeface="Avenir Next" panose="020B0503020202020204" pitchFamily="34" charset="0"/>
              </a:rPr>
              <a:t>Unions' discrimination against Black workers undermined </a:t>
            </a:r>
          </a:p>
          <a:p>
            <a:r>
              <a:rPr lang="en-US" sz="2000" dirty="0">
                <a:solidFill>
                  <a:schemeClr val="bg1"/>
                </a:solidFill>
                <a:latin typeface="Avenir Next" panose="020B0503020202020204" pitchFamily="34" charset="0"/>
              </a:rPr>
              <a:t>their own mission to advocate for workers' rights.</a:t>
            </a:r>
          </a:p>
        </p:txBody>
      </p:sp>
      <p:sp>
        <p:nvSpPr>
          <p:cNvPr id="26" name="Rounded Rectangle 25">
            <a:extLst>
              <a:ext uri="{FF2B5EF4-FFF2-40B4-BE49-F238E27FC236}">
                <a16:creationId xmlns:a16="http://schemas.microsoft.com/office/drawing/2014/main" id="{CCABB301-B77D-C38E-0C6E-23293B760119}"/>
              </a:ext>
            </a:extLst>
          </p:cNvPr>
          <p:cNvSpPr/>
          <p:nvPr/>
        </p:nvSpPr>
        <p:spPr>
          <a:xfrm>
            <a:off x="7626336" y="4221297"/>
            <a:ext cx="268499" cy="246743"/>
          </a:xfrm>
          <a:prstGeom prst="roundRect">
            <a:avLst/>
          </a:prstGeom>
          <a:solidFill>
            <a:srgbClr val="FF72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Connector 26">
            <a:extLst>
              <a:ext uri="{FF2B5EF4-FFF2-40B4-BE49-F238E27FC236}">
                <a16:creationId xmlns:a16="http://schemas.microsoft.com/office/drawing/2014/main" id="{BB51B4A4-5B23-78EB-B9A7-87053C9C6500}"/>
              </a:ext>
            </a:extLst>
          </p:cNvPr>
          <p:cNvCxnSpPr>
            <a:cxnSpLocks/>
          </p:cNvCxnSpPr>
          <p:nvPr/>
        </p:nvCxnSpPr>
        <p:spPr>
          <a:xfrm>
            <a:off x="7764330" y="3635106"/>
            <a:ext cx="0" cy="832934"/>
          </a:xfrm>
          <a:prstGeom prst="line">
            <a:avLst/>
          </a:prstGeom>
          <a:ln w="12700">
            <a:solidFill>
              <a:srgbClr val="FF7250"/>
            </a:solidFill>
            <a:prstDash val="sysDot"/>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87BB2085-678E-C022-22E1-31400CB93BB3}"/>
              </a:ext>
            </a:extLst>
          </p:cNvPr>
          <p:cNvSpPr txBox="1"/>
          <p:nvPr/>
        </p:nvSpPr>
        <p:spPr>
          <a:xfrm>
            <a:off x="7427307" y="2715471"/>
            <a:ext cx="4199761" cy="816249"/>
          </a:xfrm>
          <a:prstGeom prst="rect">
            <a:avLst/>
          </a:prstGeom>
          <a:noFill/>
        </p:spPr>
        <p:txBody>
          <a:bodyPr wrap="square">
            <a:spAutoFit/>
          </a:bodyPr>
          <a:lstStyle/>
          <a:p>
            <a:pPr>
              <a:lnSpc>
                <a:spcPts val="1880"/>
              </a:lnSpc>
            </a:pPr>
            <a:r>
              <a:rPr lang="en-US" sz="1400" dirty="0">
                <a:solidFill>
                  <a:srgbClr val="E5E9D0"/>
                </a:solidFill>
                <a:latin typeface="Avenir Next" panose="020B0503020202020204" pitchFamily="34" charset="0"/>
              </a:rPr>
              <a:t>A 1964 study found that 30% of unions </a:t>
            </a:r>
          </a:p>
          <a:p>
            <a:pPr>
              <a:lnSpc>
                <a:spcPts val="1880"/>
              </a:lnSpc>
            </a:pPr>
            <a:r>
              <a:rPr lang="en-US" sz="1400" dirty="0">
                <a:solidFill>
                  <a:srgbClr val="E5E9D0"/>
                </a:solidFill>
                <a:latin typeface="Avenir Next" panose="020B0503020202020204" pitchFamily="34" charset="0"/>
              </a:rPr>
              <a:t>had policies that discriminated against </a:t>
            </a:r>
          </a:p>
          <a:p>
            <a:pPr>
              <a:lnSpc>
                <a:spcPts val="1880"/>
              </a:lnSpc>
            </a:pPr>
            <a:r>
              <a:rPr lang="en-US" sz="1400" dirty="0">
                <a:solidFill>
                  <a:srgbClr val="E5E9D0"/>
                </a:solidFill>
                <a:latin typeface="Avenir Next" panose="020B0503020202020204" pitchFamily="34" charset="0"/>
              </a:rPr>
              <a:t>minority workers</a:t>
            </a:r>
            <a:endParaRPr lang="en-US" sz="1400" dirty="0"/>
          </a:p>
        </p:txBody>
      </p:sp>
      <p:sp>
        <p:nvSpPr>
          <p:cNvPr id="36" name="TextBox 35">
            <a:extLst>
              <a:ext uri="{FF2B5EF4-FFF2-40B4-BE49-F238E27FC236}">
                <a16:creationId xmlns:a16="http://schemas.microsoft.com/office/drawing/2014/main" id="{AE2C19D2-8A97-AFCD-6395-B09F8827D8CA}"/>
              </a:ext>
            </a:extLst>
          </p:cNvPr>
          <p:cNvSpPr txBox="1"/>
          <p:nvPr/>
        </p:nvSpPr>
        <p:spPr>
          <a:xfrm>
            <a:off x="5922150" y="5195501"/>
            <a:ext cx="4011478" cy="572593"/>
          </a:xfrm>
          <a:prstGeom prst="rect">
            <a:avLst/>
          </a:prstGeom>
          <a:noFill/>
        </p:spPr>
        <p:txBody>
          <a:bodyPr wrap="square">
            <a:spAutoFit/>
          </a:bodyPr>
          <a:lstStyle/>
          <a:p>
            <a:pPr>
              <a:lnSpc>
                <a:spcPts val="1880"/>
              </a:lnSpc>
            </a:pPr>
            <a:r>
              <a:rPr lang="en-US" sz="1400" dirty="0">
                <a:solidFill>
                  <a:srgbClr val="E5E9D0"/>
                </a:solidFill>
                <a:latin typeface="Avenir Next" panose="020B0503020202020204" pitchFamily="34" charset="0"/>
              </a:rPr>
              <a:t>The American Federation of Labor did </a:t>
            </a:r>
          </a:p>
          <a:p>
            <a:pPr>
              <a:lnSpc>
                <a:spcPts val="1880"/>
              </a:lnSpc>
            </a:pPr>
            <a:r>
              <a:rPr lang="en-US" sz="1400" dirty="0">
                <a:solidFill>
                  <a:srgbClr val="E5E9D0"/>
                </a:solidFill>
                <a:latin typeface="Avenir Next" panose="020B0503020202020204" pitchFamily="34" charset="0"/>
              </a:rPr>
              <a:t>not integrate until 1955.</a:t>
            </a:r>
            <a:endParaRPr lang="en-US" sz="1400" dirty="0"/>
          </a:p>
        </p:txBody>
      </p:sp>
      <p:cxnSp>
        <p:nvCxnSpPr>
          <p:cNvPr id="38" name="Straight Connector 37">
            <a:extLst>
              <a:ext uri="{FF2B5EF4-FFF2-40B4-BE49-F238E27FC236}">
                <a16:creationId xmlns:a16="http://schemas.microsoft.com/office/drawing/2014/main" id="{55BBC88B-C45E-D606-6A52-294085FF36C6}"/>
              </a:ext>
            </a:extLst>
          </p:cNvPr>
          <p:cNvCxnSpPr>
            <a:cxnSpLocks/>
          </p:cNvCxnSpPr>
          <p:nvPr/>
        </p:nvCxnSpPr>
        <p:spPr>
          <a:xfrm flipV="1">
            <a:off x="1266000" y="4290060"/>
            <a:ext cx="0" cy="1181375"/>
          </a:xfrm>
          <a:prstGeom prst="line">
            <a:avLst/>
          </a:prstGeom>
          <a:ln w="12700">
            <a:solidFill>
              <a:srgbClr val="FF7250"/>
            </a:solidFill>
            <a:prstDash val="sysDot"/>
          </a:ln>
        </p:spPr>
        <p:style>
          <a:lnRef idx="1">
            <a:schemeClr val="accent1"/>
          </a:lnRef>
          <a:fillRef idx="0">
            <a:schemeClr val="accent1"/>
          </a:fillRef>
          <a:effectRef idx="0">
            <a:schemeClr val="accent1"/>
          </a:effectRef>
          <a:fontRef idx="minor">
            <a:schemeClr val="tx1"/>
          </a:fontRef>
        </p:style>
      </p:cxnSp>
      <p:sp>
        <p:nvSpPr>
          <p:cNvPr id="39" name="Rounded Rectangle 38">
            <a:extLst>
              <a:ext uri="{FF2B5EF4-FFF2-40B4-BE49-F238E27FC236}">
                <a16:creationId xmlns:a16="http://schemas.microsoft.com/office/drawing/2014/main" id="{362AEDBF-A629-B7D6-FE63-EAB07CADDA9E}"/>
              </a:ext>
            </a:extLst>
          </p:cNvPr>
          <p:cNvSpPr/>
          <p:nvPr/>
        </p:nvSpPr>
        <p:spPr>
          <a:xfrm>
            <a:off x="1128751" y="4171862"/>
            <a:ext cx="268499" cy="246743"/>
          </a:xfrm>
          <a:prstGeom prst="roundRect">
            <a:avLst/>
          </a:prstGeom>
          <a:solidFill>
            <a:srgbClr val="FF72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564F0BD6-0DFC-4C3F-BF17-ABC8E13233DA}"/>
              </a:ext>
            </a:extLst>
          </p:cNvPr>
          <p:cNvSpPr txBox="1"/>
          <p:nvPr/>
        </p:nvSpPr>
        <p:spPr>
          <a:xfrm>
            <a:off x="300652" y="5575378"/>
            <a:ext cx="4688414" cy="816249"/>
          </a:xfrm>
          <a:prstGeom prst="rect">
            <a:avLst/>
          </a:prstGeom>
          <a:noFill/>
        </p:spPr>
        <p:txBody>
          <a:bodyPr wrap="square">
            <a:spAutoFit/>
          </a:bodyPr>
          <a:lstStyle/>
          <a:p>
            <a:pPr>
              <a:lnSpc>
                <a:spcPts val="1880"/>
              </a:lnSpc>
            </a:pPr>
            <a:r>
              <a:rPr lang="en-US" sz="1400" dirty="0">
                <a:solidFill>
                  <a:srgbClr val="E5E9D0"/>
                </a:solidFill>
                <a:latin typeface="Avenir Next" panose="020B0503020202020204" pitchFamily="34" charset="0"/>
              </a:rPr>
              <a:t>Eugene Debs, leader of the American Railway </a:t>
            </a:r>
          </a:p>
          <a:p>
            <a:pPr>
              <a:lnSpc>
                <a:spcPts val="1880"/>
              </a:lnSpc>
            </a:pPr>
            <a:r>
              <a:rPr lang="en-US" sz="1400" dirty="0">
                <a:solidFill>
                  <a:srgbClr val="E5E9D0"/>
                </a:solidFill>
                <a:latin typeface="Avenir Next" panose="020B0503020202020204" pitchFamily="34" charset="0"/>
              </a:rPr>
              <a:t>Union, fails to get union members to accept </a:t>
            </a:r>
          </a:p>
          <a:p>
            <a:pPr>
              <a:lnSpc>
                <a:spcPts val="1880"/>
              </a:lnSpc>
            </a:pPr>
            <a:r>
              <a:rPr lang="en-US" sz="1400" dirty="0">
                <a:solidFill>
                  <a:srgbClr val="E5E9D0"/>
                </a:solidFill>
                <a:latin typeface="Avenir Next" panose="020B0503020202020204" pitchFamily="34" charset="0"/>
              </a:rPr>
              <a:t>Black railroaders during the Pullman strike</a:t>
            </a:r>
            <a:endParaRPr lang="en-US" sz="1400" dirty="0"/>
          </a:p>
        </p:txBody>
      </p:sp>
      <p:sp>
        <p:nvSpPr>
          <p:cNvPr id="51" name="Rounded Rectangle 50">
            <a:extLst>
              <a:ext uri="{FF2B5EF4-FFF2-40B4-BE49-F238E27FC236}">
                <a16:creationId xmlns:a16="http://schemas.microsoft.com/office/drawing/2014/main" id="{37F8817D-FDFD-E93D-0BB4-3FAA92F9D759}"/>
              </a:ext>
            </a:extLst>
          </p:cNvPr>
          <p:cNvSpPr/>
          <p:nvPr/>
        </p:nvSpPr>
        <p:spPr>
          <a:xfrm>
            <a:off x="5213752" y="4171862"/>
            <a:ext cx="268499" cy="246743"/>
          </a:xfrm>
          <a:prstGeom prst="roundRect">
            <a:avLst/>
          </a:prstGeom>
          <a:solidFill>
            <a:srgbClr val="FF72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2" name="Straight Connector 51">
            <a:extLst>
              <a:ext uri="{FF2B5EF4-FFF2-40B4-BE49-F238E27FC236}">
                <a16:creationId xmlns:a16="http://schemas.microsoft.com/office/drawing/2014/main" id="{994D61B6-D920-EC3E-4A90-869211C2C355}"/>
              </a:ext>
            </a:extLst>
          </p:cNvPr>
          <p:cNvCxnSpPr>
            <a:cxnSpLocks/>
          </p:cNvCxnSpPr>
          <p:nvPr/>
        </p:nvCxnSpPr>
        <p:spPr>
          <a:xfrm>
            <a:off x="5351746" y="3621651"/>
            <a:ext cx="0" cy="796954"/>
          </a:xfrm>
          <a:prstGeom prst="line">
            <a:avLst/>
          </a:prstGeom>
          <a:ln w="12700">
            <a:solidFill>
              <a:srgbClr val="FF7250"/>
            </a:solidFill>
            <a:prstDash val="sysDot"/>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433FABDD-3DED-07CE-1A2B-C7EB97FF3031}"/>
              </a:ext>
            </a:extLst>
          </p:cNvPr>
          <p:cNvSpPr txBox="1"/>
          <p:nvPr/>
        </p:nvSpPr>
        <p:spPr>
          <a:xfrm>
            <a:off x="3647307" y="2705579"/>
            <a:ext cx="4201062" cy="816249"/>
          </a:xfrm>
          <a:prstGeom prst="rect">
            <a:avLst/>
          </a:prstGeom>
          <a:noFill/>
        </p:spPr>
        <p:txBody>
          <a:bodyPr wrap="square">
            <a:spAutoFit/>
          </a:bodyPr>
          <a:lstStyle/>
          <a:p>
            <a:pPr>
              <a:lnSpc>
                <a:spcPts val="1880"/>
              </a:lnSpc>
            </a:pPr>
            <a:r>
              <a:rPr lang="en-US" sz="1400" dirty="0">
                <a:solidFill>
                  <a:srgbClr val="E5E9D0"/>
                </a:solidFill>
                <a:latin typeface="Avenir Next" panose="020B0503020202020204" pitchFamily="34" charset="0"/>
              </a:rPr>
              <a:t>1949 Red Hand Incident: Union </a:t>
            </a:r>
          </a:p>
          <a:p>
            <a:pPr>
              <a:lnSpc>
                <a:spcPts val="1880"/>
              </a:lnSpc>
            </a:pPr>
            <a:r>
              <a:rPr lang="en-US" sz="1400" dirty="0">
                <a:solidFill>
                  <a:srgbClr val="E5E9D0"/>
                </a:solidFill>
                <a:latin typeface="Avenir Next" panose="020B0503020202020204" pitchFamily="34" charset="0"/>
              </a:rPr>
              <a:t>members in Philadelphia protest </a:t>
            </a:r>
          </a:p>
          <a:p>
            <a:pPr>
              <a:lnSpc>
                <a:spcPts val="1880"/>
              </a:lnSpc>
            </a:pPr>
            <a:r>
              <a:rPr lang="en-US" sz="1400" dirty="0">
                <a:solidFill>
                  <a:srgbClr val="E5E9D0"/>
                </a:solidFill>
                <a:latin typeface="Avenir Next" panose="020B0503020202020204" pitchFamily="34" charset="0"/>
              </a:rPr>
              <a:t>plant integration with racist pamphlets</a:t>
            </a:r>
            <a:endParaRPr lang="en-US" sz="1400" dirty="0"/>
          </a:p>
        </p:txBody>
      </p:sp>
      <p:sp>
        <p:nvSpPr>
          <p:cNvPr id="54" name="Rounded Rectangle 53">
            <a:extLst>
              <a:ext uri="{FF2B5EF4-FFF2-40B4-BE49-F238E27FC236}">
                <a16:creationId xmlns:a16="http://schemas.microsoft.com/office/drawing/2014/main" id="{A7A9EA5A-7CC0-4824-EE8A-3CCD20353BE9}"/>
              </a:ext>
            </a:extLst>
          </p:cNvPr>
          <p:cNvSpPr/>
          <p:nvPr/>
        </p:nvSpPr>
        <p:spPr>
          <a:xfrm>
            <a:off x="259709" y="5471435"/>
            <a:ext cx="3968413" cy="1025703"/>
          </a:xfrm>
          <a:prstGeom prst="roundRect">
            <a:avLst>
              <a:gd name="adj" fmla="val 2031"/>
            </a:avLst>
          </a:prstGeom>
          <a:noFill/>
          <a:ln w="12700">
            <a:solidFill>
              <a:srgbClr val="FF72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ounded Rectangle 55">
            <a:extLst>
              <a:ext uri="{FF2B5EF4-FFF2-40B4-BE49-F238E27FC236}">
                <a16:creationId xmlns:a16="http://schemas.microsoft.com/office/drawing/2014/main" id="{9FB50C8D-DE5C-0BA2-4121-CED4F97B35C4}"/>
              </a:ext>
            </a:extLst>
          </p:cNvPr>
          <p:cNvSpPr/>
          <p:nvPr/>
        </p:nvSpPr>
        <p:spPr>
          <a:xfrm>
            <a:off x="5896981" y="5159318"/>
            <a:ext cx="3350540" cy="671600"/>
          </a:xfrm>
          <a:prstGeom prst="roundRect">
            <a:avLst>
              <a:gd name="adj" fmla="val 2031"/>
            </a:avLst>
          </a:prstGeom>
          <a:noFill/>
          <a:ln w="12700">
            <a:solidFill>
              <a:srgbClr val="FF72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ounded Rectangle 56">
            <a:extLst>
              <a:ext uri="{FF2B5EF4-FFF2-40B4-BE49-F238E27FC236}">
                <a16:creationId xmlns:a16="http://schemas.microsoft.com/office/drawing/2014/main" id="{C71C3062-2725-4328-E719-AF7987891890}"/>
              </a:ext>
            </a:extLst>
          </p:cNvPr>
          <p:cNvSpPr/>
          <p:nvPr/>
        </p:nvSpPr>
        <p:spPr>
          <a:xfrm>
            <a:off x="3601080" y="2622446"/>
            <a:ext cx="3392837" cy="996647"/>
          </a:xfrm>
          <a:prstGeom prst="roundRect">
            <a:avLst>
              <a:gd name="adj" fmla="val 2031"/>
            </a:avLst>
          </a:prstGeom>
          <a:noFill/>
          <a:ln w="12700">
            <a:solidFill>
              <a:srgbClr val="FF72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ounded Rectangle 57">
            <a:extLst>
              <a:ext uri="{FF2B5EF4-FFF2-40B4-BE49-F238E27FC236}">
                <a16:creationId xmlns:a16="http://schemas.microsoft.com/office/drawing/2014/main" id="{F434A75D-44B3-940F-8A87-ACC8C06052B2}"/>
              </a:ext>
            </a:extLst>
          </p:cNvPr>
          <p:cNvSpPr/>
          <p:nvPr/>
        </p:nvSpPr>
        <p:spPr>
          <a:xfrm>
            <a:off x="7394435" y="2638459"/>
            <a:ext cx="3392837" cy="996647"/>
          </a:xfrm>
          <a:prstGeom prst="roundRect">
            <a:avLst>
              <a:gd name="adj" fmla="val 2031"/>
            </a:avLst>
          </a:prstGeom>
          <a:noFill/>
          <a:ln w="12700">
            <a:solidFill>
              <a:srgbClr val="FF72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7F720BDE-6529-8E90-D598-2A471CC2B72A}"/>
              </a:ext>
            </a:extLst>
          </p:cNvPr>
          <p:cNvSpPr txBox="1"/>
          <p:nvPr/>
        </p:nvSpPr>
        <p:spPr>
          <a:xfrm>
            <a:off x="10190630" y="2112333"/>
            <a:ext cx="134734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48</a:t>
            </a:r>
          </a:p>
        </p:txBody>
      </p:sp>
      <p:sp>
        <p:nvSpPr>
          <p:cNvPr id="3" name="TextBox 2">
            <a:extLst>
              <a:ext uri="{FF2B5EF4-FFF2-40B4-BE49-F238E27FC236}">
                <a16:creationId xmlns:a16="http://schemas.microsoft.com/office/drawing/2014/main" id="{DF42D04B-0A5E-52E3-0E1C-39FA045B85E9}"/>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899807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63BF158-01B8-8311-7002-38FED70C1F4A}"/>
              </a:ext>
            </a:extLst>
          </p:cNvPr>
          <p:cNvGrpSpPr/>
          <p:nvPr/>
        </p:nvGrpSpPr>
        <p:grpSpPr>
          <a:xfrm>
            <a:off x="4554073" y="461941"/>
            <a:ext cx="3087644" cy="869855"/>
            <a:chOff x="4554073" y="461941"/>
            <a:chExt cx="3087644" cy="869855"/>
          </a:xfrm>
        </p:grpSpPr>
        <p:sp>
          <p:nvSpPr>
            <p:cNvPr id="14" name="Rounded Rectangle 13">
              <a:extLst>
                <a:ext uri="{FF2B5EF4-FFF2-40B4-BE49-F238E27FC236}">
                  <a16:creationId xmlns:a16="http://schemas.microsoft.com/office/drawing/2014/main" id="{E301F26E-D789-1807-B7EC-F5A7CAA15A5C}"/>
                </a:ext>
              </a:extLst>
            </p:cNvPr>
            <p:cNvSpPr/>
            <p:nvPr/>
          </p:nvSpPr>
          <p:spPr>
            <a:xfrm>
              <a:off x="4705614" y="461941"/>
              <a:ext cx="2811292"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a:extLst>
                <a:ext uri="{FF2B5EF4-FFF2-40B4-BE49-F238E27FC236}">
                  <a16:creationId xmlns:a16="http://schemas.microsoft.com/office/drawing/2014/main" id="{DBD52736-9C0B-89A0-BD89-21FDBC1BC240}"/>
                </a:ext>
              </a:extLst>
            </p:cNvPr>
            <p:cNvSpPr/>
            <p:nvPr/>
          </p:nvSpPr>
          <p:spPr>
            <a:xfrm>
              <a:off x="4766201" y="527917"/>
              <a:ext cx="2669382"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23CBFFC4-399C-0D44-3EAD-CBC097DD4591}"/>
                </a:ext>
              </a:extLst>
            </p:cNvPr>
            <p:cNvSpPr txBox="1"/>
            <p:nvPr/>
          </p:nvSpPr>
          <p:spPr>
            <a:xfrm>
              <a:off x="4554073" y="604480"/>
              <a:ext cx="3087644" cy="584775"/>
            </a:xfrm>
            <a:prstGeom prst="rect">
              <a:avLst/>
            </a:prstGeom>
            <a:noFill/>
          </p:spPr>
          <p:txBody>
            <a:bodyPr wrap="square" rtlCol="0">
              <a:spAutoFit/>
            </a:bodyPr>
            <a:lstStyle/>
            <a:p>
              <a:pPr algn="ctr"/>
              <a:r>
                <a:rPr lang="en-US" sz="3200" dirty="0">
                  <a:solidFill>
                    <a:srgbClr val="E5E9D0"/>
                  </a:solidFill>
                  <a:latin typeface="Hardwick WF" pitchFamily="2" charset="0"/>
                </a:rPr>
                <a:t>CONTENTS</a:t>
              </a:r>
            </a:p>
          </p:txBody>
        </p:sp>
      </p:grpSp>
      <p:grpSp>
        <p:nvGrpSpPr>
          <p:cNvPr id="2" name="Group 1">
            <a:extLst>
              <a:ext uri="{FF2B5EF4-FFF2-40B4-BE49-F238E27FC236}">
                <a16:creationId xmlns:a16="http://schemas.microsoft.com/office/drawing/2014/main" id="{A19674BA-B9AA-595A-70ED-24AEB1E55DDD}"/>
              </a:ext>
            </a:extLst>
          </p:cNvPr>
          <p:cNvGrpSpPr/>
          <p:nvPr/>
        </p:nvGrpSpPr>
        <p:grpSpPr>
          <a:xfrm>
            <a:off x="2562580" y="1636240"/>
            <a:ext cx="8274959" cy="4787098"/>
            <a:chOff x="2562580" y="1636240"/>
            <a:chExt cx="8274959" cy="4787098"/>
          </a:xfrm>
        </p:grpSpPr>
        <p:grpSp>
          <p:nvGrpSpPr>
            <p:cNvPr id="25" name="Group 24">
              <a:extLst>
                <a:ext uri="{FF2B5EF4-FFF2-40B4-BE49-F238E27FC236}">
                  <a16:creationId xmlns:a16="http://schemas.microsoft.com/office/drawing/2014/main" id="{D70E2B3A-BE22-8508-F4B8-8F21DF5BE056}"/>
                </a:ext>
              </a:extLst>
            </p:cNvPr>
            <p:cNvGrpSpPr/>
            <p:nvPr/>
          </p:nvGrpSpPr>
          <p:grpSpPr>
            <a:xfrm>
              <a:off x="2562580" y="1636240"/>
              <a:ext cx="7288072" cy="461665"/>
              <a:chOff x="2575923" y="1929067"/>
              <a:chExt cx="7288070" cy="461665"/>
            </a:xfrm>
          </p:grpSpPr>
          <p:sp>
            <p:nvSpPr>
              <p:cNvPr id="17" name="TextBox 16">
                <a:extLst>
                  <a:ext uri="{FF2B5EF4-FFF2-40B4-BE49-F238E27FC236}">
                    <a16:creationId xmlns:a16="http://schemas.microsoft.com/office/drawing/2014/main" id="{7456AD8F-E5B6-BB44-029A-17E20DDC749C}"/>
                  </a:ext>
                </a:extLst>
              </p:cNvPr>
              <p:cNvSpPr txBox="1"/>
              <p:nvPr/>
            </p:nvSpPr>
            <p:spPr>
              <a:xfrm>
                <a:off x="4718955" y="1959844"/>
                <a:ext cx="5145038" cy="400110"/>
              </a:xfrm>
              <a:prstGeom prst="rect">
                <a:avLst/>
              </a:prstGeom>
              <a:noFill/>
            </p:spPr>
            <p:txBody>
              <a:bodyPr wrap="square" rtlCol="0">
                <a:spAutoFit/>
              </a:bodyPr>
              <a:lstStyle/>
              <a:p>
                <a:r>
                  <a:rPr lang="en-US" sz="2000" i="1" spc="150" dirty="0">
                    <a:solidFill>
                      <a:srgbClr val="F7FAE3"/>
                    </a:solidFill>
                    <a:latin typeface="Avenir Next" panose="020B0503020202020204" pitchFamily="34" charset="0"/>
                  </a:rPr>
                  <a:t>The Kind of Problem Poverty Is</a:t>
                </a:r>
              </a:p>
            </p:txBody>
          </p:sp>
          <p:sp>
            <p:nvSpPr>
              <p:cNvPr id="18" name="TextBox 17">
                <a:extLst>
                  <a:ext uri="{FF2B5EF4-FFF2-40B4-BE49-F238E27FC236}">
                    <a16:creationId xmlns:a16="http://schemas.microsoft.com/office/drawing/2014/main" id="{6968E337-2B2A-C5FA-EB57-E10EAED4E0F4}"/>
                  </a:ext>
                </a:extLst>
              </p:cNvPr>
              <p:cNvSpPr txBox="1"/>
              <p:nvPr/>
            </p:nvSpPr>
            <p:spPr>
              <a:xfrm>
                <a:off x="2575923" y="1929067"/>
                <a:ext cx="3173277" cy="461665"/>
              </a:xfrm>
              <a:prstGeom prst="rect">
                <a:avLst/>
              </a:prstGeom>
              <a:noFill/>
            </p:spPr>
            <p:txBody>
              <a:bodyPr wrap="square">
                <a:spAutoFit/>
              </a:bodyPr>
              <a:lstStyle/>
              <a:p>
                <a:r>
                  <a:rPr lang="en-US" sz="2400" b="1" spc="150" dirty="0">
                    <a:solidFill>
                      <a:srgbClr val="FF7251"/>
                    </a:solidFill>
                    <a:latin typeface="Courier New" panose="02070309020205020404" pitchFamily="49" charset="0"/>
                    <a:cs typeface="Courier New" panose="02070309020205020404" pitchFamily="49" charset="0"/>
                  </a:rPr>
                  <a:t>Chapter 1 </a:t>
                </a:r>
              </a:p>
            </p:txBody>
          </p:sp>
        </p:grpSp>
        <p:grpSp>
          <p:nvGrpSpPr>
            <p:cNvPr id="26" name="Group 25">
              <a:extLst>
                <a:ext uri="{FF2B5EF4-FFF2-40B4-BE49-F238E27FC236}">
                  <a16:creationId xmlns:a16="http://schemas.microsoft.com/office/drawing/2014/main" id="{683CB281-E58E-9911-75C4-8D0092C75273}"/>
                </a:ext>
              </a:extLst>
            </p:cNvPr>
            <p:cNvGrpSpPr/>
            <p:nvPr/>
          </p:nvGrpSpPr>
          <p:grpSpPr>
            <a:xfrm>
              <a:off x="2562581" y="2175909"/>
              <a:ext cx="8274958" cy="461665"/>
              <a:chOff x="2575924" y="1929067"/>
              <a:chExt cx="8274957" cy="461665"/>
            </a:xfrm>
          </p:grpSpPr>
          <p:sp>
            <p:nvSpPr>
              <p:cNvPr id="27" name="TextBox 26">
                <a:extLst>
                  <a:ext uri="{FF2B5EF4-FFF2-40B4-BE49-F238E27FC236}">
                    <a16:creationId xmlns:a16="http://schemas.microsoft.com/office/drawing/2014/main" id="{09F4F31B-45CC-AA9E-BBCB-F4EA59276351}"/>
                  </a:ext>
                </a:extLst>
              </p:cNvPr>
              <p:cNvSpPr txBox="1"/>
              <p:nvPr/>
            </p:nvSpPr>
            <p:spPr>
              <a:xfrm>
                <a:off x="4718957" y="1959844"/>
                <a:ext cx="6131924" cy="400110"/>
              </a:xfrm>
              <a:prstGeom prst="rect">
                <a:avLst/>
              </a:prstGeom>
              <a:noFill/>
            </p:spPr>
            <p:txBody>
              <a:bodyPr wrap="square" rtlCol="0">
                <a:spAutoFit/>
              </a:bodyPr>
              <a:lstStyle/>
              <a:p>
                <a:r>
                  <a:rPr lang="en-US" sz="2000" i="1" spc="150" dirty="0">
                    <a:solidFill>
                      <a:srgbClr val="F7FAE3"/>
                    </a:solidFill>
                    <a:latin typeface="Avenir Next" panose="020B0503020202020204" pitchFamily="34" charset="0"/>
                  </a:rPr>
                  <a:t>Why Haven’t We Made More Progress?</a:t>
                </a:r>
              </a:p>
            </p:txBody>
          </p:sp>
          <p:sp>
            <p:nvSpPr>
              <p:cNvPr id="28" name="TextBox 27">
                <a:extLst>
                  <a:ext uri="{FF2B5EF4-FFF2-40B4-BE49-F238E27FC236}">
                    <a16:creationId xmlns:a16="http://schemas.microsoft.com/office/drawing/2014/main" id="{A7C9B59E-61DB-6113-A525-DB265AB6022C}"/>
                  </a:ext>
                </a:extLst>
              </p:cNvPr>
              <p:cNvSpPr txBox="1"/>
              <p:nvPr/>
            </p:nvSpPr>
            <p:spPr>
              <a:xfrm>
                <a:off x="2575924" y="1929067"/>
                <a:ext cx="3173277" cy="461665"/>
              </a:xfrm>
              <a:prstGeom prst="rect">
                <a:avLst/>
              </a:prstGeom>
              <a:noFill/>
            </p:spPr>
            <p:txBody>
              <a:bodyPr wrap="square">
                <a:spAutoFit/>
              </a:bodyPr>
              <a:lstStyle/>
              <a:p>
                <a:r>
                  <a:rPr lang="en-US" sz="2400" b="1" spc="150" dirty="0">
                    <a:solidFill>
                      <a:srgbClr val="FF7251"/>
                    </a:solidFill>
                    <a:latin typeface="Courier New" panose="02070309020205020404" pitchFamily="49" charset="0"/>
                    <a:cs typeface="Courier New" panose="02070309020205020404" pitchFamily="49" charset="0"/>
                  </a:rPr>
                  <a:t>Chapter 2 </a:t>
                </a:r>
              </a:p>
            </p:txBody>
          </p:sp>
        </p:grpSp>
        <p:grpSp>
          <p:nvGrpSpPr>
            <p:cNvPr id="29" name="Group 28">
              <a:extLst>
                <a:ext uri="{FF2B5EF4-FFF2-40B4-BE49-F238E27FC236}">
                  <a16:creationId xmlns:a16="http://schemas.microsoft.com/office/drawing/2014/main" id="{A8EC8B38-4166-FF7E-2C06-9004D8B1822C}"/>
                </a:ext>
              </a:extLst>
            </p:cNvPr>
            <p:cNvGrpSpPr/>
            <p:nvPr/>
          </p:nvGrpSpPr>
          <p:grpSpPr>
            <a:xfrm>
              <a:off x="2562580" y="2715578"/>
              <a:ext cx="7288072" cy="461665"/>
              <a:chOff x="2575923" y="1929067"/>
              <a:chExt cx="7288070" cy="461665"/>
            </a:xfrm>
          </p:grpSpPr>
          <p:sp>
            <p:nvSpPr>
              <p:cNvPr id="30" name="TextBox 29">
                <a:extLst>
                  <a:ext uri="{FF2B5EF4-FFF2-40B4-BE49-F238E27FC236}">
                    <a16:creationId xmlns:a16="http://schemas.microsoft.com/office/drawing/2014/main" id="{1CB78D1A-8A4A-FA07-C9C3-E56FE0D46AA3}"/>
                  </a:ext>
                </a:extLst>
              </p:cNvPr>
              <p:cNvSpPr txBox="1"/>
              <p:nvPr/>
            </p:nvSpPr>
            <p:spPr>
              <a:xfrm>
                <a:off x="4718955" y="1959844"/>
                <a:ext cx="5145038" cy="400110"/>
              </a:xfrm>
              <a:prstGeom prst="rect">
                <a:avLst/>
              </a:prstGeom>
              <a:noFill/>
            </p:spPr>
            <p:txBody>
              <a:bodyPr wrap="square" rtlCol="0">
                <a:spAutoFit/>
              </a:bodyPr>
              <a:lstStyle/>
              <a:p>
                <a:r>
                  <a:rPr lang="en-US" sz="2000" i="1" spc="150" dirty="0">
                    <a:solidFill>
                      <a:srgbClr val="F7FAE3"/>
                    </a:solidFill>
                    <a:latin typeface="Avenir Next" panose="020B0503020202020204" pitchFamily="34" charset="0"/>
                  </a:rPr>
                  <a:t>How We Undercut Workers</a:t>
                </a:r>
              </a:p>
            </p:txBody>
          </p:sp>
          <p:sp>
            <p:nvSpPr>
              <p:cNvPr id="31" name="TextBox 30">
                <a:extLst>
                  <a:ext uri="{FF2B5EF4-FFF2-40B4-BE49-F238E27FC236}">
                    <a16:creationId xmlns:a16="http://schemas.microsoft.com/office/drawing/2014/main" id="{C559CDEE-77E8-32A7-D15F-67582E7165D6}"/>
                  </a:ext>
                </a:extLst>
              </p:cNvPr>
              <p:cNvSpPr txBox="1"/>
              <p:nvPr/>
            </p:nvSpPr>
            <p:spPr>
              <a:xfrm>
                <a:off x="2575923" y="1929067"/>
                <a:ext cx="3173277" cy="461665"/>
              </a:xfrm>
              <a:prstGeom prst="rect">
                <a:avLst/>
              </a:prstGeom>
              <a:noFill/>
            </p:spPr>
            <p:txBody>
              <a:bodyPr wrap="square">
                <a:spAutoFit/>
              </a:bodyPr>
              <a:lstStyle/>
              <a:p>
                <a:r>
                  <a:rPr lang="en-US" sz="2400" b="1" spc="150" dirty="0">
                    <a:solidFill>
                      <a:srgbClr val="FF7251"/>
                    </a:solidFill>
                    <a:latin typeface="Courier New" panose="02070309020205020404" pitchFamily="49" charset="0"/>
                    <a:cs typeface="Courier New" panose="02070309020205020404" pitchFamily="49" charset="0"/>
                  </a:rPr>
                  <a:t>Chapter 3 </a:t>
                </a:r>
              </a:p>
            </p:txBody>
          </p:sp>
        </p:grpSp>
        <p:grpSp>
          <p:nvGrpSpPr>
            <p:cNvPr id="32" name="Group 31">
              <a:extLst>
                <a:ext uri="{FF2B5EF4-FFF2-40B4-BE49-F238E27FC236}">
                  <a16:creationId xmlns:a16="http://schemas.microsoft.com/office/drawing/2014/main" id="{AC0C3D1D-7017-E4E8-A4B0-3AC5D8E4EFEE}"/>
                </a:ext>
              </a:extLst>
            </p:cNvPr>
            <p:cNvGrpSpPr/>
            <p:nvPr/>
          </p:nvGrpSpPr>
          <p:grpSpPr>
            <a:xfrm>
              <a:off x="2562581" y="3255247"/>
              <a:ext cx="7899401" cy="461665"/>
              <a:chOff x="2575924" y="1929067"/>
              <a:chExt cx="7899402" cy="461665"/>
            </a:xfrm>
          </p:grpSpPr>
          <p:sp>
            <p:nvSpPr>
              <p:cNvPr id="33" name="TextBox 32">
                <a:extLst>
                  <a:ext uri="{FF2B5EF4-FFF2-40B4-BE49-F238E27FC236}">
                    <a16:creationId xmlns:a16="http://schemas.microsoft.com/office/drawing/2014/main" id="{5773AAF3-2A31-3F93-8CD9-D8140843D00F}"/>
                  </a:ext>
                </a:extLst>
              </p:cNvPr>
              <p:cNvSpPr txBox="1"/>
              <p:nvPr/>
            </p:nvSpPr>
            <p:spPr>
              <a:xfrm>
                <a:off x="4718958" y="1959844"/>
                <a:ext cx="5756368" cy="400110"/>
              </a:xfrm>
              <a:prstGeom prst="rect">
                <a:avLst/>
              </a:prstGeom>
              <a:noFill/>
            </p:spPr>
            <p:txBody>
              <a:bodyPr wrap="square" rtlCol="0">
                <a:spAutoFit/>
              </a:bodyPr>
              <a:lstStyle/>
              <a:p>
                <a:r>
                  <a:rPr lang="en-US" sz="2000" i="1" spc="150" dirty="0">
                    <a:solidFill>
                      <a:srgbClr val="F7FAE3"/>
                    </a:solidFill>
                    <a:latin typeface="Avenir Next" panose="020B0503020202020204" pitchFamily="34" charset="0"/>
                  </a:rPr>
                  <a:t>How We Force The Poor to Pay More</a:t>
                </a:r>
              </a:p>
            </p:txBody>
          </p:sp>
          <p:sp>
            <p:nvSpPr>
              <p:cNvPr id="34" name="TextBox 33">
                <a:extLst>
                  <a:ext uri="{FF2B5EF4-FFF2-40B4-BE49-F238E27FC236}">
                    <a16:creationId xmlns:a16="http://schemas.microsoft.com/office/drawing/2014/main" id="{89CD266D-8500-7C29-0F10-2AE584EFCD79}"/>
                  </a:ext>
                </a:extLst>
              </p:cNvPr>
              <p:cNvSpPr txBox="1"/>
              <p:nvPr/>
            </p:nvSpPr>
            <p:spPr>
              <a:xfrm>
                <a:off x="2575924" y="1929067"/>
                <a:ext cx="3173277" cy="461665"/>
              </a:xfrm>
              <a:prstGeom prst="rect">
                <a:avLst/>
              </a:prstGeom>
              <a:noFill/>
            </p:spPr>
            <p:txBody>
              <a:bodyPr wrap="square">
                <a:spAutoFit/>
              </a:bodyPr>
              <a:lstStyle/>
              <a:p>
                <a:r>
                  <a:rPr lang="en-US" sz="2400" b="1" spc="150" dirty="0">
                    <a:solidFill>
                      <a:srgbClr val="FF7251"/>
                    </a:solidFill>
                    <a:latin typeface="Courier New" panose="02070309020205020404" pitchFamily="49" charset="0"/>
                    <a:cs typeface="Courier New" panose="02070309020205020404" pitchFamily="49" charset="0"/>
                  </a:rPr>
                  <a:t>Chapter 4 </a:t>
                </a:r>
              </a:p>
            </p:txBody>
          </p:sp>
        </p:grpSp>
        <p:grpSp>
          <p:nvGrpSpPr>
            <p:cNvPr id="35" name="Group 34">
              <a:extLst>
                <a:ext uri="{FF2B5EF4-FFF2-40B4-BE49-F238E27FC236}">
                  <a16:creationId xmlns:a16="http://schemas.microsoft.com/office/drawing/2014/main" id="{45D4840C-36E4-29D7-1751-39D96FA4ADCD}"/>
                </a:ext>
              </a:extLst>
            </p:cNvPr>
            <p:cNvGrpSpPr/>
            <p:nvPr/>
          </p:nvGrpSpPr>
          <p:grpSpPr>
            <a:xfrm>
              <a:off x="2562581" y="3794916"/>
              <a:ext cx="7288076" cy="461665"/>
              <a:chOff x="2575924" y="1929067"/>
              <a:chExt cx="7288076" cy="461665"/>
            </a:xfrm>
          </p:grpSpPr>
          <p:sp>
            <p:nvSpPr>
              <p:cNvPr id="36" name="TextBox 35">
                <a:extLst>
                  <a:ext uri="{FF2B5EF4-FFF2-40B4-BE49-F238E27FC236}">
                    <a16:creationId xmlns:a16="http://schemas.microsoft.com/office/drawing/2014/main" id="{F56A218C-D0DC-911F-5D14-4DB17A641B72}"/>
                  </a:ext>
                </a:extLst>
              </p:cNvPr>
              <p:cNvSpPr txBox="1"/>
              <p:nvPr/>
            </p:nvSpPr>
            <p:spPr>
              <a:xfrm>
                <a:off x="4718956" y="1959844"/>
                <a:ext cx="5145044" cy="400110"/>
              </a:xfrm>
              <a:prstGeom prst="rect">
                <a:avLst/>
              </a:prstGeom>
              <a:noFill/>
            </p:spPr>
            <p:txBody>
              <a:bodyPr wrap="square" rtlCol="0">
                <a:spAutoFit/>
              </a:bodyPr>
              <a:lstStyle/>
              <a:p>
                <a:r>
                  <a:rPr lang="en-US" sz="2000" i="1" spc="150" dirty="0">
                    <a:solidFill>
                      <a:srgbClr val="F7FAE3"/>
                    </a:solidFill>
                    <a:latin typeface="Avenir Next" panose="020B0503020202020204" pitchFamily="34" charset="0"/>
                  </a:rPr>
                  <a:t>How We Rely on Welfare</a:t>
                </a:r>
              </a:p>
            </p:txBody>
          </p:sp>
          <p:sp>
            <p:nvSpPr>
              <p:cNvPr id="37" name="TextBox 36">
                <a:extLst>
                  <a:ext uri="{FF2B5EF4-FFF2-40B4-BE49-F238E27FC236}">
                    <a16:creationId xmlns:a16="http://schemas.microsoft.com/office/drawing/2014/main" id="{B0D91ACD-48D4-AF92-6AEB-7F259C209B8E}"/>
                  </a:ext>
                </a:extLst>
              </p:cNvPr>
              <p:cNvSpPr txBox="1"/>
              <p:nvPr/>
            </p:nvSpPr>
            <p:spPr>
              <a:xfrm>
                <a:off x="2575924" y="1929067"/>
                <a:ext cx="3173277" cy="461665"/>
              </a:xfrm>
              <a:prstGeom prst="rect">
                <a:avLst/>
              </a:prstGeom>
              <a:noFill/>
            </p:spPr>
            <p:txBody>
              <a:bodyPr wrap="square">
                <a:spAutoFit/>
              </a:bodyPr>
              <a:lstStyle/>
              <a:p>
                <a:r>
                  <a:rPr lang="en-US" sz="2400" b="1" spc="150" dirty="0">
                    <a:solidFill>
                      <a:srgbClr val="FF7251"/>
                    </a:solidFill>
                    <a:latin typeface="Courier New" panose="02070309020205020404" pitchFamily="49" charset="0"/>
                    <a:cs typeface="Courier New" panose="02070309020205020404" pitchFamily="49" charset="0"/>
                  </a:rPr>
                  <a:t>Chapter 5 </a:t>
                </a:r>
              </a:p>
            </p:txBody>
          </p:sp>
        </p:grpSp>
        <p:grpSp>
          <p:nvGrpSpPr>
            <p:cNvPr id="38" name="Group 37">
              <a:extLst>
                <a:ext uri="{FF2B5EF4-FFF2-40B4-BE49-F238E27FC236}">
                  <a16:creationId xmlns:a16="http://schemas.microsoft.com/office/drawing/2014/main" id="{C3E9A411-4816-892E-DEE3-E1F935DC2D4A}"/>
                </a:ext>
              </a:extLst>
            </p:cNvPr>
            <p:cNvGrpSpPr/>
            <p:nvPr/>
          </p:nvGrpSpPr>
          <p:grpSpPr>
            <a:xfrm>
              <a:off x="2562581" y="4334585"/>
              <a:ext cx="7288076" cy="461665"/>
              <a:chOff x="2575924" y="1929067"/>
              <a:chExt cx="7288076" cy="461665"/>
            </a:xfrm>
          </p:grpSpPr>
          <p:sp>
            <p:nvSpPr>
              <p:cNvPr id="39" name="TextBox 38">
                <a:extLst>
                  <a:ext uri="{FF2B5EF4-FFF2-40B4-BE49-F238E27FC236}">
                    <a16:creationId xmlns:a16="http://schemas.microsoft.com/office/drawing/2014/main" id="{FB14F93F-7E47-5099-768A-66C6CE3733F3}"/>
                  </a:ext>
                </a:extLst>
              </p:cNvPr>
              <p:cNvSpPr txBox="1"/>
              <p:nvPr/>
            </p:nvSpPr>
            <p:spPr>
              <a:xfrm>
                <a:off x="4718956" y="1959844"/>
                <a:ext cx="5145044" cy="400110"/>
              </a:xfrm>
              <a:prstGeom prst="rect">
                <a:avLst/>
              </a:prstGeom>
              <a:noFill/>
            </p:spPr>
            <p:txBody>
              <a:bodyPr wrap="square" rtlCol="0">
                <a:spAutoFit/>
              </a:bodyPr>
              <a:lstStyle/>
              <a:p>
                <a:r>
                  <a:rPr lang="en-US" sz="2000" i="1" spc="150" dirty="0">
                    <a:solidFill>
                      <a:srgbClr val="F7FAE3"/>
                    </a:solidFill>
                    <a:latin typeface="Avenir Next" panose="020B0503020202020204" pitchFamily="34" charset="0"/>
                  </a:rPr>
                  <a:t>How We Buy Opportunity</a:t>
                </a:r>
              </a:p>
            </p:txBody>
          </p:sp>
          <p:sp>
            <p:nvSpPr>
              <p:cNvPr id="40" name="TextBox 39">
                <a:extLst>
                  <a:ext uri="{FF2B5EF4-FFF2-40B4-BE49-F238E27FC236}">
                    <a16:creationId xmlns:a16="http://schemas.microsoft.com/office/drawing/2014/main" id="{FB9B9569-B648-93DF-90BF-22E9F9F2D8FB}"/>
                  </a:ext>
                </a:extLst>
              </p:cNvPr>
              <p:cNvSpPr txBox="1"/>
              <p:nvPr/>
            </p:nvSpPr>
            <p:spPr>
              <a:xfrm>
                <a:off x="2575924" y="1929067"/>
                <a:ext cx="3173277" cy="461665"/>
              </a:xfrm>
              <a:prstGeom prst="rect">
                <a:avLst/>
              </a:prstGeom>
              <a:noFill/>
            </p:spPr>
            <p:txBody>
              <a:bodyPr wrap="square">
                <a:spAutoFit/>
              </a:bodyPr>
              <a:lstStyle/>
              <a:p>
                <a:r>
                  <a:rPr lang="en-US" sz="2400" b="1" spc="150" dirty="0">
                    <a:solidFill>
                      <a:srgbClr val="FF7251"/>
                    </a:solidFill>
                    <a:latin typeface="Courier New" panose="02070309020205020404" pitchFamily="49" charset="0"/>
                    <a:cs typeface="Courier New" panose="02070309020205020404" pitchFamily="49" charset="0"/>
                  </a:rPr>
                  <a:t>Chapter 6 </a:t>
                </a:r>
              </a:p>
            </p:txBody>
          </p:sp>
        </p:grpSp>
        <p:grpSp>
          <p:nvGrpSpPr>
            <p:cNvPr id="41" name="Group 40">
              <a:extLst>
                <a:ext uri="{FF2B5EF4-FFF2-40B4-BE49-F238E27FC236}">
                  <a16:creationId xmlns:a16="http://schemas.microsoft.com/office/drawing/2014/main" id="{D1E61905-D353-5046-403C-9C5FB560183C}"/>
                </a:ext>
              </a:extLst>
            </p:cNvPr>
            <p:cNvGrpSpPr/>
            <p:nvPr/>
          </p:nvGrpSpPr>
          <p:grpSpPr>
            <a:xfrm>
              <a:off x="2562581" y="4882333"/>
              <a:ext cx="7288076" cy="461665"/>
              <a:chOff x="2575924" y="1929067"/>
              <a:chExt cx="7288076" cy="461665"/>
            </a:xfrm>
          </p:grpSpPr>
          <p:sp>
            <p:nvSpPr>
              <p:cNvPr id="42" name="TextBox 41">
                <a:extLst>
                  <a:ext uri="{FF2B5EF4-FFF2-40B4-BE49-F238E27FC236}">
                    <a16:creationId xmlns:a16="http://schemas.microsoft.com/office/drawing/2014/main" id="{CCCC86DF-ED65-E090-6710-578C7703F8F2}"/>
                  </a:ext>
                </a:extLst>
              </p:cNvPr>
              <p:cNvSpPr txBox="1"/>
              <p:nvPr/>
            </p:nvSpPr>
            <p:spPr>
              <a:xfrm>
                <a:off x="4718956" y="1959844"/>
                <a:ext cx="5145044" cy="400110"/>
              </a:xfrm>
              <a:prstGeom prst="rect">
                <a:avLst/>
              </a:prstGeom>
              <a:noFill/>
            </p:spPr>
            <p:txBody>
              <a:bodyPr wrap="square" rtlCol="0">
                <a:spAutoFit/>
              </a:bodyPr>
              <a:lstStyle/>
              <a:p>
                <a:r>
                  <a:rPr lang="en-US" sz="2000" i="1" spc="150" dirty="0">
                    <a:solidFill>
                      <a:srgbClr val="EBEFD7"/>
                    </a:solidFill>
                    <a:latin typeface="Avenir Next" panose="020B0503020202020204" pitchFamily="34" charset="0"/>
                  </a:rPr>
                  <a:t>Invest in Ending Poverty</a:t>
                </a:r>
              </a:p>
            </p:txBody>
          </p:sp>
          <p:sp>
            <p:nvSpPr>
              <p:cNvPr id="43" name="TextBox 42">
                <a:extLst>
                  <a:ext uri="{FF2B5EF4-FFF2-40B4-BE49-F238E27FC236}">
                    <a16:creationId xmlns:a16="http://schemas.microsoft.com/office/drawing/2014/main" id="{72D77BAD-58FA-137E-A160-2CC17BC12369}"/>
                  </a:ext>
                </a:extLst>
              </p:cNvPr>
              <p:cNvSpPr txBox="1"/>
              <p:nvPr/>
            </p:nvSpPr>
            <p:spPr>
              <a:xfrm>
                <a:off x="2575924" y="1929067"/>
                <a:ext cx="3173277" cy="461665"/>
              </a:xfrm>
              <a:prstGeom prst="rect">
                <a:avLst/>
              </a:prstGeom>
              <a:noFill/>
            </p:spPr>
            <p:txBody>
              <a:bodyPr wrap="square">
                <a:spAutoFit/>
              </a:bodyPr>
              <a:lstStyle/>
              <a:p>
                <a:r>
                  <a:rPr lang="en-US" sz="2400" b="1" spc="150" dirty="0">
                    <a:solidFill>
                      <a:srgbClr val="FE7150"/>
                    </a:solidFill>
                    <a:latin typeface="Courier New" panose="02070309020205020404" pitchFamily="49" charset="0"/>
                    <a:cs typeface="Courier New" panose="02070309020205020404" pitchFamily="49" charset="0"/>
                  </a:rPr>
                  <a:t>Chapter 7 </a:t>
                </a:r>
              </a:p>
            </p:txBody>
          </p:sp>
        </p:grpSp>
        <p:grpSp>
          <p:nvGrpSpPr>
            <p:cNvPr id="44" name="Group 43">
              <a:extLst>
                <a:ext uri="{FF2B5EF4-FFF2-40B4-BE49-F238E27FC236}">
                  <a16:creationId xmlns:a16="http://schemas.microsoft.com/office/drawing/2014/main" id="{EE753040-A41F-A1A4-4595-0544364C3579}"/>
                </a:ext>
              </a:extLst>
            </p:cNvPr>
            <p:cNvGrpSpPr/>
            <p:nvPr/>
          </p:nvGrpSpPr>
          <p:grpSpPr>
            <a:xfrm>
              <a:off x="2562581" y="5422002"/>
              <a:ext cx="7288076" cy="461665"/>
              <a:chOff x="2575924" y="1929067"/>
              <a:chExt cx="7288076" cy="461665"/>
            </a:xfrm>
          </p:grpSpPr>
          <p:sp>
            <p:nvSpPr>
              <p:cNvPr id="45" name="TextBox 44">
                <a:extLst>
                  <a:ext uri="{FF2B5EF4-FFF2-40B4-BE49-F238E27FC236}">
                    <a16:creationId xmlns:a16="http://schemas.microsoft.com/office/drawing/2014/main" id="{A8DCC87C-9AE9-B43F-B0F5-160A67588F15}"/>
                  </a:ext>
                </a:extLst>
              </p:cNvPr>
              <p:cNvSpPr txBox="1"/>
              <p:nvPr/>
            </p:nvSpPr>
            <p:spPr>
              <a:xfrm>
                <a:off x="4718956" y="1959844"/>
                <a:ext cx="5145044" cy="400110"/>
              </a:xfrm>
              <a:prstGeom prst="rect">
                <a:avLst/>
              </a:prstGeom>
              <a:noFill/>
            </p:spPr>
            <p:txBody>
              <a:bodyPr wrap="square" rtlCol="0">
                <a:spAutoFit/>
              </a:bodyPr>
              <a:lstStyle/>
              <a:p>
                <a:r>
                  <a:rPr lang="en-US" sz="2000" i="1" spc="150" dirty="0">
                    <a:solidFill>
                      <a:srgbClr val="EBEFD7"/>
                    </a:solidFill>
                    <a:latin typeface="Avenir Next" panose="020B0503020202020204" pitchFamily="34" charset="0"/>
                  </a:rPr>
                  <a:t>Empower the Poor </a:t>
                </a:r>
              </a:p>
            </p:txBody>
          </p:sp>
          <p:sp>
            <p:nvSpPr>
              <p:cNvPr id="46" name="TextBox 45">
                <a:extLst>
                  <a:ext uri="{FF2B5EF4-FFF2-40B4-BE49-F238E27FC236}">
                    <a16:creationId xmlns:a16="http://schemas.microsoft.com/office/drawing/2014/main" id="{D851FD4A-4310-D6D2-1D63-CD8F31D329F9}"/>
                  </a:ext>
                </a:extLst>
              </p:cNvPr>
              <p:cNvSpPr txBox="1"/>
              <p:nvPr/>
            </p:nvSpPr>
            <p:spPr>
              <a:xfrm>
                <a:off x="2575924" y="1929067"/>
                <a:ext cx="3173277" cy="461665"/>
              </a:xfrm>
              <a:prstGeom prst="rect">
                <a:avLst/>
              </a:prstGeom>
              <a:noFill/>
            </p:spPr>
            <p:txBody>
              <a:bodyPr wrap="square">
                <a:spAutoFit/>
              </a:bodyPr>
              <a:lstStyle/>
              <a:p>
                <a:r>
                  <a:rPr lang="en-US" sz="2400" b="1" spc="150" dirty="0">
                    <a:solidFill>
                      <a:srgbClr val="FE7150"/>
                    </a:solidFill>
                    <a:latin typeface="Courier New" panose="02070309020205020404" pitchFamily="49" charset="0"/>
                    <a:cs typeface="Courier New" panose="02070309020205020404" pitchFamily="49" charset="0"/>
                  </a:rPr>
                  <a:t>Chapter 8 </a:t>
                </a:r>
              </a:p>
            </p:txBody>
          </p:sp>
        </p:grpSp>
        <p:grpSp>
          <p:nvGrpSpPr>
            <p:cNvPr id="47" name="Group 46">
              <a:extLst>
                <a:ext uri="{FF2B5EF4-FFF2-40B4-BE49-F238E27FC236}">
                  <a16:creationId xmlns:a16="http://schemas.microsoft.com/office/drawing/2014/main" id="{F100314F-F689-0B68-8A8D-0375620E3AA2}"/>
                </a:ext>
              </a:extLst>
            </p:cNvPr>
            <p:cNvGrpSpPr/>
            <p:nvPr/>
          </p:nvGrpSpPr>
          <p:grpSpPr>
            <a:xfrm>
              <a:off x="2562581" y="5961673"/>
              <a:ext cx="7288076" cy="461665"/>
              <a:chOff x="2575924" y="1929067"/>
              <a:chExt cx="7288076" cy="461665"/>
            </a:xfrm>
          </p:grpSpPr>
          <p:sp>
            <p:nvSpPr>
              <p:cNvPr id="48" name="TextBox 47">
                <a:extLst>
                  <a:ext uri="{FF2B5EF4-FFF2-40B4-BE49-F238E27FC236}">
                    <a16:creationId xmlns:a16="http://schemas.microsoft.com/office/drawing/2014/main" id="{B43D19AD-BB72-595E-E4E8-8493A8DC145F}"/>
                  </a:ext>
                </a:extLst>
              </p:cNvPr>
              <p:cNvSpPr txBox="1"/>
              <p:nvPr/>
            </p:nvSpPr>
            <p:spPr>
              <a:xfrm>
                <a:off x="4718956" y="1959844"/>
                <a:ext cx="5145044" cy="400110"/>
              </a:xfrm>
              <a:prstGeom prst="rect">
                <a:avLst/>
              </a:prstGeom>
              <a:noFill/>
            </p:spPr>
            <p:txBody>
              <a:bodyPr wrap="square" rtlCol="0">
                <a:spAutoFit/>
              </a:bodyPr>
              <a:lstStyle/>
              <a:p>
                <a:r>
                  <a:rPr lang="en-US" sz="2000" i="1" spc="150" dirty="0">
                    <a:solidFill>
                      <a:srgbClr val="EBEFD7"/>
                    </a:solidFill>
                    <a:latin typeface="Avenir Next" panose="020B0503020202020204" pitchFamily="34" charset="0"/>
                  </a:rPr>
                  <a:t>Tear Down the Walls</a:t>
                </a:r>
              </a:p>
            </p:txBody>
          </p:sp>
          <p:sp>
            <p:nvSpPr>
              <p:cNvPr id="49" name="TextBox 48">
                <a:extLst>
                  <a:ext uri="{FF2B5EF4-FFF2-40B4-BE49-F238E27FC236}">
                    <a16:creationId xmlns:a16="http://schemas.microsoft.com/office/drawing/2014/main" id="{9C3A278E-1E87-3B23-68FF-5B34568FB6FB}"/>
                  </a:ext>
                </a:extLst>
              </p:cNvPr>
              <p:cNvSpPr txBox="1"/>
              <p:nvPr/>
            </p:nvSpPr>
            <p:spPr>
              <a:xfrm>
                <a:off x="2575924" y="1929067"/>
                <a:ext cx="3173277" cy="461665"/>
              </a:xfrm>
              <a:prstGeom prst="rect">
                <a:avLst/>
              </a:prstGeom>
              <a:noFill/>
            </p:spPr>
            <p:txBody>
              <a:bodyPr wrap="square">
                <a:spAutoFit/>
              </a:bodyPr>
              <a:lstStyle/>
              <a:p>
                <a:r>
                  <a:rPr lang="en-US" sz="2400" b="1" spc="150" dirty="0">
                    <a:solidFill>
                      <a:srgbClr val="FE7150"/>
                    </a:solidFill>
                    <a:latin typeface="Courier New" panose="02070309020205020404" pitchFamily="49" charset="0"/>
                    <a:cs typeface="Courier New" panose="02070309020205020404" pitchFamily="49" charset="0"/>
                  </a:rPr>
                  <a:t>Chapter 9 </a:t>
                </a:r>
              </a:p>
            </p:txBody>
          </p:sp>
        </p:grpSp>
      </p:grpSp>
      <p:sp>
        <p:nvSpPr>
          <p:cNvPr id="4" name="TextBox 3">
            <a:extLst>
              <a:ext uri="{FF2B5EF4-FFF2-40B4-BE49-F238E27FC236}">
                <a16:creationId xmlns:a16="http://schemas.microsoft.com/office/drawing/2014/main" id="{4547C81A-1D72-B3B3-6C86-6B2102EA1709}"/>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2544391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68ABBA19-709F-57EF-72D3-62E3340CCAD3}"/>
              </a:ext>
            </a:extLst>
          </p:cNvPr>
          <p:cNvSpPr/>
          <p:nvPr/>
        </p:nvSpPr>
        <p:spPr>
          <a:xfrm>
            <a:off x="5315343" y="872386"/>
            <a:ext cx="70718" cy="517358"/>
          </a:xfrm>
          <a:custGeom>
            <a:avLst/>
            <a:gdLst>
              <a:gd name="connsiteX0" fmla="*/ 51856 w 142939"/>
              <a:gd name="connsiteY0" fmla="*/ 0 h 517358"/>
              <a:gd name="connsiteX1" fmla="*/ 3730 w 142939"/>
              <a:gd name="connsiteY1" fmla="*/ 184484 h 517358"/>
              <a:gd name="connsiteX2" fmla="*/ 140088 w 142939"/>
              <a:gd name="connsiteY2" fmla="*/ 300789 h 517358"/>
              <a:gd name="connsiteX3" fmla="*/ 91961 w 142939"/>
              <a:gd name="connsiteY3" fmla="*/ 449179 h 517358"/>
              <a:gd name="connsiteX4" fmla="*/ 39824 w 142939"/>
              <a:gd name="connsiteY4" fmla="*/ 517358 h 517358"/>
              <a:gd name="connsiteX0" fmla="*/ 15367 w 104142"/>
              <a:gd name="connsiteY0" fmla="*/ 0 h 517358"/>
              <a:gd name="connsiteX1" fmla="*/ 22779 w 104142"/>
              <a:gd name="connsiteY1" fmla="*/ 162712 h 517358"/>
              <a:gd name="connsiteX2" fmla="*/ 103599 w 104142"/>
              <a:gd name="connsiteY2" fmla="*/ 300789 h 517358"/>
              <a:gd name="connsiteX3" fmla="*/ 55472 w 104142"/>
              <a:gd name="connsiteY3" fmla="*/ 449179 h 517358"/>
              <a:gd name="connsiteX4" fmla="*/ 3335 w 104142"/>
              <a:gd name="connsiteY4" fmla="*/ 517358 h 517358"/>
              <a:gd name="connsiteX0" fmla="*/ 15367 w 127115"/>
              <a:gd name="connsiteY0" fmla="*/ 0 h 517358"/>
              <a:gd name="connsiteX1" fmla="*/ 22779 w 127115"/>
              <a:gd name="connsiteY1" fmla="*/ 162712 h 517358"/>
              <a:gd name="connsiteX2" fmla="*/ 103599 w 127115"/>
              <a:gd name="connsiteY2" fmla="*/ 300789 h 517358"/>
              <a:gd name="connsiteX3" fmla="*/ 120268 w 127115"/>
              <a:gd name="connsiteY3" fmla="*/ 449179 h 517358"/>
              <a:gd name="connsiteX4" fmla="*/ 3335 w 127115"/>
              <a:gd name="connsiteY4" fmla="*/ 517358 h 517358"/>
              <a:gd name="connsiteX0" fmla="*/ 15367 w 120268"/>
              <a:gd name="connsiteY0" fmla="*/ 0 h 517358"/>
              <a:gd name="connsiteX1" fmla="*/ 22779 w 120268"/>
              <a:gd name="connsiteY1" fmla="*/ 162712 h 517358"/>
              <a:gd name="connsiteX2" fmla="*/ 103599 w 120268"/>
              <a:gd name="connsiteY2" fmla="*/ 300789 h 517358"/>
              <a:gd name="connsiteX3" fmla="*/ 120268 w 120268"/>
              <a:gd name="connsiteY3" fmla="*/ 449179 h 517358"/>
              <a:gd name="connsiteX4" fmla="*/ 3335 w 120268"/>
              <a:gd name="connsiteY4" fmla="*/ 517358 h 517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68" h="517358">
                <a:moveTo>
                  <a:pt x="15367" y="0"/>
                </a:moveTo>
                <a:cubicBezTo>
                  <a:pt x="-16049" y="67176"/>
                  <a:pt x="8074" y="112581"/>
                  <a:pt x="22779" y="162712"/>
                </a:cubicBezTo>
                <a:cubicBezTo>
                  <a:pt x="37484" y="212843"/>
                  <a:pt x="87351" y="253045"/>
                  <a:pt x="103599" y="300789"/>
                </a:cubicBezTo>
                <a:cubicBezTo>
                  <a:pt x="119847" y="348534"/>
                  <a:pt x="-29639" y="445741"/>
                  <a:pt x="120268" y="449179"/>
                </a:cubicBezTo>
                <a:cubicBezTo>
                  <a:pt x="103557" y="485274"/>
                  <a:pt x="21048" y="501316"/>
                  <a:pt x="3335" y="517358"/>
                </a:cubicBezTo>
              </a:path>
            </a:pathLst>
          </a:custGeom>
          <a:noFill/>
          <a:ln w="19050">
            <a:solidFill>
              <a:srgbClr val="FF72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a:extLst>
              <a:ext uri="{FF2B5EF4-FFF2-40B4-BE49-F238E27FC236}">
                <a16:creationId xmlns:a16="http://schemas.microsoft.com/office/drawing/2014/main" id="{65DADCA0-4F5E-44D3-C0D9-C0ECB5C458C5}"/>
              </a:ext>
            </a:extLst>
          </p:cNvPr>
          <p:cNvSpPr/>
          <p:nvPr/>
        </p:nvSpPr>
        <p:spPr>
          <a:xfrm>
            <a:off x="6942892" y="858318"/>
            <a:ext cx="51027" cy="545493"/>
          </a:xfrm>
          <a:custGeom>
            <a:avLst/>
            <a:gdLst>
              <a:gd name="connsiteX0" fmla="*/ 51856 w 142939"/>
              <a:gd name="connsiteY0" fmla="*/ 0 h 517358"/>
              <a:gd name="connsiteX1" fmla="*/ 3730 w 142939"/>
              <a:gd name="connsiteY1" fmla="*/ 184484 h 517358"/>
              <a:gd name="connsiteX2" fmla="*/ 140088 w 142939"/>
              <a:gd name="connsiteY2" fmla="*/ 300789 h 517358"/>
              <a:gd name="connsiteX3" fmla="*/ 91961 w 142939"/>
              <a:gd name="connsiteY3" fmla="*/ 449179 h 517358"/>
              <a:gd name="connsiteX4" fmla="*/ 39824 w 142939"/>
              <a:gd name="connsiteY4" fmla="*/ 517358 h 517358"/>
              <a:gd name="connsiteX0" fmla="*/ 15367 w 104142"/>
              <a:gd name="connsiteY0" fmla="*/ 0 h 517358"/>
              <a:gd name="connsiteX1" fmla="*/ 22779 w 104142"/>
              <a:gd name="connsiteY1" fmla="*/ 162712 h 517358"/>
              <a:gd name="connsiteX2" fmla="*/ 103599 w 104142"/>
              <a:gd name="connsiteY2" fmla="*/ 300789 h 517358"/>
              <a:gd name="connsiteX3" fmla="*/ 55472 w 104142"/>
              <a:gd name="connsiteY3" fmla="*/ 449179 h 517358"/>
              <a:gd name="connsiteX4" fmla="*/ 3335 w 104142"/>
              <a:gd name="connsiteY4" fmla="*/ 517358 h 517358"/>
              <a:gd name="connsiteX0" fmla="*/ 15367 w 127115"/>
              <a:gd name="connsiteY0" fmla="*/ 0 h 517358"/>
              <a:gd name="connsiteX1" fmla="*/ 22779 w 127115"/>
              <a:gd name="connsiteY1" fmla="*/ 162712 h 517358"/>
              <a:gd name="connsiteX2" fmla="*/ 103599 w 127115"/>
              <a:gd name="connsiteY2" fmla="*/ 300789 h 517358"/>
              <a:gd name="connsiteX3" fmla="*/ 120268 w 127115"/>
              <a:gd name="connsiteY3" fmla="*/ 449179 h 517358"/>
              <a:gd name="connsiteX4" fmla="*/ 3335 w 127115"/>
              <a:gd name="connsiteY4" fmla="*/ 517358 h 517358"/>
              <a:gd name="connsiteX0" fmla="*/ 15367 w 120268"/>
              <a:gd name="connsiteY0" fmla="*/ 0 h 517358"/>
              <a:gd name="connsiteX1" fmla="*/ 22779 w 120268"/>
              <a:gd name="connsiteY1" fmla="*/ 162712 h 517358"/>
              <a:gd name="connsiteX2" fmla="*/ 103599 w 120268"/>
              <a:gd name="connsiteY2" fmla="*/ 300789 h 517358"/>
              <a:gd name="connsiteX3" fmla="*/ 120268 w 120268"/>
              <a:gd name="connsiteY3" fmla="*/ 449179 h 517358"/>
              <a:gd name="connsiteX4" fmla="*/ 3335 w 120268"/>
              <a:gd name="connsiteY4" fmla="*/ 517358 h 517358"/>
              <a:gd name="connsiteX0" fmla="*/ 12032 w 116933"/>
              <a:gd name="connsiteY0" fmla="*/ 0 h 517358"/>
              <a:gd name="connsiteX1" fmla="*/ 102751 w 116933"/>
              <a:gd name="connsiteY1" fmla="*/ 168155 h 517358"/>
              <a:gd name="connsiteX2" fmla="*/ 100264 w 116933"/>
              <a:gd name="connsiteY2" fmla="*/ 300789 h 517358"/>
              <a:gd name="connsiteX3" fmla="*/ 116933 w 116933"/>
              <a:gd name="connsiteY3" fmla="*/ 449179 h 517358"/>
              <a:gd name="connsiteX4" fmla="*/ 0 w 116933"/>
              <a:gd name="connsiteY4" fmla="*/ 517358 h 517358"/>
              <a:gd name="connsiteX0" fmla="*/ 23047 w 127948"/>
              <a:gd name="connsiteY0" fmla="*/ 0 h 517358"/>
              <a:gd name="connsiteX1" fmla="*/ 113766 w 127948"/>
              <a:gd name="connsiteY1" fmla="*/ 168155 h 517358"/>
              <a:gd name="connsiteX2" fmla="*/ 202 w 127948"/>
              <a:gd name="connsiteY2" fmla="*/ 306232 h 517358"/>
              <a:gd name="connsiteX3" fmla="*/ 127948 w 127948"/>
              <a:gd name="connsiteY3" fmla="*/ 449179 h 517358"/>
              <a:gd name="connsiteX4" fmla="*/ 11015 w 127948"/>
              <a:gd name="connsiteY4" fmla="*/ 517358 h 517358"/>
              <a:gd name="connsiteX0" fmla="*/ 12032 w 116933"/>
              <a:gd name="connsiteY0" fmla="*/ 0 h 517358"/>
              <a:gd name="connsiteX1" fmla="*/ 102751 w 116933"/>
              <a:gd name="connsiteY1" fmla="*/ 168155 h 517358"/>
              <a:gd name="connsiteX2" fmla="*/ 53983 w 116933"/>
              <a:gd name="connsiteY2" fmla="*/ 338889 h 517358"/>
              <a:gd name="connsiteX3" fmla="*/ 116933 w 116933"/>
              <a:gd name="connsiteY3" fmla="*/ 449179 h 517358"/>
              <a:gd name="connsiteX4" fmla="*/ 0 w 116933"/>
              <a:gd name="connsiteY4" fmla="*/ 517358 h 517358"/>
              <a:gd name="connsiteX0" fmla="*/ 12032 w 116933"/>
              <a:gd name="connsiteY0" fmla="*/ 0 h 517358"/>
              <a:gd name="connsiteX1" fmla="*/ 56469 w 116933"/>
              <a:gd name="connsiteY1" fmla="*/ 184484 h 517358"/>
              <a:gd name="connsiteX2" fmla="*/ 53983 w 116933"/>
              <a:gd name="connsiteY2" fmla="*/ 338889 h 517358"/>
              <a:gd name="connsiteX3" fmla="*/ 116933 w 116933"/>
              <a:gd name="connsiteY3" fmla="*/ 449179 h 517358"/>
              <a:gd name="connsiteX4" fmla="*/ 0 w 116933"/>
              <a:gd name="connsiteY4" fmla="*/ 517358 h 517358"/>
              <a:gd name="connsiteX0" fmla="*/ 30471 w 135372"/>
              <a:gd name="connsiteY0" fmla="*/ 0 h 517358"/>
              <a:gd name="connsiteX1" fmla="*/ 3135 w 135372"/>
              <a:gd name="connsiteY1" fmla="*/ 219653 h 517358"/>
              <a:gd name="connsiteX2" fmla="*/ 72422 w 135372"/>
              <a:gd name="connsiteY2" fmla="*/ 338889 h 517358"/>
              <a:gd name="connsiteX3" fmla="*/ 135372 w 135372"/>
              <a:gd name="connsiteY3" fmla="*/ 449179 h 517358"/>
              <a:gd name="connsiteX4" fmla="*/ 18439 w 135372"/>
              <a:gd name="connsiteY4" fmla="*/ 517358 h 517358"/>
              <a:gd name="connsiteX0" fmla="*/ 161212 w 161212"/>
              <a:gd name="connsiteY0" fmla="*/ 0 h 531425"/>
              <a:gd name="connsiteX1" fmla="*/ 2291 w 161212"/>
              <a:gd name="connsiteY1" fmla="*/ 233720 h 531425"/>
              <a:gd name="connsiteX2" fmla="*/ 71578 w 161212"/>
              <a:gd name="connsiteY2" fmla="*/ 352956 h 531425"/>
              <a:gd name="connsiteX3" fmla="*/ 134528 w 161212"/>
              <a:gd name="connsiteY3" fmla="*/ 463246 h 531425"/>
              <a:gd name="connsiteX4" fmla="*/ 17595 w 161212"/>
              <a:gd name="connsiteY4" fmla="*/ 531425 h 531425"/>
              <a:gd name="connsiteX0" fmla="*/ 143617 w 143617"/>
              <a:gd name="connsiteY0" fmla="*/ 0 h 531425"/>
              <a:gd name="connsiteX1" fmla="*/ 68432 w 143617"/>
              <a:gd name="connsiteY1" fmla="*/ 240754 h 531425"/>
              <a:gd name="connsiteX2" fmla="*/ 53983 w 143617"/>
              <a:gd name="connsiteY2" fmla="*/ 352956 h 531425"/>
              <a:gd name="connsiteX3" fmla="*/ 116933 w 143617"/>
              <a:gd name="connsiteY3" fmla="*/ 463246 h 531425"/>
              <a:gd name="connsiteX4" fmla="*/ 0 w 143617"/>
              <a:gd name="connsiteY4" fmla="*/ 531425 h 531425"/>
              <a:gd name="connsiteX0" fmla="*/ 143617 w 143617"/>
              <a:gd name="connsiteY0" fmla="*/ 0 h 531425"/>
              <a:gd name="connsiteX1" fmla="*/ 68432 w 143617"/>
              <a:gd name="connsiteY1" fmla="*/ 240754 h 531425"/>
              <a:gd name="connsiteX2" fmla="*/ 137719 w 143617"/>
              <a:gd name="connsiteY2" fmla="*/ 367024 h 531425"/>
              <a:gd name="connsiteX3" fmla="*/ 116933 w 143617"/>
              <a:gd name="connsiteY3" fmla="*/ 463246 h 531425"/>
              <a:gd name="connsiteX4" fmla="*/ 0 w 143617"/>
              <a:gd name="connsiteY4" fmla="*/ 531425 h 531425"/>
              <a:gd name="connsiteX0" fmla="*/ 86780 w 86780"/>
              <a:gd name="connsiteY0" fmla="*/ 0 h 545493"/>
              <a:gd name="connsiteX1" fmla="*/ 11595 w 86780"/>
              <a:gd name="connsiteY1" fmla="*/ 240754 h 545493"/>
              <a:gd name="connsiteX2" fmla="*/ 80882 w 86780"/>
              <a:gd name="connsiteY2" fmla="*/ 367024 h 545493"/>
              <a:gd name="connsiteX3" fmla="*/ 60096 w 86780"/>
              <a:gd name="connsiteY3" fmla="*/ 463246 h 545493"/>
              <a:gd name="connsiteX4" fmla="*/ 50824 w 86780"/>
              <a:gd name="connsiteY4" fmla="*/ 545493 h 545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80" h="545493">
                <a:moveTo>
                  <a:pt x="86780" y="0"/>
                </a:moveTo>
                <a:cubicBezTo>
                  <a:pt x="55364" y="67176"/>
                  <a:pt x="12578" y="179583"/>
                  <a:pt x="11595" y="240754"/>
                </a:cubicBezTo>
                <a:cubicBezTo>
                  <a:pt x="10612" y="301925"/>
                  <a:pt x="72799" y="329942"/>
                  <a:pt x="80882" y="367024"/>
                </a:cubicBezTo>
                <a:cubicBezTo>
                  <a:pt x="88965" y="404106"/>
                  <a:pt x="-89811" y="459808"/>
                  <a:pt x="60096" y="463246"/>
                </a:cubicBezTo>
                <a:cubicBezTo>
                  <a:pt x="43385" y="499341"/>
                  <a:pt x="68537" y="529451"/>
                  <a:pt x="50824" y="545493"/>
                </a:cubicBezTo>
              </a:path>
            </a:pathLst>
          </a:custGeom>
          <a:noFill/>
          <a:ln w="19050">
            <a:solidFill>
              <a:srgbClr val="FF72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104B492A-D64C-027F-16AA-8D21C8757DAA}"/>
              </a:ext>
            </a:extLst>
          </p:cNvPr>
          <p:cNvGrpSpPr/>
          <p:nvPr/>
        </p:nvGrpSpPr>
        <p:grpSpPr>
          <a:xfrm>
            <a:off x="725222" y="89547"/>
            <a:ext cx="10602062" cy="869855"/>
            <a:chOff x="725222" y="89547"/>
            <a:chExt cx="10602062" cy="869855"/>
          </a:xfrm>
        </p:grpSpPr>
        <p:sp>
          <p:nvSpPr>
            <p:cNvPr id="8" name="Rounded Rectangle 7">
              <a:extLst>
                <a:ext uri="{FF2B5EF4-FFF2-40B4-BE49-F238E27FC236}">
                  <a16:creationId xmlns:a16="http://schemas.microsoft.com/office/drawing/2014/main" id="{FD40579C-BAFF-A465-2109-B85C04D9BEFD}"/>
                </a:ext>
              </a:extLst>
            </p:cNvPr>
            <p:cNvSpPr/>
            <p:nvPr/>
          </p:nvSpPr>
          <p:spPr>
            <a:xfrm>
              <a:off x="3129406" y="89547"/>
              <a:ext cx="5758217"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a:extLst>
                <a:ext uri="{FF2B5EF4-FFF2-40B4-BE49-F238E27FC236}">
                  <a16:creationId xmlns:a16="http://schemas.microsoft.com/office/drawing/2014/main" id="{08249CA0-537D-1122-26C0-75CBB3E4074C}"/>
                </a:ext>
              </a:extLst>
            </p:cNvPr>
            <p:cNvSpPr/>
            <p:nvPr/>
          </p:nvSpPr>
          <p:spPr>
            <a:xfrm>
              <a:off x="3204749" y="155523"/>
              <a:ext cx="5593570"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162D2F81-45EC-4F42-1EDD-0D69E1EE28DA}"/>
                </a:ext>
              </a:extLst>
            </p:cNvPr>
            <p:cNvSpPr txBox="1"/>
            <p:nvPr/>
          </p:nvSpPr>
          <p:spPr>
            <a:xfrm>
              <a:off x="725222" y="209394"/>
              <a:ext cx="10602062" cy="584775"/>
            </a:xfrm>
            <a:prstGeom prst="rect">
              <a:avLst/>
            </a:prstGeom>
            <a:noFill/>
          </p:spPr>
          <p:txBody>
            <a:bodyPr wrap="square" rtlCol="0">
              <a:spAutoFit/>
            </a:bodyPr>
            <a:lstStyle/>
            <a:p>
              <a:pPr algn="ctr"/>
              <a:r>
                <a:rPr lang="en-US" sz="3200" spc="40" dirty="0">
                  <a:solidFill>
                    <a:srgbClr val="E5E9D0"/>
                  </a:solidFill>
                  <a:latin typeface="Hardwick WF" pitchFamily="2" charset="0"/>
                </a:rPr>
                <a:t>From cures to dialysis</a:t>
              </a:r>
            </a:p>
          </p:txBody>
        </p:sp>
      </p:grpSp>
      <p:grpSp>
        <p:nvGrpSpPr>
          <p:cNvPr id="25" name="Group 24">
            <a:extLst>
              <a:ext uri="{FF2B5EF4-FFF2-40B4-BE49-F238E27FC236}">
                <a16:creationId xmlns:a16="http://schemas.microsoft.com/office/drawing/2014/main" id="{10E35B39-2B2D-6672-5C22-8D54389D5DA8}"/>
              </a:ext>
            </a:extLst>
          </p:cNvPr>
          <p:cNvGrpSpPr/>
          <p:nvPr/>
        </p:nvGrpSpPr>
        <p:grpSpPr>
          <a:xfrm>
            <a:off x="2171699" y="1199308"/>
            <a:ext cx="7758112" cy="1092933"/>
            <a:chOff x="3257907" y="1197601"/>
            <a:chExt cx="6131004" cy="755210"/>
          </a:xfrm>
        </p:grpSpPr>
        <p:sp>
          <p:nvSpPr>
            <p:cNvPr id="16" name="Octagon 15">
              <a:extLst>
                <a:ext uri="{FF2B5EF4-FFF2-40B4-BE49-F238E27FC236}">
                  <a16:creationId xmlns:a16="http://schemas.microsoft.com/office/drawing/2014/main" id="{EC7BD97A-2970-C376-2B45-248F95FEB6C4}"/>
                </a:ext>
              </a:extLst>
            </p:cNvPr>
            <p:cNvSpPr/>
            <p:nvPr/>
          </p:nvSpPr>
          <p:spPr>
            <a:xfrm>
              <a:off x="3257907" y="1197601"/>
              <a:ext cx="6131004" cy="755210"/>
            </a:xfrm>
            <a:prstGeom prst="octagon">
              <a:avLst/>
            </a:prstGeom>
            <a:solidFill>
              <a:srgbClr val="191819"/>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ctagon 16">
              <a:extLst>
                <a:ext uri="{FF2B5EF4-FFF2-40B4-BE49-F238E27FC236}">
                  <a16:creationId xmlns:a16="http://schemas.microsoft.com/office/drawing/2014/main" id="{FFDBB937-E7F6-5E02-27B6-39F0A35680FF}"/>
                </a:ext>
              </a:extLst>
            </p:cNvPr>
            <p:cNvSpPr/>
            <p:nvPr/>
          </p:nvSpPr>
          <p:spPr>
            <a:xfrm>
              <a:off x="3349456" y="1281724"/>
              <a:ext cx="5882928" cy="583360"/>
            </a:xfrm>
            <a:prstGeom prst="octagon">
              <a:avLst/>
            </a:prstGeom>
            <a:solidFill>
              <a:srgbClr val="201F20"/>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600CD620-95E2-0D86-E21A-E71E694EDAE2}"/>
              </a:ext>
            </a:extLst>
          </p:cNvPr>
          <p:cNvGrpSpPr/>
          <p:nvPr/>
        </p:nvGrpSpPr>
        <p:grpSpPr>
          <a:xfrm>
            <a:off x="2695522" y="1363047"/>
            <a:ext cx="847000" cy="785318"/>
            <a:chOff x="376198" y="1113149"/>
            <a:chExt cx="869855" cy="869855"/>
          </a:xfrm>
        </p:grpSpPr>
        <p:pic>
          <p:nvPicPr>
            <p:cNvPr id="21" name="Graphic 20" descr="Key with solid fill">
              <a:extLst>
                <a:ext uri="{FF2B5EF4-FFF2-40B4-BE49-F238E27FC236}">
                  <a16:creationId xmlns:a16="http://schemas.microsoft.com/office/drawing/2014/main" id="{7EDEF79D-C5F0-585F-45E2-FD5E9548EF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6198" y="1113149"/>
              <a:ext cx="869855" cy="869855"/>
            </a:xfrm>
            <a:prstGeom prst="rect">
              <a:avLst/>
            </a:prstGeom>
          </p:spPr>
        </p:pic>
        <p:sp>
          <p:nvSpPr>
            <p:cNvPr id="22" name="Snip Same Side Corner Rectangle 21">
              <a:extLst>
                <a:ext uri="{FF2B5EF4-FFF2-40B4-BE49-F238E27FC236}">
                  <a16:creationId xmlns:a16="http://schemas.microsoft.com/office/drawing/2014/main" id="{909EC858-CAE4-E782-755C-8D561044ABDC}"/>
                </a:ext>
              </a:extLst>
            </p:cNvPr>
            <p:cNvSpPr/>
            <p:nvPr/>
          </p:nvSpPr>
          <p:spPr>
            <a:xfrm rot="16200000">
              <a:off x="384690" y="1357214"/>
              <a:ext cx="389827" cy="388244"/>
            </a:xfrm>
            <a:prstGeom prst="snip2SameRect">
              <a:avLst>
                <a:gd name="adj1" fmla="val 21679"/>
                <a:gd name="adj2" fmla="val 3659"/>
              </a:avLst>
            </a:prstGeom>
            <a:solidFill>
              <a:srgbClr val="FF72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a:extLst>
                <a:ext uri="{FF2B5EF4-FFF2-40B4-BE49-F238E27FC236}">
                  <a16:creationId xmlns:a16="http://schemas.microsoft.com/office/drawing/2014/main" id="{94DD0C0C-9696-4BC5-B1BB-8E0BE1289033}"/>
                </a:ext>
              </a:extLst>
            </p:cNvPr>
            <p:cNvSpPr/>
            <p:nvPr/>
          </p:nvSpPr>
          <p:spPr>
            <a:xfrm>
              <a:off x="460075" y="1495245"/>
              <a:ext cx="74763" cy="103517"/>
            </a:xfrm>
            <a:prstGeom prst="roundRect">
              <a:avLst/>
            </a:prstGeom>
            <a:solidFill>
              <a:srgbClr val="171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TextBox 23">
            <a:extLst>
              <a:ext uri="{FF2B5EF4-FFF2-40B4-BE49-F238E27FC236}">
                <a16:creationId xmlns:a16="http://schemas.microsoft.com/office/drawing/2014/main" id="{79761CD3-5D65-3689-8D73-A9FC3F79A708}"/>
              </a:ext>
            </a:extLst>
          </p:cNvPr>
          <p:cNvSpPr txBox="1"/>
          <p:nvPr/>
        </p:nvSpPr>
        <p:spPr>
          <a:xfrm>
            <a:off x="3746470" y="1358463"/>
            <a:ext cx="6440649" cy="766235"/>
          </a:xfrm>
          <a:prstGeom prst="rect">
            <a:avLst/>
          </a:prstGeom>
          <a:noFill/>
        </p:spPr>
        <p:txBody>
          <a:bodyPr wrap="square" rtlCol="0">
            <a:spAutoFit/>
          </a:bodyPr>
          <a:lstStyle/>
          <a:p>
            <a:pPr>
              <a:lnSpc>
                <a:spcPts val="2660"/>
              </a:lnSpc>
            </a:pPr>
            <a:r>
              <a:rPr lang="en-US" dirty="0">
                <a:solidFill>
                  <a:schemeClr val="bg1"/>
                </a:solidFill>
                <a:latin typeface="Avenir" panose="02000503020000020003" pitchFamily="2" charset="0"/>
              </a:rPr>
              <a:t>Poverty remains stagnant because today's weakened </a:t>
            </a:r>
          </a:p>
          <a:p>
            <a:pPr>
              <a:lnSpc>
                <a:spcPts val="2660"/>
              </a:lnSpc>
            </a:pPr>
            <a:r>
              <a:rPr lang="en-US" dirty="0">
                <a:solidFill>
                  <a:schemeClr val="bg1"/>
                </a:solidFill>
                <a:latin typeface="Avenir" panose="02000503020000020003" pitchFamily="2" charset="0"/>
              </a:rPr>
              <a:t>unions can’t protect workers like they once did.</a:t>
            </a:r>
          </a:p>
        </p:txBody>
      </p:sp>
      <p:cxnSp>
        <p:nvCxnSpPr>
          <p:cNvPr id="59" name="Straight Connector 58">
            <a:extLst>
              <a:ext uri="{FF2B5EF4-FFF2-40B4-BE49-F238E27FC236}">
                <a16:creationId xmlns:a16="http://schemas.microsoft.com/office/drawing/2014/main" id="{5807E026-98B5-A77C-29E9-6BD49EB7CF0A}"/>
              </a:ext>
            </a:extLst>
          </p:cNvPr>
          <p:cNvCxnSpPr>
            <a:cxnSpLocks/>
          </p:cNvCxnSpPr>
          <p:nvPr/>
        </p:nvCxnSpPr>
        <p:spPr>
          <a:xfrm flipH="1">
            <a:off x="1562136" y="6057481"/>
            <a:ext cx="2647324" cy="0"/>
          </a:xfrm>
          <a:prstGeom prst="line">
            <a:avLst/>
          </a:prstGeom>
          <a:ln>
            <a:solidFill>
              <a:srgbClr val="F2F7DC"/>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F2444537-84FC-9CB1-563F-55FF0678D225}"/>
              </a:ext>
            </a:extLst>
          </p:cNvPr>
          <p:cNvSpPr txBox="1"/>
          <p:nvPr/>
        </p:nvSpPr>
        <p:spPr>
          <a:xfrm>
            <a:off x="1845694" y="6227951"/>
            <a:ext cx="1904723" cy="369332"/>
          </a:xfrm>
          <a:prstGeom prst="rect">
            <a:avLst/>
          </a:prstGeom>
          <a:noFill/>
        </p:spPr>
        <p:txBody>
          <a:bodyPr wrap="square" rtlCol="0">
            <a:spAutoFit/>
          </a:bodyPr>
          <a:lstStyle/>
          <a:p>
            <a:r>
              <a:rPr lang="en-US" dirty="0">
                <a:solidFill>
                  <a:srgbClr val="81817F"/>
                </a:solidFill>
                <a:latin typeface="Avenir Next Medium" panose="020B0503020202020204" pitchFamily="34" charset="0"/>
              </a:rPr>
              <a:t>1960</a:t>
            </a:r>
          </a:p>
        </p:txBody>
      </p:sp>
      <p:sp>
        <p:nvSpPr>
          <p:cNvPr id="67" name="!!povertymorph">
            <a:extLst>
              <a:ext uri="{FF2B5EF4-FFF2-40B4-BE49-F238E27FC236}">
                <a16:creationId xmlns:a16="http://schemas.microsoft.com/office/drawing/2014/main" id="{FBD75841-1DA9-ECE5-8742-1E3245C17CF8}"/>
              </a:ext>
            </a:extLst>
          </p:cNvPr>
          <p:cNvSpPr/>
          <p:nvPr/>
        </p:nvSpPr>
        <p:spPr>
          <a:xfrm rot="21173190">
            <a:off x="1936654" y="3757941"/>
            <a:ext cx="2181844" cy="1465451"/>
          </a:xfrm>
          <a:custGeom>
            <a:avLst/>
            <a:gdLst>
              <a:gd name="connsiteX0" fmla="*/ 0 w 8382000"/>
              <a:gd name="connsiteY0" fmla="*/ 0 h 3060700"/>
              <a:gd name="connsiteX1" fmla="*/ 609600 w 8382000"/>
              <a:gd name="connsiteY1" fmla="*/ 127000 h 3060700"/>
              <a:gd name="connsiteX2" fmla="*/ 1117600 w 8382000"/>
              <a:gd name="connsiteY2" fmla="*/ 381000 h 3060700"/>
              <a:gd name="connsiteX3" fmla="*/ 1638300 w 8382000"/>
              <a:gd name="connsiteY3" fmla="*/ 774700 h 3060700"/>
              <a:gd name="connsiteX4" fmla="*/ 2159000 w 8382000"/>
              <a:gd name="connsiteY4" fmla="*/ 939800 h 3060700"/>
              <a:gd name="connsiteX5" fmla="*/ 2667000 w 8382000"/>
              <a:gd name="connsiteY5" fmla="*/ 1371600 h 3060700"/>
              <a:gd name="connsiteX6" fmla="*/ 3175000 w 8382000"/>
              <a:gd name="connsiteY6" fmla="*/ 2095500 h 3060700"/>
              <a:gd name="connsiteX7" fmla="*/ 3721100 w 8382000"/>
              <a:gd name="connsiteY7" fmla="*/ 2222500 h 3060700"/>
              <a:gd name="connsiteX8" fmla="*/ 4229100 w 8382000"/>
              <a:gd name="connsiteY8" fmla="*/ 2616200 h 3060700"/>
              <a:gd name="connsiteX9" fmla="*/ 4762500 w 8382000"/>
              <a:gd name="connsiteY9" fmla="*/ 2806700 h 3060700"/>
              <a:gd name="connsiteX10" fmla="*/ 5245100 w 8382000"/>
              <a:gd name="connsiteY10" fmla="*/ 2654300 h 3060700"/>
              <a:gd name="connsiteX11" fmla="*/ 5778500 w 8382000"/>
              <a:gd name="connsiteY11" fmla="*/ 2679700 h 3060700"/>
              <a:gd name="connsiteX12" fmla="*/ 6794500 w 8382000"/>
              <a:gd name="connsiteY12" fmla="*/ 3060700 h 3060700"/>
              <a:gd name="connsiteX13" fmla="*/ 7302500 w 8382000"/>
              <a:gd name="connsiteY13" fmla="*/ 3035300 h 3060700"/>
              <a:gd name="connsiteX14" fmla="*/ 7848600 w 8382000"/>
              <a:gd name="connsiteY14" fmla="*/ 2743200 h 3060700"/>
              <a:gd name="connsiteX15" fmla="*/ 8382000 w 8382000"/>
              <a:gd name="connsiteY15" fmla="*/ 2895600 h 30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82000" h="3060700">
                <a:moveTo>
                  <a:pt x="0" y="0"/>
                </a:moveTo>
                <a:lnTo>
                  <a:pt x="609600" y="127000"/>
                </a:lnTo>
                <a:lnTo>
                  <a:pt x="1117600" y="381000"/>
                </a:lnTo>
                <a:lnTo>
                  <a:pt x="1638300" y="774700"/>
                </a:lnTo>
                <a:lnTo>
                  <a:pt x="2159000" y="939800"/>
                </a:lnTo>
                <a:lnTo>
                  <a:pt x="2667000" y="1371600"/>
                </a:lnTo>
                <a:lnTo>
                  <a:pt x="3175000" y="2095500"/>
                </a:lnTo>
                <a:lnTo>
                  <a:pt x="3721100" y="2222500"/>
                </a:lnTo>
                <a:lnTo>
                  <a:pt x="4229100" y="2616200"/>
                </a:lnTo>
                <a:lnTo>
                  <a:pt x="4762500" y="2806700"/>
                </a:lnTo>
                <a:lnTo>
                  <a:pt x="5245100" y="2654300"/>
                </a:lnTo>
                <a:lnTo>
                  <a:pt x="5778500" y="2679700"/>
                </a:lnTo>
                <a:lnTo>
                  <a:pt x="6794500" y="3060700"/>
                </a:lnTo>
                <a:lnTo>
                  <a:pt x="7302500" y="3035300"/>
                </a:lnTo>
                <a:lnTo>
                  <a:pt x="7848600" y="2743200"/>
                </a:lnTo>
                <a:lnTo>
                  <a:pt x="8382000" y="2895600"/>
                </a:lnTo>
              </a:path>
            </a:pathLst>
          </a:custGeom>
          <a:noFill/>
          <a:ln w="28575" cap="rnd">
            <a:solidFill>
              <a:srgbClr val="FF71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extBox 72">
            <a:extLst>
              <a:ext uri="{FF2B5EF4-FFF2-40B4-BE49-F238E27FC236}">
                <a16:creationId xmlns:a16="http://schemas.microsoft.com/office/drawing/2014/main" id="{DC50E5F4-B02E-30C2-59A9-AC57516F9A5B}"/>
              </a:ext>
            </a:extLst>
          </p:cNvPr>
          <p:cNvSpPr txBox="1"/>
          <p:nvPr/>
        </p:nvSpPr>
        <p:spPr>
          <a:xfrm>
            <a:off x="507276" y="4116638"/>
            <a:ext cx="2574290" cy="288793"/>
          </a:xfrm>
          <a:prstGeom prst="rect">
            <a:avLst/>
          </a:prstGeom>
          <a:noFill/>
          <a:ln>
            <a:noFill/>
          </a:ln>
        </p:spPr>
        <p:txBody>
          <a:bodyPr wrap="square" rtlCol="0">
            <a:spAutoFit/>
          </a:bodyPr>
          <a:lstStyle/>
          <a:p>
            <a:r>
              <a:rPr lang="en-US" sz="1600" spc="50" dirty="0">
                <a:solidFill>
                  <a:srgbClr val="FF7152"/>
                </a:solidFill>
                <a:highlight>
                  <a:srgbClr val="000000"/>
                </a:highlight>
                <a:latin typeface="Avenir Next" panose="020B0503020202020204" pitchFamily="34" charset="0"/>
              </a:rPr>
              <a:t>Poverty Rate</a:t>
            </a:r>
          </a:p>
        </p:txBody>
      </p:sp>
      <p:sp>
        <p:nvSpPr>
          <p:cNvPr id="75" name="TextBox 74">
            <a:extLst>
              <a:ext uri="{FF2B5EF4-FFF2-40B4-BE49-F238E27FC236}">
                <a16:creationId xmlns:a16="http://schemas.microsoft.com/office/drawing/2014/main" id="{BF23A6D2-0076-C9AE-CC19-A63A219D0FB2}"/>
              </a:ext>
            </a:extLst>
          </p:cNvPr>
          <p:cNvSpPr txBox="1"/>
          <p:nvPr/>
        </p:nvSpPr>
        <p:spPr>
          <a:xfrm>
            <a:off x="3562453" y="2687171"/>
            <a:ext cx="1952310" cy="584775"/>
          </a:xfrm>
          <a:prstGeom prst="rect">
            <a:avLst/>
          </a:prstGeom>
          <a:noFill/>
          <a:ln>
            <a:noFill/>
          </a:ln>
        </p:spPr>
        <p:txBody>
          <a:bodyPr wrap="square" rtlCol="0">
            <a:spAutoFit/>
          </a:bodyPr>
          <a:lstStyle/>
          <a:p>
            <a:pPr algn="r"/>
            <a:r>
              <a:rPr lang="en-US" sz="1600" spc="50" dirty="0">
                <a:solidFill>
                  <a:srgbClr val="CAFDFF"/>
                </a:solidFill>
                <a:highlight>
                  <a:srgbClr val="000000"/>
                </a:highlight>
                <a:latin typeface="Avenir Next" panose="020B0503020202020204" pitchFamily="34" charset="0"/>
              </a:rPr>
              <a:t>Union Density</a:t>
            </a:r>
            <a:endParaRPr lang="en-US" sz="1400" i="1" spc="50" dirty="0">
              <a:solidFill>
                <a:srgbClr val="CAFDFF"/>
              </a:solidFill>
              <a:highlight>
                <a:srgbClr val="000000"/>
              </a:highlight>
              <a:latin typeface="Avenir Next Ultra Light" panose="020B0203020202020204" pitchFamily="34" charset="77"/>
            </a:endParaRPr>
          </a:p>
        </p:txBody>
      </p:sp>
      <p:sp>
        <p:nvSpPr>
          <p:cNvPr id="76" name="TextBox 75">
            <a:extLst>
              <a:ext uri="{FF2B5EF4-FFF2-40B4-BE49-F238E27FC236}">
                <a16:creationId xmlns:a16="http://schemas.microsoft.com/office/drawing/2014/main" id="{287F2E2F-1D81-1A9B-E0C8-47A3AA201DF8}"/>
              </a:ext>
            </a:extLst>
          </p:cNvPr>
          <p:cNvSpPr txBox="1"/>
          <p:nvPr/>
        </p:nvSpPr>
        <p:spPr>
          <a:xfrm>
            <a:off x="3832197" y="6227951"/>
            <a:ext cx="1904723" cy="369332"/>
          </a:xfrm>
          <a:prstGeom prst="rect">
            <a:avLst/>
          </a:prstGeom>
          <a:noFill/>
        </p:spPr>
        <p:txBody>
          <a:bodyPr wrap="square" rtlCol="0">
            <a:spAutoFit/>
          </a:bodyPr>
          <a:lstStyle/>
          <a:p>
            <a:r>
              <a:rPr lang="en-US" dirty="0">
                <a:solidFill>
                  <a:srgbClr val="81817F"/>
                </a:solidFill>
                <a:latin typeface="Avenir Next Medium" panose="020B0503020202020204" pitchFamily="34" charset="0"/>
              </a:rPr>
              <a:t>1975</a:t>
            </a:r>
          </a:p>
        </p:txBody>
      </p:sp>
      <p:grpSp>
        <p:nvGrpSpPr>
          <p:cNvPr id="2" name="Group 1">
            <a:extLst>
              <a:ext uri="{FF2B5EF4-FFF2-40B4-BE49-F238E27FC236}">
                <a16:creationId xmlns:a16="http://schemas.microsoft.com/office/drawing/2014/main" id="{87A835A8-1917-DBFF-8DBF-297998CE65AC}"/>
              </a:ext>
            </a:extLst>
          </p:cNvPr>
          <p:cNvGrpSpPr/>
          <p:nvPr/>
        </p:nvGrpSpPr>
        <p:grpSpPr>
          <a:xfrm>
            <a:off x="1763486" y="2603765"/>
            <a:ext cx="8365389" cy="2474975"/>
            <a:chOff x="1845694" y="3128929"/>
            <a:chExt cx="8283181" cy="1919078"/>
          </a:xfrm>
        </p:grpSpPr>
        <p:sp>
          <p:nvSpPr>
            <p:cNvPr id="66" name="!!unionmorph">
              <a:extLst>
                <a:ext uri="{FF2B5EF4-FFF2-40B4-BE49-F238E27FC236}">
                  <a16:creationId xmlns:a16="http://schemas.microsoft.com/office/drawing/2014/main" id="{21CA72F6-A337-D33B-A04C-E160C73FA51B}"/>
                </a:ext>
              </a:extLst>
            </p:cNvPr>
            <p:cNvSpPr/>
            <p:nvPr/>
          </p:nvSpPr>
          <p:spPr>
            <a:xfrm>
              <a:off x="1845694" y="3128929"/>
              <a:ext cx="2363783" cy="509277"/>
            </a:xfrm>
            <a:custGeom>
              <a:avLst/>
              <a:gdLst>
                <a:gd name="connsiteX0" fmla="*/ 0 w 8420100"/>
                <a:gd name="connsiteY0" fmla="*/ 0 h 1003300"/>
                <a:gd name="connsiteX1" fmla="*/ 698500 w 8420100"/>
                <a:gd name="connsiteY1" fmla="*/ 457200 h 1003300"/>
                <a:gd name="connsiteX2" fmla="*/ 1333500 w 8420100"/>
                <a:gd name="connsiteY2" fmla="*/ 406400 h 1003300"/>
                <a:gd name="connsiteX3" fmla="*/ 1930400 w 8420100"/>
                <a:gd name="connsiteY3" fmla="*/ 533400 h 1003300"/>
                <a:gd name="connsiteX4" fmla="*/ 2971800 w 8420100"/>
                <a:gd name="connsiteY4" fmla="*/ 495300 h 1003300"/>
                <a:gd name="connsiteX5" fmla="*/ 3479800 w 8420100"/>
                <a:gd name="connsiteY5" fmla="*/ 482600 h 1003300"/>
                <a:gd name="connsiteX6" fmla="*/ 4025900 w 8420100"/>
                <a:gd name="connsiteY6" fmla="*/ 508000 h 1003300"/>
                <a:gd name="connsiteX7" fmla="*/ 4622800 w 8420100"/>
                <a:gd name="connsiteY7" fmla="*/ 469900 h 1003300"/>
                <a:gd name="connsiteX8" fmla="*/ 6248400 w 8420100"/>
                <a:gd name="connsiteY8" fmla="*/ 723900 h 1003300"/>
                <a:gd name="connsiteX9" fmla="*/ 6870700 w 8420100"/>
                <a:gd name="connsiteY9" fmla="*/ 673100 h 1003300"/>
                <a:gd name="connsiteX10" fmla="*/ 7861300 w 8420100"/>
                <a:gd name="connsiteY10" fmla="*/ 863600 h 1003300"/>
                <a:gd name="connsiteX11" fmla="*/ 8420100 w 8420100"/>
                <a:gd name="connsiteY11" fmla="*/ 1003300 h 100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20100" h="1003300">
                  <a:moveTo>
                    <a:pt x="0" y="0"/>
                  </a:moveTo>
                  <a:lnTo>
                    <a:pt x="698500" y="457200"/>
                  </a:lnTo>
                  <a:lnTo>
                    <a:pt x="1333500" y="406400"/>
                  </a:lnTo>
                  <a:lnTo>
                    <a:pt x="1930400" y="533400"/>
                  </a:lnTo>
                  <a:lnTo>
                    <a:pt x="2971800" y="495300"/>
                  </a:lnTo>
                  <a:lnTo>
                    <a:pt x="3479800" y="482600"/>
                  </a:lnTo>
                  <a:lnTo>
                    <a:pt x="4025900" y="508000"/>
                  </a:lnTo>
                  <a:lnTo>
                    <a:pt x="4622800" y="469900"/>
                  </a:lnTo>
                  <a:lnTo>
                    <a:pt x="6248400" y="723900"/>
                  </a:lnTo>
                  <a:lnTo>
                    <a:pt x="6870700" y="673100"/>
                  </a:lnTo>
                  <a:lnTo>
                    <a:pt x="7861300" y="863600"/>
                  </a:lnTo>
                  <a:lnTo>
                    <a:pt x="8420100" y="1003300"/>
                  </a:lnTo>
                </a:path>
              </a:pathLst>
            </a:custGeom>
            <a:noFill/>
            <a:ln w="28575" cap="rnd">
              <a:solidFill>
                <a:srgbClr val="CA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Freeform 76">
              <a:extLst>
                <a:ext uri="{FF2B5EF4-FFF2-40B4-BE49-F238E27FC236}">
                  <a16:creationId xmlns:a16="http://schemas.microsoft.com/office/drawing/2014/main" id="{E2BA8EB2-FE21-284B-A581-7C73C729C91E}"/>
                </a:ext>
              </a:extLst>
            </p:cNvPr>
            <p:cNvSpPr/>
            <p:nvPr/>
          </p:nvSpPr>
          <p:spPr>
            <a:xfrm>
              <a:off x="4197613" y="3628840"/>
              <a:ext cx="5931262" cy="1419167"/>
            </a:xfrm>
            <a:custGeom>
              <a:avLst/>
              <a:gdLst>
                <a:gd name="connsiteX0" fmla="*/ 0 w 6350000"/>
                <a:gd name="connsiteY0" fmla="*/ 0 h 1663700"/>
                <a:gd name="connsiteX1" fmla="*/ 215900 w 6350000"/>
                <a:gd name="connsiteY1" fmla="*/ 127000 h 1663700"/>
                <a:gd name="connsiteX2" fmla="*/ 393700 w 6350000"/>
                <a:gd name="connsiteY2" fmla="*/ 50800 h 1663700"/>
                <a:gd name="connsiteX3" fmla="*/ 622300 w 6350000"/>
                <a:gd name="connsiteY3" fmla="*/ 368300 h 1663700"/>
                <a:gd name="connsiteX4" fmla="*/ 838200 w 6350000"/>
                <a:gd name="connsiteY4" fmla="*/ 469900 h 1663700"/>
                <a:gd name="connsiteX5" fmla="*/ 1016000 w 6350000"/>
                <a:gd name="connsiteY5" fmla="*/ 482600 h 1663700"/>
                <a:gd name="connsiteX6" fmla="*/ 1244600 w 6350000"/>
                <a:gd name="connsiteY6" fmla="*/ 749300 h 1663700"/>
                <a:gd name="connsiteX7" fmla="*/ 1663700 w 6350000"/>
                <a:gd name="connsiteY7" fmla="*/ 901700 h 1663700"/>
                <a:gd name="connsiteX8" fmla="*/ 2171700 w 6350000"/>
                <a:gd name="connsiteY8" fmla="*/ 1028700 h 1663700"/>
                <a:gd name="connsiteX9" fmla="*/ 2641600 w 6350000"/>
                <a:gd name="connsiteY9" fmla="*/ 1041400 h 1663700"/>
                <a:gd name="connsiteX10" fmla="*/ 2781300 w 6350000"/>
                <a:gd name="connsiteY10" fmla="*/ 1143000 h 1663700"/>
                <a:gd name="connsiteX11" fmla="*/ 3124200 w 6350000"/>
                <a:gd name="connsiteY11" fmla="*/ 1219200 h 1663700"/>
                <a:gd name="connsiteX12" fmla="*/ 3517900 w 6350000"/>
                <a:gd name="connsiteY12" fmla="*/ 1333500 h 1663700"/>
                <a:gd name="connsiteX13" fmla="*/ 3822700 w 6350000"/>
                <a:gd name="connsiteY13" fmla="*/ 1333500 h 1663700"/>
                <a:gd name="connsiteX14" fmla="*/ 4051300 w 6350000"/>
                <a:gd name="connsiteY14" fmla="*/ 1422400 h 1663700"/>
                <a:gd name="connsiteX15" fmla="*/ 4267200 w 6350000"/>
                <a:gd name="connsiteY15" fmla="*/ 1422400 h 1663700"/>
                <a:gd name="connsiteX16" fmla="*/ 4432300 w 6350000"/>
                <a:gd name="connsiteY16" fmla="*/ 1485900 h 1663700"/>
                <a:gd name="connsiteX17" fmla="*/ 4737100 w 6350000"/>
                <a:gd name="connsiteY17" fmla="*/ 1447800 h 1663700"/>
                <a:gd name="connsiteX18" fmla="*/ 5092700 w 6350000"/>
                <a:gd name="connsiteY18" fmla="*/ 1524000 h 1663700"/>
                <a:gd name="connsiteX19" fmla="*/ 5308600 w 6350000"/>
                <a:gd name="connsiteY19" fmla="*/ 1574800 h 1663700"/>
                <a:gd name="connsiteX20" fmla="*/ 5613400 w 6350000"/>
                <a:gd name="connsiteY20" fmla="*/ 1562100 h 1663700"/>
                <a:gd name="connsiteX21" fmla="*/ 5829300 w 6350000"/>
                <a:gd name="connsiteY21" fmla="*/ 1587500 h 1663700"/>
                <a:gd name="connsiteX22" fmla="*/ 5981700 w 6350000"/>
                <a:gd name="connsiteY22" fmla="*/ 1638300 h 1663700"/>
                <a:gd name="connsiteX23" fmla="*/ 6350000 w 6350000"/>
                <a:gd name="connsiteY23" fmla="*/ 1663700 h 16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50000" h="1663700">
                  <a:moveTo>
                    <a:pt x="0" y="0"/>
                  </a:moveTo>
                  <a:lnTo>
                    <a:pt x="215900" y="127000"/>
                  </a:lnTo>
                  <a:lnTo>
                    <a:pt x="393700" y="50800"/>
                  </a:lnTo>
                  <a:lnTo>
                    <a:pt x="622300" y="368300"/>
                  </a:lnTo>
                  <a:lnTo>
                    <a:pt x="838200" y="469900"/>
                  </a:lnTo>
                  <a:lnTo>
                    <a:pt x="1016000" y="482600"/>
                  </a:lnTo>
                  <a:lnTo>
                    <a:pt x="1244600" y="749300"/>
                  </a:lnTo>
                  <a:lnTo>
                    <a:pt x="1663700" y="901700"/>
                  </a:lnTo>
                  <a:lnTo>
                    <a:pt x="2171700" y="1028700"/>
                  </a:lnTo>
                  <a:lnTo>
                    <a:pt x="2641600" y="1041400"/>
                  </a:lnTo>
                  <a:lnTo>
                    <a:pt x="2781300" y="1143000"/>
                  </a:lnTo>
                  <a:lnTo>
                    <a:pt x="3124200" y="1219200"/>
                  </a:lnTo>
                  <a:lnTo>
                    <a:pt x="3517900" y="1333500"/>
                  </a:lnTo>
                  <a:lnTo>
                    <a:pt x="3822700" y="1333500"/>
                  </a:lnTo>
                  <a:lnTo>
                    <a:pt x="4051300" y="1422400"/>
                  </a:lnTo>
                  <a:lnTo>
                    <a:pt x="4267200" y="1422400"/>
                  </a:lnTo>
                  <a:lnTo>
                    <a:pt x="4432300" y="1485900"/>
                  </a:lnTo>
                  <a:lnTo>
                    <a:pt x="4737100" y="1447800"/>
                  </a:lnTo>
                  <a:lnTo>
                    <a:pt x="5092700" y="1524000"/>
                  </a:lnTo>
                  <a:lnTo>
                    <a:pt x="5308600" y="1574800"/>
                  </a:lnTo>
                  <a:lnTo>
                    <a:pt x="5613400" y="1562100"/>
                  </a:lnTo>
                  <a:lnTo>
                    <a:pt x="5829300" y="1587500"/>
                  </a:lnTo>
                  <a:lnTo>
                    <a:pt x="5981700" y="1638300"/>
                  </a:lnTo>
                  <a:lnTo>
                    <a:pt x="6350000" y="1663700"/>
                  </a:lnTo>
                </a:path>
              </a:pathLst>
            </a:custGeom>
            <a:noFill/>
            <a:ln w="28575" cap="rnd">
              <a:solidFill>
                <a:srgbClr val="CA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9" name="Freeform 78">
            <a:extLst>
              <a:ext uri="{FF2B5EF4-FFF2-40B4-BE49-F238E27FC236}">
                <a16:creationId xmlns:a16="http://schemas.microsoft.com/office/drawing/2014/main" id="{D9FC58D3-35CA-0816-7D28-BE7CA8D35112}"/>
              </a:ext>
            </a:extLst>
          </p:cNvPr>
          <p:cNvSpPr/>
          <p:nvPr/>
        </p:nvSpPr>
        <p:spPr>
          <a:xfrm rot="120000">
            <a:off x="4171731" y="4668059"/>
            <a:ext cx="5957144" cy="607231"/>
          </a:xfrm>
          <a:custGeom>
            <a:avLst/>
            <a:gdLst>
              <a:gd name="connsiteX0" fmla="*/ 0 w 6369627"/>
              <a:gd name="connsiteY0" fmla="*/ 394854 h 571500"/>
              <a:gd name="connsiteX1" fmla="*/ 353291 w 6369627"/>
              <a:gd name="connsiteY1" fmla="*/ 477981 h 571500"/>
              <a:gd name="connsiteX2" fmla="*/ 477982 w 6369627"/>
              <a:gd name="connsiteY2" fmla="*/ 436418 h 571500"/>
              <a:gd name="connsiteX3" fmla="*/ 862445 w 6369627"/>
              <a:gd name="connsiteY3" fmla="*/ 51954 h 571500"/>
              <a:gd name="connsiteX4" fmla="*/ 1028700 w 6369627"/>
              <a:gd name="connsiteY4" fmla="*/ 10390 h 571500"/>
              <a:gd name="connsiteX5" fmla="*/ 1205345 w 6369627"/>
              <a:gd name="connsiteY5" fmla="*/ 124690 h 571500"/>
              <a:gd name="connsiteX6" fmla="*/ 1641764 w 6369627"/>
              <a:gd name="connsiteY6" fmla="*/ 207818 h 571500"/>
              <a:gd name="connsiteX7" fmla="*/ 1932709 w 6369627"/>
              <a:gd name="connsiteY7" fmla="*/ 322118 h 571500"/>
              <a:gd name="connsiteX8" fmla="*/ 2171700 w 6369627"/>
              <a:gd name="connsiteY8" fmla="*/ 135081 h 571500"/>
              <a:gd name="connsiteX9" fmla="*/ 2493818 w 6369627"/>
              <a:gd name="connsiteY9" fmla="*/ 0 h 571500"/>
              <a:gd name="connsiteX10" fmla="*/ 2784764 w 6369627"/>
              <a:gd name="connsiteY10" fmla="*/ 218209 h 571500"/>
              <a:gd name="connsiteX11" fmla="*/ 2930236 w 6369627"/>
              <a:gd name="connsiteY11" fmla="*/ 207818 h 571500"/>
              <a:gd name="connsiteX12" fmla="*/ 3117273 w 6369627"/>
              <a:gd name="connsiteY12" fmla="*/ 270163 h 571500"/>
              <a:gd name="connsiteX13" fmla="*/ 3304309 w 6369627"/>
              <a:gd name="connsiteY13" fmla="*/ 363681 h 571500"/>
              <a:gd name="connsiteX14" fmla="*/ 3501736 w 6369627"/>
              <a:gd name="connsiteY14" fmla="*/ 498763 h 571500"/>
              <a:gd name="connsiteX15" fmla="*/ 3948545 w 6369627"/>
              <a:gd name="connsiteY15" fmla="*/ 332509 h 571500"/>
              <a:gd name="connsiteX16" fmla="*/ 4208318 w 6369627"/>
              <a:gd name="connsiteY16" fmla="*/ 290945 h 571500"/>
              <a:gd name="connsiteX17" fmla="*/ 4353791 w 6369627"/>
              <a:gd name="connsiteY17" fmla="*/ 374072 h 571500"/>
              <a:gd name="connsiteX18" fmla="*/ 4561609 w 6369627"/>
              <a:gd name="connsiteY18" fmla="*/ 311727 h 571500"/>
              <a:gd name="connsiteX19" fmla="*/ 4935682 w 6369627"/>
              <a:gd name="connsiteY19" fmla="*/ 20781 h 571500"/>
              <a:gd name="connsiteX20" fmla="*/ 5309754 w 6369627"/>
              <a:gd name="connsiteY20" fmla="*/ 72736 h 571500"/>
              <a:gd name="connsiteX21" fmla="*/ 5527964 w 6369627"/>
              <a:gd name="connsiteY21" fmla="*/ 62345 h 571500"/>
              <a:gd name="connsiteX22" fmla="*/ 5673436 w 6369627"/>
              <a:gd name="connsiteY22" fmla="*/ 259772 h 571500"/>
              <a:gd name="connsiteX23" fmla="*/ 5891645 w 6369627"/>
              <a:gd name="connsiteY23" fmla="*/ 363681 h 571500"/>
              <a:gd name="connsiteX24" fmla="*/ 6109854 w 6369627"/>
              <a:gd name="connsiteY24" fmla="*/ 436418 h 571500"/>
              <a:gd name="connsiteX25" fmla="*/ 6265718 w 6369627"/>
              <a:gd name="connsiteY25" fmla="*/ 571500 h 571500"/>
              <a:gd name="connsiteX26" fmla="*/ 6369627 w 6369627"/>
              <a:gd name="connsiteY26" fmla="*/ 498763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69627" h="571500">
                <a:moveTo>
                  <a:pt x="0" y="394854"/>
                </a:moveTo>
                <a:lnTo>
                  <a:pt x="353291" y="477981"/>
                </a:lnTo>
                <a:lnTo>
                  <a:pt x="477982" y="436418"/>
                </a:lnTo>
                <a:lnTo>
                  <a:pt x="862445" y="51954"/>
                </a:lnTo>
                <a:lnTo>
                  <a:pt x="1028700" y="10390"/>
                </a:lnTo>
                <a:lnTo>
                  <a:pt x="1205345" y="124690"/>
                </a:lnTo>
                <a:lnTo>
                  <a:pt x="1641764" y="207818"/>
                </a:lnTo>
                <a:lnTo>
                  <a:pt x="1932709" y="322118"/>
                </a:lnTo>
                <a:lnTo>
                  <a:pt x="2171700" y="135081"/>
                </a:lnTo>
                <a:lnTo>
                  <a:pt x="2493818" y="0"/>
                </a:lnTo>
                <a:lnTo>
                  <a:pt x="2784764" y="218209"/>
                </a:lnTo>
                <a:lnTo>
                  <a:pt x="2930236" y="207818"/>
                </a:lnTo>
                <a:lnTo>
                  <a:pt x="3117273" y="270163"/>
                </a:lnTo>
                <a:lnTo>
                  <a:pt x="3304309" y="363681"/>
                </a:lnTo>
                <a:lnTo>
                  <a:pt x="3501736" y="498763"/>
                </a:lnTo>
                <a:lnTo>
                  <a:pt x="3948545" y="332509"/>
                </a:lnTo>
                <a:lnTo>
                  <a:pt x="4208318" y="290945"/>
                </a:lnTo>
                <a:lnTo>
                  <a:pt x="4353791" y="374072"/>
                </a:lnTo>
                <a:lnTo>
                  <a:pt x="4561609" y="311727"/>
                </a:lnTo>
                <a:lnTo>
                  <a:pt x="4935682" y="20781"/>
                </a:lnTo>
                <a:lnTo>
                  <a:pt x="5309754" y="72736"/>
                </a:lnTo>
                <a:lnTo>
                  <a:pt x="5527964" y="62345"/>
                </a:lnTo>
                <a:lnTo>
                  <a:pt x="5673436" y="259772"/>
                </a:lnTo>
                <a:lnTo>
                  <a:pt x="5891645" y="363681"/>
                </a:lnTo>
                <a:lnTo>
                  <a:pt x="6109854" y="436418"/>
                </a:lnTo>
                <a:lnTo>
                  <a:pt x="6265718" y="571500"/>
                </a:lnTo>
                <a:lnTo>
                  <a:pt x="6369627" y="498763"/>
                </a:lnTo>
              </a:path>
            </a:pathLst>
          </a:custGeom>
          <a:noFill/>
          <a:ln w="28575" cap="rnd">
            <a:solidFill>
              <a:srgbClr val="FF71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0" name="Straight Connector 79">
            <a:extLst>
              <a:ext uri="{FF2B5EF4-FFF2-40B4-BE49-F238E27FC236}">
                <a16:creationId xmlns:a16="http://schemas.microsoft.com/office/drawing/2014/main" id="{C24F223C-6D69-C597-9692-94360B2FB9AB}"/>
              </a:ext>
            </a:extLst>
          </p:cNvPr>
          <p:cNvCxnSpPr>
            <a:cxnSpLocks/>
          </p:cNvCxnSpPr>
          <p:nvPr/>
        </p:nvCxnSpPr>
        <p:spPr>
          <a:xfrm flipH="1">
            <a:off x="4197613" y="6057481"/>
            <a:ext cx="6344294" cy="0"/>
          </a:xfrm>
          <a:prstGeom prst="line">
            <a:avLst/>
          </a:prstGeom>
          <a:ln>
            <a:solidFill>
              <a:srgbClr val="F2F7DC"/>
            </a:solidFill>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26659156-8B6A-CD40-3226-A34BFF929784}"/>
              </a:ext>
            </a:extLst>
          </p:cNvPr>
          <p:cNvSpPr txBox="1"/>
          <p:nvPr/>
        </p:nvSpPr>
        <p:spPr>
          <a:xfrm>
            <a:off x="5767549" y="6237075"/>
            <a:ext cx="1904723" cy="369332"/>
          </a:xfrm>
          <a:prstGeom prst="rect">
            <a:avLst/>
          </a:prstGeom>
          <a:noFill/>
        </p:spPr>
        <p:txBody>
          <a:bodyPr wrap="square" rtlCol="0">
            <a:spAutoFit/>
          </a:bodyPr>
          <a:lstStyle/>
          <a:p>
            <a:r>
              <a:rPr lang="en-US" dirty="0">
                <a:solidFill>
                  <a:srgbClr val="81817F"/>
                </a:solidFill>
                <a:latin typeface="Avenir Next Medium" panose="020B0503020202020204" pitchFamily="34" charset="0"/>
              </a:rPr>
              <a:t>1990</a:t>
            </a:r>
          </a:p>
        </p:txBody>
      </p:sp>
      <p:sp>
        <p:nvSpPr>
          <p:cNvPr id="82" name="TextBox 81">
            <a:extLst>
              <a:ext uri="{FF2B5EF4-FFF2-40B4-BE49-F238E27FC236}">
                <a16:creationId xmlns:a16="http://schemas.microsoft.com/office/drawing/2014/main" id="{031907D4-D4AE-B4FA-3F3E-BEA7C2B4BB3D}"/>
              </a:ext>
            </a:extLst>
          </p:cNvPr>
          <p:cNvSpPr txBox="1"/>
          <p:nvPr/>
        </p:nvSpPr>
        <p:spPr>
          <a:xfrm>
            <a:off x="7702902" y="6254032"/>
            <a:ext cx="1904723" cy="369332"/>
          </a:xfrm>
          <a:prstGeom prst="rect">
            <a:avLst/>
          </a:prstGeom>
          <a:noFill/>
        </p:spPr>
        <p:txBody>
          <a:bodyPr wrap="square" rtlCol="0">
            <a:spAutoFit/>
          </a:bodyPr>
          <a:lstStyle/>
          <a:p>
            <a:r>
              <a:rPr lang="en-US" dirty="0">
                <a:solidFill>
                  <a:srgbClr val="81817F"/>
                </a:solidFill>
                <a:latin typeface="Avenir Next Medium" panose="020B0503020202020204" pitchFamily="34" charset="0"/>
              </a:rPr>
              <a:t>2005</a:t>
            </a:r>
          </a:p>
        </p:txBody>
      </p:sp>
      <p:sp>
        <p:nvSpPr>
          <p:cNvPr id="83" name="TextBox 82">
            <a:extLst>
              <a:ext uri="{FF2B5EF4-FFF2-40B4-BE49-F238E27FC236}">
                <a16:creationId xmlns:a16="http://schemas.microsoft.com/office/drawing/2014/main" id="{3C65F181-ECA5-4816-F0D4-3B0BCB7CC20E}"/>
              </a:ext>
            </a:extLst>
          </p:cNvPr>
          <p:cNvSpPr txBox="1"/>
          <p:nvPr/>
        </p:nvSpPr>
        <p:spPr>
          <a:xfrm>
            <a:off x="9638255" y="6237075"/>
            <a:ext cx="1904723" cy="369332"/>
          </a:xfrm>
          <a:prstGeom prst="rect">
            <a:avLst/>
          </a:prstGeom>
          <a:noFill/>
        </p:spPr>
        <p:txBody>
          <a:bodyPr wrap="square" rtlCol="0">
            <a:spAutoFit/>
          </a:bodyPr>
          <a:lstStyle/>
          <a:p>
            <a:r>
              <a:rPr lang="en-US" dirty="0">
                <a:solidFill>
                  <a:srgbClr val="81817F"/>
                </a:solidFill>
                <a:latin typeface="Avenir Next Medium" panose="020B0503020202020204" pitchFamily="34" charset="0"/>
              </a:rPr>
              <a:t>2020</a:t>
            </a:r>
          </a:p>
        </p:txBody>
      </p:sp>
      <p:sp>
        <p:nvSpPr>
          <p:cNvPr id="90" name="TextBox 89">
            <a:extLst>
              <a:ext uri="{FF2B5EF4-FFF2-40B4-BE49-F238E27FC236}">
                <a16:creationId xmlns:a16="http://schemas.microsoft.com/office/drawing/2014/main" id="{8F411137-5F7C-E8E0-1D4D-6A151A7C8D0A}"/>
              </a:ext>
            </a:extLst>
          </p:cNvPr>
          <p:cNvSpPr txBox="1"/>
          <p:nvPr/>
        </p:nvSpPr>
        <p:spPr>
          <a:xfrm>
            <a:off x="5667853" y="2811157"/>
            <a:ext cx="3083766" cy="307777"/>
          </a:xfrm>
          <a:prstGeom prst="rect">
            <a:avLst/>
          </a:prstGeom>
          <a:noFill/>
        </p:spPr>
        <p:txBody>
          <a:bodyPr wrap="square" rtlCol="0">
            <a:spAutoFit/>
          </a:bodyPr>
          <a:lstStyle/>
          <a:p>
            <a:r>
              <a:rPr lang="en-US" sz="1400" i="1" dirty="0">
                <a:solidFill>
                  <a:schemeClr val="bg1"/>
                </a:solidFill>
                <a:latin typeface="Courier New" panose="02070309020205020404" pitchFamily="49" charset="0"/>
                <a:cs typeface="Courier New" panose="02070309020205020404" pitchFamily="49" charset="0"/>
              </a:rPr>
              <a:t>% workers in unions</a:t>
            </a:r>
          </a:p>
        </p:txBody>
      </p:sp>
      <p:cxnSp>
        <p:nvCxnSpPr>
          <p:cNvPr id="91" name="Straight Connector 90">
            <a:extLst>
              <a:ext uri="{FF2B5EF4-FFF2-40B4-BE49-F238E27FC236}">
                <a16:creationId xmlns:a16="http://schemas.microsoft.com/office/drawing/2014/main" id="{3697D0CB-CAB6-A5BE-B5B3-12C80902D3CE}"/>
              </a:ext>
            </a:extLst>
          </p:cNvPr>
          <p:cNvCxnSpPr>
            <a:cxnSpLocks/>
          </p:cNvCxnSpPr>
          <p:nvPr/>
        </p:nvCxnSpPr>
        <p:spPr>
          <a:xfrm>
            <a:off x="5621013" y="2766715"/>
            <a:ext cx="0" cy="451442"/>
          </a:xfrm>
          <a:prstGeom prst="line">
            <a:avLst/>
          </a:prstGeom>
          <a:ln w="57150">
            <a:solidFill>
              <a:srgbClr val="353435"/>
            </a:solidFill>
            <a:prstDash val="sysDot"/>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61887257-BBEE-276A-B04C-FB4E0ED39D73}"/>
              </a:ext>
            </a:extLst>
          </p:cNvPr>
          <p:cNvSpPr txBox="1"/>
          <p:nvPr/>
        </p:nvSpPr>
        <p:spPr>
          <a:xfrm>
            <a:off x="1085224" y="3666560"/>
            <a:ext cx="1786867" cy="461665"/>
          </a:xfrm>
          <a:prstGeom prst="rect">
            <a:avLst/>
          </a:prstGeom>
          <a:noFill/>
        </p:spPr>
        <p:txBody>
          <a:bodyPr wrap="square" rtlCol="0">
            <a:spAutoFit/>
          </a:bodyPr>
          <a:lstStyle/>
          <a:p>
            <a:r>
              <a:rPr lang="en-US" sz="2400" spc="160">
                <a:solidFill>
                  <a:srgbClr val="FF7152"/>
                </a:solidFill>
                <a:highlight>
                  <a:srgbClr val="000000"/>
                </a:highlight>
                <a:latin typeface="Hardwick WF" pitchFamily="2" charset="0"/>
              </a:rPr>
              <a:t>22%</a:t>
            </a:r>
            <a:endParaRPr lang="en-US" sz="2400" spc="160" dirty="0">
              <a:solidFill>
                <a:srgbClr val="FF7152"/>
              </a:solidFill>
              <a:highlight>
                <a:srgbClr val="000000"/>
              </a:highlight>
              <a:latin typeface="Hardwick WF" pitchFamily="2" charset="0"/>
            </a:endParaRPr>
          </a:p>
        </p:txBody>
      </p:sp>
      <p:sp>
        <p:nvSpPr>
          <p:cNvPr id="97" name="TextBox 96">
            <a:extLst>
              <a:ext uri="{FF2B5EF4-FFF2-40B4-BE49-F238E27FC236}">
                <a16:creationId xmlns:a16="http://schemas.microsoft.com/office/drawing/2014/main" id="{E4F87D58-A164-62B7-A7A8-3A8BD69A0258}"/>
              </a:ext>
            </a:extLst>
          </p:cNvPr>
          <p:cNvSpPr txBox="1"/>
          <p:nvPr/>
        </p:nvSpPr>
        <p:spPr>
          <a:xfrm>
            <a:off x="1028703" y="2152250"/>
            <a:ext cx="1786867" cy="461665"/>
          </a:xfrm>
          <a:prstGeom prst="rect">
            <a:avLst/>
          </a:prstGeom>
          <a:noFill/>
        </p:spPr>
        <p:txBody>
          <a:bodyPr wrap="square" rtlCol="0">
            <a:spAutoFit/>
          </a:bodyPr>
          <a:lstStyle/>
          <a:p>
            <a:r>
              <a:rPr lang="en-US" sz="2400" spc="160">
                <a:solidFill>
                  <a:srgbClr val="D1FCFB"/>
                </a:solidFill>
                <a:highlight>
                  <a:srgbClr val="000000"/>
                </a:highlight>
                <a:latin typeface="Hardwick WF" pitchFamily="2" charset="0"/>
              </a:rPr>
              <a:t>29%</a:t>
            </a:r>
            <a:endParaRPr lang="en-US" sz="2400" spc="160" dirty="0">
              <a:solidFill>
                <a:srgbClr val="D1FCFB"/>
              </a:solidFill>
              <a:highlight>
                <a:srgbClr val="000000"/>
              </a:highlight>
              <a:latin typeface="Hardwick WF" pitchFamily="2" charset="0"/>
            </a:endParaRPr>
          </a:p>
        </p:txBody>
      </p:sp>
      <p:sp>
        <p:nvSpPr>
          <p:cNvPr id="98" name="TextBox 97">
            <a:extLst>
              <a:ext uri="{FF2B5EF4-FFF2-40B4-BE49-F238E27FC236}">
                <a16:creationId xmlns:a16="http://schemas.microsoft.com/office/drawing/2014/main" id="{C11385D2-2A48-10ED-5AAC-98477678A2CF}"/>
              </a:ext>
            </a:extLst>
          </p:cNvPr>
          <p:cNvSpPr txBox="1"/>
          <p:nvPr/>
        </p:nvSpPr>
        <p:spPr>
          <a:xfrm>
            <a:off x="10186751" y="4585463"/>
            <a:ext cx="1786867" cy="461665"/>
          </a:xfrm>
          <a:prstGeom prst="rect">
            <a:avLst/>
          </a:prstGeom>
          <a:noFill/>
        </p:spPr>
        <p:txBody>
          <a:bodyPr wrap="square" rtlCol="0">
            <a:spAutoFit/>
          </a:bodyPr>
          <a:lstStyle/>
          <a:p>
            <a:r>
              <a:rPr lang="en-US" sz="2400" spc="160">
                <a:solidFill>
                  <a:srgbClr val="D1FCFB"/>
                </a:solidFill>
                <a:highlight>
                  <a:srgbClr val="000000"/>
                </a:highlight>
                <a:latin typeface="Hardwick WF" pitchFamily="2" charset="0"/>
              </a:rPr>
              <a:t>12%</a:t>
            </a:r>
            <a:endParaRPr lang="en-US" sz="2400" spc="160" dirty="0">
              <a:solidFill>
                <a:srgbClr val="D1FCFB"/>
              </a:solidFill>
              <a:highlight>
                <a:srgbClr val="000000"/>
              </a:highlight>
              <a:latin typeface="Hardwick WF" pitchFamily="2" charset="0"/>
            </a:endParaRPr>
          </a:p>
        </p:txBody>
      </p:sp>
      <p:sp>
        <p:nvSpPr>
          <p:cNvPr id="99" name="TextBox 98">
            <a:extLst>
              <a:ext uri="{FF2B5EF4-FFF2-40B4-BE49-F238E27FC236}">
                <a16:creationId xmlns:a16="http://schemas.microsoft.com/office/drawing/2014/main" id="{3B9DD546-2FFE-532F-FFCA-D7854BEB82AF}"/>
              </a:ext>
            </a:extLst>
          </p:cNvPr>
          <p:cNvSpPr txBox="1"/>
          <p:nvPr/>
        </p:nvSpPr>
        <p:spPr>
          <a:xfrm>
            <a:off x="9604224" y="5399285"/>
            <a:ext cx="1786867" cy="461665"/>
          </a:xfrm>
          <a:prstGeom prst="rect">
            <a:avLst/>
          </a:prstGeom>
          <a:noFill/>
        </p:spPr>
        <p:txBody>
          <a:bodyPr wrap="square" rtlCol="0">
            <a:spAutoFit/>
          </a:bodyPr>
          <a:lstStyle/>
          <a:p>
            <a:r>
              <a:rPr lang="en-US" sz="2400" spc="160">
                <a:solidFill>
                  <a:srgbClr val="FF7152"/>
                </a:solidFill>
                <a:highlight>
                  <a:srgbClr val="000000"/>
                </a:highlight>
                <a:latin typeface="Hardwick WF" pitchFamily="2" charset="0"/>
              </a:rPr>
              <a:t>10.5%</a:t>
            </a:r>
            <a:endParaRPr lang="en-US" sz="2400" spc="160" dirty="0">
              <a:solidFill>
                <a:srgbClr val="FF7152"/>
              </a:solidFill>
              <a:highlight>
                <a:srgbClr val="000000"/>
              </a:highlight>
              <a:latin typeface="Hardwick WF" pitchFamily="2" charset="0"/>
            </a:endParaRPr>
          </a:p>
        </p:txBody>
      </p:sp>
      <p:grpSp>
        <p:nvGrpSpPr>
          <p:cNvPr id="9" name="Group 8">
            <a:extLst>
              <a:ext uri="{FF2B5EF4-FFF2-40B4-BE49-F238E27FC236}">
                <a16:creationId xmlns:a16="http://schemas.microsoft.com/office/drawing/2014/main" id="{BF2DBD7A-EC82-56FB-8D81-9CF9DAB802CD}"/>
              </a:ext>
            </a:extLst>
          </p:cNvPr>
          <p:cNvGrpSpPr/>
          <p:nvPr/>
        </p:nvGrpSpPr>
        <p:grpSpPr>
          <a:xfrm>
            <a:off x="5350702" y="3573236"/>
            <a:ext cx="1351937" cy="665528"/>
            <a:chOff x="5091911" y="3316002"/>
            <a:chExt cx="1351937" cy="665528"/>
          </a:xfrm>
        </p:grpSpPr>
        <p:sp>
          <p:nvSpPr>
            <p:cNvPr id="3" name="Freeform 2">
              <a:extLst>
                <a:ext uri="{FF2B5EF4-FFF2-40B4-BE49-F238E27FC236}">
                  <a16:creationId xmlns:a16="http://schemas.microsoft.com/office/drawing/2014/main" id="{5C1B8B69-8C31-5ACE-A3B5-BC16FB222249}"/>
                </a:ext>
              </a:extLst>
            </p:cNvPr>
            <p:cNvSpPr/>
            <p:nvPr/>
          </p:nvSpPr>
          <p:spPr>
            <a:xfrm rot="364967" flipH="1" flipV="1">
              <a:off x="5091911" y="3316002"/>
              <a:ext cx="1297872" cy="481492"/>
            </a:xfrm>
            <a:custGeom>
              <a:avLst/>
              <a:gdLst>
                <a:gd name="connsiteX0" fmla="*/ 2929180 w 2929180"/>
                <a:gd name="connsiteY0" fmla="*/ 557939 h 557939"/>
                <a:gd name="connsiteX1" fmla="*/ 1317356 w 2929180"/>
                <a:gd name="connsiteY1" fmla="*/ 0 h 557939"/>
                <a:gd name="connsiteX2" fmla="*/ 0 w 2929180"/>
                <a:gd name="connsiteY2" fmla="*/ 495945 h 557939"/>
                <a:gd name="connsiteX0" fmla="*/ 2929180 w 2929180"/>
                <a:gd name="connsiteY0" fmla="*/ 558168 h 558168"/>
                <a:gd name="connsiteX1" fmla="*/ 1317356 w 2929180"/>
                <a:gd name="connsiteY1" fmla="*/ 229 h 558168"/>
                <a:gd name="connsiteX2" fmla="*/ 0 w 2929180"/>
                <a:gd name="connsiteY2" fmla="*/ 496174 h 558168"/>
                <a:gd name="connsiteX0" fmla="*/ 2923318 w 2923318"/>
                <a:gd name="connsiteY0" fmla="*/ 558331 h 558331"/>
                <a:gd name="connsiteX1" fmla="*/ 1311494 w 2923318"/>
                <a:gd name="connsiteY1" fmla="*/ 392 h 558331"/>
                <a:gd name="connsiteX2" fmla="*/ 0 w 2923318"/>
                <a:gd name="connsiteY2" fmla="*/ 478752 h 558331"/>
                <a:gd name="connsiteX0" fmla="*/ 2923318 w 2923318"/>
                <a:gd name="connsiteY0" fmla="*/ 558210 h 558210"/>
                <a:gd name="connsiteX1" fmla="*/ 1311494 w 2923318"/>
                <a:gd name="connsiteY1" fmla="*/ 271 h 558210"/>
                <a:gd name="connsiteX2" fmla="*/ 0 w 2923318"/>
                <a:gd name="connsiteY2" fmla="*/ 478631 h 558210"/>
                <a:gd name="connsiteX0" fmla="*/ 2923318 w 2923402"/>
                <a:gd name="connsiteY0" fmla="*/ 558210 h 558210"/>
                <a:gd name="connsiteX1" fmla="*/ 1311494 w 2923402"/>
                <a:gd name="connsiteY1" fmla="*/ 271 h 558210"/>
                <a:gd name="connsiteX2" fmla="*/ 0 w 2923402"/>
                <a:gd name="connsiteY2" fmla="*/ 478631 h 558210"/>
                <a:gd name="connsiteX0" fmla="*/ 2923318 w 2923419"/>
                <a:gd name="connsiteY0" fmla="*/ 558635 h 558635"/>
                <a:gd name="connsiteX1" fmla="*/ 1311494 w 2923419"/>
                <a:gd name="connsiteY1" fmla="*/ 696 h 558635"/>
                <a:gd name="connsiteX2" fmla="*/ 0 w 2923419"/>
                <a:gd name="connsiteY2" fmla="*/ 479056 h 558635"/>
                <a:gd name="connsiteX0" fmla="*/ 2511972 w 2512073"/>
                <a:gd name="connsiteY0" fmla="*/ 1047956 h 1047956"/>
                <a:gd name="connsiteX1" fmla="*/ 900148 w 2512073"/>
                <a:gd name="connsiteY1" fmla="*/ 490017 h 1047956"/>
                <a:gd name="connsiteX2" fmla="*/ 0 w 2512073"/>
                <a:gd name="connsiteY2" fmla="*/ 255 h 1047956"/>
                <a:gd name="connsiteX0" fmla="*/ 2511972 w 2512159"/>
                <a:gd name="connsiteY0" fmla="*/ 1047964 h 1047964"/>
                <a:gd name="connsiteX1" fmla="*/ 1338033 w 2512159"/>
                <a:gd name="connsiteY1" fmla="*/ 475131 h 1047964"/>
                <a:gd name="connsiteX2" fmla="*/ 0 w 2512159"/>
                <a:gd name="connsiteY2" fmla="*/ 263 h 1047964"/>
                <a:gd name="connsiteX0" fmla="*/ 2511972 w 2512161"/>
                <a:gd name="connsiteY0" fmla="*/ 1047999 h 1047999"/>
                <a:gd name="connsiteX1" fmla="*/ 1343156 w 2512161"/>
                <a:gd name="connsiteY1" fmla="*/ 417679 h 1047999"/>
                <a:gd name="connsiteX2" fmla="*/ 0 w 2512161"/>
                <a:gd name="connsiteY2" fmla="*/ 298 h 1047999"/>
                <a:gd name="connsiteX0" fmla="*/ 2501729 w 2501918"/>
                <a:gd name="connsiteY0" fmla="*/ 950367 h 950367"/>
                <a:gd name="connsiteX1" fmla="*/ 1332913 w 2501918"/>
                <a:gd name="connsiteY1" fmla="*/ 320047 h 950367"/>
                <a:gd name="connsiteX2" fmla="*/ 0 w 2501918"/>
                <a:gd name="connsiteY2" fmla="*/ 392 h 950367"/>
                <a:gd name="connsiteX0" fmla="*/ 1774482 w 1774671"/>
                <a:gd name="connsiteY0" fmla="*/ 744129 h 744129"/>
                <a:gd name="connsiteX1" fmla="*/ 605666 w 1774671"/>
                <a:gd name="connsiteY1" fmla="*/ 113809 h 744129"/>
                <a:gd name="connsiteX2" fmla="*/ 0 w 1774671"/>
                <a:gd name="connsiteY2" fmla="*/ 1106 h 744129"/>
              </a:gdLst>
              <a:ahLst/>
              <a:cxnLst>
                <a:cxn ang="0">
                  <a:pos x="connsiteX0" y="connsiteY0"/>
                </a:cxn>
                <a:cxn ang="0">
                  <a:pos x="connsiteX1" y="connsiteY1"/>
                </a:cxn>
                <a:cxn ang="0">
                  <a:pos x="connsiteX2" y="connsiteY2"/>
                </a:cxn>
              </a:cxnLst>
              <a:rect l="l" t="t" r="r" b="b"/>
              <a:pathLst>
                <a:path w="1774671" h="744129">
                  <a:moveTo>
                    <a:pt x="1774482" y="744129"/>
                  </a:moveTo>
                  <a:cubicBezTo>
                    <a:pt x="1785847" y="691153"/>
                    <a:pt x="1284079" y="135385"/>
                    <a:pt x="605666" y="113809"/>
                  </a:cubicBezTo>
                  <a:cubicBezTo>
                    <a:pt x="-72747" y="92233"/>
                    <a:pt x="17088" y="-11809"/>
                    <a:pt x="0" y="1106"/>
                  </a:cubicBezTo>
                </a:path>
              </a:pathLst>
            </a:custGeom>
            <a:noFill/>
            <a:ln w="28575">
              <a:gradFill flip="none" rotWithShape="1">
                <a:gsLst>
                  <a:gs pos="0">
                    <a:srgbClr val="CAFEFF"/>
                  </a:gs>
                  <a:gs pos="100000">
                    <a:schemeClr val="tx1"/>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riangle 3">
              <a:extLst>
                <a:ext uri="{FF2B5EF4-FFF2-40B4-BE49-F238E27FC236}">
                  <a16:creationId xmlns:a16="http://schemas.microsoft.com/office/drawing/2014/main" id="{E10D9B0B-9D2D-43F4-5EA4-CAEBEF9FEF1E}"/>
                </a:ext>
              </a:extLst>
            </p:cNvPr>
            <p:cNvSpPr/>
            <p:nvPr/>
          </p:nvSpPr>
          <p:spPr>
            <a:xfrm rot="17986536" flipH="1" flipV="1">
              <a:off x="6255414" y="3793096"/>
              <a:ext cx="226866" cy="150002"/>
            </a:xfrm>
            <a:prstGeom prst="triangle">
              <a:avLst/>
            </a:prstGeom>
            <a:solidFill>
              <a:srgbClr val="CAF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Freeform 10">
            <a:extLst>
              <a:ext uri="{FF2B5EF4-FFF2-40B4-BE49-F238E27FC236}">
                <a16:creationId xmlns:a16="http://schemas.microsoft.com/office/drawing/2014/main" id="{4AF73BF4-2B1D-CDB4-AC58-98ECAA962A62}"/>
              </a:ext>
            </a:extLst>
          </p:cNvPr>
          <p:cNvSpPr/>
          <p:nvPr/>
        </p:nvSpPr>
        <p:spPr>
          <a:xfrm>
            <a:off x="2704560" y="4362878"/>
            <a:ext cx="7446699" cy="826851"/>
          </a:xfrm>
          <a:custGeom>
            <a:avLst/>
            <a:gdLst>
              <a:gd name="connsiteX0" fmla="*/ 0 w 7529208"/>
              <a:gd name="connsiteY0" fmla="*/ 0 h 826851"/>
              <a:gd name="connsiteX1" fmla="*/ 165370 w 7529208"/>
              <a:gd name="connsiteY1" fmla="*/ 194553 h 826851"/>
              <a:gd name="connsiteX2" fmla="*/ 311285 w 7529208"/>
              <a:gd name="connsiteY2" fmla="*/ 223736 h 826851"/>
              <a:gd name="connsiteX3" fmla="*/ 515566 w 7529208"/>
              <a:gd name="connsiteY3" fmla="*/ 175098 h 826851"/>
              <a:gd name="connsiteX4" fmla="*/ 632298 w 7529208"/>
              <a:gd name="connsiteY4" fmla="*/ 214008 h 826851"/>
              <a:gd name="connsiteX5" fmla="*/ 885217 w 7529208"/>
              <a:gd name="connsiteY5" fmla="*/ 418289 h 826851"/>
              <a:gd name="connsiteX6" fmla="*/ 1011676 w 7529208"/>
              <a:gd name="connsiteY6" fmla="*/ 350195 h 826851"/>
              <a:gd name="connsiteX7" fmla="*/ 1147864 w 7529208"/>
              <a:gd name="connsiteY7" fmla="*/ 476655 h 826851"/>
              <a:gd name="connsiteX8" fmla="*/ 1342417 w 7529208"/>
              <a:gd name="connsiteY8" fmla="*/ 564204 h 826851"/>
              <a:gd name="connsiteX9" fmla="*/ 1605064 w 7529208"/>
              <a:gd name="connsiteY9" fmla="*/ 642025 h 826851"/>
              <a:gd name="connsiteX10" fmla="*/ 1770434 w 7529208"/>
              <a:gd name="connsiteY10" fmla="*/ 651753 h 826851"/>
              <a:gd name="connsiteX11" fmla="*/ 2091447 w 7529208"/>
              <a:gd name="connsiteY11" fmla="*/ 291830 h 826851"/>
              <a:gd name="connsiteX12" fmla="*/ 2344366 w 7529208"/>
              <a:gd name="connsiteY12" fmla="*/ 252919 h 826851"/>
              <a:gd name="connsiteX13" fmla="*/ 2587557 w 7529208"/>
              <a:gd name="connsiteY13" fmla="*/ 359923 h 826851"/>
              <a:gd name="connsiteX14" fmla="*/ 2782110 w 7529208"/>
              <a:gd name="connsiteY14" fmla="*/ 398834 h 826851"/>
              <a:gd name="connsiteX15" fmla="*/ 2937753 w 7529208"/>
              <a:gd name="connsiteY15" fmla="*/ 505838 h 826851"/>
              <a:gd name="connsiteX16" fmla="*/ 3073940 w 7529208"/>
              <a:gd name="connsiteY16" fmla="*/ 466927 h 826851"/>
              <a:gd name="connsiteX17" fmla="*/ 3219855 w 7529208"/>
              <a:gd name="connsiteY17" fmla="*/ 525293 h 826851"/>
              <a:gd name="connsiteX18" fmla="*/ 3472774 w 7529208"/>
              <a:gd name="connsiteY18" fmla="*/ 428017 h 826851"/>
              <a:gd name="connsiteX19" fmla="*/ 3657600 w 7529208"/>
              <a:gd name="connsiteY19" fmla="*/ 359923 h 826851"/>
              <a:gd name="connsiteX20" fmla="*/ 3784059 w 7529208"/>
              <a:gd name="connsiteY20" fmla="*/ 223736 h 826851"/>
              <a:gd name="connsiteX21" fmla="*/ 4085617 w 7529208"/>
              <a:gd name="connsiteY21" fmla="*/ 535021 h 826851"/>
              <a:gd name="connsiteX22" fmla="*/ 4679004 w 7529208"/>
              <a:gd name="connsiteY22" fmla="*/ 739302 h 826851"/>
              <a:gd name="connsiteX23" fmla="*/ 4824919 w 7529208"/>
              <a:gd name="connsiteY23" fmla="*/ 739302 h 826851"/>
              <a:gd name="connsiteX24" fmla="*/ 5087566 w 7529208"/>
              <a:gd name="connsiteY24" fmla="*/ 603115 h 826851"/>
              <a:gd name="connsiteX25" fmla="*/ 5515583 w 7529208"/>
              <a:gd name="connsiteY25" fmla="*/ 593387 h 826851"/>
              <a:gd name="connsiteX26" fmla="*/ 5671225 w 7529208"/>
              <a:gd name="connsiteY26" fmla="*/ 583659 h 826851"/>
              <a:gd name="connsiteX27" fmla="*/ 5865778 w 7529208"/>
              <a:gd name="connsiteY27" fmla="*/ 486383 h 826851"/>
              <a:gd name="connsiteX28" fmla="*/ 6118698 w 7529208"/>
              <a:gd name="connsiteY28" fmla="*/ 418289 h 826851"/>
              <a:gd name="connsiteX29" fmla="*/ 6245157 w 7529208"/>
              <a:gd name="connsiteY29" fmla="*/ 321012 h 826851"/>
              <a:gd name="connsiteX30" fmla="*/ 6527259 w 7529208"/>
              <a:gd name="connsiteY30" fmla="*/ 321012 h 826851"/>
              <a:gd name="connsiteX31" fmla="*/ 6838544 w 7529208"/>
              <a:gd name="connsiteY31" fmla="*/ 428017 h 826851"/>
              <a:gd name="connsiteX32" fmla="*/ 6984459 w 7529208"/>
              <a:gd name="connsiteY32" fmla="*/ 535021 h 826851"/>
              <a:gd name="connsiteX33" fmla="*/ 7140102 w 7529208"/>
              <a:gd name="connsiteY33" fmla="*/ 583659 h 826851"/>
              <a:gd name="connsiteX34" fmla="*/ 7286017 w 7529208"/>
              <a:gd name="connsiteY34" fmla="*/ 564204 h 826851"/>
              <a:gd name="connsiteX35" fmla="*/ 7529208 w 7529208"/>
              <a:gd name="connsiteY35" fmla="*/ 826851 h 826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529208" h="826851">
                <a:moveTo>
                  <a:pt x="0" y="0"/>
                </a:moveTo>
                <a:lnTo>
                  <a:pt x="165370" y="194553"/>
                </a:lnTo>
                <a:lnTo>
                  <a:pt x="311285" y="223736"/>
                </a:lnTo>
                <a:lnTo>
                  <a:pt x="515566" y="175098"/>
                </a:lnTo>
                <a:lnTo>
                  <a:pt x="632298" y="214008"/>
                </a:lnTo>
                <a:lnTo>
                  <a:pt x="885217" y="418289"/>
                </a:lnTo>
                <a:lnTo>
                  <a:pt x="1011676" y="350195"/>
                </a:lnTo>
                <a:lnTo>
                  <a:pt x="1147864" y="476655"/>
                </a:lnTo>
                <a:lnTo>
                  <a:pt x="1342417" y="564204"/>
                </a:lnTo>
                <a:lnTo>
                  <a:pt x="1605064" y="642025"/>
                </a:lnTo>
                <a:lnTo>
                  <a:pt x="1770434" y="651753"/>
                </a:lnTo>
                <a:lnTo>
                  <a:pt x="2091447" y="291830"/>
                </a:lnTo>
                <a:lnTo>
                  <a:pt x="2344366" y="252919"/>
                </a:lnTo>
                <a:lnTo>
                  <a:pt x="2587557" y="359923"/>
                </a:lnTo>
                <a:lnTo>
                  <a:pt x="2782110" y="398834"/>
                </a:lnTo>
                <a:lnTo>
                  <a:pt x="2937753" y="505838"/>
                </a:lnTo>
                <a:lnTo>
                  <a:pt x="3073940" y="466927"/>
                </a:lnTo>
                <a:lnTo>
                  <a:pt x="3219855" y="525293"/>
                </a:lnTo>
                <a:lnTo>
                  <a:pt x="3472774" y="428017"/>
                </a:lnTo>
                <a:lnTo>
                  <a:pt x="3657600" y="359923"/>
                </a:lnTo>
                <a:lnTo>
                  <a:pt x="3784059" y="223736"/>
                </a:lnTo>
                <a:lnTo>
                  <a:pt x="4085617" y="535021"/>
                </a:lnTo>
                <a:lnTo>
                  <a:pt x="4679004" y="739302"/>
                </a:lnTo>
                <a:lnTo>
                  <a:pt x="4824919" y="739302"/>
                </a:lnTo>
                <a:lnTo>
                  <a:pt x="5087566" y="603115"/>
                </a:lnTo>
                <a:lnTo>
                  <a:pt x="5515583" y="593387"/>
                </a:lnTo>
                <a:lnTo>
                  <a:pt x="5671225" y="583659"/>
                </a:lnTo>
                <a:lnTo>
                  <a:pt x="5865778" y="486383"/>
                </a:lnTo>
                <a:lnTo>
                  <a:pt x="6118698" y="418289"/>
                </a:lnTo>
                <a:lnTo>
                  <a:pt x="6245157" y="321012"/>
                </a:lnTo>
                <a:lnTo>
                  <a:pt x="6527259" y="321012"/>
                </a:lnTo>
                <a:lnTo>
                  <a:pt x="6838544" y="428017"/>
                </a:lnTo>
                <a:lnTo>
                  <a:pt x="6984459" y="535021"/>
                </a:lnTo>
                <a:lnTo>
                  <a:pt x="7140102" y="583659"/>
                </a:lnTo>
                <a:lnTo>
                  <a:pt x="7286017" y="564204"/>
                </a:lnTo>
                <a:lnTo>
                  <a:pt x="7529208" y="826851"/>
                </a:lnTo>
              </a:path>
            </a:pathLst>
          </a:custGeom>
          <a:noFill/>
          <a:ln w="19050">
            <a:solidFill>
              <a:srgbClr val="F7F9E3"/>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solidFill>
                <a:srgbClr val="F7F9E3"/>
              </a:solidFill>
            </a:endParaRPr>
          </a:p>
        </p:txBody>
      </p:sp>
      <p:sp>
        <p:nvSpPr>
          <p:cNvPr id="12" name="TextBox 11">
            <a:extLst>
              <a:ext uri="{FF2B5EF4-FFF2-40B4-BE49-F238E27FC236}">
                <a16:creationId xmlns:a16="http://schemas.microsoft.com/office/drawing/2014/main" id="{0D7E44F8-B9AA-CBF1-B7F1-ED3525F3EBDD}"/>
              </a:ext>
            </a:extLst>
          </p:cNvPr>
          <p:cNvSpPr txBox="1"/>
          <p:nvPr/>
        </p:nvSpPr>
        <p:spPr>
          <a:xfrm>
            <a:off x="5016918" y="5189729"/>
            <a:ext cx="2574290" cy="584775"/>
          </a:xfrm>
          <a:prstGeom prst="rect">
            <a:avLst/>
          </a:prstGeom>
          <a:noFill/>
          <a:ln>
            <a:noFill/>
          </a:ln>
        </p:spPr>
        <p:txBody>
          <a:bodyPr wrap="square" rtlCol="0">
            <a:spAutoFit/>
          </a:bodyPr>
          <a:lstStyle/>
          <a:p>
            <a:r>
              <a:rPr lang="en-US" sz="1600" spc="50" dirty="0">
                <a:solidFill>
                  <a:srgbClr val="F7F9E3"/>
                </a:solidFill>
                <a:highlight>
                  <a:srgbClr val="000000"/>
                </a:highlight>
                <a:latin typeface="Avenir Next" panose="020B0503020202020204" pitchFamily="34" charset="0"/>
              </a:rPr>
              <a:t>Supplemental </a:t>
            </a:r>
          </a:p>
          <a:p>
            <a:r>
              <a:rPr lang="en-US" sz="1600" spc="50" dirty="0">
                <a:solidFill>
                  <a:srgbClr val="F7F9E3"/>
                </a:solidFill>
                <a:highlight>
                  <a:srgbClr val="000000"/>
                </a:highlight>
                <a:latin typeface="Avenir Next" panose="020B0503020202020204" pitchFamily="34" charset="0"/>
              </a:rPr>
              <a:t>Poverty Measure</a:t>
            </a:r>
          </a:p>
        </p:txBody>
      </p:sp>
      <p:sp>
        <p:nvSpPr>
          <p:cNvPr id="19" name="TextBox 18">
            <a:extLst>
              <a:ext uri="{FF2B5EF4-FFF2-40B4-BE49-F238E27FC236}">
                <a16:creationId xmlns:a16="http://schemas.microsoft.com/office/drawing/2014/main" id="{293E5E90-30DD-C6B2-CC72-0F14876CD881}"/>
              </a:ext>
            </a:extLst>
          </p:cNvPr>
          <p:cNvSpPr txBox="1"/>
          <p:nvPr/>
        </p:nvSpPr>
        <p:spPr>
          <a:xfrm>
            <a:off x="10209135" y="5012846"/>
            <a:ext cx="1786867" cy="461665"/>
          </a:xfrm>
          <a:prstGeom prst="rect">
            <a:avLst/>
          </a:prstGeom>
          <a:noFill/>
        </p:spPr>
        <p:txBody>
          <a:bodyPr wrap="square" rtlCol="0">
            <a:spAutoFit/>
          </a:bodyPr>
          <a:lstStyle/>
          <a:p>
            <a:r>
              <a:rPr lang="en-US" sz="2400" spc="160">
                <a:solidFill>
                  <a:srgbClr val="F7F9E3"/>
                </a:solidFill>
                <a:highlight>
                  <a:srgbClr val="000000"/>
                </a:highlight>
                <a:latin typeface="Hardwick WF" pitchFamily="2" charset="0"/>
              </a:rPr>
              <a:t>11.7%</a:t>
            </a:r>
            <a:endParaRPr lang="en-US" sz="2400" spc="160" dirty="0">
              <a:solidFill>
                <a:srgbClr val="F7F9E3"/>
              </a:solidFill>
              <a:highlight>
                <a:srgbClr val="000000"/>
              </a:highlight>
              <a:latin typeface="Hardwick WF" pitchFamily="2" charset="0"/>
            </a:endParaRPr>
          </a:p>
        </p:txBody>
      </p:sp>
      <p:sp>
        <p:nvSpPr>
          <p:cNvPr id="20" name="TextBox 19">
            <a:extLst>
              <a:ext uri="{FF2B5EF4-FFF2-40B4-BE49-F238E27FC236}">
                <a16:creationId xmlns:a16="http://schemas.microsoft.com/office/drawing/2014/main" id="{295878E8-C843-1E62-A7B4-73E6B059612C}"/>
              </a:ext>
            </a:extLst>
          </p:cNvPr>
          <p:cNvSpPr txBox="1"/>
          <p:nvPr/>
        </p:nvSpPr>
        <p:spPr>
          <a:xfrm>
            <a:off x="2549172" y="3889831"/>
            <a:ext cx="1786867" cy="461665"/>
          </a:xfrm>
          <a:prstGeom prst="rect">
            <a:avLst/>
          </a:prstGeom>
          <a:noFill/>
        </p:spPr>
        <p:txBody>
          <a:bodyPr wrap="square" rtlCol="0">
            <a:spAutoFit/>
          </a:bodyPr>
          <a:lstStyle/>
          <a:p>
            <a:r>
              <a:rPr lang="en-US" sz="2400" spc="160">
                <a:solidFill>
                  <a:srgbClr val="F7F9E3"/>
                </a:solidFill>
                <a:highlight>
                  <a:srgbClr val="000000"/>
                </a:highlight>
                <a:latin typeface="Hardwick WF" pitchFamily="2" charset="0"/>
              </a:rPr>
              <a:t>18.6%</a:t>
            </a:r>
            <a:endParaRPr lang="en-US" sz="2400" spc="160" dirty="0">
              <a:solidFill>
                <a:srgbClr val="F7F9E3"/>
              </a:solidFill>
              <a:highlight>
                <a:srgbClr val="000000"/>
              </a:highlight>
              <a:latin typeface="Hardwick WF" pitchFamily="2" charset="0"/>
            </a:endParaRPr>
          </a:p>
        </p:txBody>
      </p:sp>
      <p:sp>
        <p:nvSpPr>
          <p:cNvPr id="5" name="TextBox 4">
            <a:extLst>
              <a:ext uri="{FF2B5EF4-FFF2-40B4-BE49-F238E27FC236}">
                <a16:creationId xmlns:a16="http://schemas.microsoft.com/office/drawing/2014/main" id="{C9B6FF7F-2756-A162-B83A-2A0EBFD4EA46}"/>
              </a:ext>
            </a:extLst>
          </p:cNvPr>
          <p:cNvSpPr txBox="1"/>
          <p:nvPr/>
        </p:nvSpPr>
        <p:spPr>
          <a:xfrm>
            <a:off x="1508248" y="5763373"/>
            <a:ext cx="1634418"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137</a:t>
            </a:r>
          </a:p>
        </p:txBody>
      </p:sp>
      <p:sp>
        <p:nvSpPr>
          <p:cNvPr id="7" name="TextBox 6">
            <a:extLst>
              <a:ext uri="{FF2B5EF4-FFF2-40B4-BE49-F238E27FC236}">
                <a16:creationId xmlns:a16="http://schemas.microsoft.com/office/drawing/2014/main" id="{55BDCEC3-76D4-F126-8295-755DFA5ED61C}"/>
              </a:ext>
            </a:extLst>
          </p:cNvPr>
          <p:cNvSpPr txBox="1"/>
          <p:nvPr/>
        </p:nvSpPr>
        <p:spPr>
          <a:xfrm>
            <a:off x="9638254" y="89547"/>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3796129029"/>
      </p:ext>
    </p:extLst>
  </p:cSld>
  <p:clrMapOvr>
    <a:masterClrMapping/>
  </p:clrMapOvr>
  <p:transition spd="med">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68ABBA19-709F-57EF-72D3-62E3340CCAD3}"/>
              </a:ext>
            </a:extLst>
          </p:cNvPr>
          <p:cNvSpPr/>
          <p:nvPr/>
        </p:nvSpPr>
        <p:spPr>
          <a:xfrm>
            <a:off x="5315343" y="872386"/>
            <a:ext cx="70718" cy="517358"/>
          </a:xfrm>
          <a:custGeom>
            <a:avLst/>
            <a:gdLst>
              <a:gd name="connsiteX0" fmla="*/ 51856 w 142939"/>
              <a:gd name="connsiteY0" fmla="*/ 0 h 517358"/>
              <a:gd name="connsiteX1" fmla="*/ 3730 w 142939"/>
              <a:gd name="connsiteY1" fmla="*/ 184484 h 517358"/>
              <a:gd name="connsiteX2" fmla="*/ 140088 w 142939"/>
              <a:gd name="connsiteY2" fmla="*/ 300789 h 517358"/>
              <a:gd name="connsiteX3" fmla="*/ 91961 w 142939"/>
              <a:gd name="connsiteY3" fmla="*/ 449179 h 517358"/>
              <a:gd name="connsiteX4" fmla="*/ 39824 w 142939"/>
              <a:gd name="connsiteY4" fmla="*/ 517358 h 517358"/>
              <a:gd name="connsiteX0" fmla="*/ 15367 w 104142"/>
              <a:gd name="connsiteY0" fmla="*/ 0 h 517358"/>
              <a:gd name="connsiteX1" fmla="*/ 22779 w 104142"/>
              <a:gd name="connsiteY1" fmla="*/ 162712 h 517358"/>
              <a:gd name="connsiteX2" fmla="*/ 103599 w 104142"/>
              <a:gd name="connsiteY2" fmla="*/ 300789 h 517358"/>
              <a:gd name="connsiteX3" fmla="*/ 55472 w 104142"/>
              <a:gd name="connsiteY3" fmla="*/ 449179 h 517358"/>
              <a:gd name="connsiteX4" fmla="*/ 3335 w 104142"/>
              <a:gd name="connsiteY4" fmla="*/ 517358 h 517358"/>
              <a:gd name="connsiteX0" fmla="*/ 15367 w 127115"/>
              <a:gd name="connsiteY0" fmla="*/ 0 h 517358"/>
              <a:gd name="connsiteX1" fmla="*/ 22779 w 127115"/>
              <a:gd name="connsiteY1" fmla="*/ 162712 h 517358"/>
              <a:gd name="connsiteX2" fmla="*/ 103599 w 127115"/>
              <a:gd name="connsiteY2" fmla="*/ 300789 h 517358"/>
              <a:gd name="connsiteX3" fmla="*/ 120268 w 127115"/>
              <a:gd name="connsiteY3" fmla="*/ 449179 h 517358"/>
              <a:gd name="connsiteX4" fmla="*/ 3335 w 127115"/>
              <a:gd name="connsiteY4" fmla="*/ 517358 h 517358"/>
              <a:gd name="connsiteX0" fmla="*/ 15367 w 120268"/>
              <a:gd name="connsiteY0" fmla="*/ 0 h 517358"/>
              <a:gd name="connsiteX1" fmla="*/ 22779 w 120268"/>
              <a:gd name="connsiteY1" fmla="*/ 162712 h 517358"/>
              <a:gd name="connsiteX2" fmla="*/ 103599 w 120268"/>
              <a:gd name="connsiteY2" fmla="*/ 300789 h 517358"/>
              <a:gd name="connsiteX3" fmla="*/ 120268 w 120268"/>
              <a:gd name="connsiteY3" fmla="*/ 449179 h 517358"/>
              <a:gd name="connsiteX4" fmla="*/ 3335 w 120268"/>
              <a:gd name="connsiteY4" fmla="*/ 517358 h 517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68" h="517358">
                <a:moveTo>
                  <a:pt x="15367" y="0"/>
                </a:moveTo>
                <a:cubicBezTo>
                  <a:pt x="-16049" y="67176"/>
                  <a:pt x="8074" y="112581"/>
                  <a:pt x="22779" y="162712"/>
                </a:cubicBezTo>
                <a:cubicBezTo>
                  <a:pt x="37484" y="212843"/>
                  <a:pt x="87351" y="253045"/>
                  <a:pt x="103599" y="300789"/>
                </a:cubicBezTo>
                <a:cubicBezTo>
                  <a:pt x="119847" y="348534"/>
                  <a:pt x="-29639" y="445741"/>
                  <a:pt x="120268" y="449179"/>
                </a:cubicBezTo>
                <a:cubicBezTo>
                  <a:pt x="103557" y="485274"/>
                  <a:pt x="21048" y="501316"/>
                  <a:pt x="3335" y="517358"/>
                </a:cubicBezTo>
              </a:path>
            </a:pathLst>
          </a:custGeom>
          <a:noFill/>
          <a:ln w="19050">
            <a:solidFill>
              <a:srgbClr val="FF72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a:extLst>
              <a:ext uri="{FF2B5EF4-FFF2-40B4-BE49-F238E27FC236}">
                <a16:creationId xmlns:a16="http://schemas.microsoft.com/office/drawing/2014/main" id="{65DADCA0-4F5E-44D3-C0D9-C0ECB5C458C5}"/>
              </a:ext>
            </a:extLst>
          </p:cNvPr>
          <p:cNvSpPr/>
          <p:nvPr/>
        </p:nvSpPr>
        <p:spPr>
          <a:xfrm>
            <a:off x="6942892" y="858318"/>
            <a:ext cx="51027" cy="545493"/>
          </a:xfrm>
          <a:custGeom>
            <a:avLst/>
            <a:gdLst>
              <a:gd name="connsiteX0" fmla="*/ 51856 w 142939"/>
              <a:gd name="connsiteY0" fmla="*/ 0 h 517358"/>
              <a:gd name="connsiteX1" fmla="*/ 3730 w 142939"/>
              <a:gd name="connsiteY1" fmla="*/ 184484 h 517358"/>
              <a:gd name="connsiteX2" fmla="*/ 140088 w 142939"/>
              <a:gd name="connsiteY2" fmla="*/ 300789 h 517358"/>
              <a:gd name="connsiteX3" fmla="*/ 91961 w 142939"/>
              <a:gd name="connsiteY3" fmla="*/ 449179 h 517358"/>
              <a:gd name="connsiteX4" fmla="*/ 39824 w 142939"/>
              <a:gd name="connsiteY4" fmla="*/ 517358 h 517358"/>
              <a:gd name="connsiteX0" fmla="*/ 15367 w 104142"/>
              <a:gd name="connsiteY0" fmla="*/ 0 h 517358"/>
              <a:gd name="connsiteX1" fmla="*/ 22779 w 104142"/>
              <a:gd name="connsiteY1" fmla="*/ 162712 h 517358"/>
              <a:gd name="connsiteX2" fmla="*/ 103599 w 104142"/>
              <a:gd name="connsiteY2" fmla="*/ 300789 h 517358"/>
              <a:gd name="connsiteX3" fmla="*/ 55472 w 104142"/>
              <a:gd name="connsiteY3" fmla="*/ 449179 h 517358"/>
              <a:gd name="connsiteX4" fmla="*/ 3335 w 104142"/>
              <a:gd name="connsiteY4" fmla="*/ 517358 h 517358"/>
              <a:gd name="connsiteX0" fmla="*/ 15367 w 127115"/>
              <a:gd name="connsiteY0" fmla="*/ 0 h 517358"/>
              <a:gd name="connsiteX1" fmla="*/ 22779 w 127115"/>
              <a:gd name="connsiteY1" fmla="*/ 162712 h 517358"/>
              <a:gd name="connsiteX2" fmla="*/ 103599 w 127115"/>
              <a:gd name="connsiteY2" fmla="*/ 300789 h 517358"/>
              <a:gd name="connsiteX3" fmla="*/ 120268 w 127115"/>
              <a:gd name="connsiteY3" fmla="*/ 449179 h 517358"/>
              <a:gd name="connsiteX4" fmla="*/ 3335 w 127115"/>
              <a:gd name="connsiteY4" fmla="*/ 517358 h 517358"/>
              <a:gd name="connsiteX0" fmla="*/ 15367 w 120268"/>
              <a:gd name="connsiteY0" fmla="*/ 0 h 517358"/>
              <a:gd name="connsiteX1" fmla="*/ 22779 w 120268"/>
              <a:gd name="connsiteY1" fmla="*/ 162712 h 517358"/>
              <a:gd name="connsiteX2" fmla="*/ 103599 w 120268"/>
              <a:gd name="connsiteY2" fmla="*/ 300789 h 517358"/>
              <a:gd name="connsiteX3" fmla="*/ 120268 w 120268"/>
              <a:gd name="connsiteY3" fmla="*/ 449179 h 517358"/>
              <a:gd name="connsiteX4" fmla="*/ 3335 w 120268"/>
              <a:gd name="connsiteY4" fmla="*/ 517358 h 517358"/>
              <a:gd name="connsiteX0" fmla="*/ 12032 w 116933"/>
              <a:gd name="connsiteY0" fmla="*/ 0 h 517358"/>
              <a:gd name="connsiteX1" fmla="*/ 102751 w 116933"/>
              <a:gd name="connsiteY1" fmla="*/ 168155 h 517358"/>
              <a:gd name="connsiteX2" fmla="*/ 100264 w 116933"/>
              <a:gd name="connsiteY2" fmla="*/ 300789 h 517358"/>
              <a:gd name="connsiteX3" fmla="*/ 116933 w 116933"/>
              <a:gd name="connsiteY3" fmla="*/ 449179 h 517358"/>
              <a:gd name="connsiteX4" fmla="*/ 0 w 116933"/>
              <a:gd name="connsiteY4" fmla="*/ 517358 h 517358"/>
              <a:gd name="connsiteX0" fmla="*/ 23047 w 127948"/>
              <a:gd name="connsiteY0" fmla="*/ 0 h 517358"/>
              <a:gd name="connsiteX1" fmla="*/ 113766 w 127948"/>
              <a:gd name="connsiteY1" fmla="*/ 168155 h 517358"/>
              <a:gd name="connsiteX2" fmla="*/ 202 w 127948"/>
              <a:gd name="connsiteY2" fmla="*/ 306232 h 517358"/>
              <a:gd name="connsiteX3" fmla="*/ 127948 w 127948"/>
              <a:gd name="connsiteY3" fmla="*/ 449179 h 517358"/>
              <a:gd name="connsiteX4" fmla="*/ 11015 w 127948"/>
              <a:gd name="connsiteY4" fmla="*/ 517358 h 517358"/>
              <a:gd name="connsiteX0" fmla="*/ 12032 w 116933"/>
              <a:gd name="connsiteY0" fmla="*/ 0 h 517358"/>
              <a:gd name="connsiteX1" fmla="*/ 102751 w 116933"/>
              <a:gd name="connsiteY1" fmla="*/ 168155 h 517358"/>
              <a:gd name="connsiteX2" fmla="*/ 53983 w 116933"/>
              <a:gd name="connsiteY2" fmla="*/ 338889 h 517358"/>
              <a:gd name="connsiteX3" fmla="*/ 116933 w 116933"/>
              <a:gd name="connsiteY3" fmla="*/ 449179 h 517358"/>
              <a:gd name="connsiteX4" fmla="*/ 0 w 116933"/>
              <a:gd name="connsiteY4" fmla="*/ 517358 h 517358"/>
              <a:gd name="connsiteX0" fmla="*/ 12032 w 116933"/>
              <a:gd name="connsiteY0" fmla="*/ 0 h 517358"/>
              <a:gd name="connsiteX1" fmla="*/ 56469 w 116933"/>
              <a:gd name="connsiteY1" fmla="*/ 184484 h 517358"/>
              <a:gd name="connsiteX2" fmla="*/ 53983 w 116933"/>
              <a:gd name="connsiteY2" fmla="*/ 338889 h 517358"/>
              <a:gd name="connsiteX3" fmla="*/ 116933 w 116933"/>
              <a:gd name="connsiteY3" fmla="*/ 449179 h 517358"/>
              <a:gd name="connsiteX4" fmla="*/ 0 w 116933"/>
              <a:gd name="connsiteY4" fmla="*/ 517358 h 517358"/>
              <a:gd name="connsiteX0" fmla="*/ 30471 w 135372"/>
              <a:gd name="connsiteY0" fmla="*/ 0 h 517358"/>
              <a:gd name="connsiteX1" fmla="*/ 3135 w 135372"/>
              <a:gd name="connsiteY1" fmla="*/ 219653 h 517358"/>
              <a:gd name="connsiteX2" fmla="*/ 72422 w 135372"/>
              <a:gd name="connsiteY2" fmla="*/ 338889 h 517358"/>
              <a:gd name="connsiteX3" fmla="*/ 135372 w 135372"/>
              <a:gd name="connsiteY3" fmla="*/ 449179 h 517358"/>
              <a:gd name="connsiteX4" fmla="*/ 18439 w 135372"/>
              <a:gd name="connsiteY4" fmla="*/ 517358 h 517358"/>
              <a:gd name="connsiteX0" fmla="*/ 161212 w 161212"/>
              <a:gd name="connsiteY0" fmla="*/ 0 h 531425"/>
              <a:gd name="connsiteX1" fmla="*/ 2291 w 161212"/>
              <a:gd name="connsiteY1" fmla="*/ 233720 h 531425"/>
              <a:gd name="connsiteX2" fmla="*/ 71578 w 161212"/>
              <a:gd name="connsiteY2" fmla="*/ 352956 h 531425"/>
              <a:gd name="connsiteX3" fmla="*/ 134528 w 161212"/>
              <a:gd name="connsiteY3" fmla="*/ 463246 h 531425"/>
              <a:gd name="connsiteX4" fmla="*/ 17595 w 161212"/>
              <a:gd name="connsiteY4" fmla="*/ 531425 h 531425"/>
              <a:gd name="connsiteX0" fmla="*/ 143617 w 143617"/>
              <a:gd name="connsiteY0" fmla="*/ 0 h 531425"/>
              <a:gd name="connsiteX1" fmla="*/ 68432 w 143617"/>
              <a:gd name="connsiteY1" fmla="*/ 240754 h 531425"/>
              <a:gd name="connsiteX2" fmla="*/ 53983 w 143617"/>
              <a:gd name="connsiteY2" fmla="*/ 352956 h 531425"/>
              <a:gd name="connsiteX3" fmla="*/ 116933 w 143617"/>
              <a:gd name="connsiteY3" fmla="*/ 463246 h 531425"/>
              <a:gd name="connsiteX4" fmla="*/ 0 w 143617"/>
              <a:gd name="connsiteY4" fmla="*/ 531425 h 531425"/>
              <a:gd name="connsiteX0" fmla="*/ 143617 w 143617"/>
              <a:gd name="connsiteY0" fmla="*/ 0 h 531425"/>
              <a:gd name="connsiteX1" fmla="*/ 68432 w 143617"/>
              <a:gd name="connsiteY1" fmla="*/ 240754 h 531425"/>
              <a:gd name="connsiteX2" fmla="*/ 137719 w 143617"/>
              <a:gd name="connsiteY2" fmla="*/ 367024 h 531425"/>
              <a:gd name="connsiteX3" fmla="*/ 116933 w 143617"/>
              <a:gd name="connsiteY3" fmla="*/ 463246 h 531425"/>
              <a:gd name="connsiteX4" fmla="*/ 0 w 143617"/>
              <a:gd name="connsiteY4" fmla="*/ 531425 h 531425"/>
              <a:gd name="connsiteX0" fmla="*/ 86780 w 86780"/>
              <a:gd name="connsiteY0" fmla="*/ 0 h 545493"/>
              <a:gd name="connsiteX1" fmla="*/ 11595 w 86780"/>
              <a:gd name="connsiteY1" fmla="*/ 240754 h 545493"/>
              <a:gd name="connsiteX2" fmla="*/ 80882 w 86780"/>
              <a:gd name="connsiteY2" fmla="*/ 367024 h 545493"/>
              <a:gd name="connsiteX3" fmla="*/ 60096 w 86780"/>
              <a:gd name="connsiteY3" fmla="*/ 463246 h 545493"/>
              <a:gd name="connsiteX4" fmla="*/ 50824 w 86780"/>
              <a:gd name="connsiteY4" fmla="*/ 545493 h 545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80" h="545493">
                <a:moveTo>
                  <a:pt x="86780" y="0"/>
                </a:moveTo>
                <a:cubicBezTo>
                  <a:pt x="55364" y="67176"/>
                  <a:pt x="12578" y="179583"/>
                  <a:pt x="11595" y="240754"/>
                </a:cubicBezTo>
                <a:cubicBezTo>
                  <a:pt x="10612" y="301925"/>
                  <a:pt x="72799" y="329942"/>
                  <a:pt x="80882" y="367024"/>
                </a:cubicBezTo>
                <a:cubicBezTo>
                  <a:pt x="88965" y="404106"/>
                  <a:pt x="-89811" y="459808"/>
                  <a:pt x="60096" y="463246"/>
                </a:cubicBezTo>
                <a:cubicBezTo>
                  <a:pt x="43385" y="499341"/>
                  <a:pt x="68537" y="529451"/>
                  <a:pt x="50824" y="545493"/>
                </a:cubicBezTo>
              </a:path>
            </a:pathLst>
          </a:custGeom>
          <a:noFill/>
          <a:ln w="19050">
            <a:solidFill>
              <a:srgbClr val="FF72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8F6ADC5D-EEDB-A507-DAAA-35FF706660F3}"/>
              </a:ext>
            </a:extLst>
          </p:cNvPr>
          <p:cNvGrpSpPr/>
          <p:nvPr/>
        </p:nvGrpSpPr>
        <p:grpSpPr>
          <a:xfrm>
            <a:off x="725222" y="89547"/>
            <a:ext cx="10602062" cy="869855"/>
            <a:chOff x="725222" y="89547"/>
            <a:chExt cx="10602062" cy="869855"/>
          </a:xfrm>
        </p:grpSpPr>
        <p:grpSp>
          <p:nvGrpSpPr>
            <p:cNvPr id="5" name="Group 4">
              <a:extLst>
                <a:ext uri="{FF2B5EF4-FFF2-40B4-BE49-F238E27FC236}">
                  <a16:creationId xmlns:a16="http://schemas.microsoft.com/office/drawing/2014/main" id="{8F23A724-05B5-93BC-C31A-813EDDC5B944}"/>
                </a:ext>
              </a:extLst>
            </p:cNvPr>
            <p:cNvGrpSpPr/>
            <p:nvPr/>
          </p:nvGrpSpPr>
          <p:grpSpPr>
            <a:xfrm>
              <a:off x="1366197" y="89547"/>
              <a:ext cx="9334341" cy="869855"/>
              <a:chOff x="6095" y="77325"/>
              <a:chExt cx="12191999" cy="869855"/>
            </a:xfrm>
          </p:grpSpPr>
          <p:sp>
            <p:nvSpPr>
              <p:cNvPr id="8" name="Rounded Rectangle 7">
                <a:extLst>
                  <a:ext uri="{FF2B5EF4-FFF2-40B4-BE49-F238E27FC236}">
                    <a16:creationId xmlns:a16="http://schemas.microsoft.com/office/drawing/2014/main" id="{FD40579C-BAFF-A465-2109-B85C04D9BEFD}"/>
                  </a:ext>
                </a:extLst>
              </p:cNvPr>
              <p:cNvSpPr/>
              <p:nvPr/>
            </p:nvSpPr>
            <p:spPr>
              <a:xfrm>
                <a:off x="6095" y="77325"/>
                <a:ext cx="12191999"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a:extLst>
                  <a:ext uri="{FF2B5EF4-FFF2-40B4-BE49-F238E27FC236}">
                    <a16:creationId xmlns:a16="http://schemas.microsoft.com/office/drawing/2014/main" id="{08249CA0-537D-1122-26C0-75CBB3E4074C}"/>
                  </a:ext>
                </a:extLst>
              </p:cNvPr>
              <p:cNvSpPr/>
              <p:nvPr/>
            </p:nvSpPr>
            <p:spPr>
              <a:xfrm>
                <a:off x="103631" y="143301"/>
                <a:ext cx="11984736"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a:extLst>
                <a:ext uri="{FF2B5EF4-FFF2-40B4-BE49-F238E27FC236}">
                  <a16:creationId xmlns:a16="http://schemas.microsoft.com/office/drawing/2014/main" id="{162D2F81-45EC-4F42-1EDD-0D69E1EE28DA}"/>
                </a:ext>
              </a:extLst>
            </p:cNvPr>
            <p:cNvSpPr txBox="1"/>
            <p:nvPr/>
          </p:nvSpPr>
          <p:spPr>
            <a:xfrm>
              <a:off x="725222" y="209394"/>
              <a:ext cx="10602062" cy="584775"/>
            </a:xfrm>
            <a:prstGeom prst="rect">
              <a:avLst/>
            </a:prstGeom>
            <a:noFill/>
          </p:spPr>
          <p:txBody>
            <a:bodyPr wrap="square" rtlCol="0">
              <a:spAutoFit/>
            </a:bodyPr>
            <a:lstStyle/>
            <a:p>
              <a:pPr algn="ctr"/>
              <a:r>
                <a:rPr lang="en-US" sz="3200" spc="40" dirty="0">
                  <a:solidFill>
                    <a:srgbClr val="E5E9D0"/>
                  </a:solidFill>
                  <a:latin typeface="Hardwick WF" pitchFamily="2" charset="0"/>
                </a:rPr>
                <a:t>Fading Unions and Widening Wage Gaps</a:t>
              </a:r>
            </a:p>
          </p:txBody>
        </p:sp>
      </p:grpSp>
      <p:grpSp>
        <p:nvGrpSpPr>
          <p:cNvPr id="25" name="Group 24">
            <a:extLst>
              <a:ext uri="{FF2B5EF4-FFF2-40B4-BE49-F238E27FC236}">
                <a16:creationId xmlns:a16="http://schemas.microsoft.com/office/drawing/2014/main" id="{10E35B39-2B2D-6672-5C22-8D54389D5DA8}"/>
              </a:ext>
            </a:extLst>
          </p:cNvPr>
          <p:cNvGrpSpPr/>
          <p:nvPr/>
        </p:nvGrpSpPr>
        <p:grpSpPr>
          <a:xfrm>
            <a:off x="452916" y="1199309"/>
            <a:ext cx="11465169" cy="916311"/>
            <a:chOff x="3257907" y="1197601"/>
            <a:chExt cx="6131004" cy="755210"/>
          </a:xfrm>
        </p:grpSpPr>
        <p:sp>
          <p:nvSpPr>
            <p:cNvPr id="16" name="Octagon 15">
              <a:extLst>
                <a:ext uri="{FF2B5EF4-FFF2-40B4-BE49-F238E27FC236}">
                  <a16:creationId xmlns:a16="http://schemas.microsoft.com/office/drawing/2014/main" id="{EC7BD97A-2970-C376-2B45-248F95FEB6C4}"/>
                </a:ext>
              </a:extLst>
            </p:cNvPr>
            <p:cNvSpPr/>
            <p:nvPr/>
          </p:nvSpPr>
          <p:spPr>
            <a:xfrm>
              <a:off x="3257907" y="1197601"/>
              <a:ext cx="6131004" cy="755210"/>
            </a:xfrm>
            <a:prstGeom prst="octagon">
              <a:avLst/>
            </a:prstGeom>
            <a:solidFill>
              <a:srgbClr val="191819"/>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ctagon 16">
              <a:extLst>
                <a:ext uri="{FF2B5EF4-FFF2-40B4-BE49-F238E27FC236}">
                  <a16:creationId xmlns:a16="http://schemas.microsoft.com/office/drawing/2014/main" id="{FFDBB937-E7F6-5E02-27B6-39F0A35680FF}"/>
                </a:ext>
              </a:extLst>
            </p:cNvPr>
            <p:cNvSpPr/>
            <p:nvPr/>
          </p:nvSpPr>
          <p:spPr>
            <a:xfrm>
              <a:off x="3349456" y="1281724"/>
              <a:ext cx="5882928" cy="583360"/>
            </a:xfrm>
            <a:prstGeom prst="octagon">
              <a:avLst/>
            </a:prstGeom>
            <a:solidFill>
              <a:srgbClr val="201F20"/>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600CD620-95E2-0D86-E21A-E71E694EDAE2}"/>
              </a:ext>
            </a:extLst>
          </p:cNvPr>
          <p:cNvGrpSpPr/>
          <p:nvPr/>
        </p:nvGrpSpPr>
        <p:grpSpPr>
          <a:xfrm>
            <a:off x="834884" y="1262619"/>
            <a:ext cx="847000" cy="785318"/>
            <a:chOff x="376198" y="1113149"/>
            <a:chExt cx="869855" cy="869855"/>
          </a:xfrm>
        </p:grpSpPr>
        <p:pic>
          <p:nvPicPr>
            <p:cNvPr id="21" name="Graphic 20" descr="Key with solid fill">
              <a:extLst>
                <a:ext uri="{FF2B5EF4-FFF2-40B4-BE49-F238E27FC236}">
                  <a16:creationId xmlns:a16="http://schemas.microsoft.com/office/drawing/2014/main" id="{7EDEF79D-C5F0-585F-45E2-FD5E9548EF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6198" y="1113149"/>
              <a:ext cx="869855" cy="869855"/>
            </a:xfrm>
            <a:prstGeom prst="rect">
              <a:avLst/>
            </a:prstGeom>
          </p:spPr>
        </p:pic>
        <p:sp>
          <p:nvSpPr>
            <p:cNvPr id="22" name="Snip Same Side Corner Rectangle 21">
              <a:extLst>
                <a:ext uri="{FF2B5EF4-FFF2-40B4-BE49-F238E27FC236}">
                  <a16:creationId xmlns:a16="http://schemas.microsoft.com/office/drawing/2014/main" id="{909EC858-CAE4-E782-755C-8D561044ABDC}"/>
                </a:ext>
              </a:extLst>
            </p:cNvPr>
            <p:cNvSpPr/>
            <p:nvPr/>
          </p:nvSpPr>
          <p:spPr>
            <a:xfrm rot="16200000">
              <a:off x="384690" y="1357214"/>
              <a:ext cx="389827" cy="388244"/>
            </a:xfrm>
            <a:prstGeom prst="snip2SameRect">
              <a:avLst>
                <a:gd name="adj1" fmla="val 21679"/>
                <a:gd name="adj2" fmla="val 3659"/>
              </a:avLst>
            </a:prstGeom>
            <a:solidFill>
              <a:srgbClr val="FF72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a:extLst>
                <a:ext uri="{FF2B5EF4-FFF2-40B4-BE49-F238E27FC236}">
                  <a16:creationId xmlns:a16="http://schemas.microsoft.com/office/drawing/2014/main" id="{94DD0C0C-9696-4BC5-B1BB-8E0BE1289033}"/>
                </a:ext>
              </a:extLst>
            </p:cNvPr>
            <p:cNvSpPr/>
            <p:nvPr/>
          </p:nvSpPr>
          <p:spPr>
            <a:xfrm>
              <a:off x="460075" y="1495245"/>
              <a:ext cx="74763" cy="103517"/>
            </a:xfrm>
            <a:prstGeom prst="roundRect">
              <a:avLst/>
            </a:prstGeom>
            <a:solidFill>
              <a:srgbClr val="171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TextBox 23">
            <a:extLst>
              <a:ext uri="{FF2B5EF4-FFF2-40B4-BE49-F238E27FC236}">
                <a16:creationId xmlns:a16="http://schemas.microsoft.com/office/drawing/2014/main" id="{79761CD3-5D65-3689-8D73-A9FC3F79A708}"/>
              </a:ext>
            </a:extLst>
          </p:cNvPr>
          <p:cNvSpPr txBox="1"/>
          <p:nvPr/>
        </p:nvSpPr>
        <p:spPr>
          <a:xfrm>
            <a:off x="1750090" y="1429463"/>
            <a:ext cx="11284931" cy="419987"/>
          </a:xfrm>
          <a:prstGeom prst="rect">
            <a:avLst/>
          </a:prstGeom>
          <a:noFill/>
        </p:spPr>
        <p:txBody>
          <a:bodyPr wrap="square" rtlCol="0">
            <a:spAutoFit/>
          </a:bodyPr>
          <a:lstStyle/>
          <a:p>
            <a:pPr>
              <a:lnSpc>
                <a:spcPts val="2660"/>
              </a:lnSpc>
            </a:pPr>
            <a:r>
              <a:rPr lang="en-US" spc="20" dirty="0">
                <a:solidFill>
                  <a:schemeClr val="bg1"/>
                </a:solidFill>
                <a:latin typeface="Avenir" panose="02000503020000020003" pitchFamily="2" charset="0"/>
              </a:rPr>
              <a:t>Unions’ declining power over 7 decades has led to wage stagnation and growing inequality.</a:t>
            </a:r>
            <a:endParaRPr lang="en-US" dirty="0">
              <a:solidFill>
                <a:schemeClr val="bg1"/>
              </a:solidFill>
              <a:latin typeface="Avenir" panose="02000503020000020003" pitchFamily="2" charset="0"/>
            </a:endParaRPr>
          </a:p>
        </p:txBody>
      </p:sp>
      <p:sp>
        <p:nvSpPr>
          <p:cNvPr id="7" name="Rounded Rectangle 6">
            <a:extLst>
              <a:ext uri="{FF2B5EF4-FFF2-40B4-BE49-F238E27FC236}">
                <a16:creationId xmlns:a16="http://schemas.microsoft.com/office/drawing/2014/main" id="{70EB353A-ACA7-DA88-88DD-262C6D220453}"/>
              </a:ext>
            </a:extLst>
          </p:cNvPr>
          <p:cNvSpPr/>
          <p:nvPr/>
        </p:nvSpPr>
        <p:spPr>
          <a:xfrm>
            <a:off x="6825791" y="4723104"/>
            <a:ext cx="3967473" cy="1559597"/>
          </a:xfrm>
          <a:prstGeom prst="roundRect">
            <a:avLst>
              <a:gd name="adj" fmla="val 6519"/>
            </a:avLst>
          </a:prstGeom>
          <a:noFill/>
          <a:ln>
            <a:solidFill>
              <a:schemeClr val="bg2">
                <a:lumMod val="90000"/>
              </a:schemeClr>
            </a:solidFill>
          </a:ln>
          <a:effectLst/>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CF4DE32E-3D55-EB00-1FFD-D3C31A51A0BA}"/>
              </a:ext>
            </a:extLst>
          </p:cNvPr>
          <p:cNvSpPr txBox="1"/>
          <p:nvPr/>
        </p:nvSpPr>
        <p:spPr>
          <a:xfrm>
            <a:off x="6826836" y="4903786"/>
            <a:ext cx="3966428" cy="1176604"/>
          </a:xfrm>
          <a:prstGeom prst="rect">
            <a:avLst/>
          </a:prstGeom>
          <a:noFill/>
        </p:spPr>
        <p:txBody>
          <a:bodyPr wrap="square">
            <a:spAutoFit/>
          </a:bodyPr>
          <a:lstStyle/>
          <a:p>
            <a:pPr algn="ctr">
              <a:lnSpc>
                <a:spcPts val="2880"/>
              </a:lnSpc>
            </a:pPr>
            <a:r>
              <a:rPr lang="en-US" sz="1600" spc="40" dirty="0">
                <a:solidFill>
                  <a:srgbClr val="E5E9D0"/>
                </a:solidFill>
                <a:latin typeface="Avenir Next" panose="020B0503020202020204" pitchFamily="34" charset="0"/>
              </a:rPr>
              <a:t>The U.S. has the </a:t>
            </a:r>
            <a:r>
              <a:rPr lang="en-US" sz="1600" b="1" spc="40" dirty="0">
                <a:solidFill>
                  <a:srgbClr val="FF7957"/>
                </a:solidFill>
                <a:latin typeface="Avenir Next" panose="020B0503020202020204" pitchFamily="34" charset="0"/>
              </a:rPr>
              <a:t>5th</a:t>
            </a:r>
            <a:r>
              <a:rPr lang="en-US" sz="1600" b="1" spc="40" dirty="0">
                <a:solidFill>
                  <a:srgbClr val="FF9974"/>
                </a:solidFill>
                <a:latin typeface="Avenir Next" panose="020B0503020202020204" pitchFamily="34" charset="0"/>
              </a:rPr>
              <a:t> </a:t>
            </a:r>
            <a:r>
              <a:rPr lang="en-US" sz="1600" spc="40" dirty="0">
                <a:solidFill>
                  <a:srgbClr val="E5E9D0"/>
                </a:solidFill>
                <a:latin typeface="Avenir Next" panose="020B0503020202020204" pitchFamily="34" charset="0"/>
              </a:rPr>
              <a:t>lowest </a:t>
            </a:r>
          </a:p>
          <a:p>
            <a:pPr algn="ctr">
              <a:lnSpc>
                <a:spcPts val="2880"/>
              </a:lnSpc>
            </a:pPr>
            <a:r>
              <a:rPr lang="en-US" sz="1600" spc="40" dirty="0">
                <a:solidFill>
                  <a:srgbClr val="E5E9D0"/>
                </a:solidFill>
                <a:latin typeface="Avenir Next" panose="020B0503020202020204" pitchFamily="34" charset="0"/>
              </a:rPr>
              <a:t>union membership rate among </a:t>
            </a:r>
          </a:p>
          <a:p>
            <a:pPr algn="ctr">
              <a:lnSpc>
                <a:spcPts val="2880"/>
              </a:lnSpc>
            </a:pPr>
            <a:r>
              <a:rPr lang="en-US" sz="1600" spc="40" dirty="0">
                <a:solidFill>
                  <a:srgbClr val="E5E9D0"/>
                </a:solidFill>
                <a:latin typeface="Avenir Next" panose="020B0503020202020204" pitchFamily="34" charset="0"/>
              </a:rPr>
              <a:t>31 OECD countries.</a:t>
            </a:r>
            <a:endParaRPr lang="en-US" sz="2400" spc="40" dirty="0">
              <a:solidFill>
                <a:srgbClr val="FF7250"/>
              </a:solidFill>
              <a:latin typeface="Hardwick WF" pitchFamily="2" charset="0"/>
            </a:endParaRPr>
          </a:p>
        </p:txBody>
      </p:sp>
      <p:sp>
        <p:nvSpPr>
          <p:cNvPr id="11" name="Rounded Rectangle 10">
            <a:extLst>
              <a:ext uri="{FF2B5EF4-FFF2-40B4-BE49-F238E27FC236}">
                <a16:creationId xmlns:a16="http://schemas.microsoft.com/office/drawing/2014/main" id="{22FF7EDE-ACB5-B056-CF1C-EDE1F9F2FEE7}"/>
              </a:ext>
            </a:extLst>
          </p:cNvPr>
          <p:cNvSpPr/>
          <p:nvPr/>
        </p:nvSpPr>
        <p:spPr>
          <a:xfrm>
            <a:off x="5584371" y="2511998"/>
            <a:ext cx="6270172" cy="1878364"/>
          </a:xfrm>
          <a:prstGeom prst="roundRect">
            <a:avLst>
              <a:gd name="adj" fmla="val 6519"/>
            </a:avLst>
          </a:prstGeom>
          <a:noFill/>
          <a:ln>
            <a:solidFill>
              <a:schemeClr val="bg2">
                <a:lumMod val="90000"/>
              </a:schemeClr>
            </a:solidFill>
          </a:ln>
          <a:effectLst/>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9A50F251-4251-49C3-BC88-D8E262AA7BDA}"/>
              </a:ext>
            </a:extLst>
          </p:cNvPr>
          <p:cNvSpPr txBox="1"/>
          <p:nvPr/>
        </p:nvSpPr>
        <p:spPr>
          <a:xfrm>
            <a:off x="5624033" y="2850652"/>
            <a:ext cx="6254457" cy="1176604"/>
          </a:xfrm>
          <a:prstGeom prst="rect">
            <a:avLst/>
          </a:prstGeom>
          <a:noFill/>
        </p:spPr>
        <p:txBody>
          <a:bodyPr wrap="square">
            <a:spAutoFit/>
          </a:bodyPr>
          <a:lstStyle/>
          <a:p>
            <a:pPr algn="ctr">
              <a:lnSpc>
                <a:spcPts val="2880"/>
              </a:lnSpc>
            </a:pPr>
            <a:r>
              <a:rPr lang="en-US" sz="1600" spc="40" dirty="0">
                <a:solidFill>
                  <a:srgbClr val="E5E9D0"/>
                </a:solidFill>
                <a:latin typeface="Avenir Next" panose="020B0503020202020204" pitchFamily="34" charset="0"/>
              </a:rPr>
              <a:t>Declining unionization effectively reduced the median </a:t>
            </a:r>
          </a:p>
          <a:p>
            <a:pPr algn="ctr">
              <a:lnSpc>
                <a:spcPts val="2880"/>
              </a:lnSpc>
            </a:pPr>
            <a:r>
              <a:rPr lang="en-US" sz="1600" spc="40" dirty="0">
                <a:solidFill>
                  <a:srgbClr val="E5E9D0"/>
                </a:solidFill>
                <a:latin typeface="Avenir Next" panose="020B0503020202020204" pitchFamily="34" charset="0"/>
              </a:rPr>
              <a:t>hourly wage by </a:t>
            </a:r>
            <a:r>
              <a:rPr lang="en-US" sz="1600" b="1" spc="40" dirty="0">
                <a:solidFill>
                  <a:srgbClr val="FF7957"/>
                </a:solidFill>
                <a:latin typeface="Avenir Next" panose="020B0503020202020204" pitchFamily="34" charset="0"/>
              </a:rPr>
              <a:t>$1.56</a:t>
            </a:r>
            <a:r>
              <a:rPr lang="en-US" sz="1600" spc="40" dirty="0">
                <a:solidFill>
                  <a:srgbClr val="E5E9D0"/>
                </a:solidFill>
                <a:latin typeface="Avenir Next" panose="020B0503020202020204" pitchFamily="34" charset="0"/>
              </a:rPr>
              <a:t> from 1979 to 2017, </a:t>
            </a:r>
          </a:p>
          <a:p>
            <a:pPr algn="ctr">
              <a:lnSpc>
                <a:spcPts val="2880"/>
              </a:lnSpc>
            </a:pPr>
            <a:r>
              <a:rPr lang="en-US" sz="1600" spc="40" dirty="0">
                <a:solidFill>
                  <a:srgbClr val="E5E9D0"/>
                </a:solidFill>
                <a:latin typeface="Avenir Next" panose="020B0503020202020204" pitchFamily="34" charset="0"/>
              </a:rPr>
              <a:t>costing a full-time, year-round worker </a:t>
            </a:r>
            <a:r>
              <a:rPr lang="en-US" sz="1600" b="1" spc="40" dirty="0">
                <a:solidFill>
                  <a:srgbClr val="FF7957"/>
                </a:solidFill>
                <a:latin typeface="Avenir Next" panose="020B0503020202020204" pitchFamily="34" charset="0"/>
              </a:rPr>
              <a:t>$3,250 </a:t>
            </a:r>
            <a:r>
              <a:rPr lang="en-US" sz="1600" spc="40" dirty="0">
                <a:solidFill>
                  <a:srgbClr val="E5E9D0"/>
                </a:solidFill>
                <a:latin typeface="Avenir Next" panose="020B0503020202020204" pitchFamily="34" charset="0"/>
              </a:rPr>
              <a:t>annually.</a:t>
            </a:r>
            <a:endParaRPr lang="en-US" sz="2400" spc="40" dirty="0">
              <a:solidFill>
                <a:srgbClr val="FF7250"/>
              </a:solidFill>
              <a:latin typeface="Hardwick WF" pitchFamily="2" charset="0"/>
            </a:endParaRPr>
          </a:p>
        </p:txBody>
      </p:sp>
      <p:cxnSp>
        <p:nvCxnSpPr>
          <p:cNvPr id="36" name="Straight Connector 35">
            <a:extLst>
              <a:ext uri="{FF2B5EF4-FFF2-40B4-BE49-F238E27FC236}">
                <a16:creationId xmlns:a16="http://schemas.microsoft.com/office/drawing/2014/main" id="{9AE4627C-0BF9-CC77-5ED1-85DD2293F732}"/>
              </a:ext>
            </a:extLst>
          </p:cNvPr>
          <p:cNvCxnSpPr>
            <a:cxnSpLocks/>
          </p:cNvCxnSpPr>
          <p:nvPr/>
        </p:nvCxnSpPr>
        <p:spPr>
          <a:xfrm flipH="1">
            <a:off x="1063227" y="5875218"/>
            <a:ext cx="3713188" cy="0"/>
          </a:xfrm>
          <a:prstGeom prst="line">
            <a:avLst/>
          </a:prstGeom>
          <a:ln>
            <a:solidFill>
              <a:srgbClr val="F2F7DC"/>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5AC99E4A-BDA8-2966-26AC-116791BA1A49}"/>
              </a:ext>
            </a:extLst>
          </p:cNvPr>
          <p:cNvSpPr txBox="1"/>
          <p:nvPr/>
        </p:nvSpPr>
        <p:spPr>
          <a:xfrm>
            <a:off x="1372034" y="5951083"/>
            <a:ext cx="1904723" cy="369332"/>
          </a:xfrm>
          <a:prstGeom prst="rect">
            <a:avLst/>
          </a:prstGeom>
          <a:noFill/>
        </p:spPr>
        <p:txBody>
          <a:bodyPr wrap="square" rtlCol="0">
            <a:spAutoFit/>
          </a:bodyPr>
          <a:lstStyle/>
          <a:p>
            <a:r>
              <a:rPr lang="en-US" dirty="0">
                <a:solidFill>
                  <a:srgbClr val="81817F"/>
                </a:solidFill>
                <a:latin typeface="Avenir Next Medium" panose="020B0503020202020204" pitchFamily="34" charset="0"/>
              </a:rPr>
              <a:t>1960</a:t>
            </a:r>
          </a:p>
        </p:txBody>
      </p:sp>
      <p:sp>
        <p:nvSpPr>
          <p:cNvPr id="39" name="TextBox 38">
            <a:extLst>
              <a:ext uri="{FF2B5EF4-FFF2-40B4-BE49-F238E27FC236}">
                <a16:creationId xmlns:a16="http://schemas.microsoft.com/office/drawing/2014/main" id="{02046E29-5899-1E16-9409-683E5D6AEDEC}"/>
              </a:ext>
            </a:extLst>
          </p:cNvPr>
          <p:cNvSpPr txBox="1"/>
          <p:nvPr/>
        </p:nvSpPr>
        <p:spPr>
          <a:xfrm>
            <a:off x="3839943" y="5946864"/>
            <a:ext cx="1904723" cy="369332"/>
          </a:xfrm>
          <a:prstGeom prst="rect">
            <a:avLst/>
          </a:prstGeom>
          <a:noFill/>
        </p:spPr>
        <p:txBody>
          <a:bodyPr wrap="square" rtlCol="0">
            <a:spAutoFit/>
          </a:bodyPr>
          <a:lstStyle/>
          <a:p>
            <a:r>
              <a:rPr lang="en-US" dirty="0">
                <a:solidFill>
                  <a:srgbClr val="81817F"/>
                </a:solidFill>
                <a:latin typeface="Avenir Next Medium" panose="020B0503020202020204" pitchFamily="34" charset="0"/>
              </a:rPr>
              <a:t>2022</a:t>
            </a:r>
          </a:p>
        </p:txBody>
      </p:sp>
      <p:sp>
        <p:nvSpPr>
          <p:cNvPr id="40" name="TextBox 39">
            <a:extLst>
              <a:ext uri="{FF2B5EF4-FFF2-40B4-BE49-F238E27FC236}">
                <a16:creationId xmlns:a16="http://schemas.microsoft.com/office/drawing/2014/main" id="{8DFF2E71-CBEE-B8C5-F682-ED27A21E5A85}"/>
              </a:ext>
            </a:extLst>
          </p:cNvPr>
          <p:cNvSpPr txBox="1"/>
          <p:nvPr/>
        </p:nvSpPr>
        <p:spPr>
          <a:xfrm>
            <a:off x="570272" y="3412255"/>
            <a:ext cx="2087530" cy="737381"/>
          </a:xfrm>
          <a:prstGeom prst="rect">
            <a:avLst/>
          </a:prstGeom>
          <a:noFill/>
        </p:spPr>
        <p:txBody>
          <a:bodyPr wrap="square">
            <a:spAutoFit/>
          </a:bodyPr>
          <a:lstStyle/>
          <a:p>
            <a:pPr algn="ctr">
              <a:lnSpc>
                <a:spcPts val="2580"/>
              </a:lnSpc>
            </a:pPr>
            <a:r>
              <a:rPr lang="en-US" sz="1600" spc="40" dirty="0">
                <a:solidFill>
                  <a:srgbClr val="CAFEFF"/>
                </a:solidFill>
                <a:latin typeface="Avenir Next" panose="020B0503020202020204" pitchFamily="34" charset="0"/>
              </a:rPr>
              <a:t>Union </a:t>
            </a:r>
          </a:p>
          <a:p>
            <a:pPr algn="ctr">
              <a:lnSpc>
                <a:spcPts val="2580"/>
              </a:lnSpc>
            </a:pPr>
            <a:r>
              <a:rPr lang="en-US" sz="1600" spc="40" dirty="0">
                <a:solidFill>
                  <a:srgbClr val="CAFEFF"/>
                </a:solidFill>
                <a:latin typeface="Avenir Next" panose="020B0503020202020204" pitchFamily="34" charset="0"/>
              </a:rPr>
              <a:t>Density</a:t>
            </a:r>
            <a:endParaRPr lang="en-US" sz="2400" spc="40" dirty="0">
              <a:solidFill>
                <a:srgbClr val="CAFEFF"/>
              </a:solidFill>
              <a:latin typeface="Hardwick WF" pitchFamily="2" charset="0"/>
            </a:endParaRPr>
          </a:p>
        </p:txBody>
      </p:sp>
      <p:sp>
        <p:nvSpPr>
          <p:cNvPr id="41" name="TextBox 40">
            <a:extLst>
              <a:ext uri="{FF2B5EF4-FFF2-40B4-BE49-F238E27FC236}">
                <a16:creationId xmlns:a16="http://schemas.microsoft.com/office/drawing/2014/main" id="{53D1ED41-CC6F-EB93-14F5-13240851D598}"/>
              </a:ext>
            </a:extLst>
          </p:cNvPr>
          <p:cNvSpPr txBox="1"/>
          <p:nvPr/>
        </p:nvSpPr>
        <p:spPr>
          <a:xfrm>
            <a:off x="2761733" y="3101056"/>
            <a:ext cx="2354010" cy="737381"/>
          </a:xfrm>
          <a:prstGeom prst="rect">
            <a:avLst/>
          </a:prstGeom>
          <a:noFill/>
        </p:spPr>
        <p:txBody>
          <a:bodyPr wrap="square">
            <a:spAutoFit/>
          </a:bodyPr>
          <a:lstStyle/>
          <a:p>
            <a:pPr>
              <a:lnSpc>
                <a:spcPts val="2580"/>
              </a:lnSpc>
            </a:pPr>
            <a:r>
              <a:rPr lang="en-US" sz="1600" spc="40" dirty="0">
                <a:solidFill>
                  <a:srgbClr val="FF7957"/>
                </a:solidFill>
                <a:latin typeface="Avenir Next" panose="020B0503020202020204" pitchFamily="34" charset="0"/>
              </a:rPr>
              <a:t>Income share </a:t>
            </a:r>
          </a:p>
          <a:p>
            <a:pPr>
              <a:lnSpc>
                <a:spcPts val="2580"/>
              </a:lnSpc>
            </a:pPr>
            <a:r>
              <a:rPr lang="en-US" sz="1600" spc="40" dirty="0">
                <a:solidFill>
                  <a:srgbClr val="FF7957"/>
                </a:solidFill>
                <a:latin typeface="Avenir Next" panose="020B0503020202020204" pitchFamily="34" charset="0"/>
              </a:rPr>
              <a:t>of top 1%</a:t>
            </a:r>
            <a:endParaRPr lang="en-US" sz="2400" spc="40" dirty="0">
              <a:solidFill>
                <a:srgbClr val="FF7957"/>
              </a:solidFill>
              <a:latin typeface="Hardwick WF" pitchFamily="2" charset="0"/>
            </a:endParaRPr>
          </a:p>
        </p:txBody>
      </p:sp>
      <p:sp>
        <p:nvSpPr>
          <p:cNvPr id="42" name="TextBox 41">
            <a:extLst>
              <a:ext uri="{FF2B5EF4-FFF2-40B4-BE49-F238E27FC236}">
                <a16:creationId xmlns:a16="http://schemas.microsoft.com/office/drawing/2014/main" id="{23653F4D-0C82-277C-6AC1-9DD14F467208}"/>
              </a:ext>
            </a:extLst>
          </p:cNvPr>
          <p:cNvSpPr txBox="1"/>
          <p:nvPr/>
        </p:nvSpPr>
        <p:spPr>
          <a:xfrm>
            <a:off x="3561753" y="4916031"/>
            <a:ext cx="2087530" cy="434734"/>
          </a:xfrm>
          <a:prstGeom prst="rect">
            <a:avLst/>
          </a:prstGeom>
          <a:noFill/>
        </p:spPr>
        <p:txBody>
          <a:bodyPr wrap="square">
            <a:spAutoFit/>
          </a:bodyPr>
          <a:lstStyle/>
          <a:p>
            <a:pPr algn="ctr">
              <a:lnSpc>
                <a:spcPts val="2580"/>
              </a:lnSpc>
            </a:pPr>
            <a:r>
              <a:rPr lang="en-US" sz="2400" spc="40">
                <a:solidFill>
                  <a:srgbClr val="CAFEFF"/>
                </a:solidFill>
                <a:latin typeface="Hardwick WF" pitchFamily="2" charset="0"/>
              </a:rPr>
              <a:t>12%</a:t>
            </a:r>
            <a:endParaRPr lang="en-US" sz="2400" spc="40" dirty="0">
              <a:solidFill>
                <a:srgbClr val="CAFEFF"/>
              </a:solidFill>
              <a:latin typeface="Hardwick WF" pitchFamily="2" charset="0"/>
            </a:endParaRPr>
          </a:p>
        </p:txBody>
      </p:sp>
      <p:sp>
        <p:nvSpPr>
          <p:cNvPr id="43" name="TextBox 42">
            <a:extLst>
              <a:ext uri="{FF2B5EF4-FFF2-40B4-BE49-F238E27FC236}">
                <a16:creationId xmlns:a16="http://schemas.microsoft.com/office/drawing/2014/main" id="{1EEBCA22-8501-99C6-C5D5-698F55BD1FE9}"/>
              </a:ext>
            </a:extLst>
          </p:cNvPr>
          <p:cNvSpPr txBox="1"/>
          <p:nvPr/>
        </p:nvSpPr>
        <p:spPr>
          <a:xfrm>
            <a:off x="191477" y="2612051"/>
            <a:ext cx="2087530" cy="434734"/>
          </a:xfrm>
          <a:prstGeom prst="rect">
            <a:avLst/>
          </a:prstGeom>
          <a:noFill/>
        </p:spPr>
        <p:txBody>
          <a:bodyPr wrap="square">
            <a:spAutoFit/>
          </a:bodyPr>
          <a:lstStyle/>
          <a:p>
            <a:pPr algn="ctr">
              <a:lnSpc>
                <a:spcPts val="2580"/>
              </a:lnSpc>
            </a:pPr>
            <a:r>
              <a:rPr lang="en-US" sz="2400" spc="40">
                <a:solidFill>
                  <a:srgbClr val="CAFEFF"/>
                </a:solidFill>
                <a:latin typeface="Hardwick WF" pitchFamily="2" charset="0"/>
              </a:rPr>
              <a:t>29%</a:t>
            </a:r>
            <a:endParaRPr lang="en-US" sz="2400" spc="40" dirty="0">
              <a:solidFill>
                <a:srgbClr val="CAFEFF"/>
              </a:solidFill>
              <a:latin typeface="Hardwick WF" pitchFamily="2" charset="0"/>
            </a:endParaRPr>
          </a:p>
        </p:txBody>
      </p:sp>
      <p:sp>
        <p:nvSpPr>
          <p:cNvPr id="44" name="TextBox 43">
            <a:extLst>
              <a:ext uri="{FF2B5EF4-FFF2-40B4-BE49-F238E27FC236}">
                <a16:creationId xmlns:a16="http://schemas.microsoft.com/office/drawing/2014/main" id="{EF1D2A6A-8CB9-E444-D0AD-E25EA004CF26}"/>
              </a:ext>
            </a:extLst>
          </p:cNvPr>
          <p:cNvSpPr txBox="1"/>
          <p:nvPr/>
        </p:nvSpPr>
        <p:spPr>
          <a:xfrm>
            <a:off x="111890" y="4668432"/>
            <a:ext cx="2087530" cy="434734"/>
          </a:xfrm>
          <a:prstGeom prst="rect">
            <a:avLst/>
          </a:prstGeom>
          <a:noFill/>
        </p:spPr>
        <p:txBody>
          <a:bodyPr wrap="square">
            <a:spAutoFit/>
          </a:bodyPr>
          <a:lstStyle/>
          <a:p>
            <a:pPr algn="ctr">
              <a:lnSpc>
                <a:spcPts val="2580"/>
              </a:lnSpc>
            </a:pPr>
            <a:r>
              <a:rPr lang="en-US" sz="2400" spc="40">
                <a:solidFill>
                  <a:srgbClr val="FF7957"/>
                </a:solidFill>
                <a:latin typeface="Hardwick WF" pitchFamily="2" charset="0"/>
              </a:rPr>
              <a:t>12%</a:t>
            </a:r>
            <a:endParaRPr lang="en-US" sz="2400" spc="40" dirty="0">
              <a:solidFill>
                <a:srgbClr val="FF7957"/>
              </a:solidFill>
              <a:latin typeface="Hardwick WF" pitchFamily="2" charset="0"/>
            </a:endParaRPr>
          </a:p>
        </p:txBody>
      </p:sp>
      <p:sp>
        <p:nvSpPr>
          <p:cNvPr id="45" name="TextBox 44">
            <a:extLst>
              <a:ext uri="{FF2B5EF4-FFF2-40B4-BE49-F238E27FC236}">
                <a16:creationId xmlns:a16="http://schemas.microsoft.com/office/drawing/2014/main" id="{203F8EC4-9948-D979-9FB7-F9230246B077}"/>
              </a:ext>
            </a:extLst>
          </p:cNvPr>
          <p:cNvSpPr txBox="1"/>
          <p:nvPr/>
        </p:nvSpPr>
        <p:spPr>
          <a:xfrm>
            <a:off x="3561753" y="3588377"/>
            <a:ext cx="2087530" cy="434734"/>
          </a:xfrm>
          <a:prstGeom prst="rect">
            <a:avLst/>
          </a:prstGeom>
          <a:noFill/>
        </p:spPr>
        <p:txBody>
          <a:bodyPr wrap="square">
            <a:spAutoFit/>
          </a:bodyPr>
          <a:lstStyle/>
          <a:p>
            <a:pPr algn="ctr">
              <a:lnSpc>
                <a:spcPts val="2580"/>
              </a:lnSpc>
            </a:pPr>
            <a:r>
              <a:rPr lang="en-US" sz="2400" spc="40">
                <a:solidFill>
                  <a:srgbClr val="FF7957"/>
                </a:solidFill>
                <a:latin typeface="Hardwick WF" pitchFamily="2" charset="0"/>
              </a:rPr>
              <a:t>19%</a:t>
            </a:r>
            <a:endParaRPr lang="en-US" sz="2400" spc="40" dirty="0">
              <a:solidFill>
                <a:srgbClr val="FF7957"/>
              </a:solidFill>
              <a:latin typeface="Hardwick WF" pitchFamily="2" charset="0"/>
            </a:endParaRPr>
          </a:p>
        </p:txBody>
      </p:sp>
      <p:sp>
        <p:nvSpPr>
          <p:cNvPr id="3" name="Freeform 2">
            <a:extLst>
              <a:ext uri="{FF2B5EF4-FFF2-40B4-BE49-F238E27FC236}">
                <a16:creationId xmlns:a16="http://schemas.microsoft.com/office/drawing/2014/main" id="{0BD3F04A-5FA2-10E7-D1E1-331EE26776AF}"/>
              </a:ext>
            </a:extLst>
          </p:cNvPr>
          <p:cNvSpPr/>
          <p:nvPr/>
        </p:nvSpPr>
        <p:spPr>
          <a:xfrm>
            <a:off x="1512377" y="3805744"/>
            <a:ext cx="2715716" cy="1574918"/>
          </a:xfrm>
          <a:custGeom>
            <a:avLst/>
            <a:gdLst>
              <a:gd name="connsiteX0" fmla="*/ 0 w 2685011"/>
              <a:gd name="connsiteY0" fmla="*/ 1945178 h 1945178"/>
              <a:gd name="connsiteX1" fmla="*/ 2685011 w 2685011"/>
              <a:gd name="connsiteY1" fmla="*/ 0 h 1945178"/>
              <a:gd name="connsiteX0" fmla="*/ 0 w 2685011"/>
              <a:gd name="connsiteY0" fmla="*/ 1945178 h 2489793"/>
              <a:gd name="connsiteX1" fmla="*/ 653967 w 2685011"/>
              <a:gd name="connsiteY1" fmla="*/ 2474576 h 2489793"/>
              <a:gd name="connsiteX2" fmla="*/ 2685011 w 2685011"/>
              <a:gd name="connsiteY2" fmla="*/ 0 h 2489793"/>
              <a:gd name="connsiteX0" fmla="*/ 0 w 2685011"/>
              <a:gd name="connsiteY0" fmla="*/ 1945178 h 2491849"/>
              <a:gd name="connsiteX1" fmla="*/ 653967 w 2685011"/>
              <a:gd name="connsiteY1" fmla="*/ 2474576 h 2491849"/>
              <a:gd name="connsiteX2" fmla="*/ 2685011 w 2685011"/>
              <a:gd name="connsiteY2" fmla="*/ 0 h 2491849"/>
              <a:gd name="connsiteX0" fmla="*/ 0 w 2685011"/>
              <a:gd name="connsiteY0" fmla="*/ 1945178 h 2491849"/>
              <a:gd name="connsiteX1" fmla="*/ 653967 w 2685011"/>
              <a:gd name="connsiteY1" fmla="*/ 2474576 h 2491849"/>
              <a:gd name="connsiteX2" fmla="*/ 1136105 w 2685011"/>
              <a:gd name="connsiteY2" fmla="*/ 1269230 h 2491849"/>
              <a:gd name="connsiteX3" fmla="*/ 2685011 w 2685011"/>
              <a:gd name="connsiteY3" fmla="*/ 0 h 2491849"/>
              <a:gd name="connsiteX0" fmla="*/ 0 w 2685011"/>
              <a:gd name="connsiteY0" fmla="*/ 1945178 h 2491849"/>
              <a:gd name="connsiteX1" fmla="*/ 653967 w 2685011"/>
              <a:gd name="connsiteY1" fmla="*/ 2474576 h 2491849"/>
              <a:gd name="connsiteX2" fmla="*/ 1136105 w 2685011"/>
              <a:gd name="connsiteY2" fmla="*/ 1269230 h 2491849"/>
              <a:gd name="connsiteX3" fmla="*/ 1934127 w 2685011"/>
              <a:gd name="connsiteY3" fmla="*/ 654089 h 2491849"/>
              <a:gd name="connsiteX4" fmla="*/ 2685011 w 2685011"/>
              <a:gd name="connsiteY4" fmla="*/ 0 h 2491849"/>
              <a:gd name="connsiteX0" fmla="*/ 0 w 2790894"/>
              <a:gd name="connsiteY0" fmla="*/ 1592961 h 2486466"/>
              <a:gd name="connsiteX1" fmla="*/ 759850 w 2790894"/>
              <a:gd name="connsiteY1" fmla="*/ 2474576 h 2486466"/>
              <a:gd name="connsiteX2" fmla="*/ 1241988 w 2790894"/>
              <a:gd name="connsiteY2" fmla="*/ 1269230 h 2486466"/>
              <a:gd name="connsiteX3" fmla="*/ 2040010 w 2790894"/>
              <a:gd name="connsiteY3" fmla="*/ 654089 h 2486466"/>
              <a:gd name="connsiteX4" fmla="*/ 2790894 w 2790894"/>
              <a:gd name="connsiteY4" fmla="*/ 0 h 2486466"/>
              <a:gd name="connsiteX0" fmla="*/ 0 w 2790894"/>
              <a:gd name="connsiteY0" fmla="*/ 1592961 h 2266927"/>
              <a:gd name="connsiteX1" fmla="*/ 746614 w 2790894"/>
              <a:gd name="connsiteY1" fmla="*/ 2252123 h 2266927"/>
              <a:gd name="connsiteX2" fmla="*/ 1241988 w 2790894"/>
              <a:gd name="connsiteY2" fmla="*/ 1269230 h 2266927"/>
              <a:gd name="connsiteX3" fmla="*/ 2040010 w 2790894"/>
              <a:gd name="connsiteY3" fmla="*/ 654089 h 2266927"/>
              <a:gd name="connsiteX4" fmla="*/ 2790894 w 2790894"/>
              <a:gd name="connsiteY4" fmla="*/ 0 h 2266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0894" h="2266927">
                <a:moveTo>
                  <a:pt x="0" y="1592961"/>
                </a:moveTo>
                <a:cubicBezTo>
                  <a:pt x="71131" y="1567151"/>
                  <a:pt x="567418" y="2385999"/>
                  <a:pt x="746614" y="2252123"/>
                </a:cubicBezTo>
                <a:cubicBezTo>
                  <a:pt x="956747" y="2203196"/>
                  <a:pt x="903481" y="1681659"/>
                  <a:pt x="1241988" y="1269230"/>
                </a:cubicBezTo>
                <a:cubicBezTo>
                  <a:pt x="1430410" y="971357"/>
                  <a:pt x="1781859" y="865627"/>
                  <a:pt x="2040010" y="654089"/>
                </a:cubicBezTo>
                <a:cubicBezTo>
                  <a:pt x="2298161" y="442551"/>
                  <a:pt x="2640808" y="114557"/>
                  <a:pt x="2790894" y="0"/>
                </a:cubicBezTo>
              </a:path>
            </a:pathLst>
          </a:custGeom>
          <a:noFill/>
          <a:ln w="28575">
            <a:solidFill>
              <a:srgbClr val="FF795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reeform 3">
            <a:extLst>
              <a:ext uri="{FF2B5EF4-FFF2-40B4-BE49-F238E27FC236}">
                <a16:creationId xmlns:a16="http://schemas.microsoft.com/office/drawing/2014/main" id="{7BC5A94A-369D-AEF9-829D-EB6BD4203D93}"/>
              </a:ext>
            </a:extLst>
          </p:cNvPr>
          <p:cNvSpPr/>
          <p:nvPr/>
        </p:nvSpPr>
        <p:spPr>
          <a:xfrm>
            <a:off x="1612669" y="2934393"/>
            <a:ext cx="2615424" cy="2138862"/>
          </a:xfrm>
          <a:custGeom>
            <a:avLst/>
            <a:gdLst>
              <a:gd name="connsiteX0" fmla="*/ 0 w 2610196"/>
              <a:gd name="connsiteY0" fmla="*/ 0 h 1895302"/>
              <a:gd name="connsiteX1" fmla="*/ 2610196 w 2610196"/>
              <a:gd name="connsiteY1" fmla="*/ 1895302 h 1895302"/>
              <a:gd name="connsiteX0" fmla="*/ 0 w 2610196"/>
              <a:gd name="connsiteY0" fmla="*/ 0 h 1895302"/>
              <a:gd name="connsiteX1" fmla="*/ 2610196 w 2610196"/>
              <a:gd name="connsiteY1" fmla="*/ 1895302 h 1895302"/>
            </a:gdLst>
            <a:ahLst/>
            <a:cxnLst>
              <a:cxn ang="0">
                <a:pos x="connsiteX0" y="connsiteY0"/>
              </a:cxn>
              <a:cxn ang="0">
                <a:pos x="connsiteX1" y="connsiteY1"/>
              </a:cxn>
            </a:cxnLst>
            <a:rect l="l" t="t" r="r" b="b"/>
            <a:pathLst>
              <a:path w="2610196" h="1895302">
                <a:moveTo>
                  <a:pt x="0" y="0"/>
                </a:moveTo>
                <a:cubicBezTo>
                  <a:pt x="870065" y="631767"/>
                  <a:pt x="659477" y="1346663"/>
                  <a:pt x="2610196" y="1895302"/>
                </a:cubicBezTo>
              </a:path>
            </a:pathLst>
          </a:custGeom>
          <a:noFill/>
          <a:ln w="28575">
            <a:solidFill>
              <a:srgbClr val="CAF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3AB71FA2-6EB9-FE1C-4F9A-F83B9B3CABE3}"/>
              </a:ext>
            </a:extLst>
          </p:cNvPr>
          <p:cNvSpPr txBox="1"/>
          <p:nvPr/>
        </p:nvSpPr>
        <p:spPr>
          <a:xfrm>
            <a:off x="11061199" y="4075672"/>
            <a:ext cx="134734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Ref. 12</a:t>
            </a:r>
          </a:p>
        </p:txBody>
      </p:sp>
      <p:sp>
        <p:nvSpPr>
          <p:cNvPr id="26" name="TextBox 25">
            <a:extLst>
              <a:ext uri="{FF2B5EF4-FFF2-40B4-BE49-F238E27FC236}">
                <a16:creationId xmlns:a16="http://schemas.microsoft.com/office/drawing/2014/main" id="{6ACA313E-40F7-A64B-9F25-548FB8403DF6}"/>
              </a:ext>
            </a:extLst>
          </p:cNvPr>
          <p:cNvSpPr txBox="1"/>
          <p:nvPr/>
        </p:nvSpPr>
        <p:spPr>
          <a:xfrm>
            <a:off x="9988912" y="5984073"/>
            <a:ext cx="134734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Ref. 13 </a:t>
            </a:r>
          </a:p>
        </p:txBody>
      </p:sp>
      <p:sp>
        <p:nvSpPr>
          <p:cNvPr id="27" name="TextBox 26">
            <a:extLst>
              <a:ext uri="{FF2B5EF4-FFF2-40B4-BE49-F238E27FC236}">
                <a16:creationId xmlns:a16="http://schemas.microsoft.com/office/drawing/2014/main" id="{1D7E3DE8-B784-6E27-2B11-95872E4FA0E4}"/>
              </a:ext>
            </a:extLst>
          </p:cNvPr>
          <p:cNvSpPr txBox="1"/>
          <p:nvPr/>
        </p:nvSpPr>
        <p:spPr>
          <a:xfrm>
            <a:off x="4923226" y="5736718"/>
            <a:ext cx="134734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23</a:t>
            </a:r>
          </a:p>
        </p:txBody>
      </p:sp>
      <p:sp>
        <p:nvSpPr>
          <p:cNvPr id="28" name="TextBox 27">
            <a:extLst>
              <a:ext uri="{FF2B5EF4-FFF2-40B4-BE49-F238E27FC236}">
                <a16:creationId xmlns:a16="http://schemas.microsoft.com/office/drawing/2014/main" id="{5BA33DD4-F73A-3309-5348-25F5A2774BCF}"/>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1064036192"/>
      </p:ext>
    </p:extLst>
  </p:cSld>
  <p:clrMapOvr>
    <a:masterClrMapping/>
  </p:clrMapOvr>
  <p:transition spd="med">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732871E-602F-A746-0637-C8134CA32EC9}"/>
              </a:ext>
            </a:extLst>
          </p:cNvPr>
          <p:cNvGrpSpPr/>
          <p:nvPr/>
        </p:nvGrpSpPr>
        <p:grpSpPr>
          <a:xfrm>
            <a:off x="1483665" y="105260"/>
            <a:ext cx="9477806" cy="869855"/>
            <a:chOff x="1483665" y="105260"/>
            <a:chExt cx="9477806" cy="869855"/>
          </a:xfrm>
        </p:grpSpPr>
        <p:grpSp>
          <p:nvGrpSpPr>
            <p:cNvPr id="5" name="Group 4">
              <a:extLst>
                <a:ext uri="{FF2B5EF4-FFF2-40B4-BE49-F238E27FC236}">
                  <a16:creationId xmlns:a16="http://schemas.microsoft.com/office/drawing/2014/main" id="{8F23A724-05B5-93BC-C31A-813EDDC5B944}"/>
                </a:ext>
              </a:extLst>
            </p:cNvPr>
            <p:cNvGrpSpPr/>
            <p:nvPr/>
          </p:nvGrpSpPr>
          <p:grpSpPr>
            <a:xfrm>
              <a:off x="1483665" y="105260"/>
              <a:ext cx="9477560" cy="869855"/>
              <a:chOff x="6095" y="77325"/>
              <a:chExt cx="12191999" cy="869855"/>
            </a:xfrm>
          </p:grpSpPr>
          <p:sp>
            <p:nvSpPr>
              <p:cNvPr id="8" name="Rounded Rectangle 7">
                <a:extLst>
                  <a:ext uri="{FF2B5EF4-FFF2-40B4-BE49-F238E27FC236}">
                    <a16:creationId xmlns:a16="http://schemas.microsoft.com/office/drawing/2014/main" id="{FD40579C-BAFF-A465-2109-B85C04D9BEFD}"/>
                  </a:ext>
                </a:extLst>
              </p:cNvPr>
              <p:cNvSpPr/>
              <p:nvPr/>
            </p:nvSpPr>
            <p:spPr>
              <a:xfrm>
                <a:off x="6095" y="77325"/>
                <a:ext cx="12191999"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a:extLst>
                  <a:ext uri="{FF2B5EF4-FFF2-40B4-BE49-F238E27FC236}">
                    <a16:creationId xmlns:a16="http://schemas.microsoft.com/office/drawing/2014/main" id="{08249CA0-537D-1122-26C0-75CBB3E4074C}"/>
                  </a:ext>
                </a:extLst>
              </p:cNvPr>
              <p:cNvSpPr/>
              <p:nvPr/>
            </p:nvSpPr>
            <p:spPr>
              <a:xfrm>
                <a:off x="103631" y="143301"/>
                <a:ext cx="11984736"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a:extLst>
                <a:ext uri="{FF2B5EF4-FFF2-40B4-BE49-F238E27FC236}">
                  <a16:creationId xmlns:a16="http://schemas.microsoft.com/office/drawing/2014/main" id="{162D2F81-45EC-4F42-1EDD-0D69E1EE28DA}"/>
                </a:ext>
              </a:extLst>
            </p:cNvPr>
            <p:cNvSpPr txBox="1"/>
            <p:nvPr/>
          </p:nvSpPr>
          <p:spPr>
            <a:xfrm>
              <a:off x="1492004" y="291996"/>
              <a:ext cx="9469467" cy="584775"/>
            </a:xfrm>
            <a:prstGeom prst="rect">
              <a:avLst/>
            </a:prstGeom>
            <a:noFill/>
          </p:spPr>
          <p:txBody>
            <a:bodyPr wrap="square" rtlCol="0">
              <a:spAutoFit/>
            </a:bodyPr>
            <a:lstStyle/>
            <a:p>
              <a:pPr algn="ctr"/>
              <a:r>
                <a:rPr lang="en-US" sz="3200" spc="40" dirty="0">
                  <a:solidFill>
                    <a:srgbClr val="E5E9D0"/>
                  </a:solidFill>
                  <a:latin typeface="Hardwick WF" pitchFamily="2" charset="0"/>
                </a:rPr>
                <a:t>How We All Contribute to exploitation</a:t>
              </a:r>
            </a:p>
          </p:txBody>
        </p:sp>
      </p:grpSp>
      <p:sp>
        <p:nvSpPr>
          <p:cNvPr id="200" name="Rounded Rectangle 199">
            <a:extLst>
              <a:ext uri="{FF2B5EF4-FFF2-40B4-BE49-F238E27FC236}">
                <a16:creationId xmlns:a16="http://schemas.microsoft.com/office/drawing/2014/main" id="{EB27E07D-18B1-F461-0D59-3D5C04B7E7D5}"/>
              </a:ext>
            </a:extLst>
          </p:cNvPr>
          <p:cNvSpPr/>
          <p:nvPr/>
        </p:nvSpPr>
        <p:spPr>
          <a:xfrm>
            <a:off x="201523" y="1310325"/>
            <a:ext cx="11807963" cy="5349808"/>
          </a:xfrm>
          <a:prstGeom prst="roundRect">
            <a:avLst>
              <a:gd name="adj" fmla="val 613"/>
            </a:avLst>
          </a:prstGeom>
          <a:noFill/>
          <a:ln w="3175" cmpd="sng">
            <a:solidFill>
              <a:schemeClr val="bg2">
                <a:lumMod val="50000"/>
              </a:schemeClr>
            </a:solidFill>
          </a:ln>
          <a:effectLst>
            <a:outerShdw blurRad="50800" dist="38100" dir="2700000" sx="96034" sy="96034" algn="tl"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2" name="Straight Connector 201">
            <a:extLst>
              <a:ext uri="{FF2B5EF4-FFF2-40B4-BE49-F238E27FC236}">
                <a16:creationId xmlns:a16="http://schemas.microsoft.com/office/drawing/2014/main" id="{9EB60AB7-0E67-E09E-7A8F-805DCA1C6AB1}"/>
              </a:ext>
            </a:extLst>
          </p:cNvPr>
          <p:cNvCxnSpPr>
            <a:cxnSpLocks/>
          </p:cNvCxnSpPr>
          <p:nvPr/>
        </p:nvCxnSpPr>
        <p:spPr>
          <a:xfrm>
            <a:off x="3157605" y="1349687"/>
            <a:ext cx="0" cy="919499"/>
          </a:xfrm>
          <a:prstGeom prst="line">
            <a:avLst/>
          </a:prstGeom>
          <a:ln w="19050">
            <a:solidFill>
              <a:srgbClr val="E5E9D0"/>
            </a:solidFill>
            <a:prstDash val="sysDot"/>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95CD6334-9F5E-B757-887E-147724656F5E}"/>
              </a:ext>
            </a:extLst>
          </p:cNvPr>
          <p:cNvGrpSpPr/>
          <p:nvPr/>
        </p:nvGrpSpPr>
        <p:grpSpPr>
          <a:xfrm>
            <a:off x="305464" y="1809438"/>
            <a:ext cx="5730576" cy="619804"/>
            <a:chOff x="565100" y="1809437"/>
            <a:chExt cx="5261201" cy="769139"/>
          </a:xfrm>
        </p:grpSpPr>
        <p:sp>
          <p:nvSpPr>
            <p:cNvPr id="204" name="Octagon 203">
              <a:extLst>
                <a:ext uri="{FF2B5EF4-FFF2-40B4-BE49-F238E27FC236}">
                  <a16:creationId xmlns:a16="http://schemas.microsoft.com/office/drawing/2014/main" id="{2652CE18-AA3B-8059-B2D9-6E6DF88A08CF}"/>
                </a:ext>
              </a:extLst>
            </p:cNvPr>
            <p:cNvSpPr/>
            <p:nvPr/>
          </p:nvSpPr>
          <p:spPr>
            <a:xfrm>
              <a:off x="565100" y="1809437"/>
              <a:ext cx="5261201" cy="769139"/>
            </a:xfrm>
            <a:prstGeom prst="octagon">
              <a:avLst/>
            </a:prstGeom>
            <a:solidFill>
              <a:srgbClr val="191819"/>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 name="Octagon 204">
              <a:extLst>
                <a:ext uri="{FF2B5EF4-FFF2-40B4-BE49-F238E27FC236}">
                  <a16:creationId xmlns:a16="http://schemas.microsoft.com/office/drawing/2014/main" id="{CB188F85-DBBE-606B-DE25-7BBC8BDF9BF9}"/>
                </a:ext>
              </a:extLst>
            </p:cNvPr>
            <p:cNvSpPr/>
            <p:nvPr/>
          </p:nvSpPr>
          <p:spPr>
            <a:xfrm>
              <a:off x="661539" y="1864956"/>
              <a:ext cx="5068321" cy="644693"/>
            </a:xfrm>
            <a:prstGeom prst="octagon">
              <a:avLst/>
            </a:prstGeom>
            <a:solidFill>
              <a:srgbClr val="201F20"/>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6" name="Group 205">
            <a:extLst>
              <a:ext uri="{FF2B5EF4-FFF2-40B4-BE49-F238E27FC236}">
                <a16:creationId xmlns:a16="http://schemas.microsoft.com/office/drawing/2014/main" id="{4355D8B7-6D5B-ECCC-910D-7576EF52843C}"/>
              </a:ext>
            </a:extLst>
          </p:cNvPr>
          <p:cNvGrpSpPr/>
          <p:nvPr/>
        </p:nvGrpSpPr>
        <p:grpSpPr>
          <a:xfrm>
            <a:off x="552337" y="1809436"/>
            <a:ext cx="645846" cy="644693"/>
            <a:chOff x="376198" y="1113149"/>
            <a:chExt cx="869855" cy="869855"/>
          </a:xfrm>
        </p:grpSpPr>
        <p:pic>
          <p:nvPicPr>
            <p:cNvPr id="207" name="Graphic 206" descr="Key with solid fill">
              <a:extLst>
                <a:ext uri="{FF2B5EF4-FFF2-40B4-BE49-F238E27FC236}">
                  <a16:creationId xmlns:a16="http://schemas.microsoft.com/office/drawing/2014/main" id="{348A7465-8DC1-F015-10D0-F2BFE03025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6198" y="1113149"/>
              <a:ext cx="869855" cy="869855"/>
            </a:xfrm>
            <a:prstGeom prst="rect">
              <a:avLst/>
            </a:prstGeom>
          </p:spPr>
        </p:pic>
        <p:sp>
          <p:nvSpPr>
            <p:cNvPr id="208" name="Snip Same Side Corner Rectangle 207">
              <a:extLst>
                <a:ext uri="{FF2B5EF4-FFF2-40B4-BE49-F238E27FC236}">
                  <a16:creationId xmlns:a16="http://schemas.microsoft.com/office/drawing/2014/main" id="{7F1D3345-54FB-83B0-1D51-CEDB4B8B294C}"/>
                </a:ext>
              </a:extLst>
            </p:cNvPr>
            <p:cNvSpPr/>
            <p:nvPr/>
          </p:nvSpPr>
          <p:spPr>
            <a:xfrm rot="16200000">
              <a:off x="384690" y="1357214"/>
              <a:ext cx="389827" cy="388244"/>
            </a:xfrm>
            <a:prstGeom prst="snip2SameRect">
              <a:avLst>
                <a:gd name="adj1" fmla="val 21679"/>
                <a:gd name="adj2" fmla="val 3659"/>
              </a:avLst>
            </a:prstGeom>
            <a:solidFill>
              <a:srgbClr val="E5E9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9" name="Rounded Rectangle 208">
              <a:extLst>
                <a:ext uri="{FF2B5EF4-FFF2-40B4-BE49-F238E27FC236}">
                  <a16:creationId xmlns:a16="http://schemas.microsoft.com/office/drawing/2014/main" id="{33802598-63D3-8509-0F03-D2C3A51A6180}"/>
                </a:ext>
              </a:extLst>
            </p:cNvPr>
            <p:cNvSpPr/>
            <p:nvPr/>
          </p:nvSpPr>
          <p:spPr>
            <a:xfrm>
              <a:off x="460075" y="1495245"/>
              <a:ext cx="74763" cy="103517"/>
            </a:xfrm>
            <a:prstGeom prst="roundRect">
              <a:avLst/>
            </a:prstGeom>
            <a:solidFill>
              <a:srgbClr val="171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0" name="TextBox 209">
            <a:extLst>
              <a:ext uri="{FF2B5EF4-FFF2-40B4-BE49-F238E27FC236}">
                <a16:creationId xmlns:a16="http://schemas.microsoft.com/office/drawing/2014/main" id="{32300315-962E-F263-306A-5B417B90EFC9}"/>
              </a:ext>
            </a:extLst>
          </p:cNvPr>
          <p:cNvSpPr txBox="1"/>
          <p:nvPr/>
        </p:nvSpPr>
        <p:spPr>
          <a:xfrm>
            <a:off x="1198587" y="1954004"/>
            <a:ext cx="5538835" cy="327910"/>
          </a:xfrm>
          <a:prstGeom prst="rect">
            <a:avLst/>
          </a:prstGeom>
          <a:noFill/>
        </p:spPr>
        <p:txBody>
          <a:bodyPr wrap="square" rtlCol="0">
            <a:spAutoFit/>
          </a:bodyPr>
          <a:lstStyle/>
          <a:p>
            <a:pPr>
              <a:lnSpc>
                <a:spcPts val="1900"/>
              </a:lnSpc>
            </a:pPr>
            <a:r>
              <a:rPr lang="en-US" sz="1400" dirty="0">
                <a:solidFill>
                  <a:schemeClr val="bg1"/>
                </a:solidFill>
                <a:latin typeface="Avenir Light" panose="020B0402020203020204" pitchFamily="34" charset="77"/>
              </a:rPr>
              <a:t>Our direct and indirect investments influence labor prices.</a:t>
            </a:r>
          </a:p>
        </p:txBody>
      </p:sp>
      <p:sp>
        <p:nvSpPr>
          <p:cNvPr id="211" name="Rectangle 210">
            <a:extLst>
              <a:ext uri="{FF2B5EF4-FFF2-40B4-BE49-F238E27FC236}">
                <a16:creationId xmlns:a16="http://schemas.microsoft.com/office/drawing/2014/main" id="{5D3AC521-AAD2-5D7D-746E-76CB079C99FF}"/>
              </a:ext>
            </a:extLst>
          </p:cNvPr>
          <p:cNvSpPr/>
          <p:nvPr/>
        </p:nvSpPr>
        <p:spPr>
          <a:xfrm>
            <a:off x="1325939" y="1047807"/>
            <a:ext cx="3535621" cy="52322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2" name="TextBox 211">
            <a:extLst>
              <a:ext uri="{FF2B5EF4-FFF2-40B4-BE49-F238E27FC236}">
                <a16:creationId xmlns:a16="http://schemas.microsoft.com/office/drawing/2014/main" id="{994AA6B7-2F6E-C5A1-37DA-790F6E7CDBA7}"/>
              </a:ext>
            </a:extLst>
          </p:cNvPr>
          <p:cNvSpPr txBox="1"/>
          <p:nvPr/>
        </p:nvSpPr>
        <p:spPr>
          <a:xfrm>
            <a:off x="965939" y="1080754"/>
            <a:ext cx="4371749" cy="461665"/>
          </a:xfrm>
          <a:prstGeom prst="rect">
            <a:avLst/>
          </a:prstGeom>
          <a:noFill/>
          <a:ln>
            <a:noFill/>
          </a:ln>
        </p:spPr>
        <p:txBody>
          <a:bodyPr wrap="square" rtlCol="0">
            <a:spAutoFit/>
          </a:bodyPr>
          <a:lstStyle/>
          <a:p>
            <a:pPr algn="ctr"/>
            <a:r>
              <a:rPr lang="en-US" sz="2400" spc="100">
                <a:solidFill>
                  <a:srgbClr val="FF7250"/>
                </a:solidFill>
                <a:latin typeface="Hardwick WF" pitchFamily="2" charset="0"/>
              </a:rPr>
              <a:t>THE STOCK MARKET </a:t>
            </a:r>
            <a:endParaRPr lang="en-US" sz="2400" spc="100" dirty="0">
              <a:solidFill>
                <a:srgbClr val="FF7250"/>
              </a:solidFill>
              <a:latin typeface="Hardwick WF" pitchFamily="2" charset="0"/>
            </a:endParaRPr>
          </a:p>
        </p:txBody>
      </p:sp>
      <p:cxnSp>
        <p:nvCxnSpPr>
          <p:cNvPr id="214" name="Straight Connector 213">
            <a:extLst>
              <a:ext uri="{FF2B5EF4-FFF2-40B4-BE49-F238E27FC236}">
                <a16:creationId xmlns:a16="http://schemas.microsoft.com/office/drawing/2014/main" id="{A7B82400-ACFF-2560-493E-727246AE662F}"/>
              </a:ext>
            </a:extLst>
          </p:cNvPr>
          <p:cNvCxnSpPr>
            <a:cxnSpLocks/>
          </p:cNvCxnSpPr>
          <p:nvPr/>
        </p:nvCxnSpPr>
        <p:spPr>
          <a:xfrm>
            <a:off x="9214173" y="1310101"/>
            <a:ext cx="0" cy="919499"/>
          </a:xfrm>
          <a:prstGeom prst="line">
            <a:avLst/>
          </a:prstGeom>
          <a:ln w="19050">
            <a:solidFill>
              <a:srgbClr val="E5E9D0"/>
            </a:solidFill>
            <a:prstDash val="sysDot"/>
          </a:ln>
        </p:spPr>
        <p:style>
          <a:lnRef idx="1">
            <a:schemeClr val="accent1"/>
          </a:lnRef>
          <a:fillRef idx="0">
            <a:schemeClr val="accent1"/>
          </a:fillRef>
          <a:effectRef idx="0">
            <a:schemeClr val="accent1"/>
          </a:effectRef>
          <a:fontRef idx="minor">
            <a:schemeClr val="tx1"/>
          </a:fontRef>
        </p:style>
      </p:cxnSp>
      <p:sp>
        <p:nvSpPr>
          <p:cNvPr id="215" name="Octagon 214">
            <a:extLst>
              <a:ext uri="{FF2B5EF4-FFF2-40B4-BE49-F238E27FC236}">
                <a16:creationId xmlns:a16="http://schemas.microsoft.com/office/drawing/2014/main" id="{DD1278A2-82FF-3F6E-723E-40180C3641AA}"/>
              </a:ext>
            </a:extLst>
          </p:cNvPr>
          <p:cNvSpPr/>
          <p:nvPr/>
        </p:nvSpPr>
        <p:spPr>
          <a:xfrm>
            <a:off x="6565375" y="1783942"/>
            <a:ext cx="5261201" cy="769139"/>
          </a:xfrm>
          <a:prstGeom prst="octagon">
            <a:avLst/>
          </a:prstGeom>
          <a:solidFill>
            <a:srgbClr val="191819"/>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6" name="Octagon 215">
            <a:extLst>
              <a:ext uri="{FF2B5EF4-FFF2-40B4-BE49-F238E27FC236}">
                <a16:creationId xmlns:a16="http://schemas.microsoft.com/office/drawing/2014/main" id="{77F4E168-B112-93A2-506F-CC5092EC166B}"/>
              </a:ext>
            </a:extLst>
          </p:cNvPr>
          <p:cNvSpPr/>
          <p:nvPr/>
        </p:nvSpPr>
        <p:spPr>
          <a:xfrm>
            <a:off x="6661814" y="1839461"/>
            <a:ext cx="5068321" cy="644693"/>
          </a:xfrm>
          <a:prstGeom prst="octagon">
            <a:avLst/>
          </a:prstGeom>
          <a:solidFill>
            <a:srgbClr val="201F20"/>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7" name="Rectangle 216">
            <a:extLst>
              <a:ext uri="{FF2B5EF4-FFF2-40B4-BE49-F238E27FC236}">
                <a16:creationId xmlns:a16="http://schemas.microsoft.com/office/drawing/2014/main" id="{85887EF1-FC83-9731-7ACA-DF4612E8379F}"/>
              </a:ext>
            </a:extLst>
          </p:cNvPr>
          <p:cNvSpPr/>
          <p:nvPr/>
        </p:nvSpPr>
        <p:spPr>
          <a:xfrm>
            <a:off x="6976768" y="1023683"/>
            <a:ext cx="4556405" cy="52322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8" name="TextBox 217">
            <a:extLst>
              <a:ext uri="{FF2B5EF4-FFF2-40B4-BE49-F238E27FC236}">
                <a16:creationId xmlns:a16="http://schemas.microsoft.com/office/drawing/2014/main" id="{418E410D-77CE-4352-871E-2A110B699D59}"/>
              </a:ext>
            </a:extLst>
          </p:cNvPr>
          <p:cNvSpPr txBox="1"/>
          <p:nvPr/>
        </p:nvSpPr>
        <p:spPr>
          <a:xfrm>
            <a:off x="6568641" y="1105500"/>
            <a:ext cx="5372840" cy="461665"/>
          </a:xfrm>
          <a:prstGeom prst="rect">
            <a:avLst/>
          </a:prstGeom>
          <a:noFill/>
          <a:ln>
            <a:noFill/>
          </a:ln>
        </p:spPr>
        <p:txBody>
          <a:bodyPr wrap="square" rtlCol="0">
            <a:spAutoFit/>
          </a:bodyPr>
          <a:lstStyle/>
          <a:p>
            <a:pPr algn="ctr"/>
            <a:r>
              <a:rPr lang="en-US" sz="2400" spc="100">
                <a:solidFill>
                  <a:srgbClr val="FF7250"/>
                </a:solidFill>
                <a:latin typeface="Hardwick WF" pitchFamily="2" charset="0"/>
              </a:rPr>
              <a:t>ADDICTION TO CONVENIENCE</a:t>
            </a:r>
            <a:endParaRPr lang="en-US" sz="2400" spc="100" dirty="0">
              <a:solidFill>
                <a:srgbClr val="FF7250"/>
              </a:solidFill>
              <a:latin typeface="Hardwick WF" pitchFamily="2" charset="0"/>
            </a:endParaRPr>
          </a:p>
        </p:txBody>
      </p:sp>
      <p:sp>
        <p:nvSpPr>
          <p:cNvPr id="256" name="TextBox 255">
            <a:extLst>
              <a:ext uri="{FF2B5EF4-FFF2-40B4-BE49-F238E27FC236}">
                <a16:creationId xmlns:a16="http://schemas.microsoft.com/office/drawing/2014/main" id="{E8AA2ED8-D718-B6BA-DEE9-2FBD5CFBDD93}"/>
              </a:ext>
            </a:extLst>
          </p:cNvPr>
          <p:cNvSpPr txBox="1"/>
          <p:nvPr/>
        </p:nvSpPr>
        <p:spPr>
          <a:xfrm>
            <a:off x="7491400" y="1882727"/>
            <a:ext cx="4974571" cy="571567"/>
          </a:xfrm>
          <a:prstGeom prst="rect">
            <a:avLst/>
          </a:prstGeom>
          <a:noFill/>
        </p:spPr>
        <p:txBody>
          <a:bodyPr wrap="square" rtlCol="0">
            <a:spAutoFit/>
          </a:bodyPr>
          <a:lstStyle/>
          <a:p>
            <a:pPr>
              <a:lnSpc>
                <a:spcPts val="1900"/>
              </a:lnSpc>
            </a:pPr>
            <a:r>
              <a:rPr lang="en-US" sz="1400" dirty="0">
                <a:solidFill>
                  <a:schemeClr val="bg1"/>
                </a:solidFill>
                <a:latin typeface="Avenir Light" panose="020B0402020203020204" pitchFamily="34" charset="77"/>
              </a:rPr>
              <a:t>Our reliance on certain companies fuels a cycle of </a:t>
            </a:r>
          </a:p>
          <a:p>
            <a:pPr>
              <a:lnSpc>
                <a:spcPts val="1900"/>
              </a:lnSpc>
            </a:pPr>
            <a:r>
              <a:rPr lang="en-US" sz="1400" dirty="0">
                <a:solidFill>
                  <a:schemeClr val="bg1"/>
                </a:solidFill>
                <a:latin typeface="Avenir Light" panose="020B0402020203020204" pitchFamily="34" charset="77"/>
              </a:rPr>
              <a:t>worker exploitation.</a:t>
            </a:r>
          </a:p>
        </p:txBody>
      </p:sp>
      <p:grpSp>
        <p:nvGrpSpPr>
          <p:cNvPr id="261" name="Group 260">
            <a:extLst>
              <a:ext uri="{FF2B5EF4-FFF2-40B4-BE49-F238E27FC236}">
                <a16:creationId xmlns:a16="http://schemas.microsoft.com/office/drawing/2014/main" id="{5FA34F5A-46E1-3DE8-07B8-B7D4B5EF0488}"/>
              </a:ext>
            </a:extLst>
          </p:cNvPr>
          <p:cNvGrpSpPr/>
          <p:nvPr/>
        </p:nvGrpSpPr>
        <p:grpSpPr>
          <a:xfrm>
            <a:off x="6814181" y="1839461"/>
            <a:ext cx="645846" cy="644693"/>
            <a:chOff x="376198" y="1113149"/>
            <a:chExt cx="869855" cy="869855"/>
          </a:xfrm>
        </p:grpSpPr>
        <p:pic>
          <p:nvPicPr>
            <p:cNvPr id="262" name="Graphic 261" descr="Key with solid fill">
              <a:extLst>
                <a:ext uri="{FF2B5EF4-FFF2-40B4-BE49-F238E27FC236}">
                  <a16:creationId xmlns:a16="http://schemas.microsoft.com/office/drawing/2014/main" id="{31782BD9-D8CB-A08B-570C-41617A6EC6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6198" y="1113149"/>
              <a:ext cx="869855" cy="869855"/>
            </a:xfrm>
            <a:prstGeom prst="rect">
              <a:avLst/>
            </a:prstGeom>
          </p:spPr>
        </p:pic>
        <p:sp>
          <p:nvSpPr>
            <p:cNvPr id="263" name="Snip Same Side Corner Rectangle 262">
              <a:extLst>
                <a:ext uri="{FF2B5EF4-FFF2-40B4-BE49-F238E27FC236}">
                  <a16:creationId xmlns:a16="http://schemas.microsoft.com/office/drawing/2014/main" id="{39A260E1-9D08-29BC-72A1-7C5B739E8449}"/>
                </a:ext>
              </a:extLst>
            </p:cNvPr>
            <p:cNvSpPr/>
            <p:nvPr/>
          </p:nvSpPr>
          <p:spPr>
            <a:xfrm rot="16200000">
              <a:off x="384690" y="1357214"/>
              <a:ext cx="389827" cy="388244"/>
            </a:xfrm>
            <a:prstGeom prst="snip2SameRect">
              <a:avLst>
                <a:gd name="adj1" fmla="val 21679"/>
                <a:gd name="adj2" fmla="val 3659"/>
              </a:avLst>
            </a:prstGeom>
            <a:solidFill>
              <a:srgbClr val="E5E9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4" name="Rounded Rectangle 263">
              <a:extLst>
                <a:ext uri="{FF2B5EF4-FFF2-40B4-BE49-F238E27FC236}">
                  <a16:creationId xmlns:a16="http://schemas.microsoft.com/office/drawing/2014/main" id="{C96F5E04-F7DA-3DCA-4DAD-3A6E6B71FF9E}"/>
                </a:ext>
              </a:extLst>
            </p:cNvPr>
            <p:cNvSpPr/>
            <p:nvPr/>
          </p:nvSpPr>
          <p:spPr>
            <a:xfrm>
              <a:off x="460075" y="1495245"/>
              <a:ext cx="74763" cy="103517"/>
            </a:xfrm>
            <a:prstGeom prst="roundRect">
              <a:avLst/>
            </a:prstGeom>
            <a:solidFill>
              <a:srgbClr val="171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riangle 8">
            <a:extLst>
              <a:ext uri="{FF2B5EF4-FFF2-40B4-BE49-F238E27FC236}">
                <a16:creationId xmlns:a16="http://schemas.microsoft.com/office/drawing/2014/main" id="{D20E68DF-ABA5-21E4-325F-E2666F532195}"/>
              </a:ext>
            </a:extLst>
          </p:cNvPr>
          <p:cNvSpPr/>
          <p:nvPr/>
        </p:nvSpPr>
        <p:spPr>
          <a:xfrm>
            <a:off x="2935758" y="3161862"/>
            <a:ext cx="575733" cy="448733"/>
          </a:xfrm>
          <a:prstGeom prst="triangle">
            <a:avLst/>
          </a:prstGeom>
          <a:solidFill>
            <a:srgbClr val="FF7250"/>
          </a:solidFill>
          <a:ln>
            <a:solidFill>
              <a:srgbClr val="FF72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48BFAC1-BC2C-AA2C-43F6-411F491D9767}"/>
              </a:ext>
            </a:extLst>
          </p:cNvPr>
          <p:cNvCxnSpPr>
            <a:cxnSpLocks/>
          </p:cNvCxnSpPr>
          <p:nvPr/>
        </p:nvCxnSpPr>
        <p:spPr>
          <a:xfrm>
            <a:off x="2258002" y="2951094"/>
            <a:ext cx="1902117" cy="350582"/>
          </a:xfrm>
          <a:prstGeom prst="line">
            <a:avLst/>
          </a:prstGeom>
          <a:ln w="38100">
            <a:solidFill>
              <a:srgbClr val="FF725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B27DD6F-C6EC-E603-DCF9-719C3D953469}"/>
              </a:ext>
            </a:extLst>
          </p:cNvPr>
          <p:cNvSpPr txBox="1"/>
          <p:nvPr/>
        </p:nvSpPr>
        <p:spPr>
          <a:xfrm>
            <a:off x="152805" y="2631160"/>
            <a:ext cx="2521550" cy="523220"/>
          </a:xfrm>
          <a:prstGeom prst="rect">
            <a:avLst/>
          </a:prstGeom>
          <a:noFill/>
        </p:spPr>
        <p:txBody>
          <a:bodyPr wrap="square">
            <a:spAutoFit/>
          </a:bodyPr>
          <a:lstStyle/>
          <a:p>
            <a:pPr algn="ctr"/>
            <a:r>
              <a:rPr lang="en-US" sz="1400" b="1" spc="40" dirty="0">
                <a:solidFill>
                  <a:srgbClr val="CAFFFF"/>
                </a:solidFill>
                <a:latin typeface="Hardwick WF" pitchFamily="2" charset="0"/>
              </a:rPr>
              <a:t>WHEN A COMPANY </a:t>
            </a:r>
          </a:p>
          <a:p>
            <a:pPr algn="ctr"/>
            <a:r>
              <a:rPr lang="en-US" sz="1400" b="1" spc="40" dirty="0">
                <a:solidFill>
                  <a:srgbClr val="CAFFFF"/>
                </a:solidFill>
                <a:latin typeface="Hardwick WF" pitchFamily="2" charset="0"/>
              </a:rPr>
              <a:t>RAISES WAGES</a:t>
            </a:r>
          </a:p>
        </p:txBody>
      </p:sp>
      <p:sp>
        <p:nvSpPr>
          <p:cNvPr id="23" name="TextBox 22">
            <a:extLst>
              <a:ext uri="{FF2B5EF4-FFF2-40B4-BE49-F238E27FC236}">
                <a16:creationId xmlns:a16="http://schemas.microsoft.com/office/drawing/2014/main" id="{5A873631-C62A-21A9-8554-A835F4543BF0}"/>
              </a:ext>
            </a:extLst>
          </p:cNvPr>
          <p:cNvSpPr txBox="1"/>
          <p:nvPr/>
        </p:nvSpPr>
        <p:spPr>
          <a:xfrm>
            <a:off x="3617495" y="2934673"/>
            <a:ext cx="2669977" cy="816249"/>
          </a:xfrm>
          <a:prstGeom prst="rect">
            <a:avLst/>
          </a:prstGeom>
          <a:noFill/>
        </p:spPr>
        <p:txBody>
          <a:bodyPr wrap="square">
            <a:spAutoFit/>
          </a:bodyPr>
          <a:lstStyle/>
          <a:p>
            <a:pPr algn="ctr">
              <a:lnSpc>
                <a:spcPts val="1880"/>
              </a:lnSpc>
            </a:pPr>
            <a:r>
              <a:rPr lang="en-US" sz="1400" b="1" spc="40" dirty="0">
                <a:solidFill>
                  <a:srgbClr val="CAFFFF"/>
                </a:solidFill>
                <a:latin typeface="Hardwick WF" pitchFamily="2" charset="0"/>
              </a:rPr>
              <a:t>STOCKS FALL:</a:t>
            </a:r>
            <a:br>
              <a:rPr lang="en-US" sz="1400" b="1" spc="40" dirty="0">
                <a:solidFill>
                  <a:srgbClr val="CAFFFF"/>
                </a:solidFill>
                <a:latin typeface="Hardwick WF" pitchFamily="2" charset="0"/>
              </a:rPr>
            </a:br>
            <a:r>
              <a:rPr lang="en-US" sz="1400" spc="40" dirty="0">
                <a:solidFill>
                  <a:srgbClr val="CAFFFF"/>
                </a:solidFill>
                <a:latin typeface="Avenir Next Condensed" panose="020B0506020202020204" pitchFamily="34" charset="0"/>
              </a:rPr>
              <a:t>Traders punish a </a:t>
            </a:r>
          </a:p>
          <a:p>
            <a:pPr algn="ctr">
              <a:lnSpc>
                <a:spcPts val="1880"/>
              </a:lnSpc>
            </a:pPr>
            <a:r>
              <a:rPr lang="en-US" sz="1400" spc="40" dirty="0">
                <a:solidFill>
                  <a:srgbClr val="CAFFFF"/>
                </a:solidFill>
                <a:latin typeface="Avenir Next Condensed" panose="020B0506020202020204" pitchFamily="34" charset="0"/>
              </a:rPr>
              <a:t>perceived threat to profit</a:t>
            </a:r>
          </a:p>
        </p:txBody>
      </p:sp>
      <p:sp>
        <p:nvSpPr>
          <p:cNvPr id="27" name="TextBox 26">
            <a:extLst>
              <a:ext uri="{FF2B5EF4-FFF2-40B4-BE49-F238E27FC236}">
                <a16:creationId xmlns:a16="http://schemas.microsoft.com/office/drawing/2014/main" id="{D18F79C6-07A1-0BB2-7408-38F5277D075F}"/>
              </a:ext>
            </a:extLst>
          </p:cNvPr>
          <p:cNvSpPr txBox="1"/>
          <p:nvPr/>
        </p:nvSpPr>
        <p:spPr>
          <a:xfrm>
            <a:off x="-177491" y="3993887"/>
            <a:ext cx="6633491" cy="615553"/>
          </a:xfrm>
          <a:prstGeom prst="rect">
            <a:avLst/>
          </a:prstGeom>
          <a:noFill/>
        </p:spPr>
        <p:txBody>
          <a:bodyPr wrap="square">
            <a:spAutoFit/>
          </a:bodyPr>
          <a:lstStyle/>
          <a:p>
            <a:pPr algn="ctr"/>
            <a:r>
              <a:rPr lang="en-US" sz="1600" spc="40" dirty="0">
                <a:solidFill>
                  <a:srgbClr val="E5E9D0"/>
                </a:solidFill>
                <a:latin typeface="Avenir Next" panose="020B0503020202020204" pitchFamily="34" charset="0"/>
              </a:rPr>
              <a:t>Through many indirect means, most Americans </a:t>
            </a:r>
            <a:r>
              <a:rPr lang="en-US" sz="1600" spc="40">
                <a:solidFill>
                  <a:srgbClr val="E5E9D0"/>
                </a:solidFill>
                <a:latin typeface="Avenir Next" panose="020B0503020202020204" pitchFamily="34" charset="0"/>
              </a:rPr>
              <a:t>are </a:t>
            </a:r>
            <a:r>
              <a:rPr lang="en-US" b="1" spc="40">
                <a:solidFill>
                  <a:srgbClr val="E5E9D0"/>
                </a:solidFill>
                <a:latin typeface="Hardwick WF" pitchFamily="2" charset="0"/>
              </a:rPr>
              <a:t>SHAREHOLDERS</a:t>
            </a:r>
            <a:r>
              <a:rPr lang="en-US" sz="1600" spc="40">
                <a:solidFill>
                  <a:srgbClr val="E5E9D0"/>
                </a:solidFill>
                <a:latin typeface="Avenir Next" panose="020B0503020202020204" pitchFamily="34" charset="0"/>
              </a:rPr>
              <a:t> </a:t>
            </a:r>
            <a:r>
              <a:rPr lang="en-US" sz="1600" spc="40" dirty="0">
                <a:solidFill>
                  <a:srgbClr val="E5E9D0"/>
                </a:solidFill>
                <a:latin typeface="Avenir Next" panose="020B0503020202020204" pitchFamily="34" charset="0"/>
              </a:rPr>
              <a:t>who</a:t>
            </a:r>
            <a:r>
              <a:rPr lang="en-US" sz="1600" b="1" spc="40" dirty="0">
                <a:solidFill>
                  <a:srgbClr val="E5E9D0"/>
                </a:solidFill>
                <a:latin typeface="Avenir Next Demi Bold" panose="020B0503020202020204" pitchFamily="34" charset="0"/>
              </a:rPr>
              <a:t> </a:t>
            </a:r>
            <a:r>
              <a:rPr lang="en-US" sz="1600" spc="40" dirty="0">
                <a:solidFill>
                  <a:srgbClr val="E5E9D0"/>
                </a:solidFill>
                <a:latin typeface="Avenir Next" panose="020B0503020202020204" pitchFamily="34" charset="0"/>
              </a:rPr>
              <a:t>benefits from low labor costs:</a:t>
            </a:r>
          </a:p>
        </p:txBody>
      </p:sp>
      <p:pic>
        <p:nvPicPr>
          <p:cNvPr id="39" name="Picture 38">
            <a:extLst>
              <a:ext uri="{FF2B5EF4-FFF2-40B4-BE49-F238E27FC236}">
                <a16:creationId xmlns:a16="http://schemas.microsoft.com/office/drawing/2014/main" id="{E4DF1AE3-B001-557C-ECC0-7B23AB30A4ED}"/>
              </a:ext>
            </a:extLst>
          </p:cNvPr>
          <p:cNvPicPr>
            <a:picLocks noChangeAspect="1"/>
          </p:cNvPicPr>
          <p:nvPr/>
        </p:nvPicPr>
        <p:blipFill>
          <a:blip r:embed="rId5"/>
          <a:stretch>
            <a:fillRect/>
          </a:stretch>
        </p:blipFill>
        <p:spPr>
          <a:xfrm>
            <a:off x="791455" y="4825898"/>
            <a:ext cx="401053" cy="584776"/>
          </a:xfrm>
          <a:prstGeom prst="rect">
            <a:avLst/>
          </a:prstGeom>
        </p:spPr>
      </p:pic>
      <p:sp>
        <p:nvSpPr>
          <p:cNvPr id="46" name="TextBox 45">
            <a:extLst>
              <a:ext uri="{FF2B5EF4-FFF2-40B4-BE49-F238E27FC236}">
                <a16:creationId xmlns:a16="http://schemas.microsoft.com/office/drawing/2014/main" id="{6FDAB498-94BE-6420-373E-3A4DD173B7D9}"/>
              </a:ext>
            </a:extLst>
          </p:cNvPr>
          <p:cNvSpPr txBox="1"/>
          <p:nvPr/>
        </p:nvSpPr>
        <p:spPr>
          <a:xfrm>
            <a:off x="1217451" y="4859010"/>
            <a:ext cx="2680949" cy="553998"/>
          </a:xfrm>
          <a:prstGeom prst="rect">
            <a:avLst/>
          </a:prstGeom>
          <a:noFill/>
        </p:spPr>
        <p:txBody>
          <a:bodyPr wrap="square" rtlCol="0">
            <a:spAutoFit/>
          </a:bodyPr>
          <a:lstStyle/>
          <a:p>
            <a:r>
              <a:rPr lang="en-US" sz="1500" dirty="0">
                <a:solidFill>
                  <a:schemeClr val="bg1"/>
                </a:solidFill>
                <a:latin typeface="Avenir Next" panose="020B0503020202020204" pitchFamily="34" charset="0"/>
              </a:rPr>
              <a:t>401(k) retirement </a:t>
            </a:r>
          </a:p>
          <a:p>
            <a:r>
              <a:rPr lang="en-US" sz="1500" dirty="0">
                <a:solidFill>
                  <a:schemeClr val="bg1"/>
                </a:solidFill>
                <a:latin typeface="Avenir Next" panose="020B0503020202020204" pitchFamily="34" charset="0"/>
              </a:rPr>
              <a:t>plans</a:t>
            </a:r>
          </a:p>
        </p:txBody>
      </p:sp>
      <p:sp>
        <p:nvSpPr>
          <p:cNvPr id="52" name="TextBox 51">
            <a:extLst>
              <a:ext uri="{FF2B5EF4-FFF2-40B4-BE49-F238E27FC236}">
                <a16:creationId xmlns:a16="http://schemas.microsoft.com/office/drawing/2014/main" id="{BABF502A-E9DC-8459-B4FB-B32F4DFCC51D}"/>
              </a:ext>
            </a:extLst>
          </p:cNvPr>
          <p:cNvSpPr txBox="1"/>
          <p:nvPr/>
        </p:nvSpPr>
        <p:spPr>
          <a:xfrm>
            <a:off x="4019902" y="4847153"/>
            <a:ext cx="2680949" cy="553998"/>
          </a:xfrm>
          <a:prstGeom prst="rect">
            <a:avLst/>
          </a:prstGeom>
          <a:noFill/>
        </p:spPr>
        <p:txBody>
          <a:bodyPr wrap="square" rtlCol="0">
            <a:spAutoFit/>
          </a:bodyPr>
          <a:lstStyle/>
          <a:p>
            <a:r>
              <a:rPr lang="en-US" sz="1500" dirty="0">
                <a:solidFill>
                  <a:schemeClr val="bg1"/>
                </a:solidFill>
                <a:latin typeface="Avenir Next" panose="020B0503020202020204" pitchFamily="34" charset="0"/>
              </a:rPr>
              <a:t>College savings </a:t>
            </a:r>
          </a:p>
          <a:p>
            <a:r>
              <a:rPr lang="en-US" sz="1500" dirty="0">
                <a:solidFill>
                  <a:schemeClr val="bg1"/>
                </a:solidFill>
                <a:latin typeface="Avenir Next" panose="020B0503020202020204" pitchFamily="34" charset="0"/>
              </a:rPr>
              <a:t>(529) plans</a:t>
            </a:r>
          </a:p>
        </p:txBody>
      </p:sp>
      <p:pic>
        <p:nvPicPr>
          <p:cNvPr id="58" name="Picture 57">
            <a:extLst>
              <a:ext uri="{FF2B5EF4-FFF2-40B4-BE49-F238E27FC236}">
                <a16:creationId xmlns:a16="http://schemas.microsoft.com/office/drawing/2014/main" id="{04C9834F-A371-8F85-5049-EF66E4433987}"/>
              </a:ext>
            </a:extLst>
          </p:cNvPr>
          <p:cNvPicPr>
            <a:picLocks noChangeAspect="1"/>
          </p:cNvPicPr>
          <p:nvPr/>
        </p:nvPicPr>
        <p:blipFill>
          <a:blip r:embed="rId6"/>
          <a:stretch>
            <a:fillRect/>
          </a:stretch>
        </p:blipFill>
        <p:spPr>
          <a:xfrm>
            <a:off x="3404682" y="4847153"/>
            <a:ext cx="539763" cy="517442"/>
          </a:xfrm>
          <a:prstGeom prst="rect">
            <a:avLst/>
          </a:prstGeom>
        </p:spPr>
      </p:pic>
      <p:pic>
        <p:nvPicPr>
          <p:cNvPr id="60" name="Picture 59">
            <a:extLst>
              <a:ext uri="{FF2B5EF4-FFF2-40B4-BE49-F238E27FC236}">
                <a16:creationId xmlns:a16="http://schemas.microsoft.com/office/drawing/2014/main" id="{2FC07382-D7ED-B801-F8F0-197FA2552403}"/>
              </a:ext>
            </a:extLst>
          </p:cNvPr>
          <p:cNvPicPr>
            <a:picLocks noChangeAspect="1"/>
          </p:cNvPicPr>
          <p:nvPr/>
        </p:nvPicPr>
        <p:blipFill rotWithShape="1">
          <a:blip r:embed="rId7"/>
          <a:srcRect l="5631" t="5157" r="9926" b="5299"/>
          <a:stretch/>
        </p:blipFill>
        <p:spPr>
          <a:xfrm>
            <a:off x="754095" y="5800958"/>
            <a:ext cx="513263" cy="531934"/>
          </a:xfrm>
          <a:prstGeom prst="rect">
            <a:avLst/>
          </a:prstGeom>
        </p:spPr>
      </p:pic>
      <p:sp>
        <p:nvSpPr>
          <p:cNvPr id="61" name="TextBox 60">
            <a:extLst>
              <a:ext uri="{FF2B5EF4-FFF2-40B4-BE49-F238E27FC236}">
                <a16:creationId xmlns:a16="http://schemas.microsoft.com/office/drawing/2014/main" id="{E969BE9F-2865-B774-EFAF-72AC05106180}"/>
              </a:ext>
            </a:extLst>
          </p:cNvPr>
          <p:cNvSpPr txBox="1"/>
          <p:nvPr/>
        </p:nvSpPr>
        <p:spPr>
          <a:xfrm>
            <a:off x="1313635" y="5801386"/>
            <a:ext cx="2584765" cy="553998"/>
          </a:xfrm>
          <a:prstGeom prst="rect">
            <a:avLst/>
          </a:prstGeom>
          <a:noFill/>
        </p:spPr>
        <p:txBody>
          <a:bodyPr wrap="square" rtlCol="0">
            <a:spAutoFit/>
          </a:bodyPr>
          <a:lstStyle/>
          <a:p>
            <a:r>
              <a:rPr lang="en-US" sz="1500" dirty="0">
                <a:solidFill>
                  <a:schemeClr val="bg1"/>
                </a:solidFill>
                <a:latin typeface="Avenir Next" panose="020B0503020202020204" pitchFamily="34" charset="0"/>
              </a:rPr>
              <a:t>Universities with </a:t>
            </a:r>
          </a:p>
          <a:p>
            <a:r>
              <a:rPr lang="en-US" sz="1500" dirty="0">
                <a:solidFill>
                  <a:schemeClr val="bg1"/>
                </a:solidFill>
                <a:latin typeface="Avenir Next" panose="020B0503020202020204" pitchFamily="34" charset="0"/>
              </a:rPr>
              <a:t>large endowments</a:t>
            </a:r>
          </a:p>
        </p:txBody>
      </p:sp>
      <p:pic>
        <p:nvPicPr>
          <p:cNvPr id="62" name="Picture 61">
            <a:extLst>
              <a:ext uri="{FF2B5EF4-FFF2-40B4-BE49-F238E27FC236}">
                <a16:creationId xmlns:a16="http://schemas.microsoft.com/office/drawing/2014/main" id="{57877FA6-0963-382E-C87C-42E6114EA3BC}"/>
              </a:ext>
            </a:extLst>
          </p:cNvPr>
          <p:cNvPicPr>
            <a:picLocks noChangeAspect="1"/>
          </p:cNvPicPr>
          <p:nvPr/>
        </p:nvPicPr>
        <p:blipFill>
          <a:blip r:embed="rId8"/>
          <a:stretch>
            <a:fillRect/>
          </a:stretch>
        </p:blipFill>
        <p:spPr>
          <a:xfrm>
            <a:off x="3422541" y="5744564"/>
            <a:ext cx="669112" cy="640639"/>
          </a:xfrm>
          <a:prstGeom prst="rect">
            <a:avLst/>
          </a:prstGeom>
        </p:spPr>
      </p:pic>
      <p:sp>
        <p:nvSpPr>
          <p:cNvPr id="63" name="TextBox 62">
            <a:extLst>
              <a:ext uri="{FF2B5EF4-FFF2-40B4-BE49-F238E27FC236}">
                <a16:creationId xmlns:a16="http://schemas.microsoft.com/office/drawing/2014/main" id="{435058A3-E244-0F63-C55E-6F4F617F85F9}"/>
              </a:ext>
            </a:extLst>
          </p:cNvPr>
          <p:cNvSpPr txBox="1"/>
          <p:nvPr/>
        </p:nvSpPr>
        <p:spPr>
          <a:xfrm>
            <a:off x="4152657" y="5778894"/>
            <a:ext cx="2584765" cy="553998"/>
          </a:xfrm>
          <a:prstGeom prst="rect">
            <a:avLst/>
          </a:prstGeom>
          <a:noFill/>
        </p:spPr>
        <p:txBody>
          <a:bodyPr wrap="square" rtlCol="0">
            <a:spAutoFit/>
          </a:bodyPr>
          <a:lstStyle/>
          <a:p>
            <a:r>
              <a:rPr lang="en-US" sz="1500" dirty="0">
                <a:solidFill>
                  <a:schemeClr val="bg1"/>
                </a:solidFill>
                <a:latin typeface="Avenir Next" panose="020B0503020202020204" pitchFamily="34" charset="0"/>
              </a:rPr>
              <a:t>Bank savings </a:t>
            </a:r>
          </a:p>
          <a:p>
            <a:r>
              <a:rPr lang="en-US" sz="1500" dirty="0">
                <a:solidFill>
                  <a:schemeClr val="bg1"/>
                </a:solidFill>
                <a:latin typeface="Avenir Next" panose="020B0503020202020204" pitchFamily="34" charset="0"/>
              </a:rPr>
              <a:t>accounts</a:t>
            </a:r>
          </a:p>
        </p:txBody>
      </p:sp>
      <p:grpSp>
        <p:nvGrpSpPr>
          <p:cNvPr id="196" name="Group 195">
            <a:extLst>
              <a:ext uri="{FF2B5EF4-FFF2-40B4-BE49-F238E27FC236}">
                <a16:creationId xmlns:a16="http://schemas.microsoft.com/office/drawing/2014/main" id="{153BC1EE-A596-1511-F98E-55D4B5564803}"/>
              </a:ext>
            </a:extLst>
          </p:cNvPr>
          <p:cNvGrpSpPr/>
          <p:nvPr/>
        </p:nvGrpSpPr>
        <p:grpSpPr>
          <a:xfrm>
            <a:off x="8647137" y="3923914"/>
            <a:ext cx="1068223" cy="1386702"/>
            <a:chOff x="8375930" y="3190038"/>
            <a:chExt cx="1753577" cy="2379854"/>
          </a:xfrm>
        </p:grpSpPr>
        <p:pic>
          <p:nvPicPr>
            <p:cNvPr id="192" name="Picture 191">
              <a:extLst>
                <a:ext uri="{FF2B5EF4-FFF2-40B4-BE49-F238E27FC236}">
                  <a16:creationId xmlns:a16="http://schemas.microsoft.com/office/drawing/2014/main" id="{C617835E-E552-2B1F-0A9F-3D095731067A}"/>
                </a:ext>
              </a:extLst>
            </p:cNvPr>
            <p:cNvPicPr>
              <a:picLocks noChangeAspect="1"/>
            </p:cNvPicPr>
            <p:nvPr/>
          </p:nvPicPr>
          <p:blipFill>
            <a:blip r:embed="rId9"/>
            <a:stretch>
              <a:fillRect/>
            </a:stretch>
          </p:blipFill>
          <p:spPr>
            <a:xfrm>
              <a:off x="8375930" y="3190038"/>
              <a:ext cx="1753577" cy="2379854"/>
            </a:xfrm>
            <a:prstGeom prst="rect">
              <a:avLst/>
            </a:prstGeom>
          </p:spPr>
        </p:pic>
        <p:sp>
          <p:nvSpPr>
            <p:cNvPr id="193" name="Rounded Rectangle 192">
              <a:extLst>
                <a:ext uri="{FF2B5EF4-FFF2-40B4-BE49-F238E27FC236}">
                  <a16:creationId xmlns:a16="http://schemas.microsoft.com/office/drawing/2014/main" id="{39B5D37E-B5D8-E40B-1736-0EF5B1D0854F}"/>
                </a:ext>
              </a:extLst>
            </p:cNvPr>
            <p:cNvSpPr/>
            <p:nvPr/>
          </p:nvSpPr>
          <p:spPr>
            <a:xfrm rot="618687">
              <a:off x="8514838" y="3602270"/>
              <a:ext cx="271534" cy="83899"/>
            </a:xfrm>
            <a:prstGeom prst="roundRect">
              <a:avLst>
                <a:gd name="adj" fmla="val 50000"/>
              </a:avLst>
            </a:prstGeom>
            <a:solidFill>
              <a:srgbClr val="FF72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 name="Rounded Rectangle 193">
              <a:extLst>
                <a:ext uri="{FF2B5EF4-FFF2-40B4-BE49-F238E27FC236}">
                  <a16:creationId xmlns:a16="http://schemas.microsoft.com/office/drawing/2014/main" id="{9C98AE7A-EB2C-B72F-6C8E-DC5F64A4580C}"/>
                </a:ext>
              </a:extLst>
            </p:cNvPr>
            <p:cNvSpPr/>
            <p:nvPr/>
          </p:nvSpPr>
          <p:spPr>
            <a:xfrm rot="3058032">
              <a:off x="8673880" y="3372669"/>
              <a:ext cx="274561" cy="71969"/>
            </a:xfrm>
            <a:prstGeom prst="roundRect">
              <a:avLst>
                <a:gd name="adj" fmla="val 50000"/>
              </a:avLst>
            </a:prstGeom>
            <a:solidFill>
              <a:srgbClr val="FF72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5" name="Rounded Rectangle 194">
              <a:extLst>
                <a:ext uri="{FF2B5EF4-FFF2-40B4-BE49-F238E27FC236}">
                  <a16:creationId xmlns:a16="http://schemas.microsoft.com/office/drawing/2014/main" id="{390705ED-6937-102B-794E-302BE3F11354}"/>
                </a:ext>
              </a:extLst>
            </p:cNvPr>
            <p:cNvSpPr/>
            <p:nvPr/>
          </p:nvSpPr>
          <p:spPr>
            <a:xfrm rot="6361812">
              <a:off x="8979935" y="3310825"/>
              <a:ext cx="269279" cy="84665"/>
            </a:xfrm>
            <a:prstGeom prst="roundRect">
              <a:avLst>
                <a:gd name="adj" fmla="val 50000"/>
              </a:avLst>
            </a:prstGeom>
            <a:solidFill>
              <a:srgbClr val="FF72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7" name="TextBox 196">
            <a:extLst>
              <a:ext uri="{FF2B5EF4-FFF2-40B4-BE49-F238E27FC236}">
                <a16:creationId xmlns:a16="http://schemas.microsoft.com/office/drawing/2014/main" id="{EA093E6C-1FCB-E258-9BC2-132FDFA536CE}"/>
              </a:ext>
            </a:extLst>
          </p:cNvPr>
          <p:cNvSpPr txBox="1"/>
          <p:nvPr/>
        </p:nvSpPr>
        <p:spPr>
          <a:xfrm>
            <a:off x="5999056" y="2923828"/>
            <a:ext cx="3597081" cy="954107"/>
          </a:xfrm>
          <a:prstGeom prst="rect">
            <a:avLst/>
          </a:prstGeom>
          <a:noFill/>
        </p:spPr>
        <p:txBody>
          <a:bodyPr wrap="square">
            <a:spAutoFit/>
          </a:bodyPr>
          <a:lstStyle/>
          <a:p>
            <a:pPr algn="ctr"/>
            <a:r>
              <a:rPr lang="en-US" sz="1600" spc="40" dirty="0">
                <a:solidFill>
                  <a:srgbClr val="E5E9D0"/>
                </a:solidFill>
                <a:latin typeface="Avenir Next" panose="020B0503020202020204" pitchFamily="34" charset="0"/>
              </a:rPr>
              <a:t>Amazon warehouse </a:t>
            </a:r>
          </a:p>
          <a:p>
            <a:pPr algn="ctr"/>
            <a:r>
              <a:rPr lang="en-US" sz="1600" spc="40" dirty="0">
                <a:solidFill>
                  <a:srgbClr val="E5E9D0"/>
                </a:solidFill>
                <a:latin typeface="Avenir Next" panose="020B0503020202020204" pitchFamily="34" charset="0"/>
              </a:rPr>
              <a:t>turnover rate:</a:t>
            </a:r>
          </a:p>
          <a:p>
            <a:pPr algn="ctr"/>
            <a:r>
              <a:rPr lang="en-US" sz="2400" spc="40" dirty="0">
                <a:solidFill>
                  <a:srgbClr val="FF7250"/>
                </a:solidFill>
                <a:latin typeface="Hardwick WF" pitchFamily="2" charset="0"/>
              </a:rPr>
              <a:t>150%</a:t>
            </a:r>
          </a:p>
        </p:txBody>
      </p:sp>
      <p:sp>
        <p:nvSpPr>
          <p:cNvPr id="198" name="TextBox 197">
            <a:extLst>
              <a:ext uri="{FF2B5EF4-FFF2-40B4-BE49-F238E27FC236}">
                <a16:creationId xmlns:a16="http://schemas.microsoft.com/office/drawing/2014/main" id="{EC595D05-BD63-9361-6CD3-D16B429660C1}"/>
              </a:ext>
            </a:extLst>
          </p:cNvPr>
          <p:cNvSpPr txBox="1"/>
          <p:nvPr/>
        </p:nvSpPr>
        <p:spPr>
          <a:xfrm>
            <a:off x="9283695" y="4729408"/>
            <a:ext cx="2902880" cy="1107996"/>
          </a:xfrm>
          <a:prstGeom prst="rect">
            <a:avLst/>
          </a:prstGeom>
          <a:noFill/>
        </p:spPr>
        <p:txBody>
          <a:bodyPr wrap="square">
            <a:spAutoFit/>
          </a:bodyPr>
          <a:lstStyle/>
          <a:p>
            <a:pPr algn="ctr"/>
            <a:r>
              <a:rPr lang="en-US" sz="1600" spc="40" dirty="0">
                <a:solidFill>
                  <a:srgbClr val="E5E9D0"/>
                </a:solidFill>
                <a:latin typeface="Avenir Next" panose="020B0503020202020204" pitchFamily="34" charset="0"/>
              </a:rPr>
              <a:t>Amazon workers </a:t>
            </a:r>
          </a:p>
          <a:p>
            <a:pPr algn="ctr"/>
            <a:r>
              <a:rPr lang="en-US" sz="1600" spc="40" dirty="0">
                <a:solidFill>
                  <a:srgbClr val="E5E9D0"/>
                </a:solidFill>
                <a:latin typeface="Avenir Next" panose="020B0503020202020204" pitchFamily="34" charset="0"/>
              </a:rPr>
              <a:t>had </a:t>
            </a:r>
            <a:r>
              <a:rPr lang="en-US" spc="40" dirty="0">
                <a:solidFill>
                  <a:srgbClr val="FF7250"/>
                </a:solidFill>
                <a:latin typeface="Hardwick WF" pitchFamily="2" charset="0"/>
              </a:rPr>
              <a:t>DOUBLE</a:t>
            </a:r>
            <a:r>
              <a:rPr lang="en-US" sz="1600" spc="40" dirty="0">
                <a:solidFill>
                  <a:srgbClr val="E5E9D0"/>
                </a:solidFill>
                <a:latin typeface="Avenir Next" panose="020B0503020202020204" pitchFamily="34" charset="0"/>
              </a:rPr>
              <a:t> the </a:t>
            </a:r>
          </a:p>
          <a:p>
            <a:pPr algn="ctr"/>
            <a:r>
              <a:rPr lang="en-US" sz="1600" spc="40" dirty="0">
                <a:solidFill>
                  <a:srgbClr val="E5E9D0"/>
                </a:solidFill>
                <a:latin typeface="Avenir Next" panose="020B0503020202020204" pitchFamily="34" charset="0"/>
              </a:rPr>
              <a:t>serious injury rate of </a:t>
            </a:r>
          </a:p>
          <a:p>
            <a:pPr algn="ctr"/>
            <a:r>
              <a:rPr lang="en-US" sz="1600" spc="40" dirty="0">
                <a:solidFill>
                  <a:srgbClr val="E5E9D0"/>
                </a:solidFill>
                <a:latin typeface="Avenir Next" panose="020B0503020202020204" pitchFamily="34" charset="0"/>
              </a:rPr>
              <a:t>peers in 2021.</a:t>
            </a:r>
            <a:endParaRPr lang="en-US" sz="2400" spc="40" dirty="0">
              <a:solidFill>
                <a:srgbClr val="FF7250"/>
              </a:solidFill>
              <a:latin typeface="Hardwick WF" pitchFamily="2" charset="0"/>
            </a:endParaRPr>
          </a:p>
        </p:txBody>
      </p:sp>
      <p:sp>
        <p:nvSpPr>
          <p:cNvPr id="199" name="TextBox 198">
            <a:extLst>
              <a:ext uri="{FF2B5EF4-FFF2-40B4-BE49-F238E27FC236}">
                <a16:creationId xmlns:a16="http://schemas.microsoft.com/office/drawing/2014/main" id="{380FF654-B2AA-BE47-DCBF-8C89B9D5B332}"/>
              </a:ext>
            </a:extLst>
          </p:cNvPr>
          <p:cNvSpPr txBox="1"/>
          <p:nvPr/>
        </p:nvSpPr>
        <p:spPr>
          <a:xfrm>
            <a:off x="8974021" y="3032781"/>
            <a:ext cx="3425989" cy="892552"/>
          </a:xfrm>
          <a:prstGeom prst="rect">
            <a:avLst/>
          </a:prstGeom>
          <a:noFill/>
        </p:spPr>
        <p:txBody>
          <a:bodyPr wrap="square">
            <a:spAutoFit/>
          </a:bodyPr>
          <a:lstStyle/>
          <a:p>
            <a:pPr algn="ctr"/>
            <a:r>
              <a:rPr lang="en-US" sz="1600" spc="40" dirty="0">
                <a:solidFill>
                  <a:srgbClr val="E5E9D0"/>
                </a:solidFill>
                <a:latin typeface="Avenir Next" panose="020B0503020202020204" pitchFamily="34" charset="0"/>
              </a:rPr>
              <a:t>Vehicle and fuel costs </a:t>
            </a:r>
          </a:p>
          <a:p>
            <a:pPr algn="ctr"/>
            <a:r>
              <a:rPr lang="en-US" sz="1600" spc="40" dirty="0">
                <a:solidFill>
                  <a:srgbClr val="E5E9D0"/>
                </a:solidFill>
                <a:latin typeface="Avenir Next" panose="020B0503020202020204" pitchFamily="34" charset="0"/>
              </a:rPr>
              <a:t>take </a:t>
            </a:r>
            <a:r>
              <a:rPr lang="en-US" sz="2000" spc="40" dirty="0">
                <a:solidFill>
                  <a:srgbClr val="FF7250"/>
                </a:solidFill>
                <a:latin typeface="Hardwick WF" pitchFamily="2" charset="0"/>
              </a:rPr>
              <a:t>30% </a:t>
            </a:r>
            <a:r>
              <a:rPr lang="en-US" sz="1600" spc="40" dirty="0">
                <a:solidFill>
                  <a:srgbClr val="E5E9D0"/>
                </a:solidFill>
                <a:latin typeface="Avenir Next" panose="020B0503020202020204" pitchFamily="34" charset="0"/>
              </a:rPr>
              <a:t>of Uber </a:t>
            </a:r>
          </a:p>
          <a:p>
            <a:pPr algn="ctr"/>
            <a:r>
              <a:rPr lang="en-US" sz="1600" spc="40" dirty="0">
                <a:solidFill>
                  <a:srgbClr val="E5E9D0"/>
                </a:solidFill>
                <a:latin typeface="Avenir Next" panose="020B0503020202020204" pitchFamily="34" charset="0"/>
              </a:rPr>
              <a:t>drivers' earnings.</a:t>
            </a:r>
          </a:p>
        </p:txBody>
      </p:sp>
      <p:sp>
        <p:nvSpPr>
          <p:cNvPr id="201" name="TextBox 200">
            <a:extLst>
              <a:ext uri="{FF2B5EF4-FFF2-40B4-BE49-F238E27FC236}">
                <a16:creationId xmlns:a16="http://schemas.microsoft.com/office/drawing/2014/main" id="{51E2A69B-C3CB-86F5-FF7A-B5D8C35489EC}"/>
              </a:ext>
            </a:extLst>
          </p:cNvPr>
          <p:cNvSpPr txBox="1"/>
          <p:nvPr/>
        </p:nvSpPr>
        <p:spPr>
          <a:xfrm>
            <a:off x="6605204" y="5670333"/>
            <a:ext cx="3246845" cy="830997"/>
          </a:xfrm>
          <a:prstGeom prst="rect">
            <a:avLst/>
          </a:prstGeom>
          <a:noFill/>
        </p:spPr>
        <p:txBody>
          <a:bodyPr wrap="square">
            <a:spAutoFit/>
          </a:bodyPr>
          <a:lstStyle/>
          <a:p>
            <a:pPr algn="ctr"/>
            <a:r>
              <a:rPr lang="en-US" sz="1600" spc="40" dirty="0">
                <a:solidFill>
                  <a:srgbClr val="E5E9D0"/>
                </a:solidFill>
                <a:latin typeface="Avenir Next" panose="020B0503020202020204" pitchFamily="34" charset="0"/>
              </a:rPr>
              <a:t>Income volatility is a </a:t>
            </a:r>
          </a:p>
          <a:p>
            <a:pPr algn="ctr"/>
            <a:r>
              <a:rPr lang="en-US" sz="1600" spc="40" dirty="0">
                <a:solidFill>
                  <a:srgbClr val="E5E9D0"/>
                </a:solidFill>
                <a:latin typeface="Avenir Next" panose="020B0503020202020204" pitchFamily="34" charset="0"/>
              </a:rPr>
              <a:t>major reported stressor</a:t>
            </a:r>
          </a:p>
          <a:p>
            <a:pPr algn="ctr"/>
            <a:r>
              <a:rPr lang="en-US" sz="1600" spc="40" dirty="0">
                <a:solidFill>
                  <a:srgbClr val="E5E9D0"/>
                </a:solidFill>
                <a:latin typeface="Avenir Next" panose="020B0503020202020204" pitchFamily="34" charset="0"/>
              </a:rPr>
              <a:t>for gig workers.</a:t>
            </a:r>
            <a:endParaRPr lang="en-US" sz="2400" spc="40" dirty="0">
              <a:solidFill>
                <a:srgbClr val="FF7250"/>
              </a:solidFill>
              <a:latin typeface="Hardwick WF" pitchFamily="2" charset="0"/>
            </a:endParaRPr>
          </a:p>
        </p:txBody>
      </p:sp>
      <p:sp>
        <p:nvSpPr>
          <p:cNvPr id="213" name="TextBox 212">
            <a:extLst>
              <a:ext uri="{FF2B5EF4-FFF2-40B4-BE49-F238E27FC236}">
                <a16:creationId xmlns:a16="http://schemas.microsoft.com/office/drawing/2014/main" id="{5CB0B962-9618-B28E-62D2-07B79DC1DC4F}"/>
              </a:ext>
            </a:extLst>
          </p:cNvPr>
          <p:cNvSpPr txBox="1"/>
          <p:nvPr/>
        </p:nvSpPr>
        <p:spPr>
          <a:xfrm>
            <a:off x="6133926" y="4202620"/>
            <a:ext cx="2770113" cy="1107996"/>
          </a:xfrm>
          <a:prstGeom prst="rect">
            <a:avLst/>
          </a:prstGeom>
          <a:noFill/>
        </p:spPr>
        <p:txBody>
          <a:bodyPr wrap="square">
            <a:spAutoFit/>
          </a:bodyPr>
          <a:lstStyle/>
          <a:p>
            <a:pPr algn="ctr"/>
            <a:r>
              <a:rPr lang="en-US" spc="40" dirty="0">
                <a:solidFill>
                  <a:srgbClr val="FF7250"/>
                </a:solidFill>
                <a:latin typeface="Hardwick WF" pitchFamily="2" charset="0"/>
              </a:rPr>
              <a:t>1 </a:t>
            </a:r>
            <a:r>
              <a:rPr lang="en-US" sz="1600" spc="40" dirty="0">
                <a:solidFill>
                  <a:srgbClr val="E5E9D0"/>
                </a:solidFill>
                <a:latin typeface="Avenir Next" panose="020B0503020202020204" pitchFamily="34" charset="0"/>
              </a:rPr>
              <a:t>in </a:t>
            </a:r>
            <a:r>
              <a:rPr lang="en-US" spc="40" dirty="0">
                <a:solidFill>
                  <a:srgbClr val="FF7250"/>
                </a:solidFill>
                <a:latin typeface="Hardwick WF" pitchFamily="2" charset="0"/>
              </a:rPr>
              <a:t>7</a:t>
            </a:r>
            <a:r>
              <a:rPr lang="en-US" sz="1600" spc="40" dirty="0">
                <a:solidFill>
                  <a:srgbClr val="E5E9D0"/>
                </a:solidFill>
                <a:latin typeface="Avenir Next" panose="020B0503020202020204" pitchFamily="34" charset="0"/>
              </a:rPr>
              <a:t> gig workers </a:t>
            </a:r>
          </a:p>
          <a:p>
            <a:pPr algn="ctr"/>
            <a:r>
              <a:rPr lang="en-US" sz="1600" spc="40" dirty="0">
                <a:solidFill>
                  <a:srgbClr val="E5E9D0"/>
                </a:solidFill>
                <a:latin typeface="Avenir Next" panose="020B0503020202020204" pitchFamily="34" charset="0"/>
              </a:rPr>
              <a:t>earned under the </a:t>
            </a:r>
          </a:p>
          <a:p>
            <a:pPr algn="ctr"/>
            <a:r>
              <a:rPr lang="en-US" sz="1600" spc="40" dirty="0">
                <a:solidFill>
                  <a:srgbClr val="E5E9D0"/>
                </a:solidFill>
                <a:latin typeface="Avenir Next" panose="020B0503020202020204" pitchFamily="34" charset="0"/>
              </a:rPr>
              <a:t>federal minimum </a:t>
            </a:r>
          </a:p>
          <a:p>
            <a:pPr algn="ctr"/>
            <a:r>
              <a:rPr lang="en-US" sz="1600" spc="40" dirty="0">
                <a:solidFill>
                  <a:srgbClr val="E5E9D0"/>
                </a:solidFill>
                <a:latin typeface="Avenir Next" panose="020B0503020202020204" pitchFamily="34" charset="0"/>
              </a:rPr>
              <a:t>wage ($7.25).</a:t>
            </a:r>
            <a:endParaRPr lang="en-US" sz="2400" spc="40" dirty="0">
              <a:solidFill>
                <a:srgbClr val="FF7250"/>
              </a:solidFill>
              <a:latin typeface="Hardwick WF" pitchFamily="2" charset="0"/>
            </a:endParaRPr>
          </a:p>
        </p:txBody>
      </p:sp>
      <p:cxnSp>
        <p:nvCxnSpPr>
          <p:cNvPr id="2" name="Straight Connector 1">
            <a:extLst>
              <a:ext uri="{FF2B5EF4-FFF2-40B4-BE49-F238E27FC236}">
                <a16:creationId xmlns:a16="http://schemas.microsoft.com/office/drawing/2014/main" id="{5E0DB984-E472-B50D-D85E-B46044CE24D6}"/>
              </a:ext>
            </a:extLst>
          </p:cNvPr>
          <p:cNvCxnSpPr>
            <a:cxnSpLocks/>
          </p:cNvCxnSpPr>
          <p:nvPr/>
        </p:nvCxnSpPr>
        <p:spPr>
          <a:xfrm>
            <a:off x="6235784" y="1315741"/>
            <a:ext cx="9507" cy="5344392"/>
          </a:xfrm>
          <a:prstGeom prst="line">
            <a:avLst/>
          </a:prstGeom>
          <a:ln w="6350">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C00BA43-9A14-60ED-8069-DF1B09FB12DF}"/>
              </a:ext>
            </a:extLst>
          </p:cNvPr>
          <p:cNvSpPr txBox="1"/>
          <p:nvPr/>
        </p:nvSpPr>
        <p:spPr>
          <a:xfrm>
            <a:off x="10748676" y="5834317"/>
            <a:ext cx="1499571"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Refs. 7-11</a:t>
            </a:r>
          </a:p>
        </p:txBody>
      </p:sp>
      <p:sp>
        <p:nvSpPr>
          <p:cNvPr id="7" name="TextBox 6">
            <a:extLst>
              <a:ext uri="{FF2B5EF4-FFF2-40B4-BE49-F238E27FC236}">
                <a16:creationId xmlns:a16="http://schemas.microsoft.com/office/drawing/2014/main" id="{2E8F4751-7E24-47D0-406D-84980290201E}"/>
              </a:ext>
            </a:extLst>
          </p:cNvPr>
          <p:cNvSpPr txBox="1"/>
          <p:nvPr/>
        </p:nvSpPr>
        <p:spPr>
          <a:xfrm>
            <a:off x="10036338" y="6641479"/>
            <a:ext cx="3213106" cy="246221"/>
          </a:xfrm>
          <a:prstGeom prst="rect">
            <a:avLst/>
          </a:prstGeom>
          <a:noFill/>
        </p:spPr>
        <p:txBody>
          <a:bodyPr wrap="square" rtlCol="0">
            <a:spAutoFit/>
          </a:bodyPr>
          <a:lstStyle/>
          <a:p>
            <a:r>
              <a:rPr lang="en-US" sz="1000" b="0" i="0" dirty="0">
                <a:solidFill>
                  <a:schemeClr val="bg2">
                    <a:lumMod val="25000"/>
                  </a:schemeClr>
                </a:solidFill>
                <a:effectLst/>
                <a:latin typeface="Roboto" panose="02000000000000000000" pitchFamily="2" charset="0"/>
              </a:rPr>
              <a:t>©</a:t>
            </a:r>
            <a:r>
              <a:rPr lang="en-US" sz="1000" b="0" i="1" dirty="0">
                <a:solidFill>
                  <a:schemeClr val="bg2">
                    <a:lumMod val="25000"/>
                  </a:schemeClr>
                </a:solidFill>
                <a:effectLst/>
                <a:latin typeface="Avenir Next Condensed" panose="020B0506020202020204" pitchFamily="34" charset="0"/>
              </a:rPr>
              <a:t> </a:t>
            </a:r>
            <a:r>
              <a:rPr lang="en-US" sz="1000" b="0" dirty="0">
                <a:solidFill>
                  <a:schemeClr val="bg2">
                    <a:lumMod val="25000"/>
                  </a:schemeClr>
                </a:solidFill>
                <a:effectLst/>
                <a:latin typeface="Avenir Next Condensed" panose="020B0506020202020204" pitchFamily="34" charset="0"/>
              </a:rPr>
              <a:t>Matthe</a:t>
            </a:r>
            <a:r>
              <a:rPr lang="en-US" sz="1000" dirty="0">
                <a:solidFill>
                  <a:schemeClr val="bg2">
                    <a:lumMod val="25000"/>
                  </a:schemeClr>
                </a:solidFill>
                <a:latin typeface="Avenir Next Condensed" panose="020B0506020202020204" pitchFamily="34" charset="0"/>
              </a:rPr>
              <a:t>w Desmond, </a:t>
            </a:r>
            <a:r>
              <a:rPr lang="en-US" sz="10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2151801339"/>
      </p:ext>
    </p:extLst>
  </p:cSld>
  <p:clrMapOvr>
    <a:masterClrMapping/>
  </p:clrMapOvr>
  <p:transition spd="med">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0FC92B-C4AB-9607-52F3-CC203873093C}"/>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50"/>
                    </a14:imgEffect>
                    <a14:imgEffect>
                      <a14:brightnessContrast bright="-70000"/>
                    </a14:imgEffect>
                  </a14:imgLayer>
                </a14:imgProps>
              </a:ext>
            </a:extLst>
          </a:blip>
          <a:stretch>
            <a:fillRect/>
          </a:stretch>
        </p:blipFill>
        <p:spPr>
          <a:xfrm>
            <a:off x="-1" y="10974"/>
            <a:ext cx="12192000" cy="6847026"/>
          </a:xfrm>
          <a:prstGeom prst="rect">
            <a:avLst/>
          </a:prstGeom>
        </p:spPr>
      </p:pic>
      <p:sp>
        <p:nvSpPr>
          <p:cNvPr id="18" name="Rounded Rectangle 17">
            <a:extLst>
              <a:ext uri="{FF2B5EF4-FFF2-40B4-BE49-F238E27FC236}">
                <a16:creationId xmlns:a16="http://schemas.microsoft.com/office/drawing/2014/main" id="{400AE758-DE9B-6B33-6555-8BA3DBC9AE92}"/>
              </a:ext>
            </a:extLst>
          </p:cNvPr>
          <p:cNvSpPr/>
          <p:nvPr/>
        </p:nvSpPr>
        <p:spPr>
          <a:xfrm>
            <a:off x="709309" y="2440452"/>
            <a:ext cx="9921292" cy="572987"/>
          </a:xfrm>
          <a:prstGeom prst="roundRect">
            <a:avLst/>
          </a:prstGeom>
          <a:solidFill>
            <a:schemeClr val="tx1"/>
          </a:solidFill>
          <a:ln>
            <a:noFill/>
          </a:ln>
          <a:effectLst>
            <a:softEdge rad="89969"/>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59532058-71BB-2C3B-5230-2BE6364B2E06}"/>
              </a:ext>
            </a:extLst>
          </p:cNvPr>
          <p:cNvSpPr txBox="1"/>
          <p:nvPr/>
        </p:nvSpPr>
        <p:spPr>
          <a:xfrm>
            <a:off x="998805" y="2288082"/>
            <a:ext cx="11203886" cy="1219565"/>
          </a:xfrm>
          <a:prstGeom prst="rect">
            <a:avLst/>
          </a:prstGeom>
          <a:noFill/>
        </p:spPr>
        <p:txBody>
          <a:bodyPr wrap="square" rtlCol="0">
            <a:spAutoFit/>
          </a:bodyPr>
          <a:lstStyle/>
          <a:p>
            <a:pPr>
              <a:lnSpc>
                <a:spcPts val="3040"/>
              </a:lnSpc>
            </a:pPr>
            <a:r>
              <a:rPr lang="en-US" dirty="0">
                <a:solidFill>
                  <a:srgbClr val="F4FBE6"/>
                </a:solidFill>
                <a:latin typeface="Avenir Next" panose="020B0503020202020204" pitchFamily="34" charset="0"/>
              </a:rPr>
              <a:t>This chapter points out the limited upward mobility and low wages in the U.S. compared to other countries. How does this challenge the narrative of capitalism as a system that rewards hard work </a:t>
            </a:r>
          </a:p>
          <a:p>
            <a:pPr>
              <a:lnSpc>
                <a:spcPts val="3040"/>
              </a:lnSpc>
            </a:pPr>
            <a:r>
              <a:rPr lang="en-US" dirty="0">
                <a:solidFill>
                  <a:srgbClr val="F4FBE6"/>
                </a:solidFill>
                <a:latin typeface="Avenir Next" panose="020B0503020202020204" pitchFamily="34" charset="0"/>
              </a:rPr>
              <a:t>and merit?</a:t>
            </a:r>
          </a:p>
        </p:txBody>
      </p:sp>
      <p:sp>
        <p:nvSpPr>
          <p:cNvPr id="16" name="TextBox 15">
            <a:extLst>
              <a:ext uri="{FF2B5EF4-FFF2-40B4-BE49-F238E27FC236}">
                <a16:creationId xmlns:a16="http://schemas.microsoft.com/office/drawing/2014/main" id="{D8CEF054-09AE-E069-30A2-0D0EB6957B9E}"/>
              </a:ext>
            </a:extLst>
          </p:cNvPr>
          <p:cNvSpPr txBox="1"/>
          <p:nvPr/>
        </p:nvSpPr>
        <p:spPr>
          <a:xfrm>
            <a:off x="998803" y="3766392"/>
            <a:ext cx="10890945" cy="1219565"/>
          </a:xfrm>
          <a:prstGeom prst="rect">
            <a:avLst/>
          </a:prstGeom>
          <a:noFill/>
        </p:spPr>
        <p:txBody>
          <a:bodyPr wrap="square" rtlCol="0">
            <a:spAutoFit/>
          </a:bodyPr>
          <a:lstStyle/>
          <a:p>
            <a:pPr>
              <a:lnSpc>
                <a:spcPts val="3040"/>
              </a:lnSpc>
            </a:pPr>
            <a:r>
              <a:rPr lang="en-US" dirty="0">
                <a:solidFill>
                  <a:srgbClr val="F4FBE6"/>
                </a:solidFill>
                <a:latin typeface="Avenir Next" panose="020B0503020202020204" pitchFamily="34" charset="0"/>
              </a:rPr>
              <a:t>Reflect on the power imbalance between corporations and workers mentioned in this chapter. </a:t>
            </a:r>
          </a:p>
          <a:p>
            <a:pPr>
              <a:lnSpc>
                <a:spcPts val="3040"/>
              </a:lnSpc>
            </a:pPr>
            <a:r>
              <a:rPr lang="en-US" dirty="0">
                <a:solidFill>
                  <a:srgbClr val="F4FBE6"/>
                </a:solidFill>
                <a:latin typeface="Avenir Next" panose="020B0503020202020204" pitchFamily="34" charset="0"/>
              </a:rPr>
              <a:t>Can capitalism be reformed to better serve the working poor, or is an alternative economic </a:t>
            </a:r>
          </a:p>
          <a:p>
            <a:pPr>
              <a:lnSpc>
                <a:spcPts val="3040"/>
              </a:lnSpc>
            </a:pPr>
            <a:r>
              <a:rPr lang="en-US" dirty="0">
                <a:solidFill>
                  <a:srgbClr val="F4FBE6"/>
                </a:solidFill>
                <a:latin typeface="Avenir Next" panose="020B0503020202020204" pitchFamily="34" charset="0"/>
              </a:rPr>
              <a:t>system necessary to address these disparities?</a:t>
            </a:r>
          </a:p>
        </p:txBody>
      </p:sp>
      <p:sp>
        <p:nvSpPr>
          <p:cNvPr id="17" name="TextBox 16">
            <a:extLst>
              <a:ext uri="{FF2B5EF4-FFF2-40B4-BE49-F238E27FC236}">
                <a16:creationId xmlns:a16="http://schemas.microsoft.com/office/drawing/2014/main" id="{B088675B-E5C1-0DCA-0D4B-544F96FEA266}"/>
              </a:ext>
            </a:extLst>
          </p:cNvPr>
          <p:cNvSpPr txBox="1"/>
          <p:nvPr/>
        </p:nvSpPr>
        <p:spPr>
          <a:xfrm>
            <a:off x="998802" y="5315280"/>
            <a:ext cx="10890946" cy="850233"/>
          </a:xfrm>
          <a:prstGeom prst="rect">
            <a:avLst/>
          </a:prstGeom>
          <a:noFill/>
          <a:effectLst>
            <a:softEdge rad="89969"/>
          </a:effectLst>
        </p:spPr>
        <p:txBody>
          <a:bodyPr wrap="square" rtlCol="0">
            <a:spAutoFit/>
          </a:bodyPr>
          <a:lstStyle/>
          <a:p>
            <a:pPr>
              <a:lnSpc>
                <a:spcPts val="3040"/>
              </a:lnSpc>
            </a:pPr>
            <a:r>
              <a:rPr lang="en-US" dirty="0">
                <a:solidFill>
                  <a:srgbClr val="F4FBE6"/>
                </a:solidFill>
                <a:latin typeface="Avenir Next" panose="020B0503020202020204" pitchFamily="34" charset="0"/>
              </a:rPr>
              <a:t>Considering the historical context provided in this chapter, can you think of any potential risks </a:t>
            </a:r>
          </a:p>
          <a:p>
            <a:pPr>
              <a:lnSpc>
                <a:spcPts val="3040"/>
              </a:lnSpc>
            </a:pPr>
            <a:r>
              <a:rPr lang="en-US" dirty="0">
                <a:solidFill>
                  <a:srgbClr val="F4FBE6"/>
                </a:solidFill>
                <a:latin typeface="Avenir Next" panose="020B0503020202020204" pitchFamily="34" charset="0"/>
              </a:rPr>
              <a:t>of strong unions that could harm the economy and workforce diversity?</a:t>
            </a:r>
          </a:p>
        </p:txBody>
      </p:sp>
      <p:sp>
        <p:nvSpPr>
          <p:cNvPr id="10" name="TextBox 9">
            <a:extLst>
              <a:ext uri="{FF2B5EF4-FFF2-40B4-BE49-F238E27FC236}">
                <a16:creationId xmlns:a16="http://schemas.microsoft.com/office/drawing/2014/main" id="{71F4B2CD-C3EE-8930-9BD0-8AC533A86912}"/>
              </a:ext>
            </a:extLst>
          </p:cNvPr>
          <p:cNvSpPr txBox="1"/>
          <p:nvPr/>
        </p:nvSpPr>
        <p:spPr>
          <a:xfrm>
            <a:off x="-360001" y="1437454"/>
            <a:ext cx="12912000" cy="430887"/>
          </a:xfrm>
          <a:prstGeom prst="rect">
            <a:avLst/>
          </a:prstGeom>
          <a:noFill/>
        </p:spPr>
        <p:txBody>
          <a:bodyPr wrap="square">
            <a:spAutoFit/>
          </a:bodyPr>
          <a:lstStyle/>
          <a:p>
            <a:pPr algn="ctr"/>
            <a:r>
              <a:rPr lang="en-US" sz="2200" b="1" spc="150" dirty="0">
                <a:solidFill>
                  <a:srgbClr val="FF7251"/>
                </a:solidFill>
                <a:latin typeface="Courier New" panose="02070309020205020404" pitchFamily="49" charset="0"/>
                <a:cs typeface="Courier New" panose="02070309020205020404" pitchFamily="49" charset="0"/>
              </a:rPr>
              <a:t>Chapter 3: </a:t>
            </a:r>
            <a:r>
              <a:rPr lang="en-US" sz="2200" i="1" spc="150" dirty="0">
                <a:solidFill>
                  <a:schemeClr val="bg1"/>
                </a:solidFill>
                <a:latin typeface="Avenir Next Medium" panose="020B0503020202020204" pitchFamily="34" charset="0"/>
                <a:cs typeface="Courier New" panose="02070309020205020404" pitchFamily="49" charset="0"/>
              </a:rPr>
              <a:t>How We Undercut Workers</a:t>
            </a:r>
          </a:p>
        </p:txBody>
      </p:sp>
      <p:sp>
        <p:nvSpPr>
          <p:cNvPr id="2" name="TextBox 1">
            <a:extLst>
              <a:ext uri="{FF2B5EF4-FFF2-40B4-BE49-F238E27FC236}">
                <a16:creationId xmlns:a16="http://schemas.microsoft.com/office/drawing/2014/main" id="{2CAEB831-6DCA-9233-C78F-C2F168A35442}"/>
              </a:ext>
            </a:extLst>
          </p:cNvPr>
          <p:cNvSpPr txBox="1"/>
          <p:nvPr/>
        </p:nvSpPr>
        <p:spPr>
          <a:xfrm>
            <a:off x="672074" y="2368839"/>
            <a:ext cx="1140116" cy="369332"/>
          </a:xfrm>
          <a:prstGeom prst="rect">
            <a:avLst/>
          </a:prstGeom>
          <a:noFill/>
        </p:spPr>
        <p:txBody>
          <a:bodyPr wrap="square" rtlCol="0">
            <a:spAutoFit/>
          </a:bodyPr>
          <a:lstStyle/>
          <a:p>
            <a:r>
              <a:rPr lang="en-US" dirty="0">
                <a:solidFill>
                  <a:srgbClr val="FF7250"/>
                </a:solidFill>
                <a:latin typeface="Avenir Next Medium" panose="020B0503020202020204" pitchFamily="34" charset="0"/>
              </a:rPr>
              <a:t>1.</a:t>
            </a:r>
          </a:p>
        </p:txBody>
      </p:sp>
      <p:sp>
        <p:nvSpPr>
          <p:cNvPr id="5" name="TextBox 4">
            <a:extLst>
              <a:ext uri="{FF2B5EF4-FFF2-40B4-BE49-F238E27FC236}">
                <a16:creationId xmlns:a16="http://schemas.microsoft.com/office/drawing/2014/main" id="{C85DACB2-CAE1-B4C6-2190-A244CEE42828}"/>
              </a:ext>
            </a:extLst>
          </p:cNvPr>
          <p:cNvSpPr txBox="1"/>
          <p:nvPr/>
        </p:nvSpPr>
        <p:spPr>
          <a:xfrm>
            <a:off x="672074" y="3847035"/>
            <a:ext cx="1249274" cy="369332"/>
          </a:xfrm>
          <a:prstGeom prst="rect">
            <a:avLst/>
          </a:prstGeom>
          <a:noFill/>
        </p:spPr>
        <p:txBody>
          <a:bodyPr wrap="square" rtlCol="0">
            <a:spAutoFit/>
          </a:bodyPr>
          <a:lstStyle/>
          <a:p>
            <a:r>
              <a:rPr lang="en-US" dirty="0">
                <a:solidFill>
                  <a:srgbClr val="FF7250"/>
                </a:solidFill>
                <a:latin typeface="Avenir Next Medium" panose="020B0503020202020204" pitchFamily="34" charset="0"/>
              </a:rPr>
              <a:t>2.</a:t>
            </a:r>
          </a:p>
        </p:txBody>
      </p:sp>
      <p:sp>
        <p:nvSpPr>
          <p:cNvPr id="6" name="TextBox 5">
            <a:extLst>
              <a:ext uri="{FF2B5EF4-FFF2-40B4-BE49-F238E27FC236}">
                <a16:creationId xmlns:a16="http://schemas.microsoft.com/office/drawing/2014/main" id="{03B212AB-956A-22DE-CDF7-6E5D2FF8248A}"/>
              </a:ext>
            </a:extLst>
          </p:cNvPr>
          <p:cNvSpPr txBox="1"/>
          <p:nvPr/>
        </p:nvSpPr>
        <p:spPr>
          <a:xfrm>
            <a:off x="672075" y="5402232"/>
            <a:ext cx="1249273" cy="369332"/>
          </a:xfrm>
          <a:prstGeom prst="rect">
            <a:avLst/>
          </a:prstGeom>
          <a:noFill/>
        </p:spPr>
        <p:txBody>
          <a:bodyPr wrap="square" rtlCol="0">
            <a:spAutoFit/>
          </a:bodyPr>
          <a:lstStyle/>
          <a:p>
            <a:r>
              <a:rPr lang="en-US" dirty="0">
                <a:solidFill>
                  <a:srgbClr val="FF7250"/>
                </a:solidFill>
                <a:latin typeface="Avenir Next Medium" panose="020B0503020202020204" pitchFamily="34" charset="0"/>
              </a:rPr>
              <a:t>3.</a:t>
            </a:r>
          </a:p>
        </p:txBody>
      </p:sp>
      <p:grpSp>
        <p:nvGrpSpPr>
          <p:cNvPr id="8" name="Group 7">
            <a:extLst>
              <a:ext uri="{FF2B5EF4-FFF2-40B4-BE49-F238E27FC236}">
                <a16:creationId xmlns:a16="http://schemas.microsoft.com/office/drawing/2014/main" id="{1A0A6908-9BDF-5F28-A295-92BC702AF1D3}"/>
              </a:ext>
            </a:extLst>
          </p:cNvPr>
          <p:cNvGrpSpPr/>
          <p:nvPr/>
        </p:nvGrpSpPr>
        <p:grpSpPr>
          <a:xfrm>
            <a:off x="3331582" y="438219"/>
            <a:ext cx="5528832" cy="869855"/>
            <a:chOff x="3331582" y="438219"/>
            <a:chExt cx="5528832" cy="869855"/>
          </a:xfrm>
        </p:grpSpPr>
        <p:sp>
          <p:nvSpPr>
            <p:cNvPr id="9" name="Rounded Rectangle 8">
              <a:extLst>
                <a:ext uri="{FF2B5EF4-FFF2-40B4-BE49-F238E27FC236}">
                  <a16:creationId xmlns:a16="http://schemas.microsoft.com/office/drawing/2014/main" id="{A4498923-D02B-A5A9-EAA4-9D4422C23006}"/>
                </a:ext>
              </a:extLst>
            </p:cNvPr>
            <p:cNvSpPr/>
            <p:nvPr/>
          </p:nvSpPr>
          <p:spPr>
            <a:xfrm>
              <a:off x="3475930" y="438219"/>
              <a:ext cx="5238119"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a:extLst>
                <a:ext uri="{FF2B5EF4-FFF2-40B4-BE49-F238E27FC236}">
                  <a16:creationId xmlns:a16="http://schemas.microsoft.com/office/drawing/2014/main" id="{B1548241-1AFC-C3DE-7A58-FB2FCA4824FC}"/>
                </a:ext>
              </a:extLst>
            </p:cNvPr>
            <p:cNvSpPr/>
            <p:nvPr/>
          </p:nvSpPr>
          <p:spPr>
            <a:xfrm>
              <a:off x="3562658" y="504195"/>
              <a:ext cx="5068014"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19860F51-44E5-C8C7-7411-F187076E8087}"/>
                </a:ext>
              </a:extLst>
            </p:cNvPr>
            <p:cNvSpPr txBox="1"/>
            <p:nvPr/>
          </p:nvSpPr>
          <p:spPr>
            <a:xfrm>
              <a:off x="3331582" y="582991"/>
              <a:ext cx="5528832" cy="584775"/>
            </a:xfrm>
            <a:prstGeom prst="rect">
              <a:avLst/>
            </a:prstGeom>
            <a:noFill/>
          </p:spPr>
          <p:txBody>
            <a:bodyPr wrap="square" rtlCol="0">
              <a:spAutoFit/>
            </a:bodyPr>
            <a:lstStyle/>
            <a:p>
              <a:pPr algn="ctr"/>
              <a:r>
                <a:rPr lang="en-US" sz="3200" spc="40" dirty="0">
                  <a:solidFill>
                    <a:srgbClr val="E5E9D0"/>
                  </a:solidFill>
                  <a:latin typeface="Hardwick WF" pitchFamily="2" charset="0"/>
                </a:rPr>
                <a:t>Reflect &amp; Discuss</a:t>
              </a:r>
            </a:p>
          </p:txBody>
        </p:sp>
      </p:grpSp>
      <p:sp>
        <p:nvSpPr>
          <p:cNvPr id="4" name="TextBox 3">
            <a:extLst>
              <a:ext uri="{FF2B5EF4-FFF2-40B4-BE49-F238E27FC236}">
                <a16:creationId xmlns:a16="http://schemas.microsoft.com/office/drawing/2014/main" id="{95270C45-882A-356B-8CE8-09366241AAA8}"/>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3673125305"/>
      </p:ext>
    </p:extLst>
  </p:cSld>
  <p:clrMapOvr>
    <a:masterClrMapping/>
  </p:clrMapOvr>
  <p:transition spd="med">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0FC92B-C4AB-9607-52F3-CC203873093C}"/>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50"/>
                    </a14:imgEffect>
                    <a14:imgEffect>
                      <a14:brightnessContrast bright="-70000"/>
                    </a14:imgEffect>
                  </a14:imgLayer>
                </a14:imgProps>
              </a:ext>
            </a:extLst>
          </a:blip>
          <a:stretch>
            <a:fillRect/>
          </a:stretch>
        </p:blipFill>
        <p:spPr>
          <a:xfrm>
            <a:off x="-1" y="10974"/>
            <a:ext cx="12192000" cy="6847026"/>
          </a:xfrm>
          <a:prstGeom prst="rect">
            <a:avLst/>
          </a:prstGeom>
        </p:spPr>
      </p:pic>
      <p:sp>
        <p:nvSpPr>
          <p:cNvPr id="18" name="Rounded Rectangle 17">
            <a:extLst>
              <a:ext uri="{FF2B5EF4-FFF2-40B4-BE49-F238E27FC236}">
                <a16:creationId xmlns:a16="http://schemas.microsoft.com/office/drawing/2014/main" id="{400AE758-DE9B-6B33-6555-8BA3DBC9AE92}"/>
              </a:ext>
            </a:extLst>
          </p:cNvPr>
          <p:cNvSpPr/>
          <p:nvPr/>
        </p:nvSpPr>
        <p:spPr>
          <a:xfrm>
            <a:off x="709309" y="2440452"/>
            <a:ext cx="9921292" cy="572987"/>
          </a:xfrm>
          <a:prstGeom prst="roundRect">
            <a:avLst/>
          </a:prstGeom>
          <a:solidFill>
            <a:schemeClr val="tx1"/>
          </a:solidFill>
          <a:ln>
            <a:noFill/>
          </a:ln>
          <a:effectLst>
            <a:softEdge rad="89969"/>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59532058-71BB-2C3B-5230-2BE6364B2E06}"/>
              </a:ext>
            </a:extLst>
          </p:cNvPr>
          <p:cNvSpPr txBox="1"/>
          <p:nvPr/>
        </p:nvSpPr>
        <p:spPr>
          <a:xfrm>
            <a:off x="998805" y="2288082"/>
            <a:ext cx="10890944" cy="850233"/>
          </a:xfrm>
          <a:prstGeom prst="rect">
            <a:avLst/>
          </a:prstGeom>
          <a:noFill/>
        </p:spPr>
        <p:txBody>
          <a:bodyPr wrap="square" rtlCol="0">
            <a:spAutoFit/>
          </a:bodyPr>
          <a:lstStyle/>
          <a:p>
            <a:pPr>
              <a:lnSpc>
                <a:spcPts val="3040"/>
              </a:lnSpc>
            </a:pPr>
            <a:r>
              <a:rPr lang="en-US" dirty="0">
                <a:solidFill>
                  <a:srgbClr val="F4FBE6"/>
                </a:solidFill>
                <a:latin typeface="Avenir Next" panose="020B0503020202020204" pitchFamily="34" charset="0"/>
              </a:rPr>
              <a:t>Have you ever benefited from a system or service that you wouldn't personally want to work in </a:t>
            </a:r>
          </a:p>
          <a:p>
            <a:pPr>
              <a:lnSpc>
                <a:spcPts val="3040"/>
              </a:lnSpc>
            </a:pPr>
            <a:r>
              <a:rPr lang="en-US" dirty="0">
                <a:solidFill>
                  <a:srgbClr val="F4FBE6"/>
                </a:solidFill>
                <a:latin typeface="Avenir Next" panose="020B0503020202020204" pitchFamily="34" charset="0"/>
              </a:rPr>
              <a:t>due to its conditions?</a:t>
            </a:r>
          </a:p>
        </p:txBody>
      </p:sp>
      <p:sp>
        <p:nvSpPr>
          <p:cNvPr id="16" name="TextBox 15">
            <a:extLst>
              <a:ext uri="{FF2B5EF4-FFF2-40B4-BE49-F238E27FC236}">
                <a16:creationId xmlns:a16="http://schemas.microsoft.com/office/drawing/2014/main" id="{D8CEF054-09AE-E069-30A2-0D0EB6957B9E}"/>
              </a:ext>
            </a:extLst>
          </p:cNvPr>
          <p:cNvSpPr txBox="1"/>
          <p:nvPr/>
        </p:nvSpPr>
        <p:spPr>
          <a:xfrm>
            <a:off x="998805" y="3558056"/>
            <a:ext cx="10890945" cy="1219565"/>
          </a:xfrm>
          <a:prstGeom prst="rect">
            <a:avLst/>
          </a:prstGeom>
          <a:noFill/>
        </p:spPr>
        <p:txBody>
          <a:bodyPr wrap="square" rtlCol="0">
            <a:spAutoFit/>
          </a:bodyPr>
          <a:lstStyle/>
          <a:p>
            <a:pPr>
              <a:lnSpc>
                <a:spcPts val="3040"/>
              </a:lnSpc>
            </a:pPr>
            <a:r>
              <a:rPr lang="en-US" dirty="0">
                <a:solidFill>
                  <a:srgbClr val="F4FBE6"/>
                </a:solidFill>
                <a:latin typeface="Avenir Next" panose="020B0503020202020204" pitchFamily="34" charset="0"/>
              </a:rPr>
              <a:t>How do you relate the shift from "careers" to "tasks" in America with what you've seen in your </a:t>
            </a:r>
          </a:p>
          <a:p>
            <a:pPr>
              <a:lnSpc>
                <a:spcPts val="3040"/>
              </a:lnSpc>
            </a:pPr>
            <a:r>
              <a:rPr lang="en-US" dirty="0">
                <a:solidFill>
                  <a:srgbClr val="F4FBE6"/>
                </a:solidFill>
                <a:latin typeface="Avenir Next" panose="020B0503020202020204" pitchFamily="34" charset="0"/>
              </a:rPr>
              <a:t>personal, familial, or community experiences? And in what ways do dwindling union </a:t>
            </a:r>
          </a:p>
          <a:p>
            <a:pPr>
              <a:lnSpc>
                <a:spcPts val="3040"/>
              </a:lnSpc>
            </a:pPr>
            <a:r>
              <a:rPr lang="en-US" dirty="0">
                <a:solidFill>
                  <a:srgbClr val="F4FBE6"/>
                </a:solidFill>
                <a:latin typeface="Avenir Next" panose="020B0503020202020204" pitchFamily="34" charset="0"/>
              </a:rPr>
              <a:t>memberships touch upon your or your acquaintances' work situations?</a:t>
            </a:r>
          </a:p>
        </p:txBody>
      </p:sp>
      <p:sp>
        <p:nvSpPr>
          <p:cNvPr id="17" name="TextBox 16">
            <a:extLst>
              <a:ext uri="{FF2B5EF4-FFF2-40B4-BE49-F238E27FC236}">
                <a16:creationId xmlns:a16="http://schemas.microsoft.com/office/drawing/2014/main" id="{B088675B-E5C1-0DCA-0D4B-544F96FEA266}"/>
              </a:ext>
            </a:extLst>
          </p:cNvPr>
          <p:cNvSpPr txBox="1"/>
          <p:nvPr/>
        </p:nvSpPr>
        <p:spPr>
          <a:xfrm>
            <a:off x="998802" y="5276370"/>
            <a:ext cx="10890946" cy="850233"/>
          </a:xfrm>
          <a:prstGeom prst="rect">
            <a:avLst/>
          </a:prstGeom>
          <a:noFill/>
          <a:effectLst>
            <a:softEdge rad="89969"/>
          </a:effectLst>
        </p:spPr>
        <p:txBody>
          <a:bodyPr wrap="square" rtlCol="0">
            <a:spAutoFit/>
          </a:bodyPr>
          <a:lstStyle/>
          <a:p>
            <a:pPr>
              <a:lnSpc>
                <a:spcPts val="3040"/>
              </a:lnSpc>
            </a:pPr>
            <a:r>
              <a:rPr lang="en-US" dirty="0">
                <a:solidFill>
                  <a:srgbClr val="F4FBE6"/>
                </a:solidFill>
                <a:latin typeface="Avenir Next" panose="020B0503020202020204" pitchFamily="34" charset="0"/>
              </a:rPr>
              <a:t>How might our daily conveniences like ordering online or hailing a ride, coupled with our </a:t>
            </a:r>
          </a:p>
          <a:p>
            <a:pPr>
              <a:lnSpc>
                <a:spcPts val="3040"/>
              </a:lnSpc>
            </a:pPr>
            <a:r>
              <a:rPr lang="en-US" dirty="0">
                <a:solidFill>
                  <a:srgbClr val="F4FBE6"/>
                </a:solidFill>
                <a:latin typeface="Avenir Next" panose="020B0503020202020204" pitchFamily="34" charset="0"/>
              </a:rPr>
              <a:t>investment strategies, feed into worker exploitation?</a:t>
            </a:r>
          </a:p>
        </p:txBody>
      </p:sp>
      <p:sp>
        <p:nvSpPr>
          <p:cNvPr id="10" name="TextBox 9">
            <a:extLst>
              <a:ext uri="{FF2B5EF4-FFF2-40B4-BE49-F238E27FC236}">
                <a16:creationId xmlns:a16="http://schemas.microsoft.com/office/drawing/2014/main" id="{71F4B2CD-C3EE-8930-9BD0-8AC533A86912}"/>
              </a:ext>
            </a:extLst>
          </p:cNvPr>
          <p:cNvSpPr txBox="1"/>
          <p:nvPr/>
        </p:nvSpPr>
        <p:spPr>
          <a:xfrm>
            <a:off x="-360001" y="1437454"/>
            <a:ext cx="12912000" cy="430887"/>
          </a:xfrm>
          <a:prstGeom prst="rect">
            <a:avLst/>
          </a:prstGeom>
          <a:noFill/>
        </p:spPr>
        <p:txBody>
          <a:bodyPr wrap="square">
            <a:spAutoFit/>
          </a:bodyPr>
          <a:lstStyle/>
          <a:p>
            <a:pPr algn="ctr"/>
            <a:r>
              <a:rPr lang="en-US" sz="2200" b="1" spc="150" dirty="0">
                <a:solidFill>
                  <a:srgbClr val="FF7251"/>
                </a:solidFill>
                <a:latin typeface="Courier New" panose="02070309020205020404" pitchFamily="49" charset="0"/>
                <a:cs typeface="Courier New" panose="02070309020205020404" pitchFamily="49" charset="0"/>
              </a:rPr>
              <a:t>Chapter 3: </a:t>
            </a:r>
            <a:r>
              <a:rPr lang="en-US" sz="2200" i="1" spc="150" dirty="0">
                <a:solidFill>
                  <a:schemeClr val="bg1"/>
                </a:solidFill>
                <a:latin typeface="Avenir Next Medium" panose="020B0503020202020204" pitchFamily="34" charset="0"/>
                <a:cs typeface="Courier New" panose="02070309020205020404" pitchFamily="49" charset="0"/>
              </a:rPr>
              <a:t>How We Undercut Workers</a:t>
            </a:r>
          </a:p>
        </p:txBody>
      </p:sp>
      <p:sp>
        <p:nvSpPr>
          <p:cNvPr id="2" name="TextBox 1">
            <a:extLst>
              <a:ext uri="{FF2B5EF4-FFF2-40B4-BE49-F238E27FC236}">
                <a16:creationId xmlns:a16="http://schemas.microsoft.com/office/drawing/2014/main" id="{A5945598-B160-5CA0-B36F-A3702333B7B4}"/>
              </a:ext>
            </a:extLst>
          </p:cNvPr>
          <p:cNvSpPr txBox="1"/>
          <p:nvPr/>
        </p:nvSpPr>
        <p:spPr>
          <a:xfrm>
            <a:off x="672074" y="2378465"/>
            <a:ext cx="1140116" cy="369332"/>
          </a:xfrm>
          <a:prstGeom prst="rect">
            <a:avLst/>
          </a:prstGeom>
          <a:noFill/>
        </p:spPr>
        <p:txBody>
          <a:bodyPr wrap="square" rtlCol="0">
            <a:spAutoFit/>
          </a:bodyPr>
          <a:lstStyle/>
          <a:p>
            <a:r>
              <a:rPr lang="en-US" dirty="0">
                <a:solidFill>
                  <a:srgbClr val="FF7250"/>
                </a:solidFill>
                <a:latin typeface="Avenir Next Medium" panose="020B0503020202020204" pitchFamily="34" charset="0"/>
              </a:rPr>
              <a:t>4.</a:t>
            </a:r>
          </a:p>
        </p:txBody>
      </p:sp>
      <p:sp>
        <p:nvSpPr>
          <p:cNvPr id="5" name="TextBox 4">
            <a:extLst>
              <a:ext uri="{FF2B5EF4-FFF2-40B4-BE49-F238E27FC236}">
                <a16:creationId xmlns:a16="http://schemas.microsoft.com/office/drawing/2014/main" id="{604AF4F5-CDDA-F9C0-62ED-512B3E89ABCD}"/>
              </a:ext>
            </a:extLst>
          </p:cNvPr>
          <p:cNvSpPr txBox="1"/>
          <p:nvPr/>
        </p:nvSpPr>
        <p:spPr>
          <a:xfrm>
            <a:off x="672074" y="3644903"/>
            <a:ext cx="1249274" cy="369332"/>
          </a:xfrm>
          <a:prstGeom prst="rect">
            <a:avLst/>
          </a:prstGeom>
          <a:noFill/>
        </p:spPr>
        <p:txBody>
          <a:bodyPr wrap="square" rtlCol="0">
            <a:spAutoFit/>
          </a:bodyPr>
          <a:lstStyle/>
          <a:p>
            <a:r>
              <a:rPr lang="en-US" dirty="0">
                <a:solidFill>
                  <a:srgbClr val="FF7250"/>
                </a:solidFill>
                <a:latin typeface="Avenir Next Medium" panose="020B0503020202020204" pitchFamily="34" charset="0"/>
              </a:rPr>
              <a:t>5.</a:t>
            </a:r>
          </a:p>
        </p:txBody>
      </p:sp>
      <p:sp>
        <p:nvSpPr>
          <p:cNvPr id="6" name="TextBox 5">
            <a:extLst>
              <a:ext uri="{FF2B5EF4-FFF2-40B4-BE49-F238E27FC236}">
                <a16:creationId xmlns:a16="http://schemas.microsoft.com/office/drawing/2014/main" id="{EB10BE6F-573E-A257-EE26-CC76D631F0B9}"/>
              </a:ext>
            </a:extLst>
          </p:cNvPr>
          <p:cNvSpPr txBox="1"/>
          <p:nvPr/>
        </p:nvSpPr>
        <p:spPr>
          <a:xfrm>
            <a:off x="672075" y="5363729"/>
            <a:ext cx="1249273" cy="369332"/>
          </a:xfrm>
          <a:prstGeom prst="rect">
            <a:avLst/>
          </a:prstGeom>
          <a:noFill/>
        </p:spPr>
        <p:txBody>
          <a:bodyPr wrap="square" rtlCol="0">
            <a:spAutoFit/>
          </a:bodyPr>
          <a:lstStyle/>
          <a:p>
            <a:r>
              <a:rPr lang="en-US" dirty="0">
                <a:solidFill>
                  <a:srgbClr val="FF7250"/>
                </a:solidFill>
                <a:latin typeface="Avenir Next Medium" panose="020B0503020202020204" pitchFamily="34" charset="0"/>
              </a:rPr>
              <a:t>6.</a:t>
            </a:r>
          </a:p>
        </p:txBody>
      </p:sp>
      <p:grpSp>
        <p:nvGrpSpPr>
          <p:cNvPr id="8" name="Group 7">
            <a:extLst>
              <a:ext uri="{FF2B5EF4-FFF2-40B4-BE49-F238E27FC236}">
                <a16:creationId xmlns:a16="http://schemas.microsoft.com/office/drawing/2014/main" id="{1E905B74-98AF-4FD2-31C7-30A1287FF049}"/>
              </a:ext>
            </a:extLst>
          </p:cNvPr>
          <p:cNvGrpSpPr/>
          <p:nvPr/>
        </p:nvGrpSpPr>
        <p:grpSpPr>
          <a:xfrm>
            <a:off x="3331582" y="438219"/>
            <a:ext cx="5528832" cy="869855"/>
            <a:chOff x="3331582" y="438219"/>
            <a:chExt cx="5528832" cy="869855"/>
          </a:xfrm>
        </p:grpSpPr>
        <p:sp>
          <p:nvSpPr>
            <p:cNvPr id="9" name="Rounded Rectangle 8">
              <a:extLst>
                <a:ext uri="{FF2B5EF4-FFF2-40B4-BE49-F238E27FC236}">
                  <a16:creationId xmlns:a16="http://schemas.microsoft.com/office/drawing/2014/main" id="{F2B0C668-34B8-3F39-E147-9DB2B5D4DD01}"/>
                </a:ext>
              </a:extLst>
            </p:cNvPr>
            <p:cNvSpPr/>
            <p:nvPr/>
          </p:nvSpPr>
          <p:spPr>
            <a:xfrm>
              <a:off x="3475930" y="438219"/>
              <a:ext cx="5238119"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a:extLst>
                <a:ext uri="{FF2B5EF4-FFF2-40B4-BE49-F238E27FC236}">
                  <a16:creationId xmlns:a16="http://schemas.microsoft.com/office/drawing/2014/main" id="{3C4270DC-05FD-7E94-E099-0D2077030A22}"/>
                </a:ext>
              </a:extLst>
            </p:cNvPr>
            <p:cNvSpPr/>
            <p:nvPr/>
          </p:nvSpPr>
          <p:spPr>
            <a:xfrm>
              <a:off x="3562658" y="504195"/>
              <a:ext cx="5068014"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1FD127C5-8122-93CB-B835-90076DE44469}"/>
                </a:ext>
              </a:extLst>
            </p:cNvPr>
            <p:cNvSpPr txBox="1"/>
            <p:nvPr/>
          </p:nvSpPr>
          <p:spPr>
            <a:xfrm>
              <a:off x="3331582" y="582991"/>
              <a:ext cx="5528832" cy="584775"/>
            </a:xfrm>
            <a:prstGeom prst="rect">
              <a:avLst/>
            </a:prstGeom>
            <a:noFill/>
          </p:spPr>
          <p:txBody>
            <a:bodyPr wrap="square" rtlCol="0">
              <a:spAutoFit/>
            </a:bodyPr>
            <a:lstStyle/>
            <a:p>
              <a:pPr algn="ctr"/>
              <a:r>
                <a:rPr lang="en-US" sz="3200" spc="40" dirty="0">
                  <a:solidFill>
                    <a:srgbClr val="E5E9D0"/>
                  </a:solidFill>
                  <a:latin typeface="Hardwick WF" pitchFamily="2" charset="0"/>
                </a:rPr>
                <a:t>Reflect &amp; Discuss</a:t>
              </a:r>
            </a:p>
          </p:txBody>
        </p:sp>
      </p:grpSp>
      <p:sp>
        <p:nvSpPr>
          <p:cNvPr id="4" name="TextBox 3">
            <a:extLst>
              <a:ext uri="{FF2B5EF4-FFF2-40B4-BE49-F238E27FC236}">
                <a16:creationId xmlns:a16="http://schemas.microsoft.com/office/drawing/2014/main" id="{B770B3C7-ADAC-7BF5-B2B8-C53330380F9F}"/>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508495286"/>
      </p:ext>
    </p:extLst>
  </p:cSld>
  <p:clrMapOvr>
    <a:masterClrMapping/>
  </p:clrMapOvr>
  <p:transition spd="med">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2ED1892-4417-B854-460B-3A54351EEA3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5DDACB6-698D-7980-8A14-9F438210FCF0}"/>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50"/>
                    </a14:imgEffect>
                    <a14:imgEffect>
                      <a14:brightnessContrast bright="-70000"/>
                    </a14:imgEffect>
                  </a14:imgLayer>
                </a14:imgProps>
              </a:ext>
            </a:extLst>
          </a:blip>
          <a:stretch>
            <a:fillRect/>
          </a:stretch>
        </p:blipFill>
        <p:spPr>
          <a:xfrm>
            <a:off x="-1" y="10974"/>
            <a:ext cx="12192000" cy="6847026"/>
          </a:xfrm>
          <a:prstGeom prst="rect">
            <a:avLst/>
          </a:prstGeom>
        </p:spPr>
      </p:pic>
      <p:sp>
        <p:nvSpPr>
          <p:cNvPr id="7" name="TextBox 6">
            <a:extLst>
              <a:ext uri="{FF2B5EF4-FFF2-40B4-BE49-F238E27FC236}">
                <a16:creationId xmlns:a16="http://schemas.microsoft.com/office/drawing/2014/main" id="{8E58807D-096C-EC45-D45A-8F5DF5EF9311}"/>
              </a:ext>
            </a:extLst>
          </p:cNvPr>
          <p:cNvSpPr txBox="1"/>
          <p:nvPr/>
        </p:nvSpPr>
        <p:spPr>
          <a:xfrm>
            <a:off x="-360001" y="1184212"/>
            <a:ext cx="12912000" cy="430887"/>
          </a:xfrm>
          <a:prstGeom prst="rect">
            <a:avLst/>
          </a:prstGeom>
          <a:noFill/>
        </p:spPr>
        <p:txBody>
          <a:bodyPr wrap="square">
            <a:spAutoFit/>
          </a:bodyPr>
          <a:lstStyle/>
          <a:p>
            <a:pPr algn="ctr"/>
            <a:r>
              <a:rPr lang="en-US" sz="2200" b="1" spc="150" dirty="0">
                <a:solidFill>
                  <a:srgbClr val="FF7251"/>
                </a:solidFill>
                <a:latin typeface="Courier New" panose="02070309020205020404" pitchFamily="49" charset="0"/>
                <a:cs typeface="Courier New" panose="02070309020205020404" pitchFamily="49" charset="0"/>
              </a:rPr>
              <a:t>Chapter 3</a:t>
            </a:r>
            <a:endParaRPr lang="en-US" sz="2200" i="1" spc="150" dirty="0">
              <a:solidFill>
                <a:schemeClr val="bg1"/>
              </a:solidFill>
              <a:latin typeface="Avenir Next Medium" panose="020B0503020202020204" pitchFamily="34" charset="0"/>
              <a:cs typeface="Courier New" panose="02070309020205020404" pitchFamily="49" charset="0"/>
            </a:endParaRPr>
          </a:p>
        </p:txBody>
      </p:sp>
      <p:grpSp>
        <p:nvGrpSpPr>
          <p:cNvPr id="11" name="Group 10">
            <a:extLst>
              <a:ext uri="{FF2B5EF4-FFF2-40B4-BE49-F238E27FC236}">
                <a16:creationId xmlns:a16="http://schemas.microsoft.com/office/drawing/2014/main" id="{648ECFB6-EEFA-C90D-4EC5-4483279DD6A6}"/>
              </a:ext>
            </a:extLst>
          </p:cNvPr>
          <p:cNvGrpSpPr/>
          <p:nvPr/>
        </p:nvGrpSpPr>
        <p:grpSpPr>
          <a:xfrm>
            <a:off x="4334971" y="201399"/>
            <a:ext cx="3523231" cy="869855"/>
            <a:chOff x="3074017" y="438219"/>
            <a:chExt cx="6043965" cy="869855"/>
          </a:xfrm>
        </p:grpSpPr>
        <p:sp>
          <p:nvSpPr>
            <p:cNvPr id="13" name="Rounded Rectangle 12">
              <a:extLst>
                <a:ext uri="{FF2B5EF4-FFF2-40B4-BE49-F238E27FC236}">
                  <a16:creationId xmlns:a16="http://schemas.microsoft.com/office/drawing/2014/main" id="{0078CB93-B16B-8236-97D7-992E9A6A17EF}"/>
                </a:ext>
              </a:extLst>
            </p:cNvPr>
            <p:cNvSpPr/>
            <p:nvPr/>
          </p:nvSpPr>
          <p:spPr>
            <a:xfrm>
              <a:off x="3475931" y="438219"/>
              <a:ext cx="5238120"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ed Rectangle 18">
              <a:extLst>
                <a:ext uri="{FF2B5EF4-FFF2-40B4-BE49-F238E27FC236}">
                  <a16:creationId xmlns:a16="http://schemas.microsoft.com/office/drawing/2014/main" id="{563F29CD-99F2-534B-83B2-0F7CFCAFC85D}"/>
                </a:ext>
              </a:extLst>
            </p:cNvPr>
            <p:cNvSpPr/>
            <p:nvPr/>
          </p:nvSpPr>
          <p:spPr>
            <a:xfrm>
              <a:off x="3562659" y="504195"/>
              <a:ext cx="5068015"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5A04005B-2CC6-4CA5-3486-280D96B82BF1}"/>
                </a:ext>
              </a:extLst>
            </p:cNvPr>
            <p:cNvSpPr txBox="1"/>
            <p:nvPr/>
          </p:nvSpPr>
          <p:spPr>
            <a:xfrm>
              <a:off x="3074017" y="582991"/>
              <a:ext cx="6043965" cy="584775"/>
            </a:xfrm>
            <a:prstGeom prst="rect">
              <a:avLst/>
            </a:prstGeom>
            <a:noFill/>
          </p:spPr>
          <p:txBody>
            <a:bodyPr wrap="square" rtlCol="0">
              <a:spAutoFit/>
            </a:bodyPr>
            <a:lstStyle/>
            <a:p>
              <a:pPr algn="ctr"/>
              <a:r>
                <a:rPr lang="en-US" sz="3200" spc="40" dirty="0">
                  <a:solidFill>
                    <a:srgbClr val="E5E9D0"/>
                  </a:solidFill>
                  <a:latin typeface="Hardwick WF" pitchFamily="2" charset="0"/>
                </a:rPr>
                <a:t>REFERENCES</a:t>
              </a:r>
            </a:p>
          </p:txBody>
        </p:sp>
      </p:grpSp>
      <p:sp>
        <p:nvSpPr>
          <p:cNvPr id="2" name="TextBox 1">
            <a:extLst>
              <a:ext uri="{FF2B5EF4-FFF2-40B4-BE49-F238E27FC236}">
                <a16:creationId xmlns:a16="http://schemas.microsoft.com/office/drawing/2014/main" id="{26C09DFE-B2DF-FF21-790D-7E9007390316}"/>
              </a:ext>
            </a:extLst>
          </p:cNvPr>
          <p:cNvSpPr txBox="1"/>
          <p:nvPr/>
        </p:nvSpPr>
        <p:spPr>
          <a:xfrm>
            <a:off x="644764" y="1716698"/>
            <a:ext cx="10817893" cy="4903265"/>
          </a:xfrm>
          <a:prstGeom prst="rect">
            <a:avLst/>
          </a:prstGeom>
          <a:noFill/>
        </p:spPr>
        <p:txBody>
          <a:bodyPr wrap="square" rtlCol="0">
            <a:spAutoFit/>
          </a:bodyPr>
          <a:lstStyle/>
          <a:p>
            <a:pPr marL="342900" indent="-342900">
              <a:lnSpc>
                <a:spcPts val="2660"/>
              </a:lnSpc>
              <a:buFont typeface="+mj-lt"/>
              <a:buAutoNum type="arabicPeriod"/>
            </a:pPr>
            <a:r>
              <a:rPr lang="en-US" sz="1300" dirty="0">
                <a:solidFill>
                  <a:srgbClr val="F7F9E3"/>
                </a:solidFill>
                <a:latin typeface="Avenir Next" panose="020B0503020202020204" pitchFamily="34" charset="0"/>
              </a:rPr>
              <a:t>Initiative, Prison Policy. “How Much Do Incarcerated People Earn in Each State?” Prison Policy Initiative, April 10, 2017. https://www.prisonpolicy.org/blog/2017/04/10/wages/.</a:t>
            </a:r>
          </a:p>
          <a:p>
            <a:pPr marL="342900" indent="-342900">
              <a:lnSpc>
                <a:spcPts val="2660"/>
              </a:lnSpc>
              <a:buFont typeface="+mj-lt"/>
              <a:buAutoNum type="arabicPeriod"/>
            </a:pPr>
            <a:r>
              <a:rPr lang="en-US" sz="1300" dirty="0">
                <a:solidFill>
                  <a:srgbClr val="F7F9E3"/>
                </a:solidFill>
                <a:latin typeface="Avenir Next" panose="020B0503020202020204" pitchFamily="34" charset="0"/>
              </a:rPr>
              <a:t>Economic Policy Institute. “CEO Compensation Surged 14% in 2019 to $21.3 Million: CEOs Now Earn 320 Times as Much as a Typical Worker,” n.d. https://www.epi.org/publication/ceo-compensation-surged-14-in-2019-to-21-3-million-ceos-now-earn-320-times-as-much-as-a-typical-worker/#:~:text=In%202019%2C%20the%20ratio%20of,in%20the%20top%200.1%25).</a:t>
            </a:r>
          </a:p>
          <a:p>
            <a:pPr marL="342900" indent="-342900">
              <a:lnSpc>
                <a:spcPts val="2660"/>
              </a:lnSpc>
              <a:buFont typeface="+mj-lt"/>
              <a:buAutoNum type="arabicPeriod"/>
            </a:pPr>
            <a:r>
              <a:rPr lang="en-US" sz="1300" dirty="0">
                <a:solidFill>
                  <a:srgbClr val="F7F9E3"/>
                </a:solidFill>
                <a:latin typeface="Avenir Next" panose="020B0503020202020204" pitchFamily="34" charset="0"/>
              </a:rPr>
              <a:t>Employers Exploit Unauthorized Immigrants to Keep Wages Low - NYTimes.Com,” September 3, 2015. </a:t>
            </a:r>
            <a:r>
              <a:rPr lang="en-US" sz="1300" dirty="0">
                <a:solidFill>
                  <a:srgbClr val="F7F9E3"/>
                </a:solidFill>
                <a:latin typeface="Avenir Next" panose="020B0503020202020204" pitchFamily="34" charset="0"/>
                <a:hlinkClick r:id="rId5">
                  <a:extLst>
                    <a:ext uri="{A12FA001-AC4F-418D-AE19-62706E023703}">
                      <ahyp:hlinkClr xmlns:ahyp="http://schemas.microsoft.com/office/drawing/2018/hyperlinkcolor" val="tx"/>
                    </a:ext>
                  </a:extLst>
                </a:hlinkClick>
              </a:rPr>
              <a:t>https://www.nytimes.com/roomfordebate/2015/09/03/is-immigration-really-a-problem-in-the-us/employers-exploit-unauthorized-immigrants-to-keep-wages-low</a:t>
            </a:r>
            <a:r>
              <a:rPr lang="en-US" sz="1300" dirty="0">
                <a:solidFill>
                  <a:srgbClr val="F7F9E3"/>
                </a:solidFill>
                <a:latin typeface="Avenir Next" panose="020B0503020202020204" pitchFamily="34" charset="0"/>
              </a:rPr>
              <a:t>.</a:t>
            </a:r>
          </a:p>
          <a:p>
            <a:pPr marL="342900" indent="-342900">
              <a:lnSpc>
                <a:spcPts val="2660"/>
              </a:lnSpc>
              <a:buFont typeface="+mj-lt"/>
              <a:buAutoNum type="arabicPeriod"/>
            </a:pPr>
            <a:r>
              <a:rPr lang="en-US" sz="1300" dirty="0">
                <a:solidFill>
                  <a:srgbClr val="F7F9E3"/>
                </a:solidFill>
                <a:latin typeface="Avenir Next" panose="020B0503020202020204" pitchFamily="34" charset="0"/>
              </a:rPr>
              <a:t>Economic Policy Institute. “Wage Stagnation in Nine Charts,” n.d. </a:t>
            </a:r>
            <a:r>
              <a:rPr lang="en-US" sz="1300" dirty="0">
                <a:solidFill>
                  <a:srgbClr val="F7F9E3"/>
                </a:solidFill>
                <a:latin typeface="Avenir Next" panose="020B0503020202020204" pitchFamily="34" charset="0"/>
                <a:hlinkClick r:id="rId6">
                  <a:extLst>
                    <a:ext uri="{A12FA001-AC4F-418D-AE19-62706E023703}">
                      <ahyp:hlinkClr xmlns:ahyp="http://schemas.microsoft.com/office/drawing/2018/hyperlinkcolor" val="tx"/>
                    </a:ext>
                  </a:extLst>
                </a:hlinkClick>
              </a:rPr>
              <a:t>https://www.epi.org/publication/charting-wage-stagnation/</a:t>
            </a:r>
            <a:r>
              <a:rPr lang="en-US" sz="1300" dirty="0">
                <a:solidFill>
                  <a:srgbClr val="F7F9E3"/>
                </a:solidFill>
                <a:latin typeface="Avenir Next" panose="020B0503020202020204" pitchFamily="34" charset="0"/>
              </a:rPr>
              <a:t>.</a:t>
            </a:r>
          </a:p>
          <a:p>
            <a:pPr marL="342900" indent="-342900">
              <a:lnSpc>
                <a:spcPts val="2660"/>
              </a:lnSpc>
              <a:buFont typeface="+mj-lt"/>
              <a:buAutoNum type="arabicPeriod"/>
            </a:pPr>
            <a:r>
              <a:rPr lang="en-US" sz="1300" dirty="0">
                <a:solidFill>
                  <a:srgbClr val="F7F9E3"/>
                </a:solidFill>
                <a:latin typeface="Avenir Next" panose="020B0503020202020204" pitchFamily="34" charset="0"/>
              </a:rPr>
              <a:t>Stanley, T. D. “Does Economics Add up? An Introduction to Meta-Regression Analysis.” European Journal of Economics and Economic Policies: Intervention 10, no. 2 (September 1, 2013): 207–20. </a:t>
            </a:r>
            <a:r>
              <a:rPr lang="en-US" sz="1300" dirty="0">
                <a:solidFill>
                  <a:srgbClr val="F7F9E3"/>
                </a:solidFill>
                <a:latin typeface="Avenir Next" panose="020B0503020202020204" pitchFamily="34" charset="0"/>
                <a:hlinkClick r:id="rId7">
                  <a:extLst>
                    <a:ext uri="{A12FA001-AC4F-418D-AE19-62706E023703}">
                      <ahyp:hlinkClr xmlns:ahyp="http://schemas.microsoft.com/office/drawing/2018/hyperlinkcolor" val="tx"/>
                    </a:ext>
                  </a:extLst>
                </a:hlinkClick>
              </a:rPr>
              <a:t>https://doi.org/10.4337/ejeep.2013.02.05</a:t>
            </a:r>
            <a:r>
              <a:rPr lang="en-US" sz="1300" dirty="0">
                <a:solidFill>
                  <a:srgbClr val="F7F9E3"/>
                </a:solidFill>
                <a:latin typeface="Avenir Next" panose="020B0503020202020204" pitchFamily="34" charset="0"/>
              </a:rPr>
              <a:t>.</a:t>
            </a:r>
          </a:p>
          <a:p>
            <a:pPr marL="342900" indent="-342900">
              <a:lnSpc>
                <a:spcPts val="2660"/>
              </a:lnSpc>
              <a:buFont typeface="+mj-lt"/>
              <a:buAutoNum type="arabicPeriod"/>
            </a:pPr>
            <a:r>
              <a:rPr lang="en-US" sz="1300" dirty="0">
                <a:solidFill>
                  <a:srgbClr val="F7F9E3"/>
                </a:solidFill>
                <a:latin typeface="Avenir Next" panose="020B0503020202020204" pitchFamily="34" charset="0"/>
              </a:rPr>
              <a:t>Brookings. “Do Unpredictable Hours Undermine Upward Mobility? | Brookings,” July 29, 2016. https://www.brookings.edu/articles/do-unpredictable-hours-undermine-upward-mobility/.</a:t>
            </a:r>
          </a:p>
          <a:p>
            <a:pPr marL="342900" indent="-342900">
              <a:lnSpc>
                <a:spcPts val="2660"/>
              </a:lnSpc>
              <a:buFont typeface="+mj-lt"/>
              <a:buAutoNum type="arabicPeriod"/>
            </a:pPr>
            <a:endParaRPr lang="en-US" sz="1300" dirty="0">
              <a:solidFill>
                <a:srgbClr val="F7F9E3"/>
              </a:solidFill>
              <a:latin typeface="Avenir Next" panose="020B0503020202020204" pitchFamily="34" charset="0"/>
            </a:endParaRPr>
          </a:p>
        </p:txBody>
      </p:sp>
      <p:sp>
        <p:nvSpPr>
          <p:cNvPr id="4" name="TextBox 3">
            <a:extLst>
              <a:ext uri="{FF2B5EF4-FFF2-40B4-BE49-F238E27FC236}">
                <a16:creationId xmlns:a16="http://schemas.microsoft.com/office/drawing/2014/main" id="{7453048A-7AEF-BA5A-FF49-A12D153B47C3}"/>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3865649121"/>
      </p:ext>
    </p:extLst>
  </p:cSld>
  <p:clrMapOvr>
    <a:masterClrMapping/>
  </p:clrMapOvr>
  <p:transition spd="med">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5C1F13D-2B69-8E8C-E23B-D2BF2AA82CC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B8648B2-038B-4D90-D26C-8B39EE814BFA}"/>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50"/>
                    </a14:imgEffect>
                    <a14:imgEffect>
                      <a14:brightnessContrast bright="-70000"/>
                    </a14:imgEffect>
                  </a14:imgLayer>
                </a14:imgProps>
              </a:ext>
            </a:extLst>
          </a:blip>
          <a:stretch>
            <a:fillRect/>
          </a:stretch>
        </p:blipFill>
        <p:spPr>
          <a:xfrm>
            <a:off x="-1" y="10974"/>
            <a:ext cx="12192000" cy="6847026"/>
          </a:xfrm>
          <a:prstGeom prst="rect">
            <a:avLst/>
          </a:prstGeom>
        </p:spPr>
      </p:pic>
      <p:sp>
        <p:nvSpPr>
          <p:cNvPr id="7" name="TextBox 6">
            <a:extLst>
              <a:ext uri="{FF2B5EF4-FFF2-40B4-BE49-F238E27FC236}">
                <a16:creationId xmlns:a16="http://schemas.microsoft.com/office/drawing/2014/main" id="{9BE40C95-DC26-60CE-D87A-B1C0EC77A96B}"/>
              </a:ext>
            </a:extLst>
          </p:cNvPr>
          <p:cNvSpPr txBox="1"/>
          <p:nvPr/>
        </p:nvSpPr>
        <p:spPr>
          <a:xfrm>
            <a:off x="-360001" y="1184212"/>
            <a:ext cx="12912000" cy="430887"/>
          </a:xfrm>
          <a:prstGeom prst="rect">
            <a:avLst/>
          </a:prstGeom>
          <a:noFill/>
        </p:spPr>
        <p:txBody>
          <a:bodyPr wrap="square">
            <a:spAutoFit/>
          </a:bodyPr>
          <a:lstStyle/>
          <a:p>
            <a:pPr algn="ctr"/>
            <a:r>
              <a:rPr lang="en-US" sz="2200" b="1" spc="150" dirty="0">
                <a:solidFill>
                  <a:srgbClr val="FF7251"/>
                </a:solidFill>
                <a:latin typeface="Courier New" panose="02070309020205020404" pitchFamily="49" charset="0"/>
                <a:cs typeface="Courier New" panose="02070309020205020404" pitchFamily="49" charset="0"/>
              </a:rPr>
              <a:t>Chapter 3</a:t>
            </a:r>
            <a:endParaRPr lang="en-US" sz="2200" i="1" spc="150" dirty="0">
              <a:solidFill>
                <a:schemeClr val="bg1"/>
              </a:solidFill>
              <a:latin typeface="Avenir Next Medium" panose="020B0503020202020204" pitchFamily="34" charset="0"/>
              <a:cs typeface="Courier New" panose="02070309020205020404" pitchFamily="49" charset="0"/>
            </a:endParaRPr>
          </a:p>
        </p:txBody>
      </p:sp>
      <p:grpSp>
        <p:nvGrpSpPr>
          <p:cNvPr id="11" name="Group 10">
            <a:extLst>
              <a:ext uri="{FF2B5EF4-FFF2-40B4-BE49-F238E27FC236}">
                <a16:creationId xmlns:a16="http://schemas.microsoft.com/office/drawing/2014/main" id="{0F2C89B0-C108-F5F4-0D5F-F90468AB56DC}"/>
              </a:ext>
            </a:extLst>
          </p:cNvPr>
          <p:cNvGrpSpPr/>
          <p:nvPr/>
        </p:nvGrpSpPr>
        <p:grpSpPr>
          <a:xfrm>
            <a:off x="4334971" y="201399"/>
            <a:ext cx="3523231" cy="869855"/>
            <a:chOff x="3074017" y="438219"/>
            <a:chExt cx="6043965" cy="869855"/>
          </a:xfrm>
        </p:grpSpPr>
        <p:sp>
          <p:nvSpPr>
            <p:cNvPr id="13" name="Rounded Rectangle 12">
              <a:extLst>
                <a:ext uri="{FF2B5EF4-FFF2-40B4-BE49-F238E27FC236}">
                  <a16:creationId xmlns:a16="http://schemas.microsoft.com/office/drawing/2014/main" id="{0A5DFC88-70A5-152E-C422-8A61C672BB25}"/>
                </a:ext>
              </a:extLst>
            </p:cNvPr>
            <p:cNvSpPr/>
            <p:nvPr/>
          </p:nvSpPr>
          <p:spPr>
            <a:xfrm>
              <a:off x="3475931" y="438219"/>
              <a:ext cx="5238120"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ed Rectangle 18">
              <a:extLst>
                <a:ext uri="{FF2B5EF4-FFF2-40B4-BE49-F238E27FC236}">
                  <a16:creationId xmlns:a16="http://schemas.microsoft.com/office/drawing/2014/main" id="{6E4BEFB9-3CAD-585B-C85E-E12ECCCA576C}"/>
                </a:ext>
              </a:extLst>
            </p:cNvPr>
            <p:cNvSpPr/>
            <p:nvPr/>
          </p:nvSpPr>
          <p:spPr>
            <a:xfrm>
              <a:off x="3562659" y="504195"/>
              <a:ext cx="5068015"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921B2F1F-4AF5-75A9-EE46-68F3D4072A64}"/>
                </a:ext>
              </a:extLst>
            </p:cNvPr>
            <p:cNvSpPr txBox="1"/>
            <p:nvPr/>
          </p:nvSpPr>
          <p:spPr>
            <a:xfrm>
              <a:off x="3074017" y="582991"/>
              <a:ext cx="6043965" cy="584775"/>
            </a:xfrm>
            <a:prstGeom prst="rect">
              <a:avLst/>
            </a:prstGeom>
            <a:noFill/>
          </p:spPr>
          <p:txBody>
            <a:bodyPr wrap="square" rtlCol="0">
              <a:spAutoFit/>
            </a:bodyPr>
            <a:lstStyle/>
            <a:p>
              <a:pPr algn="ctr"/>
              <a:r>
                <a:rPr lang="en-US" sz="3200" spc="40" dirty="0">
                  <a:solidFill>
                    <a:srgbClr val="E5E9D0"/>
                  </a:solidFill>
                  <a:latin typeface="Hardwick WF" pitchFamily="2" charset="0"/>
                </a:rPr>
                <a:t>REFERENCES</a:t>
              </a:r>
            </a:p>
          </p:txBody>
        </p:sp>
      </p:grpSp>
      <p:sp>
        <p:nvSpPr>
          <p:cNvPr id="2" name="TextBox 1">
            <a:extLst>
              <a:ext uri="{FF2B5EF4-FFF2-40B4-BE49-F238E27FC236}">
                <a16:creationId xmlns:a16="http://schemas.microsoft.com/office/drawing/2014/main" id="{28334A8A-299A-5BC0-ABFB-687A501A5C4D}"/>
              </a:ext>
            </a:extLst>
          </p:cNvPr>
          <p:cNvSpPr txBox="1"/>
          <p:nvPr/>
        </p:nvSpPr>
        <p:spPr>
          <a:xfrm>
            <a:off x="644764" y="1610338"/>
            <a:ext cx="11291422" cy="4980210"/>
          </a:xfrm>
          <a:prstGeom prst="rect">
            <a:avLst/>
          </a:prstGeom>
          <a:noFill/>
        </p:spPr>
        <p:txBody>
          <a:bodyPr wrap="square" rtlCol="0">
            <a:spAutoFit/>
          </a:bodyPr>
          <a:lstStyle/>
          <a:p>
            <a:pPr marL="342900" indent="-342900">
              <a:lnSpc>
                <a:spcPts val="100"/>
              </a:lnSpc>
              <a:buFont typeface="+mj-lt"/>
              <a:buAutoNum type="arabicPeriod"/>
            </a:pPr>
            <a:r>
              <a:rPr lang="en-US" sz="100" spc="-70" dirty="0">
                <a:latin typeface="Avenir Next" panose="020B0503020202020204" pitchFamily="34" charset="0"/>
              </a:rPr>
              <a:t>1</a:t>
            </a:r>
          </a:p>
          <a:p>
            <a:pPr marL="342900" indent="-342900">
              <a:lnSpc>
                <a:spcPts val="100"/>
              </a:lnSpc>
              <a:buFont typeface="+mj-lt"/>
              <a:buAutoNum type="arabicPeriod"/>
            </a:pPr>
            <a:r>
              <a:rPr lang="en-US" sz="100" spc="-70" dirty="0">
                <a:latin typeface="Avenir Next" panose="020B0503020202020204" pitchFamily="34" charset="0"/>
              </a:rPr>
              <a:t>.</a:t>
            </a:r>
          </a:p>
          <a:p>
            <a:pPr marL="342900" indent="-342900">
              <a:lnSpc>
                <a:spcPts val="100"/>
              </a:lnSpc>
              <a:buFont typeface="+mj-lt"/>
              <a:buAutoNum type="arabicPeriod"/>
            </a:pPr>
            <a:r>
              <a:rPr lang="en-US" sz="100" spc="-70" dirty="0">
                <a:latin typeface="Avenir Next" panose="020B0503020202020204" pitchFamily="34" charset="0"/>
              </a:rPr>
              <a:t>.</a:t>
            </a:r>
          </a:p>
          <a:p>
            <a:pPr marL="342900" indent="-342900">
              <a:lnSpc>
                <a:spcPts val="100"/>
              </a:lnSpc>
              <a:buFont typeface="+mj-lt"/>
              <a:buAutoNum type="arabicPeriod"/>
            </a:pPr>
            <a:r>
              <a:rPr lang="en-US" sz="100" spc="-70" dirty="0">
                <a:latin typeface="Avenir Next" panose="020B0503020202020204" pitchFamily="34" charset="0"/>
              </a:rPr>
              <a:t>.</a:t>
            </a:r>
          </a:p>
          <a:p>
            <a:pPr marL="342900" indent="-342900">
              <a:lnSpc>
                <a:spcPts val="100"/>
              </a:lnSpc>
              <a:buFont typeface="+mj-lt"/>
              <a:buAutoNum type="arabicPeriod"/>
            </a:pPr>
            <a:r>
              <a:rPr lang="en-US" sz="100" spc="-70" dirty="0">
                <a:latin typeface="Avenir Next" panose="020B0503020202020204" pitchFamily="34" charset="0"/>
              </a:rPr>
              <a:t>.</a:t>
            </a:r>
          </a:p>
          <a:p>
            <a:pPr marL="342900" indent="-342900">
              <a:lnSpc>
                <a:spcPts val="100"/>
              </a:lnSpc>
              <a:buFont typeface="+mj-lt"/>
              <a:buAutoNum type="arabicPeriod"/>
            </a:pPr>
            <a:r>
              <a:rPr lang="en-US" sz="100" spc="-70" dirty="0">
                <a:latin typeface="Avenir Next" panose="020B0503020202020204" pitchFamily="34" charset="0"/>
              </a:rPr>
              <a:t>.</a:t>
            </a:r>
          </a:p>
          <a:p>
            <a:pPr marL="342900" indent="-342900">
              <a:lnSpc>
                <a:spcPts val="2660"/>
              </a:lnSpc>
              <a:buFont typeface="+mj-lt"/>
              <a:buAutoNum type="arabicPeriod"/>
            </a:pPr>
            <a:r>
              <a:rPr lang="en-US" sz="1300" spc="-70" dirty="0">
                <a:solidFill>
                  <a:srgbClr val="F7F9E3"/>
                </a:solidFill>
                <a:latin typeface="Avenir Next" panose="020B0503020202020204" pitchFamily="34" charset="0"/>
              </a:rPr>
              <a:t>Segal, Edward. “Amazon Responds to Release of Leaked Documents Showing 150% Annual Employee Turnover.” Forbes, October 24, 2022. </a:t>
            </a:r>
            <a:r>
              <a:rPr lang="en-US" sz="1300" spc="-70" dirty="0">
                <a:solidFill>
                  <a:srgbClr val="F7F9E3"/>
                </a:solidFill>
                <a:latin typeface="Avenir Next" panose="020B0503020202020204" pitchFamily="34" charset="0"/>
                <a:hlinkClick r:id="rId5">
                  <a:extLst>
                    <a:ext uri="{A12FA001-AC4F-418D-AE19-62706E023703}">
                      <ahyp:hlinkClr xmlns:ahyp="http://schemas.microsoft.com/office/drawing/2018/hyperlinkcolor" val="tx"/>
                    </a:ext>
                  </a:extLst>
                </a:hlinkClick>
              </a:rPr>
              <a:t>https://www.forbes.com/sites/edwardsegal/2022/10/24/amazon-responds-to-release-of-leaked-documents-showing-150-annual-employee-turnover/?sh=744a3a891d0b</a:t>
            </a:r>
            <a:r>
              <a:rPr lang="en-US" sz="1300" spc="-70" dirty="0">
                <a:solidFill>
                  <a:srgbClr val="F7F9E3"/>
                </a:solidFill>
                <a:latin typeface="Avenir Next" panose="020B0503020202020204" pitchFamily="34" charset="0"/>
              </a:rPr>
              <a:t>.</a:t>
            </a:r>
          </a:p>
          <a:p>
            <a:pPr marL="342900" indent="-342900">
              <a:lnSpc>
                <a:spcPts val="2660"/>
              </a:lnSpc>
              <a:buFont typeface="+mj-lt"/>
              <a:buAutoNum type="arabicPeriod"/>
            </a:pPr>
            <a:r>
              <a:rPr lang="en-US" sz="1300" spc="-70" dirty="0">
                <a:solidFill>
                  <a:srgbClr val="F7F9E3"/>
                </a:solidFill>
                <a:latin typeface="Avenir Next" panose="020B0503020202020204" pitchFamily="34" charset="0"/>
                <a:hlinkClick r:id="rId6">
                  <a:extLst>
                    <a:ext uri="{A12FA001-AC4F-418D-AE19-62706E023703}">
                      <ahyp:hlinkClr xmlns:ahyp="http://schemas.microsoft.com/office/drawing/2018/hyperlinkcolor" val="tx"/>
                    </a:ext>
                  </a:extLst>
                </a:hlinkClick>
              </a:rPr>
              <a:t>https://fuelandtiresaver.com/wp-content/uploads/2020/03/Zoepf_The-Economics-of-RideHialing_OriginalPdfFeb2018.pdf</a:t>
            </a:r>
            <a:endParaRPr lang="en-US" sz="1300" spc="-70" dirty="0">
              <a:solidFill>
                <a:srgbClr val="F7F9E3"/>
              </a:solidFill>
              <a:latin typeface="Avenir Next" panose="020B0503020202020204" pitchFamily="34" charset="0"/>
            </a:endParaRPr>
          </a:p>
          <a:p>
            <a:pPr marL="342900" indent="-342900">
              <a:lnSpc>
                <a:spcPts val="2660"/>
              </a:lnSpc>
              <a:buFont typeface="+mj-lt"/>
              <a:buAutoNum type="arabicPeriod"/>
            </a:pPr>
            <a:r>
              <a:rPr lang="en-US" sz="1300" spc="-70" dirty="0">
                <a:solidFill>
                  <a:srgbClr val="F7F9E3"/>
                </a:solidFill>
                <a:latin typeface="Avenir Next" panose="020B0503020202020204" pitchFamily="34" charset="0"/>
              </a:rPr>
              <a:t>Wasley, Andrew. “Two Amputations a Week: The Cost of Working in a US Meat Plant.” The Guardian, July 17, 2018. </a:t>
            </a:r>
            <a:r>
              <a:rPr lang="en-US" sz="1300" spc="-70" dirty="0">
                <a:solidFill>
                  <a:srgbClr val="F7F9E3"/>
                </a:solidFill>
                <a:latin typeface="Avenir Next" panose="020B0503020202020204" pitchFamily="34" charset="0"/>
                <a:hlinkClick r:id="rId7">
                  <a:extLst>
                    <a:ext uri="{A12FA001-AC4F-418D-AE19-62706E023703}">
                      <ahyp:hlinkClr xmlns:ahyp="http://schemas.microsoft.com/office/drawing/2018/hyperlinkcolor" val="tx"/>
                    </a:ext>
                  </a:extLst>
                </a:hlinkClick>
              </a:rPr>
              <a:t>https://www.theguardian.com/environment/2018/jul/05/amputations-serious-injuries-us-meat-industry-plant</a:t>
            </a:r>
            <a:r>
              <a:rPr lang="en-US" sz="1300" spc="-70" dirty="0">
                <a:solidFill>
                  <a:srgbClr val="F7F9E3"/>
                </a:solidFill>
                <a:latin typeface="Avenir Next" panose="020B0503020202020204" pitchFamily="34" charset="0"/>
              </a:rPr>
              <a:t>.</a:t>
            </a:r>
          </a:p>
          <a:p>
            <a:pPr marL="342900" indent="-342900">
              <a:lnSpc>
                <a:spcPts val="2660"/>
              </a:lnSpc>
              <a:buFont typeface="+mj-lt"/>
              <a:buAutoNum type="arabicPeriod"/>
            </a:pPr>
            <a:r>
              <a:rPr lang="en-US" sz="1300" spc="-70" dirty="0">
                <a:solidFill>
                  <a:srgbClr val="F7F9E3"/>
                </a:solidFill>
                <a:latin typeface="Avenir Next" panose="020B0503020202020204" pitchFamily="34" charset="0"/>
              </a:rPr>
              <a:t>https://www.apa.org. “Volatile Pay for Gig Workers Linked to Health Problems.” December 8, 2022. </a:t>
            </a:r>
            <a:r>
              <a:rPr lang="en-US" sz="1300" spc="-70" dirty="0">
                <a:solidFill>
                  <a:srgbClr val="F7F9E3"/>
                </a:solidFill>
                <a:latin typeface="Avenir Next" panose="020B0503020202020204" pitchFamily="34" charset="0"/>
                <a:hlinkClick r:id="rId8">
                  <a:extLst>
                    <a:ext uri="{A12FA001-AC4F-418D-AE19-62706E023703}">
                      <ahyp:hlinkClr xmlns:ahyp="http://schemas.microsoft.com/office/drawing/2018/hyperlinkcolor" val="tx"/>
                    </a:ext>
                  </a:extLst>
                </a:hlinkClick>
              </a:rPr>
              <a:t>https://www.apa.org/news/press/releases/2022/12/volatile-gig-workers-health-problems</a:t>
            </a:r>
            <a:r>
              <a:rPr lang="en-US" sz="1300" spc="-70" dirty="0">
                <a:solidFill>
                  <a:srgbClr val="F7F9E3"/>
                </a:solidFill>
                <a:latin typeface="Avenir Next" panose="020B0503020202020204" pitchFamily="34" charset="0"/>
              </a:rPr>
              <a:t>.</a:t>
            </a:r>
          </a:p>
          <a:p>
            <a:pPr marL="342900" indent="-342900">
              <a:lnSpc>
                <a:spcPts val="2660"/>
              </a:lnSpc>
              <a:buFont typeface="+mj-lt"/>
              <a:buAutoNum type="arabicPeriod"/>
            </a:pPr>
            <a:r>
              <a:rPr lang="en-US" sz="1300" spc="-70" dirty="0">
                <a:solidFill>
                  <a:srgbClr val="F7F9E3"/>
                </a:solidFill>
                <a:latin typeface="Avenir Next" panose="020B0503020202020204" pitchFamily="34" charset="0"/>
              </a:rPr>
              <a:t>Zipperer, Ben. “National Survey of Gig Workers Paints a Picture of Poor Working Conditions, Low Pay - The Shift Project.” The Shift Project, January 18, 2024. </a:t>
            </a:r>
            <a:r>
              <a:rPr lang="en-US" sz="1300" spc="-70" dirty="0">
                <a:solidFill>
                  <a:srgbClr val="F7F9E3"/>
                </a:solidFill>
                <a:latin typeface="Avenir Next" panose="020B0503020202020204" pitchFamily="34" charset="0"/>
                <a:hlinkClick r:id="rId9">
                  <a:extLst>
                    <a:ext uri="{A12FA001-AC4F-418D-AE19-62706E023703}">
                      <ahyp:hlinkClr xmlns:ahyp="http://schemas.microsoft.com/office/drawing/2018/hyperlinkcolor" val="tx"/>
                    </a:ext>
                  </a:extLst>
                </a:hlinkClick>
              </a:rPr>
              <a:t>https://shift.hks.harvard.edu/gig-workers-working-conditions/</a:t>
            </a:r>
            <a:r>
              <a:rPr lang="en-US" sz="1300" spc="-70" dirty="0">
                <a:solidFill>
                  <a:srgbClr val="F7F9E3"/>
                </a:solidFill>
                <a:latin typeface="Avenir Next" panose="020B0503020202020204" pitchFamily="34" charset="0"/>
              </a:rPr>
              <a:t>.</a:t>
            </a:r>
          </a:p>
          <a:p>
            <a:pPr marL="342900" indent="-342900">
              <a:lnSpc>
                <a:spcPts val="2660"/>
              </a:lnSpc>
              <a:buFont typeface="+mj-lt"/>
              <a:buAutoNum type="arabicPeriod"/>
            </a:pPr>
            <a:r>
              <a:rPr lang="en-US" sz="1300" spc="-70" dirty="0">
                <a:solidFill>
                  <a:srgbClr val="F7F9E3"/>
                </a:solidFill>
                <a:latin typeface="Avenir Next" panose="020B0503020202020204" pitchFamily="34" charset="0"/>
              </a:rPr>
              <a:t>“The Enormous Impact of Eroded Collective Bargaining on Wages.” Economic Policy Institute, </a:t>
            </a:r>
            <a:r>
              <a:rPr lang="en-US" sz="1300" spc="-70" dirty="0">
                <a:solidFill>
                  <a:srgbClr val="F7F9E3"/>
                </a:solidFill>
                <a:latin typeface="Avenir Next" panose="020B0503020202020204" pitchFamily="34" charset="0"/>
                <a:hlinkClick r:id="rId10">
                  <a:extLst>
                    <a:ext uri="{A12FA001-AC4F-418D-AE19-62706E023703}">
                      <ahyp:hlinkClr xmlns:ahyp="http://schemas.microsoft.com/office/drawing/2018/hyperlinkcolor" val="tx"/>
                    </a:ext>
                  </a:extLst>
                </a:hlinkClick>
              </a:rPr>
              <a:t>www.epi.org/publication/eroded-collective-bargaining/#:~:text=Recent%20research%20on%20trends%20in,time%2C%20full%2Dyear%20worker.</a:t>
            </a:r>
            <a:endParaRPr lang="en-US" sz="1300" spc="-70" dirty="0">
              <a:solidFill>
                <a:srgbClr val="F7F9E3"/>
              </a:solidFill>
              <a:latin typeface="Avenir Next" panose="020B0503020202020204" pitchFamily="34" charset="0"/>
            </a:endParaRPr>
          </a:p>
          <a:p>
            <a:pPr marL="342900" indent="-342900">
              <a:lnSpc>
                <a:spcPts val="2660"/>
              </a:lnSpc>
              <a:buFont typeface="+mj-lt"/>
              <a:buAutoNum type="arabicPeriod"/>
            </a:pPr>
            <a:r>
              <a:rPr lang="en-US" sz="1300" spc="-70" dirty="0">
                <a:solidFill>
                  <a:srgbClr val="F7F9E3"/>
                </a:solidFill>
                <a:latin typeface="Avenir Next" panose="020B0503020202020204" pitchFamily="34" charset="0"/>
              </a:rPr>
              <a:t>Buchholz, Katharina. “How U.S. Trade Union Membership Compares.” Statista Daily Data, 20 Jan. 2023, </a:t>
            </a:r>
            <a:r>
              <a:rPr lang="en-US" sz="1300" spc="-70" dirty="0" err="1">
                <a:solidFill>
                  <a:srgbClr val="F7F9E3"/>
                </a:solidFill>
                <a:latin typeface="Avenir Next" panose="020B0503020202020204" pitchFamily="34" charset="0"/>
              </a:rPr>
              <a:t>www.statista.com</a:t>
            </a:r>
            <a:r>
              <a:rPr lang="en-US" sz="1300" spc="-70" dirty="0">
                <a:solidFill>
                  <a:srgbClr val="F7F9E3"/>
                </a:solidFill>
                <a:latin typeface="Avenir Next" panose="020B0503020202020204" pitchFamily="34" charset="0"/>
              </a:rPr>
              <a:t>/chart/9919/the-state-of-the-unions.</a:t>
            </a:r>
          </a:p>
          <a:p>
            <a:pPr marL="342900" indent="-342900">
              <a:lnSpc>
                <a:spcPts val="2660"/>
              </a:lnSpc>
              <a:buFont typeface="+mj-lt"/>
              <a:buAutoNum type="arabicPeriod"/>
            </a:pPr>
            <a:r>
              <a:rPr lang="en-US" sz="1300" spc="-70" dirty="0">
                <a:solidFill>
                  <a:srgbClr val="F7F9E3"/>
                </a:solidFill>
                <a:latin typeface="Avenir Next" panose="020B0503020202020204" pitchFamily="34" charset="0"/>
              </a:rPr>
              <a:t>Select icons in this chapter are courtesy of </a:t>
            </a:r>
            <a:r>
              <a:rPr lang="en-US" sz="1300" spc="-70" dirty="0">
                <a:solidFill>
                  <a:srgbClr val="F7F9E3"/>
                </a:solidFill>
                <a:latin typeface="Avenir Next" panose="020B0503020202020204" pitchFamily="34" charset="0"/>
                <a:hlinkClick r:id="rId11">
                  <a:extLst>
                    <a:ext uri="{A12FA001-AC4F-418D-AE19-62706E023703}">
                      <ahyp:hlinkClr xmlns:ahyp="http://schemas.microsoft.com/office/drawing/2018/hyperlinkcolor" val="tx"/>
                    </a:ext>
                  </a:extLst>
                </a:hlinkClick>
              </a:rPr>
              <a:t>The Noun Project</a:t>
            </a:r>
            <a:r>
              <a:rPr lang="en-US" sz="1300" spc="-70" dirty="0">
                <a:solidFill>
                  <a:srgbClr val="F7F9E3"/>
                </a:solidFill>
                <a:latin typeface="Avenir Next" panose="020B0503020202020204" pitchFamily="34" charset="0"/>
              </a:rPr>
              <a:t>.</a:t>
            </a:r>
          </a:p>
        </p:txBody>
      </p:sp>
      <p:sp>
        <p:nvSpPr>
          <p:cNvPr id="4" name="TextBox 3">
            <a:extLst>
              <a:ext uri="{FF2B5EF4-FFF2-40B4-BE49-F238E27FC236}">
                <a16:creationId xmlns:a16="http://schemas.microsoft.com/office/drawing/2014/main" id="{E18BDE13-B8E1-7730-763D-7E47714E8E5E}"/>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3803517036"/>
      </p:ext>
    </p:extLst>
  </p:cSld>
  <p:clrMapOvr>
    <a:masterClrMapping/>
  </p:clrMapOvr>
  <p:transition spd="med">
    <p:fade thruBlk="1"/>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2D85A6A-F018-6081-CC90-F9E0CCB54FB5}"/>
              </a:ext>
            </a:extLst>
          </p:cNvPr>
          <p:cNvGrpSpPr/>
          <p:nvPr/>
        </p:nvGrpSpPr>
        <p:grpSpPr>
          <a:xfrm>
            <a:off x="-84639" y="35191"/>
            <a:ext cx="12495077" cy="6851256"/>
            <a:chOff x="-84639" y="35191"/>
            <a:chExt cx="12495077" cy="6851256"/>
          </a:xfrm>
        </p:grpSpPr>
        <p:pic>
          <p:nvPicPr>
            <p:cNvPr id="3" name="Picture 2">
              <a:extLst>
                <a:ext uri="{FF2B5EF4-FFF2-40B4-BE49-F238E27FC236}">
                  <a16:creationId xmlns:a16="http://schemas.microsoft.com/office/drawing/2014/main" id="{64FC0F23-95B3-4DB0-F1B1-1A0604827F6A}"/>
                </a:ext>
              </a:extLst>
            </p:cNvPr>
            <p:cNvPicPr>
              <a:picLocks noChangeAspect="1"/>
            </p:cNvPicPr>
            <p:nvPr/>
          </p:nvPicPr>
          <p:blipFill>
            <a:blip r:embed="rId3">
              <a:alphaModFix amt="26000"/>
              <a:extLst>
                <a:ext uri="{BEBA8EAE-BF5A-486C-A8C5-ECC9F3942E4B}">
                  <a14:imgProps xmlns:a14="http://schemas.microsoft.com/office/drawing/2010/main">
                    <a14:imgLayer r:embed="rId4">
                      <a14:imgEffect>
                        <a14:artisticBlur radius="77"/>
                      </a14:imgEffect>
                    </a14:imgLayer>
                  </a14:imgProps>
                </a:ext>
              </a:extLst>
            </a:blip>
            <a:stretch>
              <a:fillRect/>
            </a:stretch>
          </p:blipFill>
          <p:spPr>
            <a:xfrm>
              <a:off x="0" y="35191"/>
              <a:ext cx="12192000" cy="6851256"/>
            </a:xfrm>
            <a:prstGeom prst="rect">
              <a:avLst/>
            </a:prstGeom>
          </p:spPr>
        </p:pic>
        <p:sp>
          <p:nvSpPr>
            <p:cNvPr id="9" name="TextBox 8">
              <a:extLst>
                <a:ext uri="{FF2B5EF4-FFF2-40B4-BE49-F238E27FC236}">
                  <a16:creationId xmlns:a16="http://schemas.microsoft.com/office/drawing/2014/main" id="{DF118915-7991-5894-0510-58EB1040BB09}"/>
                </a:ext>
              </a:extLst>
            </p:cNvPr>
            <p:cNvSpPr txBox="1"/>
            <p:nvPr/>
          </p:nvSpPr>
          <p:spPr>
            <a:xfrm>
              <a:off x="-84639" y="3313315"/>
              <a:ext cx="12495077" cy="769441"/>
            </a:xfrm>
            <a:prstGeom prst="rect">
              <a:avLst/>
            </a:prstGeom>
            <a:noFill/>
          </p:spPr>
          <p:txBody>
            <a:bodyPr wrap="square" rtlCol="0">
              <a:spAutoFit/>
            </a:bodyPr>
            <a:lstStyle/>
            <a:p>
              <a:pPr algn="ctr"/>
              <a:r>
                <a:rPr lang="en-US" sz="4400" spc="150" dirty="0">
                  <a:solidFill>
                    <a:srgbClr val="F7FAE3"/>
                  </a:solidFill>
                  <a:latin typeface="Hardwick WF" pitchFamily="2" charset="0"/>
                </a:rPr>
                <a:t>How we force the poor to pay more</a:t>
              </a:r>
            </a:p>
          </p:txBody>
        </p:sp>
        <p:sp>
          <p:nvSpPr>
            <p:cNvPr id="11" name="TextBox 10">
              <a:extLst>
                <a:ext uri="{FF2B5EF4-FFF2-40B4-BE49-F238E27FC236}">
                  <a16:creationId xmlns:a16="http://schemas.microsoft.com/office/drawing/2014/main" id="{E073C542-729B-7712-AEBB-AB25A7E6BE29}"/>
                </a:ext>
              </a:extLst>
            </p:cNvPr>
            <p:cNvSpPr txBox="1"/>
            <p:nvPr/>
          </p:nvSpPr>
          <p:spPr>
            <a:xfrm>
              <a:off x="2735406" y="2482607"/>
              <a:ext cx="6854987" cy="646331"/>
            </a:xfrm>
            <a:prstGeom prst="rect">
              <a:avLst/>
            </a:prstGeom>
            <a:noFill/>
          </p:spPr>
          <p:txBody>
            <a:bodyPr wrap="square">
              <a:spAutoFit/>
            </a:bodyPr>
            <a:lstStyle/>
            <a:p>
              <a:pPr algn="ctr"/>
              <a:r>
                <a:rPr lang="en-US" sz="3600" b="1" spc="150" dirty="0">
                  <a:solidFill>
                    <a:srgbClr val="FF7251"/>
                  </a:solidFill>
                  <a:latin typeface="Courier New" panose="02070309020205020404" pitchFamily="49" charset="0"/>
                  <a:cs typeface="Courier New" panose="02070309020205020404" pitchFamily="49" charset="0"/>
                </a:rPr>
                <a:t>Chapter 4: </a:t>
              </a:r>
            </a:p>
          </p:txBody>
        </p:sp>
      </p:grpSp>
      <p:sp>
        <p:nvSpPr>
          <p:cNvPr id="2" name="TextBox 1">
            <a:extLst>
              <a:ext uri="{FF2B5EF4-FFF2-40B4-BE49-F238E27FC236}">
                <a16:creationId xmlns:a16="http://schemas.microsoft.com/office/drawing/2014/main" id="{16E58E08-6960-A71A-D60C-5FD29FF48C75}"/>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1785935361"/>
      </p:ext>
    </p:extLst>
  </p:cSld>
  <p:clrMapOvr>
    <a:masterClrMapping/>
  </p:clrMapOvr>
  <p:transition spd="med">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F23A724-05B5-93BC-C31A-813EDDC5B944}"/>
              </a:ext>
            </a:extLst>
          </p:cNvPr>
          <p:cNvGrpSpPr/>
          <p:nvPr/>
        </p:nvGrpSpPr>
        <p:grpSpPr>
          <a:xfrm>
            <a:off x="1483665" y="11131"/>
            <a:ext cx="9477560" cy="869855"/>
            <a:chOff x="6095" y="77325"/>
            <a:chExt cx="12191999" cy="869855"/>
          </a:xfrm>
        </p:grpSpPr>
        <p:sp>
          <p:nvSpPr>
            <p:cNvPr id="8" name="Rounded Rectangle 7">
              <a:extLst>
                <a:ext uri="{FF2B5EF4-FFF2-40B4-BE49-F238E27FC236}">
                  <a16:creationId xmlns:a16="http://schemas.microsoft.com/office/drawing/2014/main" id="{FD40579C-BAFF-A465-2109-B85C04D9BEFD}"/>
                </a:ext>
              </a:extLst>
            </p:cNvPr>
            <p:cNvSpPr/>
            <p:nvPr/>
          </p:nvSpPr>
          <p:spPr>
            <a:xfrm>
              <a:off x="6095" y="77325"/>
              <a:ext cx="12191999"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a:extLst>
                <a:ext uri="{FF2B5EF4-FFF2-40B4-BE49-F238E27FC236}">
                  <a16:creationId xmlns:a16="http://schemas.microsoft.com/office/drawing/2014/main" id="{08249CA0-537D-1122-26C0-75CBB3E4074C}"/>
                </a:ext>
              </a:extLst>
            </p:cNvPr>
            <p:cNvSpPr/>
            <p:nvPr/>
          </p:nvSpPr>
          <p:spPr>
            <a:xfrm>
              <a:off x="103631" y="143301"/>
              <a:ext cx="11984736"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a:extLst>
              <a:ext uri="{FF2B5EF4-FFF2-40B4-BE49-F238E27FC236}">
                <a16:creationId xmlns:a16="http://schemas.microsoft.com/office/drawing/2014/main" id="{162D2F81-45EC-4F42-1EDD-0D69E1EE28DA}"/>
              </a:ext>
            </a:extLst>
          </p:cNvPr>
          <p:cNvSpPr txBox="1"/>
          <p:nvPr/>
        </p:nvSpPr>
        <p:spPr>
          <a:xfrm>
            <a:off x="1492004" y="197867"/>
            <a:ext cx="9469467" cy="584775"/>
          </a:xfrm>
          <a:prstGeom prst="rect">
            <a:avLst/>
          </a:prstGeom>
          <a:noFill/>
        </p:spPr>
        <p:txBody>
          <a:bodyPr wrap="square" rtlCol="0">
            <a:spAutoFit/>
          </a:bodyPr>
          <a:lstStyle/>
          <a:p>
            <a:pPr algn="ctr"/>
            <a:r>
              <a:rPr lang="en-US" sz="3200" spc="40">
                <a:solidFill>
                  <a:srgbClr val="E5E9D0"/>
                </a:solidFill>
                <a:latin typeface="Hardwick WF" pitchFamily="2" charset="0"/>
              </a:rPr>
              <a:t>HOW WE FORCE THE POOR TO PAY MORE</a:t>
            </a:r>
            <a:endParaRPr lang="en-US" sz="3200" spc="40" dirty="0">
              <a:solidFill>
                <a:srgbClr val="E5E9D0"/>
              </a:solidFill>
              <a:latin typeface="Hardwick WF" pitchFamily="2" charset="0"/>
            </a:endParaRPr>
          </a:p>
        </p:txBody>
      </p:sp>
      <p:sp>
        <p:nvSpPr>
          <p:cNvPr id="2" name="Rounded Rectangle 1">
            <a:extLst>
              <a:ext uri="{FF2B5EF4-FFF2-40B4-BE49-F238E27FC236}">
                <a16:creationId xmlns:a16="http://schemas.microsoft.com/office/drawing/2014/main" id="{8E290BC8-8B11-C346-BE75-450F5ABADDEE}"/>
              </a:ext>
            </a:extLst>
          </p:cNvPr>
          <p:cNvSpPr/>
          <p:nvPr/>
        </p:nvSpPr>
        <p:spPr>
          <a:xfrm>
            <a:off x="2627791" y="1185287"/>
            <a:ext cx="7190585" cy="885287"/>
          </a:xfrm>
          <a:prstGeom prst="roundRect">
            <a:avLst>
              <a:gd name="adj" fmla="val 0"/>
            </a:avLst>
          </a:prstGeom>
          <a:solidFill>
            <a:schemeClr val="tx1"/>
          </a:solidFill>
          <a:ln w="57150" cmpd="sng">
            <a:solidFill>
              <a:srgbClr val="807C7C"/>
            </a:solidFill>
            <a:prstDash val="sysDot"/>
            <a:extLst>
              <a:ext uri="{C807C97D-BFC1-408E-A445-0C87EB9F89A2}">
                <ask:lineSketchStyleProps xmlns:ask="http://schemas.microsoft.com/office/drawing/2018/sketchyshapes" sd="1219033472">
                  <a:custGeom>
                    <a:avLst/>
                    <a:gdLst>
                      <a:gd name="connsiteX0" fmla="*/ 0 w 4944315"/>
                      <a:gd name="connsiteY0" fmla="*/ 0 h 1207149"/>
                      <a:gd name="connsiteX1" fmla="*/ 0 w 4944315"/>
                      <a:gd name="connsiteY1" fmla="*/ 0 h 1207149"/>
                      <a:gd name="connsiteX2" fmla="*/ 4944315 w 4944315"/>
                      <a:gd name="connsiteY2" fmla="*/ 0 h 1207149"/>
                      <a:gd name="connsiteX3" fmla="*/ 4944315 w 4944315"/>
                      <a:gd name="connsiteY3" fmla="*/ 0 h 1207149"/>
                      <a:gd name="connsiteX4" fmla="*/ 4944315 w 4944315"/>
                      <a:gd name="connsiteY4" fmla="*/ 1207149 h 1207149"/>
                      <a:gd name="connsiteX5" fmla="*/ 4944315 w 4944315"/>
                      <a:gd name="connsiteY5" fmla="*/ 1207149 h 1207149"/>
                      <a:gd name="connsiteX6" fmla="*/ 0 w 4944315"/>
                      <a:gd name="connsiteY6" fmla="*/ 1207149 h 1207149"/>
                      <a:gd name="connsiteX7" fmla="*/ 0 w 4944315"/>
                      <a:gd name="connsiteY7" fmla="*/ 1207149 h 1207149"/>
                      <a:gd name="connsiteX8" fmla="*/ 0 w 4944315"/>
                      <a:gd name="connsiteY8" fmla="*/ 0 h 120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4315" h="1207149" fill="none" extrusionOk="0">
                        <a:moveTo>
                          <a:pt x="0" y="0"/>
                        </a:moveTo>
                        <a:lnTo>
                          <a:pt x="0" y="0"/>
                        </a:lnTo>
                        <a:cubicBezTo>
                          <a:pt x="557245" y="-49533"/>
                          <a:pt x="2597248" y="-14809"/>
                          <a:pt x="4944315" y="0"/>
                        </a:cubicBezTo>
                        <a:lnTo>
                          <a:pt x="4944315" y="0"/>
                        </a:lnTo>
                        <a:cubicBezTo>
                          <a:pt x="5046399" y="351275"/>
                          <a:pt x="5027310" y="840744"/>
                          <a:pt x="4944315" y="1207149"/>
                        </a:cubicBezTo>
                        <a:lnTo>
                          <a:pt x="4944315" y="1207149"/>
                        </a:lnTo>
                        <a:cubicBezTo>
                          <a:pt x="4157106" y="1158918"/>
                          <a:pt x="1659160" y="1291604"/>
                          <a:pt x="0" y="1207149"/>
                        </a:cubicBezTo>
                        <a:lnTo>
                          <a:pt x="0" y="1207149"/>
                        </a:lnTo>
                        <a:cubicBezTo>
                          <a:pt x="-79153" y="1045544"/>
                          <a:pt x="-53725" y="464649"/>
                          <a:pt x="0" y="0"/>
                        </a:cubicBezTo>
                        <a:close/>
                      </a:path>
                      <a:path w="4944315" h="1207149" stroke="0" extrusionOk="0">
                        <a:moveTo>
                          <a:pt x="0" y="0"/>
                        </a:moveTo>
                        <a:lnTo>
                          <a:pt x="0" y="0"/>
                        </a:lnTo>
                        <a:cubicBezTo>
                          <a:pt x="751759" y="118645"/>
                          <a:pt x="3979276" y="116012"/>
                          <a:pt x="4944315" y="0"/>
                        </a:cubicBezTo>
                        <a:lnTo>
                          <a:pt x="4944315" y="0"/>
                        </a:lnTo>
                        <a:cubicBezTo>
                          <a:pt x="5026645" y="155128"/>
                          <a:pt x="4981840" y="1067061"/>
                          <a:pt x="4944315" y="1207149"/>
                        </a:cubicBezTo>
                        <a:lnTo>
                          <a:pt x="4944315" y="1207149"/>
                        </a:lnTo>
                        <a:cubicBezTo>
                          <a:pt x="3985025" y="1341749"/>
                          <a:pt x="1291269" y="1049953"/>
                          <a:pt x="0" y="1207149"/>
                        </a:cubicBezTo>
                        <a:lnTo>
                          <a:pt x="0" y="1207149"/>
                        </a:lnTo>
                        <a:cubicBezTo>
                          <a:pt x="-65885" y="947997"/>
                          <a:pt x="20823" y="542399"/>
                          <a:pt x="0" y="0"/>
                        </a:cubicBezTo>
                        <a:close/>
                      </a:path>
                    </a:pathLst>
                  </a:custGeom>
                  <ask:type>
                    <ask:lineSketchNone/>
                  </ask:type>
                </ask:lineSketchStyleProps>
              </a:ext>
            </a:extLst>
          </a:ln>
          <a:effectLst>
            <a:outerShdw blurRad="474909" dist="38100" dir="5400000" sx="117117" sy="117117" algn="t" rotWithShape="0">
              <a:prstClr val="black">
                <a:alpha val="0"/>
              </a:prstClr>
            </a:outerShdw>
          </a:effectLst>
          <a:scene3d>
            <a:camera prst="obliqueTopLeft"/>
            <a:lightRig rig="threePt" dir="t"/>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a:extLst>
              <a:ext uri="{FF2B5EF4-FFF2-40B4-BE49-F238E27FC236}">
                <a16:creationId xmlns:a16="http://schemas.microsoft.com/office/drawing/2014/main" id="{E305CEB6-D1EC-B042-2BD0-FCCC68E14758}"/>
              </a:ext>
            </a:extLst>
          </p:cNvPr>
          <p:cNvSpPr/>
          <p:nvPr/>
        </p:nvSpPr>
        <p:spPr>
          <a:xfrm>
            <a:off x="2044699" y="1036944"/>
            <a:ext cx="1185121" cy="837099"/>
          </a:xfrm>
          <a:prstGeom prst="roundRect">
            <a:avLst>
              <a:gd name="adj" fmla="val 5100"/>
            </a:avLst>
          </a:prstGeom>
          <a:solidFill>
            <a:schemeClr val="tx1"/>
          </a:solidFill>
          <a:ln w="28575" cmpd="tri">
            <a:noFill/>
            <a:prstDash val="solid"/>
            <a:extLst>
              <a:ext uri="{C807C97D-BFC1-408E-A445-0C87EB9F89A2}">
                <ask:lineSketchStyleProps xmlns:ask="http://schemas.microsoft.com/office/drawing/2018/sketchyshapes" sd="1219033472">
                  <a:custGeom>
                    <a:avLst/>
                    <a:gdLst>
                      <a:gd name="connsiteX0" fmla="*/ 0 w 4944315"/>
                      <a:gd name="connsiteY0" fmla="*/ 0 h 1207149"/>
                      <a:gd name="connsiteX1" fmla="*/ 0 w 4944315"/>
                      <a:gd name="connsiteY1" fmla="*/ 0 h 1207149"/>
                      <a:gd name="connsiteX2" fmla="*/ 4944315 w 4944315"/>
                      <a:gd name="connsiteY2" fmla="*/ 0 h 1207149"/>
                      <a:gd name="connsiteX3" fmla="*/ 4944315 w 4944315"/>
                      <a:gd name="connsiteY3" fmla="*/ 0 h 1207149"/>
                      <a:gd name="connsiteX4" fmla="*/ 4944315 w 4944315"/>
                      <a:gd name="connsiteY4" fmla="*/ 1207149 h 1207149"/>
                      <a:gd name="connsiteX5" fmla="*/ 4944315 w 4944315"/>
                      <a:gd name="connsiteY5" fmla="*/ 1207149 h 1207149"/>
                      <a:gd name="connsiteX6" fmla="*/ 0 w 4944315"/>
                      <a:gd name="connsiteY6" fmla="*/ 1207149 h 1207149"/>
                      <a:gd name="connsiteX7" fmla="*/ 0 w 4944315"/>
                      <a:gd name="connsiteY7" fmla="*/ 1207149 h 1207149"/>
                      <a:gd name="connsiteX8" fmla="*/ 0 w 4944315"/>
                      <a:gd name="connsiteY8" fmla="*/ 0 h 120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4315" h="1207149" fill="none" extrusionOk="0">
                        <a:moveTo>
                          <a:pt x="0" y="0"/>
                        </a:moveTo>
                        <a:lnTo>
                          <a:pt x="0" y="0"/>
                        </a:lnTo>
                        <a:cubicBezTo>
                          <a:pt x="557245" y="-49533"/>
                          <a:pt x="2597248" y="-14809"/>
                          <a:pt x="4944315" y="0"/>
                        </a:cubicBezTo>
                        <a:lnTo>
                          <a:pt x="4944315" y="0"/>
                        </a:lnTo>
                        <a:cubicBezTo>
                          <a:pt x="5046399" y="351275"/>
                          <a:pt x="5027310" y="840744"/>
                          <a:pt x="4944315" y="1207149"/>
                        </a:cubicBezTo>
                        <a:lnTo>
                          <a:pt x="4944315" y="1207149"/>
                        </a:lnTo>
                        <a:cubicBezTo>
                          <a:pt x="4157106" y="1158918"/>
                          <a:pt x="1659160" y="1291604"/>
                          <a:pt x="0" y="1207149"/>
                        </a:cubicBezTo>
                        <a:lnTo>
                          <a:pt x="0" y="1207149"/>
                        </a:lnTo>
                        <a:cubicBezTo>
                          <a:pt x="-79153" y="1045544"/>
                          <a:pt x="-53725" y="464649"/>
                          <a:pt x="0" y="0"/>
                        </a:cubicBezTo>
                        <a:close/>
                      </a:path>
                      <a:path w="4944315" h="1207149" stroke="0" extrusionOk="0">
                        <a:moveTo>
                          <a:pt x="0" y="0"/>
                        </a:moveTo>
                        <a:lnTo>
                          <a:pt x="0" y="0"/>
                        </a:lnTo>
                        <a:cubicBezTo>
                          <a:pt x="751759" y="118645"/>
                          <a:pt x="3979276" y="116012"/>
                          <a:pt x="4944315" y="0"/>
                        </a:cubicBezTo>
                        <a:lnTo>
                          <a:pt x="4944315" y="0"/>
                        </a:lnTo>
                        <a:cubicBezTo>
                          <a:pt x="5026645" y="155128"/>
                          <a:pt x="4981840" y="1067061"/>
                          <a:pt x="4944315" y="1207149"/>
                        </a:cubicBezTo>
                        <a:lnTo>
                          <a:pt x="4944315" y="1207149"/>
                        </a:lnTo>
                        <a:cubicBezTo>
                          <a:pt x="3985025" y="1341749"/>
                          <a:pt x="1291269" y="1049953"/>
                          <a:pt x="0" y="1207149"/>
                        </a:cubicBezTo>
                        <a:lnTo>
                          <a:pt x="0" y="1207149"/>
                        </a:lnTo>
                        <a:cubicBezTo>
                          <a:pt x="-65885" y="947997"/>
                          <a:pt x="20823" y="542399"/>
                          <a:pt x="0" y="0"/>
                        </a:cubicBezTo>
                        <a:close/>
                      </a:path>
                    </a:pathLst>
                  </a:custGeom>
                  <ask:type>
                    <ask:lineSketchNone/>
                  </ask:type>
                </ask:lineSketchStyleProps>
              </a:ext>
            </a:extLst>
          </a:ln>
          <a:effectLst>
            <a:outerShdw blurRad="474909" dist="38100" dir="5400000" sx="117117" sy="117117" algn="t" rotWithShape="0">
              <a:prstClr val="black">
                <a:alpha val="67000"/>
              </a:prstClr>
            </a:outerShdw>
          </a:effectLst>
          <a:scene3d>
            <a:camera prst="obliqueTopLeft"/>
            <a:lightRig rig="threePt" dir="t"/>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3" descr="Open quotation mark with solid fill">
            <a:extLst>
              <a:ext uri="{FF2B5EF4-FFF2-40B4-BE49-F238E27FC236}">
                <a16:creationId xmlns:a16="http://schemas.microsoft.com/office/drawing/2014/main" id="{905C0C7A-65D0-574F-5A94-8796A8F3B1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59401" y="709945"/>
            <a:ext cx="1198571" cy="1240349"/>
          </a:xfrm>
          <a:prstGeom prst="rect">
            <a:avLst/>
          </a:prstGeom>
        </p:spPr>
      </p:pic>
      <p:sp>
        <p:nvSpPr>
          <p:cNvPr id="7" name="TextBox 6">
            <a:extLst>
              <a:ext uri="{FF2B5EF4-FFF2-40B4-BE49-F238E27FC236}">
                <a16:creationId xmlns:a16="http://schemas.microsoft.com/office/drawing/2014/main" id="{8426BCBD-7A26-77D4-59DA-71BA29A4766A}"/>
              </a:ext>
            </a:extLst>
          </p:cNvPr>
          <p:cNvSpPr txBox="1"/>
          <p:nvPr/>
        </p:nvSpPr>
        <p:spPr>
          <a:xfrm>
            <a:off x="3041038" y="1303963"/>
            <a:ext cx="7497339" cy="646331"/>
          </a:xfrm>
          <a:prstGeom prst="rect">
            <a:avLst/>
          </a:prstGeom>
          <a:noFill/>
        </p:spPr>
        <p:txBody>
          <a:bodyPr wrap="square" rtlCol="0">
            <a:spAutoFit/>
          </a:bodyPr>
          <a:lstStyle/>
          <a:p>
            <a:r>
              <a:rPr lang="en-US" dirty="0">
                <a:solidFill>
                  <a:schemeClr val="bg1"/>
                </a:solidFill>
                <a:latin typeface="Courier New" panose="02070309020205020404" pitchFamily="49" charset="0"/>
                <a:cs typeface="Courier New" panose="02070309020205020404" pitchFamily="49" charset="0"/>
              </a:rPr>
              <a:t>Anyone who has ever struggled with poverty knows </a:t>
            </a:r>
          </a:p>
          <a:p>
            <a:r>
              <a:rPr lang="en-US" dirty="0">
                <a:solidFill>
                  <a:schemeClr val="bg1"/>
                </a:solidFill>
                <a:latin typeface="Courier New" panose="02070309020205020404" pitchFamily="49" charset="0"/>
                <a:cs typeface="Courier New" panose="02070309020205020404" pitchFamily="49" charset="0"/>
              </a:rPr>
              <a:t>how extremely expensive it is to be poor.</a:t>
            </a:r>
          </a:p>
        </p:txBody>
      </p:sp>
      <p:sp>
        <p:nvSpPr>
          <p:cNvPr id="17" name="Rounded Rectangle 16">
            <a:extLst>
              <a:ext uri="{FF2B5EF4-FFF2-40B4-BE49-F238E27FC236}">
                <a16:creationId xmlns:a16="http://schemas.microsoft.com/office/drawing/2014/main" id="{F1CC261D-FCA4-2536-5915-D1CBD7E98777}"/>
              </a:ext>
            </a:extLst>
          </p:cNvPr>
          <p:cNvSpPr/>
          <p:nvPr/>
        </p:nvSpPr>
        <p:spPr>
          <a:xfrm>
            <a:off x="188823" y="2469810"/>
            <a:ext cx="11807963" cy="4190323"/>
          </a:xfrm>
          <a:prstGeom prst="roundRect">
            <a:avLst>
              <a:gd name="adj" fmla="val 613"/>
            </a:avLst>
          </a:prstGeom>
          <a:noFill/>
          <a:ln w="3175" cmpd="sng">
            <a:solidFill>
              <a:schemeClr val="bg2">
                <a:lumMod val="25000"/>
              </a:schemeClr>
            </a:solidFill>
            <a:prstDash val="solid"/>
          </a:ln>
          <a:effectLst>
            <a:outerShdw blurRad="50800" dist="38100" dir="2700000" sx="96034" sy="96034" algn="tl"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E21F495C-C15B-78FC-0EE2-6C048044BD45}"/>
              </a:ext>
            </a:extLst>
          </p:cNvPr>
          <p:cNvCxnSpPr>
            <a:cxnSpLocks/>
          </p:cNvCxnSpPr>
          <p:nvPr/>
        </p:nvCxnSpPr>
        <p:spPr>
          <a:xfrm>
            <a:off x="6113973" y="2527073"/>
            <a:ext cx="0" cy="919499"/>
          </a:xfrm>
          <a:prstGeom prst="line">
            <a:avLst/>
          </a:prstGeom>
          <a:ln w="19050">
            <a:solidFill>
              <a:srgbClr val="E5E9D0"/>
            </a:solidFill>
            <a:prstDash val="sysDot"/>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C94290EC-CC4F-BAD1-E17F-0744311BB1CF}"/>
              </a:ext>
            </a:extLst>
          </p:cNvPr>
          <p:cNvSpPr/>
          <p:nvPr/>
        </p:nvSpPr>
        <p:spPr>
          <a:xfrm>
            <a:off x="5125453" y="2225193"/>
            <a:ext cx="1965300" cy="52322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A945C9F2-8D5F-E968-56A2-EF1546719E80}"/>
              </a:ext>
            </a:extLst>
          </p:cNvPr>
          <p:cNvSpPr txBox="1"/>
          <p:nvPr/>
        </p:nvSpPr>
        <p:spPr>
          <a:xfrm>
            <a:off x="4890075" y="2236724"/>
            <a:ext cx="2447794" cy="523220"/>
          </a:xfrm>
          <a:prstGeom prst="rect">
            <a:avLst/>
          </a:prstGeom>
          <a:noFill/>
          <a:ln>
            <a:noFill/>
          </a:ln>
        </p:spPr>
        <p:txBody>
          <a:bodyPr wrap="square" rtlCol="0">
            <a:spAutoFit/>
          </a:bodyPr>
          <a:lstStyle/>
          <a:p>
            <a:pPr algn="ctr"/>
            <a:r>
              <a:rPr lang="en-US" sz="2800" spc="100">
                <a:solidFill>
                  <a:srgbClr val="FF7250"/>
                </a:solidFill>
                <a:latin typeface="Hardwick WF" pitchFamily="2" charset="0"/>
              </a:rPr>
              <a:t>HOUSING</a:t>
            </a:r>
            <a:endParaRPr lang="en-US" sz="2800" spc="100" dirty="0">
              <a:solidFill>
                <a:srgbClr val="FF7250"/>
              </a:solidFill>
              <a:latin typeface="Hardwick WF" pitchFamily="2" charset="0"/>
            </a:endParaRPr>
          </a:p>
        </p:txBody>
      </p:sp>
      <p:grpSp>
        <p:nvGrpSpPr>
          <p:cNvPr id="9" name="Group 8">
            <a:extLst>
              <a:ext uri="{FF2B5EF4-FFF2-40B4-BE49-F238E27FC236}">
                <a16:creationId xmlns:a16="http://schemas.microsoft.com/office/drawing/2014/main" id="{7EB540FE-2111-B4A7-778F-55795355F0F2}"/>
              </a:ext>
            </a:extLst>
          </p:cNvPr>
          <p:cNvGrpSpPr/>
          <p:nvPr/>
        </p:nvGrpSpPr>
        <p:grpSpPr>
          <a:xfrm>
            <a:off x="1524258" y="2874828"/>
            <a:ext cx="9455906" cy="700212"/>
            <a:chOff x="484100" y="2857613"/>
            <a:chExt cx="9107839" cy="769139"/>
          </a:xfrm>
        </p:grpSpPr>
        <p:sp>
          <p:nvSpPr>
            <p:cNvPr id="259" name="Octagon 258">
              <a:extLst>
                <a:ext uri="{FF2B5EF4-FFF2-40B4-BE49-F238E27FC236}">
                  <a16:creationId xmlns:a16="http://schemas.microsoft.com/office/drawing/2014/main" id="{F3FF953F-3D45-1218-7CB4-2484F9408A23}"/>
                </a:ext>
              </a:extLst>
            </p:cNvPr>
            <p:cNvSpPr/>
            <p:nvPr/>
          </p:nvSpPr>
          <p:spPr>
            <a:xfrm>
              <a:off x="484100" y="2857613"/>
              <a:ext cx="9107839" cy="769139"/>
            </a:xfrm>
            <a:prstGeom prst="octagon">
              <a:avLst/>
            </a:prstGeom>
            <a:solidFill>
              <a:srgbClr val="191819"/>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0" name="Octagon 259">
              <a:extLst>
                <a:ext uri="{FF2B5EF4-FFF2-40B4-BE49-F238E27FC236}">
                  <a16:creationId xmlns:a16="http://schemas.microsoft.com/office/drawing/2014/main" id="{F60FC3CB-1EF0-0D80-9A8B-0969F69DADDA}"/>
                </a:ext>
              </a:extLst>
            </p:cNvPr>
            <p:cNvSpPr/>
            <p:nvPr/>
          </p:nvSpPr>
          <p:spPr>
            <a:xfrm>
              <a:off x="591671" y="2913132"/>
              <a:ext cx="8901953" cy="644693"/>
            </a:xfrm>
            <a:prstGeom prst="octagon">
              <a:avLst/>
            </a:prstGeom>
            <a:solidFill>
              <a:srgbClr val="201F20"/>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5" name="Group 264">
            <a:extLst>
              <a:ext uri="{FF2B5EF4-FFF2-40B4-BE49-F238E27FC236}">
                <a16:creationId xmlns:a16="http://schemas.microsoft.com/office/drawing/2014/main" id="{A6C789BD-648B-24B8-4798-05E6CAE974B3}"/>
              </a:ext>
            </a:extLst>
          </p:cNvPr>
          <p:cNvGrpSpPr/>
          <p:nvPr/>
        </p:nvGrpSpPr>
        <p:grpSpPr>
          <a:xfrm>
            <a:off x="1835986" y="2890723"/>
            <a:ext cx="634052" cy="644693"/>
            <a:chOff x="376198" y="1113149"/>
            <a:chExt cx="869855" cy="869855"/>
          </a:xfrm>
        </p:grpSpPr>
        <p:pic>
          <p:nvPicPr>
            <p:cNvPr id="266" name="Graphic 265" descr="Key with solid fill">
              <a:extLst>
                <a:ext uri="{FF2B5EF4-FFF2-40B4-BE49-F238E27FC236}">
                  <a16:creationId xmlns:a16="http://schemas.microsoft.com/office/drawing/2014/main" id="{112556C1-B6D3-304A-8591-4A8A0530F3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6198" y="1113149"/>
              <a:ext cx="869855" cy="869855"/>
            </a:xfrm>
            <a:prstGeom prst="rect">
              <a:avLst/>
            </a:prstGeom>
          </p:spPr>
        </p:pic>
        <p:sp>
          <p:nvSpPr>
            <p:cNvPr id="267" name="Snip Same Side Corner Rectangle 266">
              <a:extLst>
                <a:ext uri="{FF2B5EF4-FFF2-40B4-BE49-F238E27FC236}">
                  <a16:creationId xmlns:a16="http://schemas.microsoft.com/office/drawing/2014/main" id="{CF06A22F-2B45-8EB6-2E45-E181AF10290F}"/>
                </a:ext>
              </a:extLst>
            </p:cNvPr>
            <p:cNvSpPr/>
            <p:nvPr/>
          </p:nvSpPr>
          <p:spPr>
            <a:xfrm rot="16200000">
              <a:off x="384690" y="1357214"/>
              <a:ext cx="389827" cy="388244"/>
            </a:xfrm>
            <a:prstGeom prst="snip2SameRect">
              <a:avLst>
                <a:gd name="adj1" fmla="val 21679"/>
                <a:gd name="adj2" fmla="val 3659"/>
              </a:avLst>
            </a:prstGeom>
            <a:solidFill>
              <a:srgbClr val="E5E9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8" name="Rounded Rectangle 267">
              <a:extLst>
                <a:ext uri="{FF2B5EF4-FFF2-40B4-BE49-F238E27FC236}">
                  <a16:creationId xmlns:a16="http://schemas.microsoft.com/office/drawing/2014/main" id="{B64C7995-C7FC-3AB0-110E-69D1DBDAB0B8}"/>
                </a:ext>
              </a:extLst>
            </p:cNvPr>
            <p:cNvSpPr/>
            <p:nvPr/>
          </p:nvSpPr>
          <p:spPr>
            <a:xfrm>
              <a:off x="460075" y="1495245"/>
              <a:ext cx="74763" cy="103517"/>
            </a:xfrm>
            <a:prstGeom prst="roundRect">
              <a:avLst/>
            </a:prstGeom>
            <a:solidFill>
              <a:srgbClr val="171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TextBox 28">
            <a:extLst>
              <a:ext uri="{FF2B5EF4-FFF2-40B4-BE49-F238E27FC236}">
                <a16:creationId xmlns:a16="http://schemas.microsoft.com/office/drawing/2014/main" id="{736E2468-5C3B-9852-D15A-8C53ED3C8EFD}"/>
              </a:ext>
            </a:extLst>
          </p:cNvPr>
          <p:cNvSpPr txBox="1"/>
          <p:nvPr/>
        </p:nvSpPr>
        <p:spPr>
          <a:xfrm>
            <a:off x="2470036" y="3062562"/>
            <a:ext cx="9054710" cy="331694"/>
          </a:xfrm>
          <a:prstGeom prst="rect">
            <a:avLst/>
          </a:prstGeom>
          <a:noFill/>
        </p:spPr>
        <p:txBody>
          <a:bodyPr wrap="square" rtlCol="0">
            <a:spAutoFit/>
          </a:bodyPr>
          <a:lstStyle/>
          <a:p>
            <a:pPr>
              <a:lnSpc>
                <a:spcPts val="1900"/>
              </a:lnSpc>
            </a:pPr>
            <a:r>
              <a:rPr lang="en-US" sz="1550" dirty="0">
                <a:solidFill>
                  <a:schemeClr val="bg1"/>
                </a:solidFill>
                <a:latin typeface="Avenir Light" panose="020B0402020203020204" pitchFamily="34" charset="77"/>
              </a:rPr>
              <a:t>Renters in poor and predominantly Black neighborhoods pay more relative to property value.</a:t>
            </a:r>
          </a:p>
        </p:txBody>
      </p:sp>
      <p:grpSp>
        <p:nvGrpSpPr>
          <p:cNvPr id="275" name="Group 274">
            <a:extLst>
              <a:ext uri="{FF2B5EF4-FFF2-40B4-BE49-F238E27FC236}">
                <a16:creationId xmlns:a16="http://schemas.microsoft.com/office/drawing/2014/main" id="{70596D6A-C480-DB74-472C-F9B481A12C20}"/>
              </a:ext>
            </a:extLst>
          </p:cNvPr>
          <p:cNvGrpSpPr/>
          <p:nvPr/>
        </p:nvGrpSpPr>
        <p:grpSpPr>
          <a:xfrm>
            <a:off x="9730277" y="4605282"/>
            <a:ext cx="2740949" cy="1591192"/>
            <a:chOff x="4088722" y="4348433"/>
            <a:chExt cx="2740949" cy="1591192"/>
          </a:xfrm>
        </p:grpSpPr>
        <p:sp>
          <p:nvSpPr>
            <p:cNvPr id="252" name="TextBox 251">
              <a:extLst>
                <a:ext uri="{FF2B5EF4-FFF2-40B4-BE49-F238E27FC236}">
                  <a16:creationId xmlns:a16="http://schemas.microsoft.com/office/drawing/2014/main" id="{4E2FFCBB-16DF-AFA8-7856-E9ADC5A7B598}"/>
                </a:ext>
              </a:extLst>
            </p:cNvPr>
            <p:cNvSpPr txBox="1"/>
            <p:nvPr/>
          </p:nvSpPr>
          <p:spPr>
            <a:xfrm>
              <a:off x="4088722" y="4974617"/>
              <a:ext cx="2740949" cy="965008"/>
            </a:xfrm>
            <a:prstGeom prst="rect">
              <a:avLst/>
            </a:prstGeom>
            <a:noFill/>
          </p:spPr>
          <p:txBody>
            <a:bodyPr wrap="square">
              <a:spAutoFit/>
            </a:bodyPr>
            <a:lstStyle/>
            <a:p>
              <a:pPr>
                <a:lnSpc>
                  <a:spcPts val="2300"/>
                </a:lnSpc>
              </a:pPr>
              <a:r>
                <a:rPr lang="en-US" sz="2000" spc="40" dirty="0">
                  <a:solidFill>
                    <a:srgbClr val="FF7251"/>
                  </a:solidFill>
                  <a:latin typeface="Hardwick WF" pitchFamily="2" charset="0"/>
                </a:rPr>
                <a:t>double</a:t>
              </a:r>
              <a:r>
                <a:rPr lang="en-US" sz="1600" spc="40" dirty="0">
                  <a:solidFill>
                    <a:srgbClr val="E5E9D0"/>
                  </a:solidFill>
                  <a:latin typeface="Avenir Next" panose="020B0503020202020204" pitchFamily="34" charset="0"/>
                </a:rPr>
                <a:t> the </a:t>
              </a:r>
            </a:p>
            <a:p>
              <a:pPr>
                <a:lnSpc>
                  <a:spcPts val="2300"/>
                </a:lnSpc>
              </a:pPr>
              <a:r>
                <a:rPr lang="en-US" sz="1600" spc="40" dirty="0">
                  <a:solidFill>
                    <a:srgbClr val="E5E9D0"/>
                  </a:solidFill>
                  <a:latin typeface="Avenir Next" panose="020B0503020202020204" pitchFamily="34" charset="0"/>
                </a:rPr>
                <a:t>profit of those in </a:t>
              </a:r>
            </a:p>
            <a:p>
              <a:pPr>
                <a:lnSpc>
                  <a:spcPts val="2300"/>
                </a:lnSpc>
              </a:pPr>
              <a:r>
                <a:rPr lang="en-US" sz="1600" b="1" spc="40" dirty="0">
                  <a:solidFill>
                    <a:srgbClr val="E5E9D0"/>
                  </a:solidFill>
                  <a:latin typeface="Avenir Next" panose="020B0503020202020204" pitchFamily="34" charset="0"/>
                </a:rPr>
                <a:t>affluent</a:t>
              </a:r>
              <a:r>
                <a:rPr lang="en-US" sz="1600" spc="40" dirty="0">
                  <a:solidFill>
                    <a:srgbClr val="E5E9D0"/>
                  </a:solidFill>
                  <a:latin typeface="Avenir Next" panose="020B0503020202020204" pitchFamily="34" charset="0"/>
                </a:rPr>
                <a:t> ones.</a:t>
              </a:r>
            </a:p>
          </p:txBody>
        </p:sp>
        <p:sp>
          <p:nvSpPr>
            <p:cNvPr id="274" name="TextBox 273">
              <a:extLst>
                <a:ext uri="{FF2B5EF4-FFF2-40B4-BE49-F238E27FC236}">
                  <a16:creationId xmlns:a16="http://schemas.microsoft.com/office/drawing/2014/main" id="{75C6F032-2997-B9C7-AD52-A73BAADCA891}"/>
                </a:ext>
              </a:extLst>
            </p:cNvPr>
            <p:cNvSpPr txBox="1"/>
            <p:nvPr/>
          </p:nvSpPr>
          <p:spPr>
            <a:xfrm>
              <a:off x="4088722" y="4348433"/>
              <a:ext cx="2740949" cy="670055"/>
            </a:xfrm>
            <a:prstGeom prst="rect">
              <a:avLst/>
            </a:prstGeom>
            <a:noFill/>
          </p:spPr>
          <p:txBody>
            <a:bodyPr wrap="square">
              <a:spAutoFit/>
            </a:bodyPr>
            <a:lstStyle/>
            <a:p>
              <a:pPr>
                <a:lnSpc>
                  <a:spcPts val="2300"/>
                </a:lnSpc>
              </a:pPr>
              <a:r>
                <a:rPr lang="en-US" sz="1600" spc="40" dirty="0">
                  <a:solidFill>
                    <a:srgbClr val="E5E9D0"/>
                  </a:solidFill>
                  <a:latin typeface="Avenir Next" panose="020B0503020202020204" pitchFamily="34" charset="0"/>
                </a:rPr>
                <a:t>Landlords in </a:t>
              </a:r>
              <a:r>
                <a:rPr lang="en-US" sz="1600" b="1" spc="40" dirty="0">
                  <a:solidFill>
                    <a:srgbClr val="E5E9D0"/>
                  </a:solidFill>
                  <a:latin typeface="Avenir Next" panose="020B0503020202020204" pitchFamily="34" charset="0"/>
                </a:rPr>
                <a:t>poor</a:t>
              </a:r>
              <a:r>
                <a:rPr lang="en-US" sz="1600" spc="40" dirty="0">
                  <a:solidFill>
                    <a:srgbClr val="E5E9D0"/>
                  </a:solidFill>
                  <a:latin typeface="Avenir Next" panose="020B0503020202020204" pitchFamily="34" charset="0"/>
                </a:rPr>
                <a:t> </a:t>
              </a:r>
            </a:p>
            <a:p>
              <a:pPr>
                <a:lnSpc>
                  <a:spcPts val="2300"/>
                </a:lnSpc>
              </a:pPr>
              <a:r>
                <a:rPr lang="en-US" sz="1600" spc="40" dirty="0">
                  <a:solidFill>
                    <a:srgbClr val="E5E9D0"/>
                  </a:solidFill>
                  <a:latin typeface="Avenir Next" panose="020B0503020202020204" pitchFamily="34" charset="0"/>
                </a:rPr>
                <a:t>areas make</a:t>
              </a:r>
            </a:p>
          </p:txBody>
        </p:sp>
      </p:grpSp>
      <p:pic>
        <p:nvPicPr>
          <p:cNvPr id="6" name="Picture 5">
            <a:extLst>
              <a:ext uri="{FF2B5EF4-FFF2-40B4-BE49-F238E27FC236}">
                <a16:creationId xmlns:a16="http://schemas.microsoft.com/office/drawing/2014/main" id="{9B452D60-133F-358E-F3E4-C9C51BD3D4A9}"/>
              </a:ext>
            </a:extLst>
          </p:cNvPr>
          <p:cNvPicPr>
            <a:picLocks noChangeAspect="1"/>
          </p:cNvPicPr>
          <p:nvPr/>
        </p:nvPicPr>
        <p:blipFill>
          <a:blip r:embed="rId7"/>
          <a:stretch>
            <a:fillRect/>
          </a:stretch>
        </p:blipFill>
        <p:spPr>
          <a:xfrm>
            <a:off x="9993792" y="1813676"/>
            <a:ext cx="1820084" cy="339749"/>
          </a:xfrm>
          <a:prstGeom prst="rect">
            <a:avLst/>
          </a:prstGeom>
        </p:spPr>
      </p:pic>
      <p:sp>
        <p:nvSpPr>
          <p:cNvPr id="11" name="TextBox 10">
            <a:extLst>
              <a:ext uri="{FF2B5EF4-FFF2-40B4-BE49-F238E27FC236}">
                <a16:creationId xmlns:a16="http://schemas.microsoft.com/office/drawing/2014/main" id="{D73E2260-E946-08E5-20BE-A005316964CC}"/>
              </a:ext>
            </a:extLst>
          </p:cNvPr>
          <p:cNvSpPr txBox="1"/>
          <p:nvPr/>
        </p:nvSpPr>
        <p:spPr>
          <a:xfrm>
            <a:off x="1215820" y="3851801"/>
            <a:ext cx="4721443" cy="400110"/>
          </a:xfrm>
          <a:prstGeom prst="rect">
            <a:avLst/>
          </a:prstGeom>
          <a:noFill/>
        </p:spPr>
        <p:txBody>
          <a:bodyPr wrap="square" rtlCol="0">
            <a:spAutoFit/>
          </a:bodyPr>
          <a:lstStyle/>
          <a:p>
            <a:pPr algn="ctr"/>
            <a:r>
              <a:rPr lang="en-US" sz="2000" spc="110">
                <a:solidFill>
                  <a:srgbClr val="E6EAD0"/>
                </a:solidFill>
                <a:latin typeface="Hardwick WF" pitchFamily="2" charset="0"/>
                <a:cs typeface="Courier New" panose="02070309020205020404" pitchFamily="49" charset="0"/>
              </a:rPr>
              <a:t>HOUSING EXPLOITATION</a:t>
            </a:r>
            <a:endParaRPr lang="en-US" sz="2000" spc="110" dirty="0">
              <a:solidFill>
                <a:srgbClr val="E6EAD0"/>
              </a:solidFill>
              <a:latin typeface="Hardwick WF" pitchFamily="2" charset="0"/>
              <a:cs typeface="Courier New" panose="02070309020205020404" pitchFamily="49" charset="0"/>
            </a:endParaRPr>
          </a:p>
        </p:txBody>
      </p:sp>
      <p:grpSp>
        <p:nvGrpSpPr>
          <p:cNvPr id="46" name="Group 45">
            <a:extLst>
              <a:ext uri="{FF2B5EF4-FFF2-40B4-BE49-F238E27FC236}">
                <a16:creationId xmlns:a16="http://schemas.microsoft.com/office/drawing/2014/main" id="{6E4E5498-FDED-26DF-FFB3-4AA1CFC70B3B}"/>
              </a:ext>
            </a:extLst>
          </p:cNvPr>
          <p:cNvGrpSpPr/>
          <p:nvPr/>
        </p:nvGrpSpPr>
        <p:grpSpPr>
          <a:xfrm>
            <a:off x="6730753" y="4100347"/>
            <a:ext cx="2892478" cy="2262238"/>
            <a:chOff x="3131359" y="3875330"/>
            <a:chExt cx="3412385" cy="2647761"/>
          </a:xfrm>
        </p:grpSpPr>
        <p:pic>
          <p:nvPicPr>
            <p:cNvPr id="20" name="Picture 19">
              <a:extLst>
                <a:ext uri="{FF2B5EF4-FFF2-40B4-BE49-F238E27FC236}">
                  <a16:creationId xmlns:a16="http://schemas.microsoft.com/office/drawing/2014/main" id="{60AFFC98-8490-FB0B-21F1-F075A2D28F22}"/>
                </a:ext>
              </a:extLst>
            </p:cNvPr>
            <p:cNvPicPr>
              <a:picLocks noChangeAspect="1"/>
            </p:cNvPicPr>
            <p:nvPr/>
          </p:nvPicPr>
          <p:blipFill rotWithShape="1">
            <a:blip r:embed="rId8"/>
            <a:srcRect l="42168" t="18754"/>
            <a:stretch/>
          </p:blipFill>
          <p:spPr>
            <a:xfrm>
              <a:off x="4101892" y="4994270"/>
              <a:ext cx="996553" cy="1369502"/>
            </a:xfrm>
            <a:prstGeom prst="rect">
              <a:avLst/>
            </a:prstGeom>
          </p:spPr>
        </p:pic>
        <p:pic>
          <p:nvPicPr>
            <p:cNvPr id="21" name="Picture 20">
              <a:extLst>
                <a:ext uri="{FF2B5EF4-FFF2-40B4-BE49-F238E27FC236}">
                  <a16:creationId xmlns:a16="http://schemas.microsoft.com/office/drawing/2014/main" id="{51B7102A-C7D9-502A-3D59-ED061E9D39D9}"/>
                </a:ext>
              </a:extLst>
            </p:cNvPr>
            <p:cNvPicPr>
              <a:picLocks noChangeAspect="1"/>
            </p:cNvPicPr>
            <p:nvPr/>
          </p:nvPicPr>
          <p:blipFill>
            <a:blip r:embed="rId9"/>
            <a:stretch>
              <a:fillRect/>
            </a:stretch>
          </p:blipFill>
          <p:spPr>
            <a:xfrm>
              <a:off x="5382241" y="5549108"/>
              <a:ext cx="1161503" cy="696945"/>
            </a:xfrm>
            <a:prstGeom prst="rect">
              <a:avLst/>
            </a:prstGeom>
          </p:spPr>
        </p:pic>
        <p:pic>
          <p:nvPicPr>
            <p:cNvPr id="22" name="Picture 21">
              <a:extLst>
                <a:ext uri="{FF2B5EF4-FFF2-40B4-BE49-F238E27FC236}">
                  <a16:creationId xmlns:a16="http://schemas.microsoft.com/office/drawing/2014/main" id="{3DE7093E-893B-01D6-70A4-A8AEC3E77A7A}"/>
                </a:ext>
              </a:extLst>
            </p:cNvPr>
            <p:cNvPicPr>
              <a:picLocks noChangeAspect="1"/>
            </p:cNvPicPr>
            <p:nvPr/>
          </p:nvPicPr>
          <p:blipFill>
            <a:blip r:embed="rId10"/>
            <a:stretch>
              <a:fillRect/>
            </a:stretch>
          </p:blipFill>
          <p:spPr>
            <a:xfrm>
              <a:off x="5412300" y="4486932"/>
              <a:ext cx="1042555" cy="1067929"/>
            </a:xfrm>
            <a:prstGeom prst="rect">
              <a:avLst/>
            </a:prstGeom>
          </p:spPr>
        </p:pic>
        <p:grpSp>
          <p:nvGrpSpPr>
            <p:cNvPr id="23" name="Group 22">
              <a:extLst>
                <a:ext uri="{FF2B5EF4-FFF2-40B4-BE49-F238E27FC236}">
                  <a16:creationId xmlns:a16="http://schemas.microsoft.com/office/drawing/2014/main" id="{3301E02C-6457-17A3-024B-9D6E2BCCC61D}"/>
                </a:ext>
              </a:extLst>
            </p:cNvPr>
            <p:cNvGrpSpPr/>
            <p:nvPr/>
          </p:nvGrpSpPr>
          <p:grpSpPr>
            <a:xfrm>
              <a:off x="4055891" y="3875330"/>
              <a:ext cx="1042554" cy="1030701"/>
              <a:chOff x="2172239" y="3907544"/>
              <a:chExt cx="972672" cy="790537"/>
            </a:xfrm>
          </p:grpSpPr>
          <p:pic>
            <p:nvPicPr>
              <p:cNvPr id="24" name="Picture 23">
                <a:extLst>
                  <a:ext uri="{FF2B5EF4-FFF2-40B4-BE49-F238E27FC236}">
                    <a16:creationId xmlns:a16="http://schemas.microsoft.com/office/drawing/2014/main" id="{F9DDBC2F-B241-36CD-9435-EA7D6373804B}"/>
                  </a:ext>
                </a:extLst>
              </p:cNvPr>
              <p:cNvPicPr>
                <a:picLocks noChangeAspect="1"/>
              </p:cNvPicPr>
              <p:nvPr/>
            </p:nvPicPr>
            <p:blipFill>
              <a:blip r:embed="rId11"/>
              <a:stretch>
                <a:fillRect/>
              </a:stretch>
            </p:blipFill>
            <p:spPr>
              <a:xfrm>
                <a:off x="2172239" y="3907544"/>
                <a:ext cx="972672" cy="790537"/>
              </a:xfrm>
              <a:prstGeom prst="rect">
                <a:avLst/>
              </a:prstGeom>
            </p:spPr>
          </p:pic>
          <p:sp>
            <p:nvSpPr>
              <p:cNvPr id="25" name="Freeform 24">
                <a:extLst>
                  <a:ext uri="{FF2B5EF4-FFF2-40B4-BE49-F238E27FC236}">
                    <a16:creationId xmlns:a16="http://schemas.microsoft.com/office/drawing/2014/main" id="{A5197A2D-5133-0868-27A4-4D3E2E42B705}"/>
                  </a:ext>
                </a:extLst>
              </p:cNvPr>
              <p:cNvSpPr/>
              <p:nvPr/>
            </p:nvSpPr>
            <p:spPr>
              <a:xfrm>
                <a:off x="2724156" y="4257674"/>
                <a:ext cx="82550" cy="209550"/>
              </a:xfrm>
              <a:custGeom>
                <a:avLst/>
                <a:gdLst>
                  <a:gd name="connsiteX0" fmla="*/ 0 w 82550"/>
                  <a:gd name="connsiteY0" fmla="*/ 0 h 209550"/>
                  <a:gd name="connsiteX1" fmla="*/ 34925 w 82550"/>
                  <a:gd name="connsiteY1" fmla="*/ 15875 h 209550"/>
                  <a:gd name="connsiteX2" fmla="*/ 34925 w 82550"/>
                  <a:gd name="connsiteY2" fmla="*/ 101600 h 209550"/>
                  <a:gd name="connsiteX3" fmla="*/ 82550 w 82550"/>
                  <a:gd name="connsiteY3" fmla="*/ 155575 h 209550"/>
                  <a:gd name="connsiteX4" fmla="*/ 73025 w 82550"/>
                  <a:gd name="connsiteY4" fmla="*/ 209550 h 20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50" h="209550">
                    <a:moveTo>
                      <a:pt x="0" y="0"/>
                    </a:moveTo>
                    <a:lnTo>
                      <a:pt x="34925" y="15875"/>
                    </a:lnTo>
                    <a:lnTo>
                      <a:pt x="34925" y="101600"/>
                    </a:lnTo>
                    <a:lnTo>
                      <a:pt x="82550" y="155575"/>
                    </a:lnTo>
                    <a:lnTo>
                      <a:pt x="73025" y="209550"/>
                    </a:lnTo>
                  </a:path>
                </a:pathLst>
              </a:cu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25">
                <a:extLst>
                  <a:ext uri="{FF2B5EF4-FFF2-40B4-BE49-F238E27FC236}">
                    <a16:creationId xmlns:a16="http://schemas.microsoft.com/office/drawing/2014/main" id="{9791CA80-D3EA-378C-1DD9-729EF4ED3BC7}"/>
                  </a:ext>
                </a:extLst>
              </p:cNvPr>
              <p:cNvSpPr/>
              <p:nvPr/>
            </p:nvSpPr>
            <p:spPr>
              <a:xfrm>
                <a:off x="2959106" y="4575175"/>
                <a:ext cx="107950" cy="57150"/>
              </a:xfrm>
              <a:custGeom>
                <a:avLst/>
                <a:gdLst>
                  <a:gd name="connsiteX0" fmla="*/ 107950 w 107950"/>
                  <a:gd name="connsiteY0" fmla="*/ 57150 h 57150"/>
                  <a:gd name="connsiteX1" fmla="*/ 66675 w 107950"/>
                  <a:gd name="connsiteY1" fmla="*/ 31750 h 57150"/>
                  <a:gd name="connsiteX2" fmla="*/ 57150 w 107950"/>
                  <a:gd name="connsiteY2" fmla="*/ 34925 h 57150"/>
                  <a:gd name="connsiteX3" fmla="*/ 3175 w 107950"/>
                  <a:gd name="connsiteY3" fmla="*/ 38100 h 57150"/>
                  <a:gd name="connsiteX4" fmla="*/ 0 w 107950"/>
                  <a:gd name="connsiteY4" fmla="*/ 0 h 57150"/>
                  <a:gd name="connsiteX5" fmla="*/ 0 w 107950"/>
                  <a:gd name="connsiteY5"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950" h="57150">
                    <a:moveTo>
                      <a:pt x="107950" y="57150"/>
                    </a:moveTo>
                    <a:lnTo>
                      <a:pt x="66675" y="31750"/>
                    </a:lnTo>
                    <a:lnTo>
                      <a:pt x="57150" y="34925"/>
                    </a:lnTo>
                    <a:lnTo>
                      <a:pt x="3175" y="38100"/>
                    </a:lnTo>
                    <a:lnTo>
                      <a:pt x="0" y="0"/>
                    </a:lnTo>
                    <a:lnTo>
                      <a:pt x="0" y="0"/>
                    </a:lnTo>
                  </a:path>
                </a:pathLst>
              </a:cu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26">
                <a:extLst>
                  <a:ext uri="{FF2B5EF4-FFF2-40B4-BE49-F238E27FC236}">
                    <a16:creationId xmlns:a16="http://schemas.microsoft.com/office/drawing/2014/main" id="{CBF18B7D-6192-A3D2-FFA8-B97A0BBA33D6}"/>
                  </a:ext>
                </a:extLst>
              </p:cNvPr>
              <p:cNvSpPr/>
              <p:nvPr/>
            </p:nvSpPr>
            <p:spPr>
              <a:xfrm flipV="1">
                <a:off x="2247407" y="4545671"/>
                <a:ext cx="210050" cy="83906"/>
              </a:xfrm>
              <a:custGeom>
                <a:avLst/>
                <a:gdLst>
                  <a:gd name="connsiteX0" fmla="*/ 0 w 267128"/>
                  <a:gd name="connsiteY0" fmla="*/ 272265 h 277402"/>
                  <a:gd name="connsiteX1" fmla="*/ 66782 w 267128"/>
                  <a:gd name="connsiteY1" fmla="*/ 277402 h 277402"/>
                  <a:gd name="connsiteX2" fmla="*/ 77056 w 267128"/>
                  <a:gd name="connsiteY2" fmla="*/ 226032 h 277402"/>
                  <a:gd name="connsiteX3" fmla="*/ 138701 w 267128"/>
                  <a:gd name="connsiteY3" fmla="*/ 226032 h 277402"/>
                  <a:gd name="connsiteX4" fmla="*/ 174660 w 267128"/>
                  <a:gd name="connsiteY4" fmla="*/ 169524 h 277402"/>
                  <a:gd name="connsiteX5" fmla="*/ 205483 w 267128"/>
                  <a:gd name="connsiteY5" fmla="*/ 123290 h 277402"/>
                  <a:gd name="connsiteX6" fmla="*/ 205483 w 267128"/>
                  <a:gd name="connsiteY6" fmla="*/ 46234 h 277402"/>
                  <a:gd name="connsiteX7" fmla="*/ 241442 w 267128"/>
                  <a:gd name="connsiteY7" fmla="*/ 5137 h 277402"/>
                  <a:gd name="connsiteX8" fmla="*/ 267128 w 267128"/>
                  <a:gd name="connsiteY8" fmla="*/ 0 h 277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128" h="277402">
                    <a:moveTo>
                      <a:pt x="0" y="272265"/>
                    </a:moveTo>
                    <a:lnTo>
                      <a:pt x="66782" y="277402"/>
                    </a:lnTo>
                    <a:lnTo>
                      <a:pt x="77056" y="226032"/>
                    </a:lnTo>
                    <a:lnTo>
                      <a:pt x="138701" y="226032"/>
                    </a:lnTo>
                    <a:lnTo>
                      <a:pt x="174660" y="169524"/>
                    </a:lnTo>
                    <a:lnTo>
                      <a:pt x="205483" y="123290"/>
                    </a:lnTo>
                    <a:lnTo>
                      <a:pt x="205483" y="46234"/>
                    </a:lnTo>
                    <a:lnTo>
                      <a:pt x="241442" y="5137"/>
                    </a:lnTo>
                    <a:lnTo>
                      <a:pt x="267128" y="0"/>
                    </a:lnTo>
                  </a:path>
                </a:pathLst>
              </a:cu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27">
                <a:extLst>
                  <a:ext uri="{FF2B5EF4-FFF2-40B4-BE49-F238E27FC236}">
                    <a16:creationId xmlns:a16="http://schemas.microsoft.com/office/drawing/2014/main" id="{5A998909-8573-E4C5-F84A-2ADA4865DB0B}"/>
                  </a:ext>
                </a:extLst>
              </p:cNvPr>
              <p:cNvSpPr/>
              <p:nvPr/>
            </p:nvSpPr>
            <p:spPr>
              <a:xfrm>
                <a:off x="2438400" y="3952875"/>
                <a:ext cx="60325" cy="266700"/>
              </a:xfrm>
              <a:custGeom>
                <a:avLst/>
                <a:gdLst>
                  <a:gd name="connsiteX0" fmla="*/ 28575 w 60325"/>
                  <a:gd name="connsiteY0" fmla="*/ 0 h 266700"/>
                  <a:gd name="connsiteX1" fmla="*/ 47625 w 60325"/>
                  <a:gd name="connsiteY1" fmla="*/ 31750 h 266700"/>
                  <a:gd name="connsiteX2" fmla="*/ 47625 w 60325"/>
                  <a:gd name="connsiteY2" fmla="*/ 66675 h 266700"/>
                  <a:gd name="connsiteX3" fmla="*/ 60325 w 60325"/>
                  <a:gd name="connsiteY3" fmla="*/ 98425 h 266700"/>
                  <a:gd name="connsiteX4" fmla="*/ 60325 w 60325"/>
                  <a:gd name="connsiteY4" fmla="*/ 158750 h 266700"/>
                  <a:gd name="connsiteX5" fmla="*/ 60325 w 60325"/>
                  <a:gd name="connsiteY5" fmla="*/ 158750 h 266700"/>
                  <a:gd name="connsiteX6" fmla="*/ 0 w 60325"/>
                  <a:gd name="connsiteY6" fmla="*/ 200025 h 266700"/>
                  <a:gd name="connsiteX7" fmla="*/ 28575 w 60325"/>
                  <a:gd name="connsiteY7" fmla="*/ 215900 h 266700"/>
                  <a:gd name="connsiteX8" fmla="*/ 19050 w 60325"/>
                  <a:gd name="connsiteY8" fmla="*/ 244475 h 266700"/>
                  <a:gd name="connsiteX9" fmla="*/ 47625 w 60325"/>
                  <a:gd name="connsiteY9" fmla="*/ 2667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325" h="266700">
                    <a:moveTo>
                      <a:pt x="28575" y="0"/>
                    </a:moveTo>
                    <a:lnTo>
                      <a:pt x="47625" y="31750"/>
                    </a:lnTo>
                    <a:lnTo>
                      <a:pt x="47625" y="66675"/>
                    </a:lnTo>
                    <a:lnTo>
                      <a:pt x="60325" y="98425"/>
                    </a:lnTo>
                    <a:lnTo>
                      <a:pt x="60325" y="158750"/>
                    </a:lnTo>
                    <a:lnTo>
                      <a:pt x="60325" y="158750"/>
                    </a:lnTo>
                    <a:lnTo>
                      <a:pt x="0" y="200025"/>
                    </a:lnTo>
                    <a:lnTo>
                      <a:pt x="28575" y="215900"/>
                    </a:lnTo>
                    <a:lnTo>
                      <a:pt x="19050" y="244475"/>
                    </a:lnTo>
                    <a:lnTo>
                      <a:pt x="47625" y="266700"/>
                    </a:lnTo>
                  </a:path>
                </a:pathLst>
              </a:cu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9" name="Oval 38">
              <a:extLst>
                <a:ext uri="{FF2B5EF4-FFF2-40B4-BE49-F238E27FC236}">
                  <a16:creationId xmlns:a16="http://schemas.microsoft.com/office/drawing/2014/main" id="{D25E1594-F911-F983-81C6-58E24CEBAE7E}"/>
                </a:ext>
              </a:extLst>
            </p:cNvPr>
            <p:cNvSpPr/>
            <p:nvPr/>
          </p:nvSpPr>
          <p:spPr>
            <a:xfrm>
              <a:off x="3563456" y="5388974"/>
              <a:ext cx="621360" cy="587285"/>
            </a:xfrm>
            <a:prstGeom prst="ellipse">
              <a:avLst/>
            </a:prstGeom>
            <a:solidFill>
              <a:schemeClr val="accent6">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A58AB92A-4714-2D76-D988-D187837A05C7}"/>
                </a:ext>
              </a:extLst>
            </p:cNvPr>
            <p:cNvSpPr txBox="1"/>
            <p:nvPr/>
          </p:nvSpPr>
          <p:spPr>
            <a:xfrm>
              <a:off x="3131359" y="5456679"/>
              <a:ext cx="1470777" cy="685095"/>
            </a:xfrm>
            <a:prstGeom prst="rect">
              <a:avLst/>
            </a:prstGeom>
            <a:noFill/>
          </p:spPr>
          <p:txBody>
            <a:bodyPr wrap="square" rtlCol="0">
              <a:spAutoFit/>
            </a:bodyPr>
            <a:lstStyle/>
            <a:p>
              <a:pPr algn="ctr"/>
              <a:r>
                <a:rPr lang="en-US" sz="2400" dirty="0">
                  <a:latin typeface="Hardwick WF" pitchFamily="2" charset="0"/>
                </a:rPr>
                <a:t>$</a:t>
              </a:r>
            </a:p>
          </p:txBody>
        </p:sp>
        <p:sp>
          <p:nvSpPr>
            <p:cNvPr id="44" name="Oval 43">
              <a:extLst>
                <a:ext uri="{FF2B5EF4-FFF2-40B4-BE49-F238E27FC236}">
                  <a16:creationId xmlns:a16="http://schemas.microsoft.com/office/drawing/2014/main" id="{2CB126E1-C2F7-296B-556A-5E398AA2B4D7}"/>
                </a:ext>
              </a:extLst>
            </p:cNvPr>
            <p:cNvSpPr/>
            <p:nvPr/>
          </p:nvSpPr>
          <p:spPr>
            <a:xfrm>
              <a:off x="3563456" y="5779613"/>
              <a:ext cx="621360" cy="587285"/>
            </a:xfrm>
            <a:prstGeom prst="ellipse">
              <a:avLst/>
            </a:prstGeom>
            <a:solidFill>
              <a:schemeClr val="accent6">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a:extLst>
                <a:ext uri="{FF2B5EF4-FFF2-40B4-BE49-F238E27FC236}">
                  <a16:creationId xmlns:a16="http://schemas.microsoft.com/office/drawing/2014/main" id="{54091649-7D37-4828-1F89-7A8BC7A9CC1C}"/>
                </a:ext>
              </a:extLst>
            </p:cNvPr>
            <p:cNvSpPr txBox="1"/>
            <p:nvPr/>
          </p:nvSpPr>
          <p:spPr>
            <a:xfrm>
              <a:off x="3138747" y="5837996"/>
              <a:ext cx="1470777" cy="685095"/>
            </a:xfrm>
            <a:prstGeom prst="rect">
              <a:avLst/>
            </a:prstGeom>
            <a:noFill/>
          </p:spPr>
          <p:txBody>
            <a:bodyPr wrap="square" rtlCol="0">
              <a:spAutoFit/>
            </a:bodyPr>
            <a:lstStyle/>
            <a:p>
              <a:pPr algn="ctr"/>
              <a:r>
                <a:rPr lang="en-US" sz="2400" dirty="0">
                  <a:latin typeface="Hardwick WF" pitchFamily="2" charset="0"/>
                </a:rPr>
                <a:t>$</a:t>
              </a:r>
            </a:p>
          </p:txBody>
        </p:sp>
      </p:grpSp>
      <p:cxnSp>
        <p:nvCxnSpPr>
          <p:cNvPr id="47" name="Straight Connector 46">
            <a:extLst>
              <a:ext uri="{FF2B5EF4-FFF2-40B4-BE49-F238E27FC236}">
                <a16:creationId xmlns:a16="http://schemas.microsoft.com/office/drawing/2014/main" id="{FDB5E606-90C7-755B-883C-4D1AEBBBA1D9}"/>
              </a:ext>
            </a:extLst>
          </p:cNvPr>
          <p:cNvCxnSpPr>
            <a:cxnSpLocks/>
          </p:cNvCxnSpPr>
          <p:nvPr/>
        </p:nvCxnSpPr>
        <p:spPr>
          <a:xfrm flipV="1">
            <a:off x="546949" y="4188280"/>
            <a:ext cx="0" cy="299323"/>
          </a:xfrm>
          <a:prstGeom prst="line">
            <a:avLst/>
          </a:prstGeom>
          <a:ln w="57150">
            <a:solidFill>
              <a:srgbClr val="353435"/>
            </a:solidFill>
            <a:prstDash val="sysDot"/>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A0B0215A-B442-F69F-B9C8-6B43A3AE01ED}"/>
              </a:ext>
            </a:extLst>
          </p:cNvPr>
          <p:cNvSpPr txBox="1"/>
          <p:nvPr/>
        </p:nvSpPr>
        <p:spPr>
          <a:xfrm>
            <a:off x="586729" y="4210483"/>
            <a:ext cx="6699626" cy="307777"/>
          </a:xfrm>
          <a:prstGeom prst="rect">
            <a:avLst/>
          </a:prstGeom>
          <a:noFill/>
        </p:spPr>
        <p:txBody>
          <a:bodyPr wrap="square" rtlCol="0">
            <a:spAutoFit/>
          </a:bodyPr>
          <a:lstStyle/>
          <a:p>
            <a:r>
              <a:rPr lang="en-US" sz="1400" i="1" dirty="0">
                <a:solidFill>
                  <a:schemeClr val="bg1"/>
                </a:solidFill>
                <a:latin typeface="Courier New" panose="02070309020205020404" pitchFamily="49" charset="0"/>
                <a:cs typeface="Courier New" panose="02070309020205020404" pitchFamily="49" charset="0"/>
              </a:rPr>
              <a:t>When rental costs greatly exceed the property's value</a:t>
            </a:r>
          </a:p>
        </p:txBody>
      </p:sp>
      <p:sp>
        <p:nvSpPr>
          <p:cNvPr id="16" name="Rounded Rectangle 15">
            <a:extLst>
              <a:ext uri="{FF2B5EF4-FFF2-40B4-BE49-F238E27FC236}">
                <a16:creationId xmlns:a16="http://schemas.microsoft.com/office/drawing/2014/main" id="{A4BB19AB-33B6-9B4B-79FD-EFD387F84817}"/>
              </a:ext>
            </a:extLst>
          </p:cNvPr>
          <p:cNvSpPr/>
          <p:nvPr/>
        </p:nvSpPr>
        <p:spPr>
          <a:xfrm>
            <a:off x="1101479" y="5001264"/>
            <a:ext cx="465808" cy="918620"/>
          </a:xfrm>
          <a:prstGeom prst="roundRect">
            <a:avLst>
              <a:gd name="adj" fmla="val 0"/>
            </a:avLst>
          </a:prstGeom>
          <a:solidFill>
            <a:srgbClr val="FF79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ed Rectangle 18">
            <a:extLst>
              <a:ext uri="{FF2B5EF4-FFF2-40B4-BE49-F238E27FC236}">
                <a16:creationId xmlns:a16="http://schemas.microsoft.com/office/drawing/2014/main" id="{513B3556-13CE-FD1D-DBA8-2FC7104F693A}"/>
              </a:ext>
            </a:extLst>
          </p:cNvPr>
          <p:cNvSpPr/>
          <p:nvPr/>
        </p:nvSpPr>
        <p:spPr>
          <a:xfrm>
            <a:off x="1880171" y="5115961"/>
            <a:ext cx="465808" cy="803923"/>
          </a:xfrm>
          <a:prstGeom prst="roundRect">
            <a:avLst>
              <a:gd name="adj" fmla="val 0"/>
            </a:avLst>
          </a:prstGeom>
          <a:solidFill>
            <a:srgbClr val="FF79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ounded Rectangle 31">
            <a:extLst>
              <a:ext uri="{FF2B5EF4-FFF2-40B4-BE49-F238E27FC236}">
                <a16:creationId xmlns:a16="http://schemas.microsoft.com/office/drawing/2014/main" id="{555537C3-7B70-288F-F748-F089E9724975}"/>
              </a:ext>
            </a:extLst>
          </p:cNvPr>
          <p:cNvSpPr/>
          <p:nvPr/>
        </p:nvSpPr>
        <p:spPr>
          <a:xfrm>
            <a:off x="2661475" y="5233978"/>
            <a:ext cx="477104" cy="685906"/>
          </a:xfrm>
          <a:prstGeom prst="roundRect">
            <a:avLst>
              <a:gd name="adj" fmla="val 0"/>
            </a:avLst>
          </a:prstGeom>
          <a:solidFill>
            <a:srgbClr val="FF79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ounded Rectangle 32">
            <a:extLst>
              <a:ext uri="{FF2B5EF4-FFF2-40B4-BE49-F238E27FC236}">
                <a16:creationId xmlns:a16="http://schemas.microsoft.com/office/drawing/2014/main" id="{EA3F4D26-9CC5-1A84-3861-E4DF5C1DF996}"/>
              </a:ext>
            </a:extLst>
          </p:cNvPr>
          <p:cNvSpPr/>
          <p:nvPr/>
        </p:nvSpPr>
        <p:spPr>
          <a:xfrm>
            <a:off x="3451463" y="5343194"/>
            <a:ext cx="477104" cy="576690"/>
          </a:xfrm>
          <a:prstGeom prst="roundRect">
            <a:avLst>
              <a:gd name="adj" fmla="val 0"/>
            </a:avLst>
          </a:prstGeom>
          <a:solidFill>
            <a:srgbClr val="FF79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77274D23-5A49-72D7-406C-126208A63DB3}"/>
              </a:ext>
            </a:extLst>
          </p:cNvPr>
          <p:cNvSpPr txBox="1"/>
          <p:nvPr/>
        </p:nvSpPr>
        <p:spPr>
          <a:xfrm>
            <a:off x="488120" y="6003782"/>
            <a:ext cx="1698861" cy="461665"/>
          </a:xfrm>
          <a:prstGeom prst="rect">
            <a:avLst/>
          </a:prstGeom>
          <a:noFill/>
        </p:spPr>
        <p:txBody>
          <a:bodyPr wrap="square" rtlCol="0">
            <a:spAutoFit/>
          </a:bodyPr>
          <a:lstStyle/>
          <a:p>
            <a:pPr algn="ctr"/>
            <a:r>
              <a:rPr lang="en-US" sz="1200" dirty="0">
                <a:solidFill>
                  <a:schemeClr val="bg2">
                    <a:lumMod val="75000"/>
                  </a:schemeClr>
                </a:solidFill>
                <a:latin typeface="Avenir Next Condensed" panose="020B0506020202020204" pitchFamily="34" charset="0"/>
              </a:rPr>
              <a:t>Extremely </a:t>
            </a:r>
          </a:p>
          <a:p>
            <a:pPr algn="ctr"/>
            <a:r>
              <a:rPr lang="en-US" sz="1200" dirty="0">
                <a:solidFill>
                  <a:schemeClr val="bg2">
                    <a:lumMod val="75000"/>
                  </a:schemeClr>
                </a:solidFill>
                <a:latin typeface="Avenir Next Condensed" panose="020B0506020202020204" pitchFamily="34" charset="0"/>
              </a:rPr>
              <a:t>Low Income</a:t>
            </a:r>
          </a:p>
        </p:txBody>
      </p:sp>
      <p:sp>
        <p:nvSpPr>
          <p:cNvPr id="35" name="TextBox 34">
            <a:extLst>
              <a:ext uri="{FF2B5EF4-FFF2-40B4-BE49-F238E27FC236}">
                <a16:creationId xmlns:a16="http://schemas.microsoft.com/office/drawing/2014/main" id="{112575FD-D29D-92D6-56CF-5273A18C7170}"/>
              </a:ext>
            </a:extLst>
          </p:cNvPr>
          <p:cNvSpPr txBox="1"/>
          <p:nvPr/>
        </p:nvSpPr>
        <p:spPr>
          <a:xfrm>
            <a:off x="1265096" y="6003782"/>
            <a:ext cx="1698861" cy="461665"/>
          </a:xfrm>
          <a:prstGeom prst="rect">
            <a:avLst/>
          </a:prstGeom>
          <a:noFill/>
        </p:spPr>
        <p:txBody>
          <a:bodyPr wrap="square" rtlCol="0">
            <a:spAutoFit/>
          </a:bodyPr>
          <a:lstStyle/>
          <a:p>
            <a:pPr algn="ctr"/>
            <a:r>
              <a:rPr lang="en-US" sz="1200" dirty="0">
                <a:solidFill>
                  <a:schemeClr val="bg2">
                    <a:lumMod val="75000"/>
                  </a:schemeClr>
                </a:solidFill>
                <a:latin typeface="Avenir Next Condensed" panose="020B0506020202020204" pitchFamily="34" charset="0"/>
              </a:rPr>
              <a:t>Very </a:t>
            </a:r>
          </a:p>
          <a:p>
            <a:pPr algn="ctr"/>
            <a:r>
              <a:rPr lang="en-US" sz="1200" dirty="0">
                <a:solidFill>
                  <a:schemeClr val="bg2">
                    <a:lumMod val="75000"/>
                  </a:schemeClr>
                </a:solidFill>
                <a:latin typeface="Avenir Next Condensed" panose="020B0506020202020204" pitchFamily="34" charset="0"/>
              </a:rPr>
              <a:t>Low Income</a:t>
            </a:r>
          </a:p>
        </p:txBody>
      </p:sp>
      <p:sp>
        <p:nvSpPr>
          <p:cNvPr id="36" name="TextBox 35">
            <a:extLst>
              <a:ext uri="{FF2B5EF4-FFF2-40B4-BE49-F238E27FC236}">
                <a16:creationId xmlns:a16="http://schemas.microsoft.com/office/drawing/2014/main" id="{7E45AF2F-F8F5-0824-8A76-C08F376B5876}"/>
              </a:ext>
            </a:extLst>
          </p:cNvPr>
          <p:cNvSpPr txBox="1"/>
          <p:nvPr/>
        </p:nvSpPr>
        <p:spPr>
          <a:xfrm>
            <a:off x="2127208" y="6003782"/>
            <a:ext cx="1515143" cy="461665"/>
          </a:xfrm>
          <a:prstGeom prst="rect">
            <a:avLst/>
          </a:prstGeom>
          <a:noFill/>
        </p:spPr>
        <p:txBody>
          <a:bodyPr wrap="square" rtlCol="0">
            <a:spAutoFit/>
          </a:bodyPr>
          <a:lstStyle/>
          <a:p>
            <a:pPr algn="ctr"/>
            <a:r>
              <a:rPr lang="en-US" sz="1200" dirty="0">
                <a:solidFill>
                  <a:schemeClr val="bg2">
                    <a:lumMod val="75000"/>
                  </a:schemeClr>
                </a:solidFill>
                <a:latin typeface="Avenir Next Condensed" panose="020B0506020202020204" pitchFamily="34" charset="0"/>
              </a:rPr>
              <a:t> Low Income</a:t>
            </a:r>
          </a:p>
        </p:txBody>
      </p:sp>
      <p:sp>
        <p:nvSpPr>
          <p:cNvPr id="37" name="TextBox 36">
            <a:extLst>
              <a:ext uri="{FF2B5EF4-FFF2-40B4-BE49-F238E27FC236}">
                <a16:creationId xmlns:a16="http://schemas.microsoft.com/office/drawing/2014/main" id="{15F29F4A-0C91-746B-4373-F790D4C31DEA}"/>
              </a:ext>
            </a:extLst>
          </p:cNvPr>
          <p:cNvSpPr txBox="1"/>
          <p:nvPr/>
        </p:nvSpPr>
        <p:spPr>
          <a:xfrm>
            <a:off x="2865005" y="6003782"/>
            <a:ext cx="1698861" cy="461665"/>
          </a:xfrm>
          <a:prstGeom prst="rect">
            <a:avLst/>
          </a:prstGeom>
          <a:noFill/>
        </p:spPr>
        <p:txBody>
          <a:bodyPr wrap="square" rtlCol="0">
            <a:spAutoFit/>
          </a:bodyPr>
          <a:lstStyle/>
          <a:p>
            <a:pPr algn="ctr"/>
            <a:r>
              <a:rPr lang="en-US" sz="1200" dirty="0">
                <a:solidFill>
                  <a:schemeClr val="bg2">
                    <a:lumMod val="75000"/>
                  </a:schemeClr>
                </a:solidFill>
                <a:latin typeface="Avenir Next Condensed" panose="020B0506020202020204" pitchFamily="34" charset="0"/>
              </a:rPr>
              <a:t>All Higher</a:t>
            </a:r>
          </a:p>
          <a:p>
            <a:pPr algn="ctr"/>
            <a:r>
              <a:rPr lang="en-US" sz="1200" dirty="0">
                <a:solidFill>
                  <a:schemeClr val="bg2">
                    <a:lumMod val="75000"/>
                  </a:schemeClr>
                </a:solidFill>
                <a:latin typeface="Avenir Next Condensed" panose="020B0506020202020204" pitchFamily="34" charset="0"/>
              </a:rPr>
              <a:t> Incomes</a:t>
            </a:r>
          </a:p>
        </p:txBody>
      </p:sp>
      <p:cxnSp>
        <p:nvCxnSpPr>
          <p:cNvPr id="40" name="Straight Connector 39">
            <a:extLst>
              <a:ext uri="{FF2B5EF4-FFF2-40B4-BE49-F238E27FC236}">
                <a16:creationId xmlns:a16="http://schemas.microsoft.com/office/drawing/2014/main" id="{6FE8E410-AFC9-FDAD-3352-D3B0A5201A51}"/>
              </a:ext>
            </a:extLst>
          </p:cNvPr>
          <p:cNvCxnSpPr>
            <a:cxnSpLocks/>
          </p:cNvCxnSpPr>
          <p:nvPr/>
        </p:nvCxnSpPr>
        <p:spPr>
          <a:xfrm>
            <a:off x="879229" y="4952900"/>
            <a:ext cx="0" cy="965724"/>
          </a:xfrm>
          <a:prstGeom prst="line">
            <a:avLst/>
          </a:prstGeom>
          <a:ln w="31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35538E0-DC2F-1430-B6D6-470BBA16BF82}"/>
              </a:ext>
            </a:extLst>
          </p:cNvPr>
          <p:cNvCxnSpPr>
            <a:cxnSpLocks/>
          </p:cNvCxnSpPr>
          <p:nvPr/>
        </p:nvCxnSpPr>
        <p:spPr>
          <a:xfrm>
            <a:off x="852869" y="4952900"/>
            <a:ext cx="27432" cy="0"/>
          </a:xfrm>
          <a:prstGeom prst="line">
            <a:avLst/>
          </a:prstGeom>
          <a:ln w="31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E61FB8C-B284-CD4A-6A93-BAD12D655DD5}"/>
              </a:ext>
            </a:extLst>
          </p:cNvPr>
          <p:cNvCxnSpPr>
            <a:cxnSpLocks/>
          </p:cNvCxnSpPr>
          <p:nvPr/>
        </p:nvCxnSpPr>
        <p:spPr>
          <a:xfrm>
            <a:off x="852869" y="5113767"/>
            <a:ext cx="27432" cy="0"/>
          </a:xfrm>
          <a:prstGeom prst="line">
            <a:avLst/>
          </a:prstGeom>
          <a:ln w="31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75E20DB-42D7-D207-7D79-202E5D8BADF2}"/>
              </a:ext>
            </a:extLst>
          </p:cNvPr>
          <p:cNvCxnSpPr>
            <a:cxnSpLocks/>
          </p:cNvCxnSpPr>
          <p:nvPr/>
        </p:nvCxnSpPr>
        <p:spPr>
          <a:xfrm>
            <a:off x="852869" y="5274634"/>
            <a:ext cx="27432" cy="0"/>
          </a:xfrm>
          <a:prstGeom prst="line">
            <a:avLst/>
          </a:prstGeom>
          <a:ln w="31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737E2B8-C793-6AF0-F38D-50603530751C}"/>
              </a:ext>
            </a:extLst>
          </p:cNvPr>
          <p:cNvCxnSpPr>
            <a:cxnSpLocks/>
          </p:cNvCxnSpPr>
          <p:nvPr/>
        </p:nvCxnSpPr>
        <p:spPr>
          <a:xfrm>
            <a:off x="852869" y="5435501"/>
            <a:ext cx="27432" cy="0"/>
          </a:xfrm>
          <a:prstGeom prst="line">
            <a:avLst/>
          </a:prstGeom>
          <a:ln w="31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8FCA6BD-289F-1DBD-6D4F-BBAAE08995BA}"/>
              </a:ext>
            </a:extLst>
          </p:cNvPr>
          <p:cNvCxnSpPr>
            <a:cxnSpLocks/>
          </p:cNvCxnSpPr>
          <p:nvPr/>
        </p:nvCxnSpPr>
        <p:spPr>
          <a:xfrm>
            <a:off x="852869" y="5596368"/>
            <a:ext cx="27432" cy="0"/>
          </a:xfrm>
          <a:prstGeom prst="line">
            <a:avLst/>
          </a:prstGeom>
          <a:ln w="31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A0D7264-6550-C62D-9C8E-E74B8788B480}"/>
              </a:ext>
            </a:extLst>
          </p:cNvPr>
          <p:cNvCxnSpPr>
            <a:cxnSpLocks/>
          </p:cNvCxnSpPr>
          <p:nvPr/>
        </p:nvCxnSpPr>
        <p:spPr>
          <a:xfrm>
            <a:off x="852869" y="5757235"/>
            <a:ext cx="27432" cy="0"/>
          </a:xfrm>
          <a:prstGeom prst="line">
            <a:avLst/>
          </a:prstGeom>
          <a:ln w="31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1FB1FD4F-A7E4-E74D-763E-02AF5F62BAD2}"/>
              </a:ext>
            </a:extLst>
          </p:cNvPr>
          <p:cNvSpPr txBox="1"/>
          <p:nvPr/>
        </p:nvSpPr>
        <p:spPr>
          <a:xfrm>
            <a:off x="250669" y="4848519"/>
            <a:ext cx="1028761" cy="215444"/>
          </a:xfrm>
          <a:prstGeom prst="rect">
            <a:avLst/>
          </a:prstGeom>
          <a:noFill/>
        </p:spPr>
        <p:txBody>
          <a:bodyPr wrap="square" rtlCol="0">
            <a:spAutoFit/>
          </a:bodyPr>
          <a:lstStyle/>
          <a:p>
            <a:pPr algn="ctr"/>
            <a:r>
              <a:rPr lang="en-US" sz="800" dirty="0">
                <a:solidFill>
                  <a:schemeClr val="bg2">
                    <a:lumMod val="75000"/>
                  </a:schemeClr>
                </a:solidFill>
                <a:latin typeface="Avenir Next Ultra Light" panose="020B0203020202020204" pitchFamily="34" charset="77"/>
              </a:rPr>
              <a:t>12</a:t>
            </a:r>
          </a:p>
        </p:txBody>
      </p:sp>
      <p:sp>
        <p:nvSpPr>
          <p:cNvPr id="59" name="TextBox 58">
            <a:extLst>
              <a:ext uri="{FF2B5EF4-FFF2-40B4-BE49-F238E27FC236}">
                <a16:creationId xmlns:a16="http://schemas.microsoft.com/office/drawing/2014/main" id="{81184DF8-830C-6B90-97BA-D3887CFB1C1F}"/>
              </a:ext>
            </a:extLst>
          </p:cNvPr>
          <p:cNvSpPr txBox="1"/>
          <p:nvPr/>
        </p:nvSpPr>
        <p:spPr>
          <a:xfrm>
            <a:off x="245580" y="5002625"/>
            <a:ext cx="1038938" cy="215444"/>
          </a:xfrm>
          <a:prstGeom prst="rect">
            <a:avLst/>
          </a:prstGeom>
          <a:noFill/>
        </p:spPr>
        <p:txBody>
          <a:bodyPr wrap="square" rtlCol="0">
            <a:spAutoFit/>
          </a:bodyPr>
          <a:lstStyle/>
          <a:p>
            <a:pPr algn="ctr"/>
            <a:r>
              <a:rPr lang="en-US" sz="800" dirty="0">
                <a:solidFill>
                  <a:schemeClr val="bg2">
                    <a:lumMod val="75000"/>
                  </a:schemeClr>
                </a:solidFill>
                <a:latin typeface="Avenir Next Ultra Light" panose="020B0203020202020204" pitchFamily="34" charset="77"/>
              </a:rPr>
              <a:t>10</a:t>
            </a:r>
          </a:p>
        </p:txBody>
      </p:sp>
      <p:sp>
        <p:nvSpPr>
          <p:cNvPr id="60" name="TextBox 59">
            <a:extLst>
              <a:ext uri="{FF2B5EF4-FFF2-40B4-BE49-F238E27FC236}">
                <a16:creationId xmlns:a16="http://schemas.microsoft.com/office/drawing/2014/main" id="{2D0BEF56-42BD-B10F-B93C-51E2D149D013}"/>
              </a:ext>
            </a:extLst>
          </p:cNvPr>
          <p:cNvSpPr txBox="1"/>
          <p:nvPr/>
        </p:nvSpPr>
        <p:spPr>
          <a:xfrm>
            <a:off x="320927" y="5163492"/>
            <a:ext cx="963593" cy="215444"/>
          </a:xfrm>
          <a:prstGeom prst="rect">
            <a:avLst/>
          </a:prstGeom>
          <a:noFill/>
        </p:spPr>
        <p:txBody>
          <a:bodyPr wrap="square" rtlCol="0">
            <a:spAutoFit/>
          </a:bodyPr>
          <a:lstStyle/>
          <a:p>
            <a:pPr algn="ctr"/>
            <a:r>
              <a:rPr lang="en-US" sz="800" dirty="0">
                <a:solidFill>
                  <a:schemeClr val="bg2">
                    <a:lumMod val="75000"/>
                  </a:schemeClr>
                </a:solidFill>
                <a:latin typeface="Avenir Next Ultra Light" panose="020B0203020202020204" pitchFamily="34" charset="77"/>
              </a:rPr>
              <a:t>8</a:t>
            </a:r>
          </a:p>
        </p:txBody>
      </p:sp>
      <p:sp>
        <p:nvSpPr>
          <p:cNvPr id="61" name="TextBox 60">
            <a:extLst>
              <a:ext uri="{FF2B5EF4-FFF2-40B4-BE49-F238E27FC236}">
                <a16:creationId xmlns:a16="http://schemas.microsoft.com/office/drawing/2014/main" id="{4CA4887A-2C0F-329A-4139-F517FE10F16C}"/>
              </a:ext>
            </a:extLst>
          </p:cNvPr>
          <p:cNvSpPr txBox="1"/>
          <p:nvPr/>
        </p:nvSpPr>
        <p:spPr>
          <a:xfrm>
            <a:off x="320927" y="5324359"/>
            <a:ext cx="963593" cy="215444"/>
          </a:xfrm>
          <a:prstGeom prst="rect">
            <a:avLst/>
          </a:prstGeom>
          <a:noFill/>
        </p:spPr>
        <p:txBody>
          <a:bodyPr wrap="square" rtlCol="0">
            <a:spAutoFit/>
          </a:bodyPr>
          <a:lstStyle/>
          <a:p>
            <a:pPr algn="ctr"/>
            <a:r>
              <a:rPr lang="en-US" sz="800" dirty="0">
                <a:solidFill>
                  <a:schemeClr val="bg2">
                    <a:lumMod val="75000"/>
                  </a:schemeClr>
                </a:solidFill>
                <a:latin typeface="Avenir Next Ultra Light" panose="020B0203020202020204" pitchFamily="34" charset="77"/>
              </a:rPr>
              <a:t>6</a:t>
            </a:r>
          </a:p>
        </p:txBody>
      </p:sp>
      <p:sp>
        <p:nvSpPr>
          <p:cNvPr id="62" name="TextBox 61">
            <a:extLst>
              <a:ext uri="{FF2B5EF4-FFF2-40B4-BE49-F238E27FC236}">
                <a16:creationId xmlns:a16="http://schemas.microsoft.com/office/drawing/2014/main" id="{3A68EDBE-0E54-F2D2-75CF-327DA00842F3}"/>
              </a:ext>
            </a:extLst>
          </p:cNvPr>
          <p:cNvSpPr txBox="1"/>
          <p:nvPr/>
        </p:nvSpPr>
        <p:spPr>
          <a:xfrm>
            <a:off x="320927" y="5485226"/>
            <a:ext cx="963593" cy="215444"/>
          </a:xfrm>
          <a:prstGeom prst="rect">
            <a:avLst/>
          </a:prstGeom>
          <a:noFill/>
        </p:spPr>
        <p:txBody>
          <a:bodyPr wrap="square" rtlCol="0">
            <a:spAutoFit/>
          </a:bodyPr>
          <a:lstStyle/>
          <a:p>
            <a:pPr algn="ctr"/>
            <a:r>
              <a:rPr lang="en-US" sz="800" dirty="0">
                <a:solidFill>
                  <a:schemeClr val="bg2">
                    <a:lumMod val="75000"/>
                  </a:schemeClr>
                </a:solidFill>
                <a:latin typeface="Avenir Next Ultra Light" panose="020B0203020202020204" pitchFamily="34" charset="77"/>
              </a:rPr>
              <a:t>4</a:t>
            </a:r>
          </a:p>
        </p:txBody>
      </p:sp>
      <p:sp>
        <p:nvSpPr>
          <p:cNvPr id="63" name="TextBox 62">
            <a:extLst>
              <a:ext uri="{FF2B5EF4-FFF2-40B4-BE49-F238E27FC236}">
                <a16:creationId xmlns:a16="http://schemas.microsoft.com/office/drawing/2014/main" id="{C52960F3-35DC-136E-5BAA-C5E2A02AFBAC}"/>
              </a:ext>
            </a:extLst>
          </p:cNvPr>
          <p:cNvSpPr txBox="1"/>
          <p:nvPr/>
        </p:nvSpPr>
        <p:spPr>
          <a:xfrm>
            <a:off x="320927" y="5646093"/>
            <a:ext cx="963593" cy="215444"/>
          </a:xfrm>
          <a:prstGeom prst="rect">
            <a:avLst/>
          </a:prstGeom>
          <a:noFill/>
        </p:spPr>
        <p:txBody>
          <a:bodyPr wrap="square" rtlCol="0">
            <a:spAutoFit/>
          </a:bodyPr>
          <a:lstStyle/>
          <a:p>
            <a:pPr algn="ctr"/>
            <a:r>
              <a:rPr lang="en-US" sz="800" dirty="0">
                <a:solidFill>
                  <a:schemeClr val="bg2">
                    <a:lumMod val="75000"/>
                  </a:schemeClr>
                </a:solidFill>
                <a:latin typeface="Avenir Next Ultra Light" panose="020B0203020202020204" pitchFamily="34" charset="77"/>
              </a:rPr>
              <a:t>2</a:t>
            </a:r>
          </a:p>
        </p:txBody>
      </p:sp>
      <p:sp>
        <p:nvSpPr>
          <p:cNvPr id="192" name="TextBox 191">
            <a:extLst>
              <a:ext uri="{FF2B5EF4-FFF2-40B4-BE49-F238E27FC236}">
                <a16:creationId xmlns:a16="http://schemas.microsoft.com/office/drawing/2014/main" id="{CF1334D5-ECF8-749D-FA5F-EF25E6988C6E}"/>
              </a:ext>
            </a:extLst>
          </p:cNvPr>
          <p:cNvSpPr txBox="1"/>
          <p:nvPr/>
        </p:nvSpPr>
        <p:spPr>
          <a:xfrm>
            <a:off x="324059" y="5815724"/>
            <a:ext cx="963593" cy="215444"/>
          </a:xfrm>
          <a:prstGeom prst="rect">
            <a:avLst/>
          </a:prstGeom>
          <a:noFill/>
        </p:spPr>
        <p:txBody>
          <a:bodyPr wrap="square" rtlCol="0">
            <a:spAutoFit/>
          </a:bodyPr>
          <a:lstStyle/>
          <a:p>
            <a:pPr algn="ctr"/>
            <a:r>
              <a:rPr lang="en-US" sz="800" dirty="0">
                <a:solidFill>
                  <a:schemeClr val="bg2">
                    <a:lumMod val="75000"/>
                  </a:schemeClr>
                </a:solidFill>
                <a:latin typeface="Avenir Next Ultra Light" panose="020B0203020202020204" pitchFamily="34" charset="77"/>
              </a:rPr>
              <a:t>0</a:t>
            </a:r>
          </a:p>
        </p:txBody>
      </p:sp>
      <p:cxnSp>
        <p:nvCxnSpPr>
          <p:cNvPr id="213" name="Straight Connector 212">
            <a:extLst>
              <a:ext uri="{FF2B5EF4-FFF2-40B4-BE49-F238E27FC236}">
                <a16:creationId xmlns:a16="http://schemas.microsoft.com/office/drawing/2014/main" id="{9AE86D91-693A-0254-28BD-513CDE70C783}"/>
              </a:ext>
            </a:extLst>
          </p:cNvPr>
          <p:cNvCxnSpPr>
            <a:cxnSpLocks/>
          </p:cNvCxnSpPr>
          <p:nvPr/>
        </p:nvCxnSpPr>
        <p:spPr>
          <a:xfrm>
            <a:off x="853170" y="5921030"/>
            <a:ext cx="3237004" cy="0"/>
          </a:xfrm>
          <a:prstGeom prst="line">
            <a:avLst/>
          </a:prstGeom>
          <a:ln w="31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216" name="Group 215">
            <a:extLst>
              <a:ext uri="{FF2B5EF4-FFF2-40B4-BE49-F238E27FC236}">
                <a16:creationId xmlns:a16="http://schemas.microsoft.com/office/drawing/2014/main" id="{B89C67CB-9B04-E604-8EEE-5D8C06EE28D9}"/>
              </a:ext>
            </a:extLst>
          </p:cNvPr>
          <p:cNvGrpSpPr/>
          <p:nvPr/>
        </p:nvGrpSpPr>
        <p:grpSpPr>
          <a:xfrm rot="21267332">
            <a:off x="3615952" y="5056646"/>
            <a:ext cx="677630" cy="156564"/>
            <a:chOff x="1997575" y="2727005"/>
            <a:chExt cx="3434882" cy="1158956"/>
          </a:xfrm>
        </p:grpSpPr>
        <p:sp>
          <p:nvSpPr>
            <p:cNvPr id="218" name="Freeform 217">
              <a:extLst>
                <a:ext uri="{FF2B5EF4-FFF2-40B4-BE49-F238E27FC236}">
                  <a16:creationId xmlns:a16="http://schemas.microsoft.com/office/drawing/2014/main" id="{7C1D94E0-5F45-4F89-4EFE-06E82DC519F2}"/>
                </a:ext>
              </a:extLst>
            </p:cNvPr>
            <p:cNvSpPr/>
            <p:nvPr/>
          </p:nvSpPr>
          <p:spPr>
            <a:xfrm>
              <a:off x="2299611" y="2727005"/>
              <a:ext cx="3132846" cy="606399"/>
            </a:xfrm>
            <a:custGeom>
              <a:avLst/>
              <a:gdLst>
                <a:gd name="connsiteX0" fmla="*/ 2929180 w 2929180"/>
                <a:gd name="connsiteY0" fmla="*/ 557939 h 557939"/>
                <a:gd name="connsiteX1" fmla="*/ 1317356 w 2929180"/>
                <a:gd name="connsiteY1" fmla="*/ 0 h 557939"/>
                <a:gd name="connsiteX2" fmla="*/ 0 w 2929180"/>
                <a:gd name="connsiteY2" fmla="*/ 495945 h 557939"/>
                <a:gd name="connsiteX0" fmla="*/ 2929180 w 2929180"/>
                <a:gd name="connsiteY0" fmla="*/ 558168 h 558168"/>
                <a:gd name="connsiteX1" fmla="*/ 1317356 w 2929180"/>
                <a:gd name="connsiteY1" fmla="*/ 229 h 558168"/>
                <a:gd name="connsiteX2" fmla="*/ 0 w 2929180"/>
                <a:gd name="connsiteY2" fmla="*/ 496174 h 558168"/>
                <a:gd name="connsiteX0" fmla="*/ 2923318 w 2923318"/>
                <a:gd name="connsiteY0" fmla="*/ 558331 h 558331"/>
                <a:gd name="connsiteX1" fmla="*/ 1311494 w 2923318"/>
                <a:gd name="connsiteY1" fmla="*/ 392 h 558331"/>
                <a:gd name="connsiteX2" fmla="*/ 0 w 2923318"/>
                <a:gd name="connsiteY2" fmla="*/ 478752 h 558331"/>
                <a:gd name="connsiteX0" fmla="*/ 2923318 w 2923318"/>
                <a:gd name="connsiteY0" fmla="*/ 558210 h 558210"/>
                <a:gd name="connsiteX1" fmla="*/ 1311494 w 2923318"/>
                <a:gd name="connsiteY1" fmla="*/ 271 h 558210"/>
                <a:gd name="connsiteX2" fmla="*/ 0 w 2923318"/>
                <a:gd name="connsiteY2" fmla="*/ 478631 h 558210"/>
                <a:gd name="connsiteX0" fmla="*/ 2923318 w 2923402"/>
                <a:gd name="connsiteY0" fmla="*/ 558210 h 558210"/>
                <a:gd name="connsiteX1" fmla="*/ 1311494 w 2923402"/>
                <a:gd name="connsiteY1" fmla="*/ 271 h 558210"/>
                <a:gd name="connsiteX2" fmla="*/ 0 w 2923402"/>
                <a:gd name="connsiteY2" fmla="*/ 478631 h 558210"/>
                <a:gd name="connsiteX0" fmla="*/ 2923318 w 2923419"/>
                <a:gd name="connsiteY0" fmla="*/ 558635 h 558635"/>
                <a:gd name="connsiteX1" fmla="*/ 1311494 w 2923419"/>
                <a:gd name="connsiteY1" fmla="*/ 696 h 558635"/>
                <a:gd name="connsiteX2" fmla="*/ 0 w 2923419"/>
                <a:gd name="connsiteY2" fmla="*/ 479056 h 558635"/>
              </a:gdLst>
              <a:ahLst/>
              <a:cxnLst>
                <a:cxn ang="0">
                  <a:pos x="connsiteX0" y="connsiteY0"/>
                </a:cxn>
                <a:cxn ang="0">
                  <a:pos x="connsiteX1" y="connsiteY1"/>
                </a:cxn>
                <a:cxn ang="0">
                  <a:pos x="connsiteX2" y="connsiteY2"/>
                </a:cxn>
              </a:cxnLst>
              <a:rect l="l" t="t" r="r" b="b"/>
              <a:pathLst>
                <a:path w="2923419" h="558635">
                  <a:moveTo>
                    <a:pt x="2923318" y="558635"/>
                  </a:moveTo>
                  <a:cubicBezTo>
                    <a:pt x="2934683" y="505659"/>
                    <a:pt x="1989907" y="22272"/>
                    <a:pt x="1311494" y="696"/>
                  </a:cubicBezTo>
                  <a:cubicBezTo>
                    <a:pt x="633081" y="-20880"/>
                    <a:pt x="17088" y="466141"/>
                    <a:pt x="0" y="479056"/>
                  </a:cubicBezTo>
                </a:path>
              </a:pathLst>
            </a:custGeom>
            <a:noFill/>
            <a:ln w="28575">
              <a:gradFill flip="none" rotWithShape="1">
                <a:gsLst>
                  <a:gs pos="0">
                    <a:schemeClr val="tx1">
                      <a:lumMod val="50000"/>
                      <a:lumOff val="50000"/>
                    </a:schemeClr>
                  </a:gs>
                  <a:gs pos="100000">
                    <a:schemeClr val="tx1"/>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9" name="Triangle 218">
              <a:extLst>
                <a:ext uri="{FF2B5EF4-FFF2-40B4-BE49-F238E27FC236}">
                  <a16:creationId xmlns:a16="http://schemas.microsoft.com/office/drawing/2014/main" id="{907B9BE8-C293-4985-7612-A40440C4D4C8}"/>
                </a:ext>
              </a:extLst>
            </p:cNvPr>
            <p:cNvSpPr/>
            <p:nvPr/>
          </p:nvSpPr>
          <p:spPr>
            <a:xfrm rot="11893687">
              <a:off x="1997575" y="3129233"/>
              <a:ext cx="749991" cy="756728"/>
            </a:xfrm>
            <a:prstGeom prst="triangl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0" name="TextBox 219">
            <a:extLst>
              <a:ext uri="{FF2B5EF4-FFF2-40B4-BE49-F238E27FC236}">
                <a16:creationId xmlns:a16="http://schemas.microsoft.com/office/drawing/2014/main" id="{E68AC2A9-5698-EC97-07B9-0B81449CB776}"/>
              </a:ext>
            </a:extLst>
          </p:cNvPr>
          <p:cNvSpPr txBox="1"/>
          <p:nvPr/>
        </p:nvSpPr>
        <p:spPr>
          <a:xfrm>
            <a:off x="4340430" y="5001264"/>
            <a:ext cx="3015688" cy="338554"/>
          </a:xfrm>
          <a:prstGeom prst="rect">
            <a:avLst/>
          </a:prstGeom>
          <a:noFill/>
        </p:spPr>
        <p:txBody>
          <a:bodyPr wrap="square" rtlCol="0">
            <a:spAutoFit/>
          </a:bodyPr>
          <a:lstStyle/>
          <a:p>
            <a:r>
              <a:rPr lang="en-US" sz="1600" dirty="0">
                <a:solidFill>
                  <a:srgbClr val="E6EAD0"/>
                </a:solidFill>
                <a:latin typeface="Avenir Next Medium" panose="020B0503020202020204" pitchFamily="34" charset="0"/>
              </a:rPr>
              <a:t>% inadequate units:</a:t>
            </a:r>
          </a:p>
        </p:txBody>
      </p:sp>
      <p:sp>
        <p:nvSpPr>
          <p:cNvPr id="222" name="TextBox 221">
            <a:extLst>
              <a:ext uri="{FF2B5EF4-FFF2-40B4-BE49-F238E27FC236}">
                <a16:creationId xmlns:a16="http://schemas.microsoft.com/office/drawing/2014/main" id="{A6DDC67C-7A23-6407-EC22-AD7073BEEED9}"/>
              </a:ext>
            </a:extLst>
          </p:cNvPr>
          <p:cNvSpPr txBox="1"/>
          <p:nvPr/>
        </p:nvSpPr>
        <p:spPr>
          <a:xfrm>
            <a:off x="4373315" y="5278337"/>
            <a:ext cx="2865551" cy="922047"/>
          </a:xfrm>
          <a:prstGeom prst="rect">
            <a:avLst/>
          </a:prstGeom>
          <a:noFill/>
        </p:spPr>
        <p:txBody>
          <a:bodyPr wrap="square">
            <a:spAutoFit/>
          </a:bodyPr>
          <a:lstStyle/>
          <a:p>
            <a:pPr>
              <a:lnSpc>
                <a:spcPts val="2180"/>
              </a:lnSpc>
            </a:pPr>
            <a:r>
              <a:rPr lang="en-US" sz="1300" dirty="0">
                <a:solidFill>
                  <a:srgbClr val="FF7957"/>
                </a:solidFill>
                <a:latin typeface="Avenir Next" panose="020B0503020202020204" pitchFamily="34" charset="0"/>
              </a:rPr>
              <a:t>Incomplete bathrooms</a:t>
            </a:r>
          </a:p>
          <a:p>
            <a:pPr>
              <a:lnSpc>
                <a:spcPts val="2180"/>
              </a:lnSpc>
            </a:pPr>
            <a:r>
              <a:rPr lang="en-US" sz="1300" dirty="0">
                <a:solidFill>
                  <a:srgbClr val="FF7957"/>
                </a:solidFill>
                <a:latin typeface="Avenir Next" panose="020B0503020202020204" pitchFamily="34" charset="0"/>
              </a:rPr>
              <a:t>No running water</a:t>
            </a:r>
          </a:p>
          <a:p>
            <a:pPr>
              <a:lnSpc>
                <a:spcPts val="2180"/>
              </a:lnSpc>
            </a:pPr>
            <a:r>
              <a:rPr lang="en-US" sz="1300" dirty="0">
                <a:solidFill>
                  <a:srgbClr val="FF7957"/>
                </a:solidFill>
                <a:latin typeface="Avenir Next" panose="020B0503020202020204" pitchFamily="34" charset="0"/>
              </a:rPr>
              <a:t>No electricity</a:t>
            </a:r>
          </a:p>
        </p:txBody>
      </p:sp>
      <p:sp>
        <p:nvSpPr>
          <p:cNvPr id="12" name="TextBox 11">
            <a:extLst>
              <a:ext uri="{FF2B5EF4-FFF2-40B4-BE49-F238E27FC236}">
                <a16:creationId xmlns:a16="http://schemas.microsoft.com/office/drawing/2014/main" id="{7E9BEA65-0E30-F7D7-8D27-340CD2368A94}"/>
              </a:ext>
            </a:extLst>
          </p:cNvPr>
          <p:cNvSpPr txBox="1"/>
          <p:nvPr/>
        </p:nvSpPr>
        <p:spPr>
          <a:xfrm>
            <a:off x="5485341" y="5905611"/>
            <a:ext cx="134734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Ref. 1</a:t>
            </a:r>
          </a:p>
        </p:txBody>
      </p:sp>
      <p:sp>
        <p:nvSpPr>
          <p:cNvPr id="13" name="TextBox 12">
            <a:extLst>
              <a:ext uri="{FF2B5EF4-FFF2-40B4-BE49-F238E27FC236}">
                <a16:creationId xmlns:a16="http://schemas.microsoft.com/office/drawing/2014/main" id="{68CE3962-2730-C2C9-701F-1106020B3CCD}"/>
              </a:ext>
            </a:extLst>
          </p:cNvPr>
          <p:cNvSpPr txBox="1"/>
          <p:nvPr/>
        </p:nvSpPr>
        <p:spPr>
          <a:xfrm>
            <a:off x="7616105" y="6182610"/>
            <a:ext cx="134734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67</a:t>
            </a:r>
          </a:p>
        </p:txBody>
      </p:sp>
      <p:sp>
        <p:nvSpPr>
          <p:cNvPr id="15" name="TextBox 14">
            <a:extLst>
              <a:ext uri="{FF2B5EF4-FFF2-40B4-BE49-F238E27FC236}">
                <a16:creationId xmlns:a16="http://schemas.microsoft.com/office/drawing/2014/main" id="{4B119E51-82CF-B81B-17F2-60EE4B04D16D}"/>
              </a:ext>
            </a:extLst>
          </p:cNvPr>
          <p:cNvSpPr txBox="1"/>
          <p:nvPr/>
        </p:nvSpPr>
        <p:spPr>
          <a:xfrm>
            <a:off x="10035483" y="6645741"/>
            <a:ext cx="3213106" cy="246221"/>
          </a:xfrm>
          <a:prstGeom prst="rect">
            <a:avLst/>
          </a:prstGeom>
          <a:noFill/>
        </p:spPr>
        <p:txBody>
          <a:bodyPr wrap="square" rtlCol="0">
            <a:spAutoFit/>
          </a:bodyPr>
          <a:lstStyle/>
          <a:p>
            <a:r>
              <a:rPr lang="en-US" sz="1000" b="0" i="0" dirty="0">
                <a:solidFill>
                  <a:schemeClr val="bg2">
                    <a:lumMod val="25000"/>
                  </a:schemeClr>
                </a:solidFill>
                <a:effectLst/>
                <a:latin typeface="Roboto" panose="02000000000000000000" pitchFamily="2" charset="0"/>
              </a:rPr>
              <a:t>©</a:t>
            </a:r>
            <a:r>
              <a:rPr lang="en-US" sz="1000" b="0" i="1" dirty="0">
                <a:solidFill>
                  <a:schemeClr val="bg2">
                    <a:lumMod val="25000"/>
                  </a:schemeClr>
                </a:solidFill>
                <a:effectLst/>
                <a:latin typeface="Avenir Next Condensed" panose="020B0506020202020204" pitchFamily="34" charset="0"/>
              </a:rPr>
              <a:t> </a:t>
            </a:r>
            <a:r>
              <a:rPr lang="en-US" sz="1000" b="0" dirty="0">
                <a:solidFill>
                  <a:schemeClr val="bg2">
                    <a:lumMod val="25000"/>
                  </a:schemeClr>
                </a:solidFill>
                <a:effectLst/>
                <a:latin typeface="Avenir Next Condensed" panose="020B0506020202020204" pitchFamily="34" charset="0"/>
              </a:rPr>
              <a:t>Matthe</a:t>
            </a:r>
            <a:r>
              <a:rPr lang="en-US" sz="1000" dirty="0">
                <a:solidFill>
                  <a:schemeClr val="bg2">
                    <a:lumMod val="25000"/>
                  </a:schemeClr>
                </a:solidFill>
                <a:latin typeface="Avenir Next Condensed" panose="020B0506020202020204" pitchFamily="34" charset="0"/>
              </a:rPr>
              <a:t>w Desmond, </a:t>
            </a:r>
            <a:r>
              <a:rPr lang="en-US" sz="10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3784529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047" name="Group 1046">
            <a:extLst>
              <a:ext uri="{FF2B5EF4-FFF2-40B4-BE49-F238E27FC236}">
                <a16:creationId xmlns:a16="http://schemas.microsoft.com/office/drawing/2014/main" id="{38BDDC82-83B7-F9F0-D923-CBC3F1112724}"/>
              </a:ext>
            </a:extLst>
          </p:cNvPr>
          <p:cNvGrpSpPr/>
          <p:nvPr/>
        </p:nvGrpSpPr>
        <p:grpSpPr>
          <a:xfrm rot="10800000">
            <a:off x="8051883" y="4654204"/>
            <a:ext cx="3788176" cy="1834704"/>
            <a:chOff x="4254563" y="1936376"/>
            <a:chExt cx="3685925" cy="1802868"/>
          </a:xfrm>
        </p:grpSpPr>
        <p:pic>
          <p:nvPicPr>
            <p:cNvPr id="1028" name="Picture 4" descr="Design Black White Map City — Stock Vector">
              <a:extLst>
                <a:ext uri="{FF2B5EF4-FFF2-40B4-BE49-F238E27FC236}">
                  <a16:creationId xmlns:a16="http://schemas.microsoft.com/office/drawing/2014/main" id="{9F9A044E-4DC9-1E51-8B81-F1B8D671E034}"/>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1500"/>
                      </a14:imgEffect>
                      <a14:imgEffect>
                        <a14:saturation sat="0"/>
                      </a14:imgEffect>
                      <a14:imgEffect>
                        <a14:brightnessContrast bright="-40000" contrast="100000"/>
                      </a14:imgEffect>
                    </a14:imgLayer>
                  </a14:imgProps>
                </a:ext>
                <a:ext uri="{28A0092B-C50C-407E-A947-70E740481C1C}">
                  <a14:useLocalDpi xmlns:a14="http://schemas.microsoft.com/office/drawing/2010/main" val="0"/>
                </a:ext>
              </a:extLst>
            </a:blip>
            <a:srcRect b="13318"/>
            <a:stretch/>
          </p:blipFill>
          <p:spPr bwMode="auto">
            <a:xfrm>
              <a:off x="4254563" y="1941695"/>
              <a:ext cx="3671096" cy="1797549"/>
            </a:xfrm>
            <a:prstGeom prst="rect">
              <a:avLst/>
            </a:prstGeom>
            <a:noFill/>
            <a:extLst>
              <a:ext uri="{909E8E84-426E-40DD-AFC4-6F175D3DCCD1}">
                <a14:hiddenFill xmlns:a14="http://schemas.microsoft.com/office/drawing/2010/main">
                  <a:solidFill>
                    <a:srgbClr val="FFFFFF"/>
                  </a:solidFill>
                </a14:hiddenFill>
              </a:ext>
            </a:extLst>
          </p:spPr>
        </p:pic>
        <p:sp>
          <p:nvSpPr>
            <p:cNvPr id="246" name="Freeform 245">
              <a:extLst>
                <a:ext uri="{FF2B5EF4-FFF2-40B4-BE49-F238E27FC236}">
                  <a16:creationId xmlns:a16="http://schemas.microsoft.com/office/drawing/2014/main" id="{34A37F1C-B267-4E6E-619F-754E5C3042AD}"/>
                </a:ext>
              </a:extLst>
            </p:cNvPr>
            <p:cNvSpPr/>
            <p:nvPr/>
          </p:nvSpPr>
          <p:spPr>
            <a:xfrm>
              <a:off x="5210633" y="2049513"/>
              <a:ext cx="397329" cy="511629"/>
            </a:xfrm>
            <a:custGeom>
              <a:avLst/>
              <a:gdLst>
                <a:gd name="connsiteX0" fmla="*/ 212272 w 402772"/>
                <a:gd name="connsiteY0" fmla="*/ 0 h 571500"/>
                <a:gd name="connsiteX1" fmla="*/ 402772 w 402772"/>
                <a:gd name="connsiteY1" fmla="*/ 108857 h 571500"/>
                <a:gd name="connsiteX2" fmla="*/ 277586 w 402772"/>
                <a:gd name="connsiteY2" fmla="*/ 571500 h 571500"/>
                <a:gd name="connsiteX3" fmla="*/ 0 w 402772"/>
                <a:gd name="connsiteY3" fmla="*/ 419100 h 571500"/>
                <a:gd name="connsiteX4" fmla="*/ 212272 w 402772"/>
                <a:gd name="connsiteY4" fmla="*/ 0 h 571500"/>
                <a:gd name="connsiteX0" fmla="*/ 212272 w 402772"/>
                <a:gd name="connsiteY0" fmla="*/ 0 h 511629"/>
                <a:gd name="connsiteX1" fmla="*/ 402772 w 402772"/>
                <a:gd name="connsiteY1" fmla="*/ 108857 h 511629"/>
                <a:gd name="connsiteX2" fmla="*/ 288472 w 402772"/>
                <a:gd name="connsiteY2" fmla="*/ 511629 h 511629"/>
                <a:gd name="connsiteX3" fmla="*/ 0 w 402772"/>
                <a:gd name="connsiteY3" fmla="*/ 419100 h 511629"/>
                <a:gd name="connsiteX4" fmla="*/ 212272 w 402772"/>
                <a:gd name="connsiteY4" fmla="*/ 0 h 511629"/>
                <a:gd name="connsiteX0" fmla="*/ 206829 w 397329"/>
                <a:gd name="connsiteY0" fmla="*/ 0 h 511629"/>
                <a:gd name="connsiteX1" fmla="*/ 397329 w 397329"/>
                <a:gd name="connsiteY1" fmla="*/ 108857 h 511629"/>
                <a:gd name="connsiteX2" fmla="*/ 283029 w 397329"/>
                <a:gd name="connsiteY2" fmla="*/ 511629 h 511629"/>
                <a:gd name="connsiteX3" fmla="*/ 0 w 397329"/>
                <a:gd name="connsiteY3" fmla="*/ 381000 h 511629"/>
                <a:gd name="connsiteX4" fmla="*/ 206829 w 397329"/>
                <a:gd name="connsiteY4" fmla="*/ 0 h 51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329" h="511629">
                  <a:moveTo>
                    <a:pt x="206829" y="0"/>
                  </a:moveTo>
                  <a:lnTo>
                    <a:pt x="397329" y="108857"/>
                  </a:lnTo>
                  <a:lnTo>
                    <a:pt x="283029" y="511629"/>
                  </a:lnTo>
                  <a:lnTo>
                    <a:pt x="0" y="381000"/>
                  </a:lnTo>
                  <a:lnTo>
                    <a:pt x="206829" y="0"/>
                  </a:lnTo>
                  <a:close/>
                </a:path>
              </a:pathLst>
            </a:custGeom>
            <a:solidFill>
              <a:srgbClr val="F9FB86">
                <a:alpha val="4724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7" name="Freeform 246">
              <a:extLst>
                <a:ext uri="{FF2B5EF4-FFF2-40B4-BE49-F238E27FC236}">
                  <a16:creationId xmlns:a16="http://schemas.microsoft.com/office/drawing/2014/main" id="{4A245950-42C1-6D37-022B-42594A62DD83}"/>
                </a:ext>
              </a:extLst>
            </p:cNvPr>
            <p:cNvSpPr/>
            <p:nvPr/>
          </p:nvSpPr>
          <p:spPr>
            <a:xfrm>
              <a:off x="6041335" y="2437466"/>
              <a:ext cx="539151" cy="457200"/>
            </a:xfrm>
            <a:custGeom>
              <a:avLst/>
              <a:gdLst>
                <a:gd name="connsiteX0" fmla="*/ 198408 w 539151"/>
                <a:gd name="connsiteY0" fmla="*/ 0 h 457200"/>
                <a:gd name="connsiteX1" fmla="*/ 0 w 539151"/>
                <a:gd name="connsiteY1" fmla="*/ 383875 h 457200"/>
                <a:gd name="connsiteX2" fmla="*/ 125083 w 539151"/>
                <a:gd name="connsiteY2" fmla="*/ 457200 h 457200"/>
                <a:gd name="connsiteX3" fmla="*/ 271732 w 539151"/>
                <a:gd name="connsiteY3" fmla="*/ 198407 h 457200"/>
                <a:gd name="connsiteX4" fmla="*/ 461513 w 539151"/>
                <a:gd name="connsiteY4" fmla="*/ 280358 h 457200"/>
                <a:gd name="connsiteX5" fmla="*/ 539151 w 539151"/>
                <a:gd name="connsiteY5" fmla="*/ 142336 h 457200"/>
                <a:gd name="connsiteX6" fmla="*/ 198408 w 539151"/>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9151" h="457200">
                  <a:moveTo>
                    <a:pt x="198408" y="0"/>
                  </a:moveTo>
                  <a:lnTo>
                    <a:pt x="0" y="383875"/>
                  </a:lnTo>
                  <a:lnTo>
                    <a:pt x="125083" y="457200"/>
                  </a:lnTo>
                  <a:lnTo>
                    <a:pt x="271732" y="198407"/>
                  </a:lnTo>
                  <a:lnTo>
                    <a:pt x="461513" y="280358"/>
                  </a:lnTo>
                  <a:lnTo>
                    <a:pt x="539151" y="142336"/>
                  </a:lnTo>
                  <a:lnTo>
                    <a:pt x="198408" y="0"/>
                  </a:lnTo>
                  <a:close/>
                </a:path>
              </a:pathLst>
            </a:custGeom>
            <a:solidFill>
              <a:srgbClr val="BE6C78">
                <a:alpha val="6117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8" name="Freeform 247">
              <a:extLst>
                <a:ext uri="{FF2B5EF4-FFF2-40B4-BE49-F238E27FC236}">
                  <a16:creationId xmlns:a16="http://schemas.microsoft.com/office/drawing/2014/main" id="{D1EB6D58-2045-AE66-7012-A15AA1F3438E}"/>
                </a:ext>
              </a:extLst>
            </p:cNvPr>
            <p:cNvSpPr/>
            <p:nvPr/>
          </p:nvSpPr>
          <p:spPr>
            <a:xfrm>
              <a:off x="4364966" y="2113472"/>
              <a:ext cx="849702" cy="1043796"/>
            </a:xfrm>
            <a:custGeom>
              <a:avLst/>
              <a:gdLst>
                <a:gd name="connsiteX0" fmla="*/ 849702 w 849702"/>
                <a:gd name="connsiteY0" fmla="*/ 310551 h 1043796"/>
                <a:gd name="connsiteX1" fmla="*/ 211347 w 849702"/>
                <a:gd name="connsiteY1" fmla="*/ 0 h 1043796"/>
                <a:gd name="connsiteX2" fmla="*/ 43132 w 849702"/>
                <a:gd name="connsiteY2" fmla="*/ 12939 h 1043796"/>
                <a:gd name="connsiteX3" fmla="*/ 0 w 849702"/>
                <a:gd name="connsiteY3" fmla="*/ 237226 h 1043796"/>
                <a:gd name="connsiteX4" fmla="*/ 444260 w 849702"/>
                <a:gd name="connsiteY4" fmla="*/ 927339 h 1043796"/>
                <a:gd name="connsiteX5" fmla="*/ 452887 w 849702"/>
                <a:gd name="connsiteY5" fmla="*/ 987724 h 1043796"/>
                <a:gd name="connsiteX6" fmla="*/ 703053 w 849702"/>
                <a:gd name="connsiteY6" fmla="*/ 1043796 h 1043796"/>
                <a:gd name="connsiteX7" fmla="*/ 707366 w 849702"/>
                <a:gd name="connsiteY7" fmla="*/ 698739 h 1043796"/>
                <a:gd name="connsiteX8" fmla="*/ 849702 w 849702"/>
                <a:gd name="connsiteY8" fmla="*/ 310551 h 104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9702" h="1043796">
                  <a:moveTo>
                    <a:pt x="849702" y="310551"/>
                  </a:moveTo>
                  <a:lnTo>
                    <a:pt x="211347" y="0"/>
                  </a:lnTo>
                  <a:lnTo>
                    <a:pt x="43132" y="12939"/>
                  </a:lnTo>
                  <a:lnTo>
                    <a:pt x="0" y="237226"/>
                  </a:lnTo>
                  <a:lnTo>
                    <a:pt x="444260" y="927339"/>
                  </a:lnTo>
                  <a:lnTo>
                    <a:pt x="452887" y="987724"/>
                  </a:lnTo>
                  <a:lnTo>
                    <a:pt x="703053" y="1043796"/>
                  </a:lnTo>
                  <a:cubicBezTo>
                    <a:pt x="704491" y="928777"/>
                    <a:pt x="705928" y="813758"/>
                    <a:pt x="707366" y="698739"/>
                  </a:cubicBezTo>
                  <a:lnTo>
                    <a:pt x="849702" y="310551"/>
                  </a:lnTo>
                  <a:close/>
                </a:path>
              </a:pathLst>
            </a:custGeom>
            <a:solidFill>
              <a:srgbClr val="F9FB86">
                <a:alpha val="4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9" name="Freeform 248">
              <a:extLst>
                <a:ext uri="{FF2B5EF4-FFF2-40B4-BE49-F238E27FC236}">
                  <a16:creationId xmlns:a16="http://schemas.microsoft.com/office/drawing/2014/main" id="{E837789F-D8F6-1160-85B8-4C55E5238405}"/>
                </a:ext>
              </a:extLst>
            </p:cNvPr>
            <p:cNvSpPr/>
            <p:nvPr/>
          </p:nvSpPr>
          <p:spPr>
            <a:xfrm>
              <a:off x="6176513" y="2600864"/>
              <a:ext cx="534838" cy="457200"/>
            </a:xfrm>
            <a:custGeom>
              <a:avLst/>
              <a:gdLst>
                <a:gd name="connsiteX0" fmla="*/ 405442 w 534838"/>
                <a:gd name="connsiteY0" fmla="*/ 0 h 457200"/>
                <a:gd name="connsiteX1" fmla="*/ 336430 w 534838"/>
                <a:gd name="connsiteY1" fmla="*/ 142336 h 457200"/>
                <a:gd name="connsiteX2" fmla="*/ 146649 w 534838"/>
                <a:gd name="connsiteY2" fmla="*/ 47445 h 457200"/>
                <a:gd name="connsiteX3" fmla="*/ 0 w 534838"/>
                <a:gd name="connsiteY3" fmla="*/ 301925 h 457200"/>
                <a:gd name="connsiteX4" fmla="*/ 198408 w 534838"/>
                <a:gd name="connsiteY4" fmla="*/ 396815 h 457200"/>
                <a:gd name="connsiteX5" fmla="*/ 319178 w 534838"/>
                <a:gd name="connsiteY5" fmla="*/ 457200 h 457200"/>
                <a:gd name="connsiteX6" fmla="*/ 534838 w 534838"/>
                <a:gd name="connsiteY6" fmla="*/ 60385 h 457200"/>
                <a:gd name="connsiteX7" fmla="*/ 405442 w 534838"/>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4838" h="457200">
                  <a:moveTo>
                    <a:pt x="405442" y="0"/>
                  </a:moveTo>
                  <a:lnTo>
                    <a:pt x="336430" y="142336"/>
                  </a:lnTo>
                  <a:lnTo>
                    <a:pt x="146649" y="47445"/>
                  </a:lnTo>
                  <a:lnTo>
                    <a:pt x="0" y="301925"/>
                  </a:lnTo>
                  <a:lnTo>
                    <a:pt x="198408" y="396815"/>
                  </a:lnTo>
                  <a:lnTo>
                    <a:pt x="319178" y="457200"/>
                  </a:lnTo>
                  <a:lnTo>
                    <a:pt x="534838" y="60385"/>
                  </a:lnTo>
                  <a:lnTo>
                    <a:pt x="405442" y="0"/>
                  </a:lnTo>
                  <a:close/>
                </a:path>
              </a:pathLst>
            </a:custGeom>
            <a:solidFill>
              <a:srgbClr val="BE6C78">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3" name="Freeform 252">
              <a:extLst>
                <a:ext uri="{FF2B5EF4-FFF2-40B4-BE49-F238E27FC236}">
                  <a16:creationId xmlns:a16="http://schemas.microsoft.com/office/drawing/2014/main" id="{D9508565-DCCD-3826-3D78-0341B1074029}"/>
                </a:ext>
              </a:extLst>
            </p:cNvPr>
            <p:cNvSpPr/>
            <p:nvPr/>
          </p:nvSpPr>
          <p:spPr>
            <a:xfrm>
              <a:off x="5490713" y="2160917"/>
              <a:ext cx="465827" cy="634041"/>
            </a:xfrm>
            <a:custGeom>
              <a:avLst/>
              <a:gdLst>
                <a:gd name="connsiteX0" fmla="*/ 129396 w 465827"/>
                <a:gd name="connsiteY0" fmla="*/ 0 h 634041"/>
                <a:gd name="connsiteX1" fmla="*/ 435634 w 465827"/>
                <a:gd name="connsiteY1" fmla="*/ 150962 h 634041"/>
                <a:gd name="connsiteX2" fmla="*/ 418381 w 465827"/>
                <a:gd name="connsiteY2" fmla="*/ 357996 h 634041"/>
                <a:gd name="connsiteX3" fmla="*/ 465827 w 465827"/>
                <a:gd name="connsiteY3" fmla="*/ 634041 h 634041"/>
                <a:gd name="connsiteX4" fmla="*/ 0 w 465827"/>
                <a:gd name="connsiteY4" fmla="*/ 401128 h 634041"/>
                <a:gd name="connsiteX5" fmla="*/ 129396 w 465827"/>
                <a:gd name="connsiteY5" fmla="*/ 0 h 634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827" h="634041">
                  <a:moveTo>
                    <a:pt x="129396" y="0"/>
                  </a:moveTo>
                  <a:lnTo>
                    <a:pt x="435634" y="150962"/>
                  </a:lnTo>
                  <a:lnTo>
                    <a:pt x="418381" y="357996"/>
                  </a:lnTo>
                  <a:lnTo>
                    <a:pt x="465827" y="634041"/>
                  </a:lnTo>
                  <a:lnTo>
                    <a:pt x="0" y="401128"/>
                  </a:lnTo>
                  <a:lnTo>
                    <a:pt x="129396" y="0"/>
                  </a:lnTo>
                  <a:close/>
                </a:path>
              </a:pathLst>
            </a:custGeom>
            <a:solidFill>
              <a:srgbClr val="BE6C78">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4" name="Freeform 253">
              <a:extLst>
                <a:ext uri="{FF2B5EF4-FFF2-40B4-BE49-F238E27FC236}">
                  <a16:creationId xmlns:a16="http://schemas.microsoft.com/office/drawing/2014/main" id="{CA7B4547-5769-593B-3683-CBFC02AA0AD3}"/>
                </a:ext>
              </a:extLst>
            </p:cNvPr>
            <p:cNvSpPr/>
            <p:nvPr/>
          </p:nvSpPr>
          <p:spPr>
            <a:xfrm>
              <a:off x="5930660" y="2022894"/>
              <a:ext cx="526212" cy="409755"/>
            </a:xfrm>
            <a:custGeom>
              <a:avLst/>
              <a:gdLst>
                <a:gd name="connsiteX0" fmla="*/ 38819 w 526212"/>
                <a:gd name="connsiteY0" fmla="*/ 12940 h 409755"/>
                <a:gd name="connsiteX1" fmla="*/ 526212 w 526212"/>
                <a:gd name="connsiteY1" fmla="*/ 0 h 409755"/>
                <a:gd name="connsiteX2" fmla="*/ 301925 w 526212"/>
                <a:gd name="connsiteY2" fmla="*/ 409755 h 409755"/>
                <a:gd name="connsiteX3" fmla="*/ 0 w 526212"/>
                <a:gd name="connsiteY3" fmla="*/ 288985 h 409755"/>
                <a:gd name="connsiteX4" fmla="*/ 38819 w 526212"/>
                <a:gd name="connsiteY4" fmla="*/ 12940 h 409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212" h="409755">
                  <a:moveTo>
                    <a:pt x="38819" y="12940"/>
                  </a:moveTo>
                  <a:lnTo>
                    <a:pt x="526212" y="0"/>
                  </a:lnTo>
                  <a:lnTo>
                    <a:pt x="301925" y="409755"/>
                  </a:lnTo>
                  <a:lnTo>
                    <a:pt x="0" y="288985"/>
                  </a:lnTo>
                  <a:lnTo>
                    <a:pt x="38819" y="12940"/>
                  </a:lnTo>
                  <a:close/>
                </a:path>
              </a:pathLst>
            </a:custGeom>
            <a:solidFill>
              <a:srgbClr val="BE6C78">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5" name="Freeform 254">
              <a:extLst>
                <a:ext uri="{FF2B5EF4-FFF2-40B4-BE49-F238E27FC236}">
                  <a16:creationId xmlns:a16="http://schemas.microsoft.com/office/drawing/2014/main" id="{FB15F4E0-1BC5-958D-7117-FF9C9AE7AB9E}"/>
                </a:ext>
              </a:extLst>
            </p:cNvPr>
            <p:cNvSpPr/>
            <p:nvPr/>
          </p:nvSpPr>
          <p:spPr>
            <a:xfrm>
              <a:off x="5046453" y="3165894"/>
              <a:ext cx="314864" cy="461514"/>
            </a:xfrm>
            <a:custGeom>
              <a:avLst/>
              <a:gdLst>
                <a:gd name="connsiteX0" fmla="*/ 12939 w 314864"/>
                <a:gd name="connsiteY0" fmla="*/ 0 h 461514"/>
                <a:gd name="connsiteX1" fmla="*/ 314864 w 314864"/>
                <a:gd name="connsiteY1" fmla="*/ 73325 h 461514"/>
                <a:gd name="connsiteX2" fmla="*/ 258792 w 314864"/>
                <a:gd name="connsiteY2" fmla="*/ 461514 h 461514"/>
                <a:gd name="connsiteX3" fmla="*/ 0 w 314864"/>
                <a:gd name="connsiteY3" fmla="*/ 349370 h 461514"/>
                <a:gd name="connsiteX4" fmla="*/ 12939 w 314864"/>
                <a:gd name="connsiteY4" fmla="*/ 0 h 461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864" h="461514">
                  <a:moveTo>
                    <a:pt x="12939" y="0"/>
                  </a:moveTo>
                  <a:lnTo>
                    <a:pt x="314864" y="73325"/>
                  </a:lnTo>
                  <a:lnTo>
                    <a:pt x="258792" y="461514"/>
                  </a:lnTo>
                  <a:lnTo>
                    <a:pt x="0" y="349370"/>
                  </a:lnTo>
                  <a:lnTo>
                    <a:pt x="12939" y="0"/>
                  </a:lnTo>
                  <a:close/>
                </a:path>
              </a:pathLst>
            </a:custGeom>
            <a:solidFill>
              <a:srgbClr val="BE6C78">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4" name="Freeform 1023">
              <a:extLst>
                <a:ext uri="{FF2B5EF4-FFF2-40B4-BE49-F238E27FC236}">
                  <a16:creationId xmlns:a16="http://schemas.microsoft.com/office/drawing/2014/main" id="{03FA7BDE-CDA3-75BF-F2FA-8245CE110EEE}"/>
                </a:ext>
              </a:extLst>
            </p:cNvPr>
            <p:cNvSpPr/>
            <p:nvPr/>
          </p:nvSpPr>
          <p:spPr>
            <a:xfrm>
              <a:off x="7237562" y="2216989"/>
              <a:ext cx="521898" cy="465826"/>
            </a:xfrm>
            <a:custGeom>
              <a:avLst/>
              <a:gdLst>
                <a:gd name="connsiteX0" fmla="*/ 422695 w 521898"/>
                <a:gd name="connsiteY0" fmla="*/ 465826 h 465826"/>
                <a:gd name="connsiteX1" fmla="*/ 521898 w 521898"/>
                <a:gd name="connsiteY1" fmla="*/ 383875 h 465826"/>
                <a:gd name="connsiteX2" fmla="*/ 228600 w 521898"/>
                <a:gd name="connsiteY2" fmla="*/ 0 h 465826"/>
                <a:gd name="connsiteX3" fmla="*/ 155276 w 521898"/>
                <a:gd name="connsiteY3" fmla="*/ 38819 h 465826"/>
                <a:gd name="connsiteX4" fmla="*/ 112144 w 521898"/>
                <a:gd name="connsiteY4" fmla="*/ 69011 h 465826"/>
                <a:gd name="connsiteX5" fmla="*/ 56072 w 521898"/>
                <a:gd name="connsiteY5" fmla="*/ 73324 h 465826"/>
                <a:gd name="connsiteX6" fmla="*/ 0 w 521898"/>
                <a:gd name="connsiteY6" fmla="*/ 125083 h 465826"/>
                <a:gd name="connsiteX7" fmla="*/ 422695 w 521898"/>
                <a:gd name="connsiteY7" fmla="*/ 465826 h 46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1898" h="465826">
                  <a:moveTo>
                    <a:pt x="422695" y="465826"/>
                  </a:moveTo>
                  <a:lnTo>
                    <a:pt x="521898" y="383875"/>
                  </a:lnTo>
                  <a:lnTo>
                    <a:pt x="228600" y="0"/>
                  </a:lnTo>
                  <a:lnTo>
                    <a:pt x="155276" y="38819"/>
                  </a:lnTo>
                  <a:lnTo>
                    <a:pt x="112144" y="69011"/>
                  </a:lnTo>
                  <a:lnTo>
                    <a:pt x="56072" y="73324"/>
                  </a:lnTo>
                  <a:lnTo>
                    <a:pt x="0" y="125083"/>
                  </a:lnTo>
                  <a:lnTo>
                    <a:pt x="422695" y="465826"/>
                  </a:lnTo>
                  <a:close/>
                </a:path>
              </a:pathLst>
            </a:custGeom>
            <a:solidFill>
              <a:srgbClr val="3F92B5">
                <a:alpha val="4070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5" name="Freeform 1024">
              <a:extLst>
                <a:ext uri="{FF2B5EF4-FFF2-40B4-BE49-F238E27FC236}">
                  <a16:creationId xmlns:a16="http://schemas.microsoft.com/office/drawing/2014/main" id="{0EA45321-7D9E-B8B0-26B4-2573E1AEC4CD}"/>
                </a:ext>
              </a:extLst>
            </p:cNvPr>
            <p:cNvSpPr/>
            <p:nvPr/>
          </p:nvSpPr>
          <p:spPr>
            <a:xfrm>
              <a:off x="6719977" y="2566358"/>
              <a:ext cx="202721" cy="168216"/>
            </a:xfrm>
            <a:custGeom>
              <a:avLst/>
              <a:gdLst>
                <a:gd name="connsiteX0" fmla="*/ 43132 w 202721"/>
                <a:gd name="connsiteY0" fmla="*/ 0 h 168216"/>
                <a:gd name="connsiteX1" fmla="*/ 0 w 202721"/>
                <a:gd name="connsiteY1" fmla="*/ 90578 h 168216"/>
                <a:gd name="connsiteX2" fmla="*/ 155276 w 202721"/>
                <a:gd name="connsiteY2" fmla="*/ 168216 h 168216"/>
                <a:gd name="connsiteX3" fmla="*/ 202721 w 202721"/>
                <a:gd name="connsiteY3" fmla="*/ 77638 h 168216"/>
                <a:gd name="connsiteX4" fmla="*/ 43132 w 202721"/>
                <a:gd name="connsiteY4" fmla="*/ 0 h 168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721" h="168216">
                  <a:moveTo>
                    <a:pt x="43132" y="0"/>
                  </a:moveTo>
                  <a:lnTo>
                    <a:pt x="0" y="90578"/>
                  </a:lnTo>
                  <a:lnTo>
                    <a:pt x="155276" y="168216"/>
                  </a:lnTo>
                  <a:lnTo>
                    <a:pt x="202721" y="77638"/>
                  </a:lnTo>
                  <a:lnTo>
                    <a:pt x="43132" y="0"/>
                  </a:lnTo>
                  <a:close/>
                </a:path>
              </a:pathLst>
            </a:custGeom>
            <a:solidFill>
              <a:srgbClr val="BE6C78">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7" name="Freeform 1026">
              <a:extLst>
                <a:ext uri="{FF2B5EF4-FFF2-40B4-BE49-F238E27FC236}">
                  <a16:creationId xmlns:a16="http://schemas.microsoft.com/office/drawing/2014/main" id="{7D21F2A4-A182-5435-0F45-FF17F7867355}"/>
                </a:ext>
              </a:extLst>
            </p:cNvPr>
            <p:cNvSpPr/>
            <p:nvPr/>
          </p:nvSpPr>
          <p:spPr>
            <a:xfrm>
              <a:off x="5482087" y="2566358"/>
              <a:ext cx="496019" cy="375250"/>
            </a:xfrm>
            <a:custGeom>
              <a:avLst/>
              <a:gdLst>
                <a:gd name="connsiteX0" fmla="*/ 12939 w 496019"/>
                <a:gd name="connsiteY0" fmla="*/ 0 h 375250"/>
                <a:gd name="connsiteX1" fmla="*/ 0 w 496019"/>
                <a:gd name="connsiteY1" fmla="*/ 293299 h 375250"/>
                <a:gd name="connsiteX2" fmla="*/ 496019 w 496019"/>
                <a:gd name="connsiteY2" fmla="*/ 375250 h 375250"/>
                <a:gd name="connsiteX3" fmla="*/ 470139 w 496019"/>
                <a:gd name="connsiteY3" fmla="*/ 228600 h 375250"/>
                <a:gd name="connsiteX4" fmla="*/ 12939 w 496019"/>
                <a:gd name="connsiteY4" fmla="*/ 0 h 37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019" h="375250">
                  <a:moveTo>
                    <a:pt x="12939" y="0"/>
                  </a:moveTo>
                  <a:lnTo>
                    <a:pt x="0" y="293299"/>
                  </a:lnTo>
                  <a:lnTo>
                    <a:pt x="496019" y="375250"/>
                  </a:lnTo>
                  <a:lnTo>
                    <a:pt x="470139" y="228600"/>
                  </a:lnTo>
                  <a:lnTo>
                    <a:pt x="12939" y="0"/>
                  </a:lnTo>
                  <a:close/>
                </a:path>
              </a:pathLst>
            </a:custGeom>
            <a:solidFill>
              <a:srgbClr val="BE6C78">
                <a:alpha val="5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9" name="Freeform 1028">
              <a:extLst>
                <a:ext uri="{FF2B5EF4-FFF2-40B4-BE49-F238E27FC236}">
                  <a16:creationId xmlns:a16="http://schemas.microsoft.com/office/drawing/2014/main" id="{636563F8-7F25-4829-DE8D-15CE4601923C}"/>
                </a:ext>
              </a:extLst>
            </p:cNvPr>
            <p:cNvSpPr/>
            <p:nvPr/>
          </p:nvSpPr>
          <p:spPr>
            <a:xfrm>
              <a:off x="5063706" y="3019245"/>
              <a:ext cx="892834" cy="349370"/>
            </a:xfrm>
            <a:custGeom>
              <a:avLst/>
              <a:gdLst>
                <a:gd name="connsiteX0" fmla="*/ 8626 w 892834"/>
                <a:gd name="connsiteY0" fmla="*/ 0 h 349370"/>
                <a:gd name="connsiteX1" fmla="*/ 892834 w 892834"/>
                <a:gd name="connsiteY1" fmla="*/ 267419 h 349370"/>
                <a:gd name="connsiteX2" fmla="*/ 845388 w 892834"/>
                <a:gd name="connsiteY2" fmla="*/ 349370 h 349370"/>
                <a:gd name="connsiteX3" fmla="*/ 0 w 892834"/>
                <a:gd name="connsiteY3" fmla="*/ 142336 h 349370"/>
                <a:gd name="connsiteX4" fmla="*/ 8626 w 892834"/>
                <a:gd name="connsiteY4" fmla="*/ 0 h 349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834" h="349370">
                  <a:moveTo>
                    <a:pt x="8626" y="0"/>
                  </a:moveTo>
                  <a:lnTo>
                    <a:pt x="892834" y="267419"/>
                  </a:lnTo>
                  <a:lnTo>
                    <a:pt x="845388" y="349370"/>
                  </a:lnTo>
                  <a:lnTo>
                    <a:pt x="0" y="142336"/>
                  </a:lnTo>
                  <a:lnTo>
                    <a:pt x="8626" y="0"/>
                  </a:lnTo>
                  <a:close/>
                </a:path>
              </a:pathLst>
            </a:custGeom>
            <a:solidFill>
              <a:srgbClr val="BE6C78">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0" name="Freeform 1029">
              <a:extLst>
                <a:ext uri="{FF2B5EF4-FFF2-40B4-BE49-F238E27FC236}">
                  <a16:creationId xmlns:a16="http://schemas.microsoft.com/office/drawing/2014/main" id="{CE44C84B-215F-E7E5-25A5-FD1254FFCA18}"/>
                </a:ext>
              </a:extLst>
            </p:cNvPr>
            <p:cNvSpPr/>
            <p:nvPr/>
          </p:nvSpPr>
          <p:spPr>
            <a:xfrm>
              <a:off x="6176513" y="2997679"/>
              <a:ext cx="323491" cy="375249"/>
            </a:xfrm>
            <a:custGeom>
              <a:avLst/>
              <a:gdLst>
                <a:gd name="connsiteX0" fmla="*/ 189781 w 323491"/>
                <a:gd name="connsiteY0" fmla="*/ 0 h 375249"/>
                <a:gd name="connsiteX1" fmla="*/ 0 w 323491"/>
                <a:gd name="connsiteY1" fmla="*/ 362310 h 375249"/>
                <a:gd name="connsiteX2" fmla="*/ 81951 w 323491"/>
                <a:gd name="connsiteY2" fmla="*/ 375249 h 375249"/>
                <a:gd name="connsiteX3" fmla="*/ 258793 w 323491"/>
                <a:gd name="connsiteY3" fmla="*/ 194095 h 375249"/>
                <a:gd name="connsiteX4" fmla="*/ 323491 w 323491"/>
                <a:gd name="connsiteY4" fmla="*/ 69012 h 375249"/>
                <a:gd name="connsiteX5" fmla="*/ 189781 w 323491"/>
                <a:gd name="connsiteY5" fmla="*/ 0 h 375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491" h="375249">
                  <a:moveTo>
                    <a:pt x="189781" y="0"/>
                  </a:moveTo>
                  <a:lnTo>
                    <a:pt x="0" y="362310"/>
                  </a:lnTo>
                  <a:lnTo>
                    <a:pt x="81951" y="375249"/>
                  </a:lnTo>
                  <a:lnTo>
                    <a:pt x="258793" y="194095"/>
                  </a:lnTo>
                  <a:lnTo>
                    <a:pt x="323491" y="69012"/>
                  </a:lnTo>
                  <a:lnTo>
                    <a:pt x="189781" y="0"/>
                  </a:lnTo>
                  <a:close/>
                </a:path>
              </a:pathLst>
            </a:custGeom>
            <a:solidFill>
              <a:srgbClr val="BE6C78">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1" name="Freeform 1030">
              <a:extLst>
                <a:ext uri="{FF2B5EF4-FFF2-40B4-BE49-F238E27FC236}">
                  <a16:creationId xmlns:a16="http://schemas.microsoft.com/office/drawing/2014/main" id="{A5C66F95-3DAB-595E-AFBD-48BBEFF5F398}"/>
                </a:ext>
              </a:extLst>
            </p:cNvPr>
            <p:cNvSpPr/>
            <p:nvPr/>
          </p:nvSpPr>
          <p:spPr>
            <a:xfrm>
              <a:off x="6607834" y="2734574"/>
              <a:ext cx="698740" cy="603849"/>
            </a:xfrm>
            <a:custGeom>
              <a:avLst/>
              <a:gdLst>
                <a:gd name="connsiteX0" fmla="*/ 0 w 698740"/>
                <a:gd name="connsiteY0" fmla="*/ 427007 h 603849"/>
                <a:gd name="connsiteX1" fmla="*/ 125083 w 698740"/>
                <a:gd name="connsiteY1" fmla="*/ 263105 h 603849"/>
                <a:gd name="connsiteX2" fmla="*/ 267419 w 698740"/>
                <a:gd name="connsiteY2" fmla="*/ 0 h 603849"/>
                <a:gd name="connsiteX3" fmla="*/ 698740 w 698740"/>
                <a:gd name="connsiteY3" fmla="*/ 198407 h 603849"/>
                <a:gd name="connsiteX4" fmla="*/ 461513 w 698740"/>
                <a:gd name="connsiteY4" fmla="*/ 603849 h 603849"/>
                <a:gd name="connsiteX5" fmla="*/ 349370 w 698740"/>
                <a:gd name="connsiteY5" fmla="*/ 534837 h 603849"/>
                <a:gd name="connsiteX6" fmla="*/ 159589 w 698740"/>
                <a:gd name="connsiteY6" fmla="*/ 504645 h 603849"/>
                <a:gd name="connsiteX7" fmla="*/ 0 w 698740"/>
                <a:gd name="connsiteY7" fmla="*/ 427007 h 603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8740" h="603849">
                  <a:moveTo>
                    <a:pt x="0" y="427007"/>
                  </a:moveTo>
                  <a:lnTo>
                    <a:pt x="125083" y="263105"/>
                  </a:lnTo>
                  <a:lnTo>
                    <a:pt x="267419" y="0"/>
                  </a:lnTo>
                  <a:lnTo>
                    <a:pt x="698740" y="198407"/>
                  </a:lnTo>
                  <a:lnTo>
                    <a:pt x="461513" y="603849"/>
                  </a:lnTo>
                  <a:lnTo>
                    <a:pt x="349370" y="534837"/>
                  </a:lnTo>
                  <a:lnTo>
                    <a:pt x="159589" y="504645"/>
                  </a:lnTo>
                  <a:lnTo>
                    <a:pt x="0" y="427007"/>
                  </a:lnTo>
                  <a:close/>
                </a:path>
              </a:pathLst>
            </a:custGeom>
            <a:solidFill>
              <a:srgbClr val="F9FB86">
                <a:alpha val="4070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2" name="Freeform 1031">
              <a:extLst>
                <a:ext uri="{FF2B5EF4-FFF2-40B4-BE49-F238E27FC236}">
                  <a16:creationId xmlns:a16="http://schemas.microsoft.com/office/drawing/2014/main" id="{260D479A-8F99-17A5-8A30-F315DFCA0EA8}"/>
                </a:ext>
              </a:extLst>
            </p:cNvPr>
            <p:cNvSpPr/>
            <p:nvPr/>
          </p:nvSpPr>
          <p:spPr>
            <a:xfrm>
              <a:off x="4261449" y="2505974"/>
              <a:ext cx="556404" cy="595222"/>
            </a:xfrm>
            <a:custGeom>
              <a:avLst/>
              <a:gdLst>
                <a:gd name="connsiteX0" fmla="*/ 0 w 556404"/>
                <a:gd name="connsiteY0" fmla="*/ 56071 h 595222"/>
                <a:gd name="connsiteX1" fmla="*/ 138023 w 556404"/>
                <a:gd name="connsiteY1" fmla="*/ 21566 h 595222"/>
                <a:gd name="connsiteX2" fmla="*/ 198408 w 556404"/>
                <a:gd name="connsiteY2" fmla="*/ 0 h 595222"/>
                <a:gd name="connsiteX3" fmla="*/ 517585 w 556404"/>
                <a:gd name="connsiteY3" fmla="*/ 483079 h 595222"/>
                <a:gd name="connsiteX4" fmla="*/ 556404 w 556404"/>
                <a:gd name="connsiteY4" fmla="*/ 595222 h 595222"/>
                <a:gd name="connsiteX5" fmla="*/ 288985 w 556404"/>
                <a:gd name="connsiteY5" fmla="*/ 526211 h 595222"/>
                <a:gd name="connsiteX6" fmla="*/ 202721 w 556404"/>
                <a:gd name="connsiteY6" fmla="*/ 465826 h 595222"/>
                <a:gd name="connsiteX7" fmla="*/ 4313 w 556404"/>
                <a:gd name="connsiteY7" fmla="*/ 431320 h 595222"/>
                <a:gd name="connsiteX8" fmla="*/ 0 w 556404"/>
                <a:gd name="connsiteY8" fmla="*/ 56071 h 59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404" h="595222">
                  <a:moveTo>
                    <a:pt x="0" y="56071"/>
                  </a:moveTo>
                  <a:lnTo>
                    <a:pt x="138023" y="21566"/>
                  </a:lnTo>
                  <a:lnTo>
                    <a:pt x="198408" y="0"/>
                  </a:lnTo>
                  <a:lnTo>
                    <a:pt x="517585" y="483079"/>
                  </a:lnTo>
                  <a:lnTo>
                    <a:pt x="556404" y="595222"/>
                  </a:lnTo>
                  <a:lnTo>
                    <a:pt x="288985" y="526211"/>
                  </a:lnTo>
                  <a:lnTo>
                    <a:pt x="202721" y="465826"/>
                  </a:lnTo>
                  <a:lnTo>
                    <a:pt x="4313" y="431320"/>
                  </a:lnTo>
                  <a:cubicBezTo>
                    <a:pt x="2875" y="306237"/>
                    <a:pt x="1438" y="181154"/>
                    <a:pt x="0" y="56071"/>
                  </a:cubicBezTo>
                  <a:close/>
                </a:path>
              </a:pathLst>
            </a:custGeom>
            <a:solidFill>
              <a:srgbClr val="3F92B5">
                <a:alpha val="4070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3" name="Freeform 1032">
              <a:extLst>
                <a:ext uri="{FF2B5EF4-FFF2-40B4-BE49-F238E27FC236}">
                  <a16:creationId xmlns:a16="http://schemas.microsoft.com/office/drawing/2014/main" id="{444E2185-B6CC-1A54-2D2D-6CEC4CD67A6D}"/>
                </a:ext>
              </a:extLst>
            </p:cNvPr>
            <p:cNvSpPr/>
            <p:nvPr/>
          </p:nvSpPr>
          <p:spPr>
            <a:xfrm>
              <a:off x="5930660" y="2825151"/>
              <a:ext cx="237227" cy="267419"/>
            </a:xfrm>
            <a:custGeom>
              <a:avLst/>
              <a:gdLst>
                <a:gd name="connsiteX0" fmla="*/ 99204 w 237227"/>
                <a:gd name="connsiteY0" fmla="*/ 0 h 267419"/>
                <a:gd name="connsiteX1" fmla="*/ 0 w 237227"/>
                <a:gd name="connsiteY1" fmla="*/ 189781 h 267419"/>
                <a:gd name="connsiteX2" fmla="*/ 129397 w 237227"/>
                <a:gd name="connsiteY2" fmla="*/ 267419 h 267419"/>
                <a:gd name="connsiteX3" fmla="*/ 237227 w 237227"/>
                <a:gd name="connsiteY3" fmla="*/ 77638 h 267419"/>
                <a:gd name="connsiteX4" fmla="*/ 99204 w 237227"/>
                <a:gd name="connsiteY4" fmla="*/ 0 h 267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27" h="267419">
                  <a:moveTo>
                    <a:pt x="99204" y="0"/>
                  </a:moveTo>
                  <a:lnTo>
                    <a:pt x="0" y="189781"/>
                  </a:lnTo>
                  <a:lnTo>
                    <a:pt x="129397" y="267419"/>
                  </a:lnTo>
                  <a:lnTo>
                    <a:pt x="237227" y="77638"/>
                  </a:lnTo>
                  <a:lnTo>
                    <a:pt x="99204" y="0"/>
                  </a:lnTo>
                  <a:close/>
                </a:path>
              </a:pathLst>
            </a:custGeom>
            <a:solidFill>
              <a:srgbClr val="BE6C78">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4" name="Freeform 1033">
              <a:extLst>
                <a:ext uri="{FF2B5EF4-FFF2-40B4-BE49-F238E27FC236}">
                  <a16:creationId xmlns:a16="http://schemas.microsoft.com/office/drawing/2014/main" id="{B67669E3-BA3F-8B34-BDBE-58A55E92A63C}"/>
                </a:ext>
              </a:extLst>
            </p:cNvPr>
            <p:cNvSpPr/>
            <p:nvPr/>
          </p:nvSpPr>
          <p:spPr>
            <a:xfrm>
              <a:off x="5080958" y="2436962"/>
              <a:ext cx="405442" cy="431321"/>
            </a:xfrm>
            <a:custGeom>
              <a:avLst/>
              <a:gdLst>
                <a:gd name="connsiteX0" fmla="*/ 142336 w 405442"/>
                <a:gd name="connsiteY0" fmla="*/ 0 h 431321"/>
                <a:gd name="connsiteX1" fmla="*/ 0 w 405442"/>
                <a:gd name="connsiteY1" fmla="*/ 379563 h 431321"/>
                <a:gd name="connsiteX2" fmla="*/ 405442 w 405442"/>
                <a:gd name="connsiteY2" fmla="*/ 431321 h 431321"/>
                <a:gd name="connsiteX3" fmla="*/ 405442 w 405442"/>
                <a:gd name="connsiteY3" fmla="*/ 138023 h 431321"/>
                <a:gd name="connsiteX4" fmla="*/ 142336 w 405442"/>
                <a:gd name="connsiteY4" fmla="*/ 0 h 431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442" h="431321">
                  <a:moveTo>
                    <a:pt x="142336" y="0"/>
                  </a:moveTo>
                  <a:lnTo>
                    <a:pt x="0" y="379563"/>
                  </a:lnTo>
                  <a:lnTo>
                    <a:pt x="405442" y="431321"/>
                  </a:lnTo>
                  <a:lnTo>
                    <a:pt x="405442" y="138023"/>
                  </a:lnTo>
                  <a:lnTo>
                    <a:pt x="142336" y="0"/>
                  </a:lnTo>
                  <a:close/>
                </a:path>
              </a:pathLst>
            </a:custGeom>
            <a:solidFill>
              <a:srgbClr val="3F92B5">
                <a:alpha val="4070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5" name="Freeform 1034">
              <a:extLst>
                <a:ext uri="{FF2B5EF4-FFF2-40B4-BE49-F238E27FC236}">
                  <a16:creationId xmlns:a16="http://schemas.microsoft.com/office/drawing/2014/main" id="{72FB1633-0ED3-B6CE-9524-652DB2B1AAD9}"/>
                </a:ext>
              </a:extLst>
            </p:cNvPr>
            <p:cNvSpPr/>
            <p:nvPr/>
          </p:nvSpPr>
          <p:spPr>
            <a:xfrm>
              <a:off x="5857336" y="3286664"/>
              <a:ext cx="319177" cy="263106"/>
            </a:xfrm>
            <a:custGeom>
              <a:avLst/>
              <a:gdLst>
                <a:gd name="connsiteX0" fmla="*/ 99204 w 319177"/>
                <a:gd name="connsiteY0" fmla="*/ 0 h 263106"/>
                <a:gd name="connsiteX1" fmla="*/ 319177 w 319177"/>
                <a:gd name="connsiteY1" fmla="*/ 64698 h 263106"/>
                <a:gd name="connsiteX2" fmla="*/ 207034 w 319177"/>
                <a:gd name="connsiteY2" fmla="*/ 263106 h 263106"/>
                <a:gd name="connsiteX3" fmla="*/ 0 w 319177"/>
                <a:gd name="connsiteY3" fmla="*/ 168215 h 263106"/>
                <a:gd name="connsiteX4" fmla="*/ 99204 w 319177"/>
                <a:gd name="connsiteY4" fmla="*/ 0 h 263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177" h="263106">
                  <a:moveTo>
                    <a:pt x="99204" y="0"/>
                  </a:moveTo>
                  <a:lnTo>
                    <a:pt x="319177" y="64698"/>
                  </a:lnTo>
                  <a:lnTo>
                    <a:pt x="207034" y="263106"/>
                  </a:lnTo>
                  <a:lnTo>
                    <a:pt x="0" y="168215"/>
                  </a:lnTo>
                  <a:lnTo>
                    <a:pt x="99204" y="0"/>
                  </a:lnTo>
                  <a:close/>
                </a:path>
              </a:pathLst>
            </a:custGeom>
            <a:solidFill>
              <a:srgbClr val="BE6C78">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6" name="Freeform 1035">
              <a:extLst>
                <a:ext uri="{FF2B5EF4-FFF2-40B4-BE49-F238E27FC236}">
                  <a16:creationId xmlns:a16="http://schemas.microsoft.com/office/drawing/2014/main" id="{893D7540-8C8B-970A-912C-B2E1BC516A27}"/>
                </a:ext>
              </a:extLst>
            </p:cNvPr>
            <p:cNvSpPr/>
            <p:nvPr/>
          </p:nvSpPr>
          <p:spPr>
            <a:xfrm>
              <a:off x="6430992" y="2208362"/>
              <a:ext cx="672861" cy="427008"/>
            </a:xfrm>
            <a:custGeom>
              <a:avLst/>
              <a:gdLst>
                <a:gd name="connsiteX0" fmla="*/ 120770 w 672861"/>
                <a:gd name="connsiteY0" fmla="*/ 0 h 427008"/>
                <a:gd name="connsiteX1" fmla="*/ 448574 w 672861"/>
                <a:gd name="connsiteY1" fmla="*/ 133710 h 427008"/>
                <a:gd name="connsiteX2" fmla="*/ 672861 w 672861"/>
                <a:gd name="connsiteY2" fmla="*/ 116457 h 427008"/>
                <a:gd name="connsiteX3" fmla="*/ 500333 w 672861"/>
                <a:gd name="connsiteY3" fmla="*/ 427008 h 427008"/>
                <a:gd name="connsiteX4" fmla="*/ 0 w 672861"/>
                <a:gd name="connsiteY4" fmla="*/ 211347 h 427008"/>
                <a:gd name="connsiteX5" fmla="*/ 120770 w 672861"/>
                <a:gd name="connsiteY5" fmla="*/ 0 h 42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2861" h="427008">
                  <a:moveTo>
                    <a:pt x="120770" y="0"/>
                  </a:moveTo>
                  <a:lnTo>
                    <a:pt x="448574" y="133710"/>
                  </a:lnTo>
                  <a:lnTo>
                    <a:pt x="672861" y="116457"/>
                  </a:lnTo>
                  <a:lnTo>
                    <a:pt x="500333" y="427008"/>
                  </a:lnTo>
                  <a:lnTo>
                    <a:pt x="0" y="211347"/>
                  </a:lnTo>
                  <a:lnTo>
                    <a:pt x="120770" y="0"/>
                  </a:lnTo>
                  <a:close/>
                </a:path>
              </a:pathLst>
            </a:custGeom>
            <a:solidFill>
              <a:srgbClr val="BE6C78">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8" name="Freeform 1037">
              <a:extLst>
                <a:ext uri="{FF2B5EF4-FFF2-40B4-BE49-F238E27FC236}">
                  <a16:creationId xmlns:a16="http://schemas.microsoft.com/office/drawing/2014/main" id="{80EFE358-5CFF-AAB6-B5EC-DFC741BC4ECF}"/>
                </a:ext>
              </a:extLst>
            </p:cNvPr>
            <p:cNvSpPr/>
            <p:nvPr/>
          </p:nvSpPr>
          <p:spPr>
            <a:xfrm>
              <a:off x="4397188" y="1936376"/>
              <a:ext cx="773206" cy="181536"/>
            </a:xfrm>
            <a:custGeom>
              <a:avLst/>
              <a:gdLst>
                <a:gd name="connsiteX0" fmla="*/ 80683 w 773206"/>
                <a:gd name="connsiteY0" fmla="*/ 13448 h 181536"/>
                <a:gd name="connsiteX1" fmla="*/ 773206 w 773206"/>
                <a:gd name="connsiteY1" fmla="*/ 0 h 181536"/>
                <a:gd name="connsiteX2" fmla="*/ 685800 w 773206"/>
                <a:gd name="connsiteY2" fmla="*/ 161365 h 181536"/>
                <a:gd name="connsiteX3" fmla="*/ 0 w 773206"/>
                <a:gd name="connsiteY3" fmla="*/ 181536 h 181536"/>
                <a:gd name="connsiteX4" fmla="*/ 80683 w 773206"/>
                <a:gd name="connsiteY4" fmla="*/ 13448 h 181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206" h="181536">
                  <a:moveTo>
                    <a:pt x="80683" y="13448"/>
                  </a:moveTo>
                  <a:lnTo>
                    <a:pt x="773206" y="0"/>
                  </a:lnTo>
                  <a:lnTo>
                    <a:pt x="685800" y="161365"/>
                  </a:lnTo>
                  <a:lnTo>
                    <a:pt x="0" y="181536"/>
                  </a:lnTo>
                  <a:lnTo>
                    <a:pt x="80683" y="13448"/>
                  </a:lnTo>
                  <a:close/>
                </a:path>
              </a:pathLst>
            </a:custGeom>
            <a:solidFill>
              <a:srgbClr val="00583B">
                <a:alpha val="4070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9" name="Freeform 1038">
              <a:extLst>
                <a:ext uri="{FF2B5EF4-FFF2-40B4-BE49-F238E27FC236}">
                  <a16:creationId xmlns:a16="http://schemas.microsoft.com/office/drawing/2014/main" id="{EE7B0EF3-59A5-878D-1E8C-7D38030B6B81}"/>
                </a:ext>
              </a:extLst>
            </p:cNvPr>
            <p:cNvSpPr/>
            <p:nvPr/>
          </p:nvSpPr>
          <p:spPr>
            <a:xfrm>
              <a:off x="7268135" y="2649071"/>
              <a:ext cx="658906" cy="981635"/>
            </a:xfrm>
            <a:custGeom>
              <a:avLst/>
              <a:gdLst>
                <a:gd name="connsiteX0" fmla="*/ 658906 w 658906"/>
                <a:gd name="connsiteY0" fmla="*/ 0 h 981635"/>
                <a:gd name="connsiteX1" fmla="*/ 457200 w 658906"/>
                <a:gd name="connsiteY1" fmla="*/ 107576 h 981635"/>
                <a:gd name="connsiteX2" fmla="*/ 262218 w 658906"/>
                <a:gd name="connsiteY2" fmla="*/ 383241 h 981635"/>
                <a:gd name="connsiteX3" fmla="*/ 100853 w 658906"/>
                <a:gd name="connsiteY3" fmla="*/ 672353 h 981635"/>
                <a:gd name="connsiteX4" fmla="*/ 0 w 658906"/>
                <a:gd name="connsiteY4" fmla="*/ 974911 h 981635"/>
                <a:gd name="connsiteX5" fmla="*/ 652183 w 658906"/>
                <a:gd name="connsiteY5" fmla="*/ 981635 h 981635"/>
                <a:gd name="connsiteX6" fmla="*/ 658906 w 658906"/>
                <a:gd name="connsiteY6" fmla="*/ 0 h 98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8906" h="981635">
                  <a:moveTo>
                    <a:pt x="658906" y="0"/>
                  </a:moveTo>
                  <a:lnTo>
                    <a:pt x="457200" y="107576"/>
                  </a:lnTo>
                  <a:lnTo>
                    <a:pt x="262218" y="383241"/>
                  </a:lnTo>
                  <a:lnTo>
                    <a:pt x="100853" y="672353"/>
                  </a:lnTo>
                  <a:lnTo>
                    <a:pt x="0" y="974911"/>
                  </a:lnTo>
                  <a:lnTo>
                    <a:pt x="652183" y="981635"/>
                  </a:lnTo>
                  <a:lnTo>
                    <a:pt x="658906" y="0"/>
                  </a:lnTo>
                  <a:close/>
                </a:path>
              </a:pathLst>
            </a:custGeom>
            <a:solidFill>
              <a:srgbClr val="00583B">
                <a:alpha val="4070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0" name="Freeform 1039">
              <a:extLst>
                <a:ext uri="{FF2B5EF4-FFF2-40B4-BE49-F238E27FC236}">
                  <a16:creationId xmlns:a16="http://schemas.microsoft.com/office/drawing/2014/main" id="{20089186-B9E4-ACFA-D40C-FF25F9E3A663}"/>
                </a:ext>
              </a:extLst>
            </p:cNvPr>
            <p:cNvSpPr/>
            <p:nvPr/>
          </p:nvSpPr>
          <p:spPr>
            <a:xfrm>
              <a:off x="7375712" y="1943100"/>
              <a:ext cx="564776" cy="262218"/>
            </a:xfrm>
            <a:custGeom>
              <a:avLst/>
              <a:gdLst>
                <a:gd name="connsiteX0" fmla="*/ 0 w 564776"/>
                <a:gd name="connsiteY0" fmla="*/ 0 h 262218"/>
                <a:gd name="connsiteX1" fmla="*/ 161364 w 564776"/>
                <a:gd name="connsiteY1" fmla="*/ 221876 h 262218"/>
                <a:gd name="connsiteX2" fmla="*/ 255494 w 564776"/>
                <a:gd name="connsiteY2" fmla="*/ 262218 h 262218"/>
                <a:gd name="connsiteX3" fmla="*/ 376517 w 564776"/>
                <a:gd name="connsiteY3" fmla="*/ 228600 h 262218"/>
                <a:gd name="connsiteX4" fmla="*/ 504264 w 564776"/>
                <a:gd name="connsiteY4" fmla="*/ 188259 h 262218"/>
                <a:gd name="connsiteX5" fmla="*/ 564776 w 564776"/>
                <a:gd name="connsiteY5" fmla="*/ 188259 h 262218"/>
                <a:gd name="connsiteX6" fmla="*/ 551329 w 564776"/>
                <a:gd name="connsiteY6" fmla="*/ 0 h 262218"/>
                <a:gd name="connsiteX7" fmla="*/ 0 w 564776"/>
                <a:gd name="connsiteY7" fmla="*/ 0 h 26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4776" h="262218">
                  <a:moveTo>
                    <a:pt x="0" y="0"/>
                  </a:moveTo>
                  <a:lnTo>
                    <a:pt x="161364" y="221876"/>
                  </a:lnTo>
                  <a:lnTo>
                    <a:pt x="255494" y="262218"/>
                  </a:lnTo>
                  <a:lnTo>
                    <a:pt x="376517" y="228600"/>
                  </a:lnTo>
                  <a:lnTo>
                    <a:pt x="504264" y="188259"/>
                  </a:lnTo>
                  <a:lnTo>
                    <a:pt x="564776" y="188259"/>
                  </a:lnTo>
                  <a:lnTo>
                    <a:pt x="551329" y="0"/>
                  </a:lnTo>
                  <a:lnTo>
                    <a:pt x="0" y="0"/>
                  </a:lnTo>
                  <a:close/>
                </a:path>
              </a:pathLst>
            </a:custGeom>
            <a:solidFill>
              <a:srgbClr val="00583B">
                <a:alpha val="4070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1" name="Freeform 1040">
              <a:extLst>
                <a:ext uri="{FF2B5EF4-FFF2-40B4-BE49-F238E27FC236}">
                  <a16:creationId xmlns:a16="http://schemas.microsoft.com/office/drawing/2014/main" id="{0DC672AB-3A8D-48E0-1DC0-0881874FAE90}"/>
                </a:ext>
              </a:extLst>
            </p:cNvPr>
            <p:cNvSpPr/>
            <p:nvPr/>
          </p:nvSpPr>
          <p:spPr>
            <a:xfrm>
              <a:off x="5614147" y="2037229"/>
              <a:ext cx="356347" cy="262218"/>
            </a:xfrm>
            <a:custGeom>
              <a:avLst/>
              <a:gdLst>
                <a:gd name="connsiteX0" fmla="*/ 26894 w 356347"/>
                <a:gd name="connsiteY0" fmla="*/ 13447 h 262218"/>
                <a:gd name="connsiteX1" fmla="*/ 356347 w 356347"/>
                <a:gd name="connsiteY1" fmla="*/ 0 h 262218"/>
                <a:gd name="connsiteX2" fmla="*/ 316006 w 356347"/>
                <a:gd name="connsiteY2" fmla="*/ 262218 h 262218"/>
                <a:gd name="connsiteX3" fmla="*/ 0 w 356347"/>
                <a:gd name="connsiteY3" fmla="*/ 127747 h 262218"/>
                <a:gd name="connsiteX4" fmla="*/ 26894 w 356347"/>
                <a:gd name="connsiteY4" fmla="*/ 13447 h 262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347" h="262218">
                  <a:moveTo>
                    <a:pt x="26894" y="13447"/>
                  </a:moveTo>
                  <a:lnTo>
                    <a:pt x="356347" y="0"/>
                  </a:lnTo>
                  <a:lnTo>
                    <a:pt x="316006" y="262218"/>
                  </a:lnTo>
                  <a:lnTo>
                    <a:pt x="0" y="127747"/>
                  </a:lnTo>
                  <a:lnTo>
                    <a:pt x="26894" y="13447"/>
                  </a:lnTo>
                  <a:close/>
                </a:path>
              </a:pathLst>
            </a:custGeom>
            <a:solidFill>
              <a:srgbClr val="F9FB86">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3" name="Freeform 1042">
              <a:extLst>
                <a:ext uri="{FF2B5EF4-FFF2-40B4-BE49-F238E27FC236}">
                  <a16:creationId xmlns:a16="http://schemas.microsoft.com/office/drawing/2014/main" id="{C0267B42-A9EC-3FA0-29DD-7A7B3E911332}"/>
                </a:ext>
              </a:extLst>
            </p:cNvPr>
            <p:cNvSpPr/>
            <p:nvPr/>
          </p:nvSpPr>
          <p:spPr>
            <a:xfrm>
              <a:off x="6468035" y="1943100"/>
              <a:ext cx="316006" cy="289112"/>
            </a:xfrm>
            <a:custGeom>
              <a:avLst/>
              <a:gdLst>
                <a:gd name="connsiteX0" fmla="*/ 121024 w 316006"/>
                <a:gd name="connsiteY0" fmla="*/ 0 h 289112"/>
                <a:gd name="connsiteX1" fmla="*/ 0 w 316006"/>
                <a:gd name="connsiteY1" fmla="*/ 228600 h 289112"/>
                <a:gd name="connsiteX2" fmla="*/ 147918 w 316006"/>
                <a:gd name="connsiteY2" fmla="*/ 289112 h 289112"/>
                <a:gd name="connsiteX3" fmla="*/ 316006 w 316006"/>
                <a:gd name="connsiteY3" fmla="*/ 0 h 289112"/>
                <a:gd name="connsiteX4" fmla="*/ 121024 w 316006"/>
                <a:gd name="connsiteY4" fmla="*/ 0 h 289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006" h="289112">
                  <a:moveTo>
                    <a:pt x="121024" y="0"/>
                  </a:moveTo>
                  <a:lnTo>
                    <a:pt x="0" y="228600"/>
                  </a:lnTo>
                  <a:lnTo>
                    <a:pt x="147918" y="289112"/>
                  </a:lnTo>
                  <a:lnTo>
                    <a:pt x="316006" y="0"/>
                  </a:lnTo>
                  <a:lnTo>
                    <a:pt x="121024" y="0"/>
                  </a:lnTo>
                  <a:close/>
                </a:path>
              </a:pathLst>
            </a:custGeom>
            <a:solidFill>
              <a:srgbClr val="F9FB86">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4" name="Freeform 1043">
              <a:extLst>
                <a:ext uri="{FF2B5EF4-FFF2-40B4-BE49-F238E27FC236}">
                  <a16:creationId xmlns:a16="http://schemas.microsoft.com/office/drawing/2014/main" id="{70A12971-88D9-7B2B-8299-6453A82A7CB9}"/>
                </a:ext>
              </a:extLst>
            </p:cNvPr>
            <p:cNvSpPr/>
            <p:nvPr/>
          </p:nvSpPr>
          <p:spPr>
            <a:xfrm>
              <a:off x="6071347" y="3348318"/>
              <a:ext cx="282388" cy="275664"/>
            </a:xfrm>
            <a:custGeom>
              <a:avLst/>
              <a:gdLst>
                <a:gd name="connsiteX0" fmla="*/ 107577 w 282388"/>
                <a:gd name="connsiteY0" fmla="*/ 0 h 275664"/>
                <a:gd name="connsiteX1" fmla="*/ 215153 w 282388"/>
                <a:gd name="connsiteY1" fmla="*/ 33617 h 275664"/>
                <a:gd name="connsiteX2" fmla="*/ 282388 w 282388"/>
                <a:gd name="connsiteY2" fmla="*/ 94129 h 275664"/>
                <a:gd name="connsiteX3" fmla="*/ 114300 w 282388"/>
                <a:gd name="connsiteY3" fmla="*/ 275664 h 275664"/>
                <a:gd name="connsiteX4" fmla="*/ 0 w 282388"/>
                <a:gd name="connsiteY4" fmla="*/ 208429 h 275664"/>
                <a:gd name="connsiteX5" fmla="*/ 107577 w 282388"/>
                <a:gd name="connsiteY5" fmla="*/ 0 h 275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388" h="275664">
                  <a:moveTo>
                    <a:pt x="107577" y="0"/>
                  </a:moveTo>
                  <a:lnTo>
                    <a:pt x="215153" y="33617"/>
                  </a:lnTo>
                  <a:lnTo>
                    <a:pt x="282388" y="94129"/>
                  </a:lnTo>
                  <a:lnTo>
                    <a:pt x="114300" y="275664"/>
                  </a:lnTo>
                  <a:lnTo>
                    <a:pt x="0" y="208429"/>
                  </a:lnTo>
                  <a:lnTo>
                    <a:pt x="107577" y="0"/>
                  </a:lnTo>
                  <a:close/>
                </a:path>
              </a:pathLst>
            </a:custGeom>
            <a:solidFill>
              <a:srgbClr val="F9FB86">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9" name="Rectangle 238">
              <a:extLst>
                <a:ext uri="{FF2B5EF4-FFF2-40B4-BE49-F238E27FC236}">
                  <a16:creationId xmlns:a16="http://schemas.microsoft.com/office/drawing/2014/main" id="{81346DE3-7180-03A9-2B7C-9817E04D71AA}"/>
                </a:ext>
              </a:extLst>
            </p:cNvPr>
            <p:cNvSpPr/>
            <p:nvPr/>
          </p:nvSpPr>
          <p:spPr>
            <a:xfrm>
              <a:off x="4254563" y="1941696"/>
              <a:ext cx="3671096" cy="1797548"/>
            </a:xfrm>
            <a:prstGeom prst="rect">
              <a:avLst/>
            </a:prstGeom>
            <a:gradFill flip="none" rotWithShape="1">
              <a:gsLst>
                <a:gs pos="0">
                  <a:schemeClr val="tx1"/>
                </a:gs>
                <a:gs pos="100000">
                  <a:schemeClr val="tx1">
                    <a:alpha val="0"/>
                    <a:lumMod val="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a:extLst>
              <a:ext uri="{FF2B5EF4-FFF2-40B4-BE49-F238E27FC236}">
                <a16:creationId xmlns:a16="http://schemas.microsoft.com/office/drawing/2014/main" id="{8F23A724-05B5-93BC-C31A-813EDDC5B944}"/>
              </a:ext>
            </a:extLst>
          </p:cNvPr>
          <p:cNvGrpSpPr/>
          <p:nvPr/>
        </p:nvGrpSpPr>
        <p:grpSpPr>
          <a:xfrm>
            <a:off x="543078" y="11131"/>
            <a:ext cx="11105843" cy="869855"/>
            <a:chOff x="6095" y="77325"/>
            <a:chExt cx="12191999" cy="869855"/>
          </a:xfrm>
        </p:grpSpPr>
        <p:sp>
          <p:nvSpPr>
            <p:cNvPr id="8" name="Rounded Rectangle 7">
              <a:extLst>
                <a:ext uri="{FF2B5EF4-FFF2-40B4-BE49-F238E27FC236}">
                  <a16:creationId xmlns:a16="http://schemas.microsoft.com/office/drawing/2014/main" id="{FD40579C-BAFF-A465-2109-B85C04D9BEFD}"/>
                </a:ext>
              </a:extLst>
            </p:cNvPr>
            <p:cNvSpPr/>
            <p:nvPr/>
          </p:nvSpPr>
          <p:spPr>
            <a:xfrm>
              <a:off x="6095" y="77325"/>
              <a:ext cx="12191999"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a:extLst>
                <a:ext uri="{FF2B5EF4-FFF2-40B4-BE49-F238E27FC236}">
                  <a16:creationId xmlns:a16="http://schemas.microsoft.com/office/drawing/2014/main" id="{08249CA0-537D-1122-26C0-75CBB3E4074C}"/>
                </a:ext>
              </a:extLst>
            </p:cNvPr>
            <p:cNvSpPr/>
            <p:nvPr/>
          </p:nvSpPr>
          <p:spPr>
            <a:xfrm>
              <a:off x="103631" y="143301"/>
              <a:ext cx="11984736"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a:extLst>
              <a:ext uri="{FF2B5EF4-FFF2-40B4-BE49-F238E27FC236}">
                <a16:creationId xmlns:a16="http://schemas.microsoft.com/office/drawing/2014/main" id="{162D2F81-45EC-4F42-1EDD-0D69E1EE28DA}"/>
              </a:ext>
            </a:extLst>
          </p:cNvPr>
          <p:cNvSpPr txBox="1"/>
          <p:nvPr/>
        </p:nvSpPr>
        <p:spPr>
          <a:xfrm>
            <a:off x="243071" y="213179"/>
            <a:ext cx="11765851" cy="584775"/>
          </a:xfrm>
          <a:prstGeom prst="rect">
            <a:avLst/>
          </a:prstGeom>
          <a:noFill/>
        </p:spPr>
        <p:txBody>
          <a:bodyPr wrap="square" rtlCol="0">
            <a:spAutoFit/>
          </a:bodyPr>
          <a:lstStyle/>
          <a:p>
            <a:pPr algn="ctr"/>
            <a:r>
              <a:rPr lang="en-US" sz="3200" spc="40">
                <a:solidFill>
                  <a:srgbClr val="E5E9D0"/>
                </a:solidFill>
                <a:latin typeface="Hardwick WF" pitchFamily="2" charset="0"/>
              </a:rPr>
              <a:t>RIGGED RULES: EXPLOITING POOR FAMILIES IN HOUSING</a:t>
            </a:r>
            <a:endParaRPr lang="en-US" sz="3200" i="1" spc="40" dirty="0">
              <a:solidFill>
                <a:srgbClr val="E5E9D0"/>
              </a:solidFill>
              <a:latin typeface="Avenir Next" panose="020B0503020202020204" pitchFamily="34" charset="0"/>
            </a:endParaRPr>
          </a:p>
        </p:txBody>
      </p:sp>
      <p:sp>
        <p:nvSpPr>
          <p:cNvPr id="9" name="Rounded Rectangle 8">
            <a:extLst>
              <a:ext uri="{FF2B5EF4-FFF2-40B4-BE49-F238E27FC236}">
                <a16:creationId xmlns:a16="http://schemas.microsoft.com/office/drawing/2014/main" id="{2F7FFFAA-C3D2-E92B-0851-E612E05F57DB}"/>
              </a:ext>
            </a:extLst>
          </p:cNvPr>
          <p:cNvSpPr/>
          <p:nvPr/>
        </p:nvSpPr>
        <p:spPr>
          <a:xfrm>
            <a:off x="351441" y="1365165"/>
            <a:ext cx="11489117" cy="5131887"/>
          </a:xfrm>
          <a:prstGeom prst="roundRect">
            <a:avLst>
              <a:gd name="adj" fmla="val 0"/>
            </a:avLst>
          </a:prstGeom>
          <a:noFill/>
          <a:ln>
            <a:solidFill>
              <a:srgbClr val="FF72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F85A8A24-2FBF-7C6F-E759-308F1170C396}"/>
              </a:ext>
            </a:extLst>
          </p:cNvPr>
          <p:cNvCxnSpPr>
            <a:cxnSpLocks/>
          </p:cNvCxnSpPr>
          <p:nvPr/>
        </p:nvCxnSpPr>
        <p:spPr>
          <a:xfrm>
            <a:off x="4138549" y="1377430"/>
            <a:ext cx="0" cy="5137082"/>
          </a:xfrm>
          <a:prstGeom prst="line">
            <a:avLst/>
          </a:prstGeom>
          <a:ln>
            <a:solidFill>
              <a:srgbClr val="FF7250"/>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55BEE96-BAE4-A69B-1E14-2FBBDC174009}"/>
              </a:ext>
            </a:extLst>
          </p:cNvPr>
          <p:cNvCxnSpPr>
            <a:cxnSpLocks/>
          </p:cNvCxnSpPr>
          <p:nvPr/>
        </p:nvCxnSpPr>
        <p:spPr>
          <a:xfrm>
            <a:off x="8043388" y="1365166"/>
            <a:ext cx="0" cy="5131886"/>
          </a:xfrm>
          <a:prstGeom prst="line">
            <a:avLst/>
          </a:prstGeom>
          <a:ln>
            <a:solidFill>
              <a:srgbClr val="FF7250"/>
            </a:solidFill>
            <a:prstDash val="sysDot"/>
          </a:ln>
        </p:spPr>
        <p:style>
          <a:lnRef idx="1">
            <a:schemeClr val="accent1"/>
          </a:lnRef>
          <a:fillRef idx="0">
            <a:schemeClr val="accent1"/>
          </a:fillRef>
          <a:effectRef idx="0">
            <a:schemeClr val="accent1"/>
          </a:effectRef>
          <a:fontRef idx="minor">
            <a:schemeClr val="tx1"/>
          </a:fontRef>
        </p:style>
      </p:cxnSp>
      <p:sp>
        <p:nvSpPr>
          <p:cNvPr id="195" name="Rectangle 194">
            <a:extLst>
              <a:ext uri="{FF2B5EF4-FFF2-40B4-BE49-F238E27FC236}">
                <a16:creationId xmlns:a16="http://schemas.microsoft.com/office/drawing/2014/main" id="{CD896B17-042E-FEE0-773E-FBC8733FE32F}"/>
              </a:ext>
            </a:extLst>
          </p:cNvPr>
          <p:cNvSpPr/>
          <p:nvPr/>
        </p:nvSpPr>
        <p:spPr>
          <a:xfrm>
            <a:off x="1451871" y="1192129"/>
            <a:ext cx="1576032" cy="3997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6" name="TextBox 195">
            <a:extLst>
              <a:ext uri="{FF2B5EF4-FFF2-40B4-BE49-F238E27FC236}">
                <a16:creationId xmlns:a16="http://schemas.microsoft.com/office/drawing/2014/main" id="{B7DB6256-7C48-10E7-67D2-B709F47B9AD3}"/>
              </a:ext>
            </a:extLst>
          </p:cNvPr>
          <p:cNvSpPr txBox="1"/>
          <p:nvPr/>
        </p:nvSpPr>
        <p:spPr>
          <a:xfrm>
            <a:off x="589301" y="1173305"/>
            <a:ext cx="3353925" cy="400110"/>
          </a:xfrm>
          <a:prstGeom prst="rect">
            <a:avLst/>
          </a:prstGeom>
          <a:noFill/>
        </p:spPr>
        <p:txBody>
          <a:bodyPr wrap="square" rtlCol="0">
            <a:spAutoFit/>
          </a:bodyPr>
          <a:lstStyle/>
          <a:p>
            <a:pPr algn="ctr"/>
            <a:r>
              <a:rPr lang="en-US" sz="2000" spc="40">
                <a:solidFill>
                  <a:srgbClr val="E5E9D0"/>
                </a:solidFill>
                <a:latin typeface="Hardwick WF" pitchFamily="2" charset="0"/>
              </a:rPr>
              <a:t>EVICTION</a:t>
            </a:r>
            <a:endParaRPr lang="en-US" sz="2000" spc="40" dirty="0">
              <a:solidFill>
                <a:srgbClr val="E5E9D0"/>
              </a:solidFill>
              <a:latin typeface="Hardwick WF" pitchFamily="2" charset="0"/>
            </a:endParaRPr>
          </a:p>
        </p:txBody>
      </p:sp>
      <p:sp>
        <p:nvSpPr>
          <p:cNvPr id="197" name="Rectangle 196">
            <a:extLst>
              <a:ext uri="{FF2B5EF4-FFF2-40B4-BE49-F238E27FC236}">
                <a16:creationId xmlns:a16="http://schemas.microsoft.com/office/drawing/2014/main" id="{592DF8A5-9E14-9868-43B5-F8DD813A395A}"/>
              </a:ext>
            </a:extLst>
          </p:cNvPr>
          <p:cNvSpPr/>
          <p:nvPr/>
        </p:nvSpPr>
        <p:spPr>
          <a:xfrm>
            <a:off x="8862485" y="1198325"/>
            <a:ext cx="2275902" cy="3997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8" name="TextBox 197">
            <a:extLst>
              <a:ext uri="{FF2B5EF4-FFF2-40B4-BE49-F238E27FC236}">
                <a16:creationId xmlns:a16="http://schemas.microsoft.com/office/drawing/2014/main" id="{00A157E7-D388-E58F-1A56-1D43C8DE6273}"/>
              </a:ext>
            </a:extLst>
          </p:cNvPr>
          <p:cNvSpPr txBox="1"/>
          <p:nvPr/>
        </p:nvSpPr>
        <p:spPr>
          <a:xfrm>
            <a:off x="8522415" y="1165111"/>
            <a:ext cx="2995904" cy="400110"/>
          </a:xfrm>
          <a:prstGeom prst="rect">
            <a:avLst/>
          </a:prstGeom>
          <a:noFill/>
        </p:spPr>
        <p:txBody>
          <a:bodyPr wrap="square" rtlCol="0">
            <a:spAutoFit/>
          </a:bodyPr>
          <a:lstStyle/>
          <a:p>
            <a:pPr algn="ctr"/>
            <a:r>
              <a:rPr lang="en-US" sz="2000" spc="40">
                <a:solidFill>
                  <a:srgbClr val="E5E9D0"/>
                </a:solidFill>
                <a:latin typeface="Hardwick WF" pitchFamily="2" charset="0"/>
              </a:rPr>
              <a:t>DISCRIMINATION</a:t>
            </a:r>
            <a:endParaRPr lang="en-US" sz="2000" spc="40" dirty="0">
              <a:solidFill>
                <a:srgbClr val="E5E9D0"/>
              </a:solidFill>
              <a:latin typeface="Hardwick WF" pitchFamily="2" charset="0"/>
            </a:endParaRPr>
          </a:p>
        </p:txBody>
      </p:sp>
      <p:sp>
        <p:nvSpPr>
          <p:cNvPr id="199" name="Rectangle 198">
            <a:extLst>
              <a:ext uri="{FF2B5EF4-FFF2-40B4-BE49-F238E27FC236}">
                <a16:creationId xmlns:a16="http://schemas.microsoft.com/office/drawing/2014/main" id="{8167D9E4-BD79-37D3-0086-988B2FE36C3B}"/>
              </a:ext>
            </a:extLst>
          </p:cNvPr>
          <p:cNvSpPr/>
          <p:nvPr/>
        </p:nvSpPr>
        <p:spPr>
          <a:xfrm>
            <a:off x="5181312" y="1211456"/>
            <a:ext cx="1820076" cy="3997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0" name="TextBox 199">
            <a:extLst>
              <a:ext uri="{FF2B5EF4-FFF2-40B4-BE49-F238E27FC236}">
                <a16:creationId xmlns:a16="http://schemas.microsoft.com/office/drawing/2014/main" id="{6E9EF110-820C-A590-9B03-4A8777928576}"/>
              </a:ext>
            </a:extLst>
          </p:cNvPr>
          <p:cNvSpPr txBox="1"/>
          <p:nvPr/>
        </p:nvSpPr>
        <p:spPr>
          <a:xfrm>
            <a:off x="5026988" y="1083034"/>
            <a:ext cx="2134866" cy="730328"/>
          </a:xfrm>
          <a:prstGeom prst="rect">
            <a:avLst/>
          </a:prstGeom>
          <a:noFill/>
        </p:spPr>
        <p:txBody>
          <a:bodyPr wrap="square" rtlCol="0">
            <a:spAutoFit/>
          </a:bodyPr>
          <a:lstStyle/>
          <a:p>
            <a:pPr algn="ctr">
              <a:lnSpc>
                <a:spcPts val="2500"/>
              </a:lnSpc>
            </a:pPr>
            <a:r>
              <a:rPr lang="en-US" sz="2000" spc="40">
                <a:solidFill>
                  <a:srgbClr val="E5E9D0"/>
                </a:solidFill>
                <a:latin typeface="Hardwick WF" pitchFamily="2" charset="0"/>
              </a:rPr>
              <a:t>FINANCIAL BARRIERS</a:t>
            </a:r>
            <a:endParaRPr lang="en-US" sz="2000" spc="40" dirty="0">
              <a:solidFill>
                <a:srgbClr val="E5E9D0"/>
              </a:solidFill>
              <a:latin typeface="Hardwick WF" pitchFamily="2" charset="0"/>
            </a:endParaRPr>
          </a:p>
        </p:txBody>
      </p:sp>
      <p:grpSp>
        <p:nvGrpSpPr>
          <p:cNvPr id="223" name="Group 222">
            <a:extLst>
              <a:ext uri="{FF2B5EF4-FFF2-40B4-BE49-F238E27FC236}">
                <a16:creationId xmlns:a16="http://schemas.microsoft.com/office/drawing/2014/main" id="{DB43112B-3D55-C7E9-1010-98CB6C0B42B4}"/>
              </a:ext>
            </a:extLst>
          </p:cNvPr>
          <p:cNvGrpSpPr/>
          <p:nvPr/>
        </p:nvGrpSpPr>
        <p:grpSpPr>
          <a:xfrm>
            <a:off x="438838" y="2159108"/>
            <a:ext cx="3602093" cy="2444905"/>
            <a:chOff x="462494" y="1831792"/>
            <a:chExt cx="3602093" cy="1832031"/>
          </a:xfrm>
        </p:grpSpPr>
        <p:pic>
          <p:nvPicPr>
            <p:cNvPr id="204" name="Picture 203">
              <a:extLst>
                <a:ext uri="{FF2B5EF4-FFF2-40B4-BE49-F238E27FC236}">
                  <a16:creationId xmlns:a16="http://schemas.microsoft.com/office/drawing/2014/main" id="{B850D9C2-6F54-968B-2AA5-558B77A71473}"/>
                </a:ext>
              </a:extLst>
            </p:cNvPr>
            <p:cNvPicPr>
              <a:picLocks noChangeAspect="1"/>
            </p:cNvPicPr>
            <p:nvPr/>
          </p:nvPicPr>
          <p:blipFill>
            <a:blip r:embed="rId5"/>
            <a:stretch>
              <a:fillRect/>
            </a:stretch>
          </p:blipFill>
          <p:spPr>
            <a:xfrm>
              <a:off x="462494" y="2008292"/>
              <a:ext cx="3602093" cy="1655531"/>
            </a:xfrm>
            <a:prstGeom prst="rect">
              <a:avLst/>
            </a:prstGeom>
          </p:spPr>
        </p:pic>
        <p:pic>
          <p:nvPicPr>
            <p:cNvPr id="219" name="Picture 218">
              <a:extLst>
                <a:ext uri="{FF2B5EF4-FFF2-40B4-BE49-F238E27FC236}">
                  <a16:creationId xmlns:a16="http://schemas.microsoft.com/office/drawing/2014/main" id="{EE9A0160-7348-DA0E-1F3A-ED314A8C0982}"/>
                </a:ext>
              </a:extLst>
            </p:cNvPr>
            <p:cNvPicPr>
              <a:picLocks noChangeAspect="1"/>
            </p:cNvPicPr>
            <p:nvPr/>
          </p:nvPicPr>
          <p:blipFill rotWithShape="1">
            <a:blip r:embed="rId6"/>
            <a:srcRect l="54004" r="38466"/>
            <a:stretch/>
          </p:blipFill>
          <p:spPr>
            <a:xfrm>
              <a:off x="2377125" y="1831792"/>
              <a:ext cx="294815" cy="1769743"/>
            </a:xfrm>
            <a:prstGeom prst="rect">
              <a:avLst/>
            </a:prstGeom>
          </p:spPr>
        </p:pic>
        <p:pic>
          <p:nvPicPr>
            <p:cNvPr id="220" name="Picture 219">
              <a:extLst>
                <a:ext uri="{FF2B5EF4-FFF2-40B4-BE49-F238E27FC236}">
                  <a16:creationId xmlns:a16="http://schemas.microsoft.com/office/drawing/2014/main" id="{41F7F1A6-0716-1349-6ADF-A57FAB5FEEF0}"/>
                </a:ext>
              </a:extLst>
            </p:cNvPr>
            <p:cNvPicPr>
              <a:picLocks noChangeAspect="1"/>
            </p:cNvPicPr>
            <p:nvPr/>
          </p:nvPicPr>
          <p:blipFill rotWithShape="1">
            <a:blip r:embed="rId6"/>
            <a:srcRect l="75717" r="16063"/>
            <a:stretch/>
          </p:blipFill>
          <p:spPr>
            <a:xfrm>
              <a:off x="3148753" y="2008291"/>
              <a:ext cx="288560" cy="1586595"/>
            </a:xfrm>
            <a:prstGeom prst="rect">
              <a:avLst/>
            </a:prstGeom>
          </p:spPr>
        </p:pic>
        <p:pic>
          <p:nvPicPr>
            <p:cNvPr id="222" name="Picture 221">
              <a:extLst>
                <a:ext uri="{FF2B5EF4-FFF2-40B4-BE49-F238E27FC236}">
                  <a16:creationId xmlns:a16="http://schemas.microsoft.com/office/drawing/2014/main" id="{A1157CA1-0331-10C8-4161-37A8E43467FA}"/>
                </a:ext>
              </a:extLst>
            </p:cNvPr>
            <p:cNvPicPr>
              <a:picLocks noChangeAspect="1"/>
            </p:cNvPicPr>
            <p:nvPr/>
          </p:nvPicPr>
          <p:blipFill rotWithShape="1">
            <a:blip r:embed="rId6"/>
            <a:srcRect l="8787" r="84389"/>
            <a:stretch/>
          </p:blipFill>
          <p:spPr>
            <a:xfrm>
              <a:off x="862176" y="2008290"/>
              <a:ext cx="239512" cy="1586595"/>
            </a:xfrm>
            <a:prstGeom prst="rect">
              <a:avLst/>
            </a:prstGeom>
          </p:spPr>
        </p:pic>
      </p:grpSp>
      <p:grpSp>
        <p:nvGrpSpPr>
          <p:cNvPr id="211" name="Group 210">
            <a:extLst>
              <a:ext uri="{FF2B5EF4-FFF2-40B4-BE49-F238E27FC236}">
                <a16:creationId xmlns:a16="http://schemas.microsoft.com/office/drawing/2014/main" id="{9540434B-A693-E9DB-E6AB-45D5F90EC220}"/>
              </a:ext>
            </a:extLst>
          </p:cNvPr>
          <p:cNvGrpSpPr/>
          <p:nvPr/>
        </p:nvGrpSpPr>
        <p:grpSpPr>
          <a:xfrm>
            <a:off x="927503" y="2563048"/>
            <a:ext cx="355053" cy="279335"/>
            <a:chOff x="2890110" y="3945971"/>
            <a:chExt cx="355053" cy="311467"/>
          </a:xfrm>
          <a:effectLst>
            <a:outerShdw blurRad="50800" dist="38100" dir="8100000" sx="101000" sy="101000" algn="tr" rotWithShape="0">
              <a:prstClr val="black"/>
            </a:outerShdw>
          </a:effectLst>
          <a:scene3d>
            <a:camera prst="obliqueTopLeft"/>
            <a:lightRig rig="threePt" dir="t"/>
          </a:scene3d>
        </p:grpSpPr>
        <p:sp>
          <p:nvSpPr>
            <p:cNvPr id="208" name="Freeform 207">
              <a:extLst>
                <a:ext uri="{FF2B5EF4-FFF2-40B4-BE49-F238E27FC236}">
                  <a16:creationId xmlns:a16="http://schemas.microsoft.com/office/drawing/2014/main" id="{AD813F6B-B4BC-7D9F-7135-FBE1E413C18A}"/>
                </a:ext>
              </a:extLst>
            </p:cNvPr>
            <p:cNvSpPr/>
            <p:nvPr/>
          </p:nvSpPr>
          <p:spPr>
            <a:xfrm>
              <a:off x="2890110" y="3945971"/>
              <a:ext cx="355053" cy="311467"/>
            </a:xfrm>
            <a:custGeom>
              <a:avLst/>
              <a:gdLst>
                <a:gd name="connsiteX0" fmla="*/ 34414 w 355053"/>
                <a:gd name="connsiteY0" fmla="*/ 311468 h 311467"/>
                <a:gd name="connsiteX1" fmla="*/ 355054 w 355053"/>
                <a:gd name="connsiteY1" fmla="*/ 311468 h 311467"/>
                <a:gd name="connsiteX2" fmla="*/ 343672 w 355053"/>
                <a:gd name="connsiteY2" fmla="*/ 284912 h 311467"/>
                <a:gd name="connsiteX3" fmla="*/ 317306 w 355053"/>
                <a:gd name="connsiteY3" fmla="*/ 19050 h 311467"/>
                <a:gd name="connsiteX4" fmla="*/ 317306 w 355053"/>
                <a:gd name="connsiteY4" fmla="*/ 0 h 311467"/>
                <a:gd name="connsiteX5" fmla="*/ 0 w 355053"/>
                <a:gd name="connsiteY5" fmla="*/ 0 h 311467"/>
                <a:gd name="connsiteX6" fmla="*/ 0 w 355053"/>
                <a:gd name="connsiteY6" fmla="*/ 19050 h 311467"/>
                <a:gd name="connsiteX7" fmla="*/ 29470 w 355053"/>
                <a:gd name="connsiteY7" fmla="*/ 299923 h 311467"/>
                <a:gd name="connsiteX8" fmla="*/ 279254 w 355053"/>
                <a:gd name="connsiteY8" fmla="*/ 38100 h 311467"/>
                <a:gd name="connsiteX9" fmla="*/ 299628 w 355053"/>
                <a:gd name="connsiteY9" fmla="*/ 273368 h 311467"/>
                <a:gd name="connsiteX10" fmla="*/ 60150 w 355053"/>
                <a:gd name="connsiteY10" fmla="*/ 273368 h 311467"/>
                <a:gd name="connsiteX11" fmla="*/ 38157 w 355053"/>
                <a:gd name="connsiteY11" fmla="*/ 38100 h 311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5053" h="311467">
                  <a:moveTo>
                    <a:pt x="34414" y="311468"/>
                  </a:moveTo>
                  <a:lnTo>
                    <a:pt x="355054" y="311468"/>
                  </a:lnTo>
                  <a:lnTo>
                    <a:pt x="343672" y="284912"/>
                  </a:lnTo>
                  <a:cubicBezTo>
                    <a:pt x="325926" y="243497"/>
                    <a:pt x="317306" y="156524"/>
                    <a:pt x="317306" y="19050"/>
                  </a:cubicBezTo>
                  <a:lnTo>
                    <a:pt x="317306" y="0"/>
                  </a:lnTo>
                  <a:lnTo>
                    <a:pt x="0" y="0"/>
                  </a:lnTo>
                  <a:lnTo>
                    <a:pt x="0" y="19050"/>
                  </a:lnTo>
                  <a:cubicBezTo>
                    <a:pt x="0" y="163830"/>
                    <a:pt x="9363" y="253032"/>
                    <a:pt x="29470" y="299923"/>
                  </a:cubicBezTo>
                  <a:close/>
                  <a:moveTo>
                    <a:pt x="279254" y="38100"/>
                  </a:moveTo>
                  <a:cubicBezTo>
                    <a:pt x="279921" y="148733"/>
                    <a:pt x="286483" y="224981"/>
                    <a:pt x="299628" y="273368"/>
                  </a:cubicBezTo>
                  <a:lnTo>
                    <a:pt x="60150" y="273368"/>
                  </a:lnTo>
                  <a:cubicBezTo>
                    <a:pt x="46091" y="230676"/>
                    <a:pt x="38862" y="153353"/>
                    <a:pt x="38157" y="38100"/>
                  </a:cubicBezTo>
                  <a:close/>
                </a:path>
              </a:pathLst>
            </a:custGeom>
            <a:solidFill>
              <a:srgbClr val="FF8AD8"/>
            </a:solidFill>
            <a:ln w="9525" cap="flat">
              <a:noFill/>
              <a:prstDash val="solid"/>
              <a:miter/>
            </a:ln>
          </p:spPr>
          <p:txBody>
            <a:bodyPr rtlCol="0" anchor="ctr"/>
            <a:lstStyle/>
            <a:p>
              <a:endParaRPr lang="en-US" dirty="0"/>
            </a:p>
          </p:txBody>
        </p:sp>
        <p:sp>
          <p:nvSpPr>
            <p:cNvPr id="210" name="Rectangle 209">
              <a:extLst>
                <a:ext uri="{FF2B5EF4-FFF2-40B4-BE49-F238E27FC236}">
                  <a16:creationId xmlns:a16="http://schemas.microsoft.com/office/drawing/2014/main" id="{78FBDA01-565A-A0B1-5999-DE9B45B676B1}"/>
                </a:ext>
              </a:extLst>
            </p:cNvPr>
            <p:cNvSpPr/>
            <p:nvPr/>
          </p:nvSpPr>
          <p:spPr>
            <a:xfrm>
              <a:off x="2924175" y="3975100"/>
              <a:ext cx="272508" cy="255934"/>
            </a:xfrm>
            <a:prstGeom prst="rect">
              <a:avLst/>
            </a:prstGeom>
            <a:solidFill>
              <a:srgbClr val="FF8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4" name="Group 223">
            <a:extLst>
              <a:ext uri="{FF2B5EF4-FFF2-40B4-BE49-F238E27FC236}">
                <a16:creationId xmlns:a16="http://schemas.microsoft.com/office/drawing/2014/main" id="{DB7DFA94-6C61-6C80-2E1B-29D4F6CEB952}"/>
              </a:ext>
            </a:extLst>
          </p:cNvPr>
          <p:cNvGrpSpPr/>
          <p:nvPr/>
        </p:nvGrpSpPr>
        <p:grpSpPr>
          <a:xfrm>
            <a:off x="2391231" y="2851290"/>
            <a:ext cx="355053" cy="279335"/>
            <a:chOff x="2890110" y="3945971"/>
            <a:chExt cx="355053" cy="311467"/>
          </a:xfrm>
          <a:effectLst>
            <a:outerShdw blurRad="50800" dist="38100" dir="8100000" sx="101000" sy="101000" algn="tr" rotWithShape="0">
              <a:prstClr val="black"/>
            </a:outerShdw>
          </a:effectLst>
        </p:grpSpPr>
        <p:sp>
          <p:nvSpPr>
            <p:cNvPr id="225" name="Freeform 224">
              <a:extLst>
                <a:ext uri="{FF2B5EF4-FFF2-40B4-BE49-F238E27FC236}">
                  <a16:creationId xmlns:a16="http://schemas.microsoft.com/office/drawing/2014/main" id="{B393F278-D95F-FDD4-3066-8F4961BBB165}"/>
                </a:ext>
              </a:extLst>
            </p:cNvPr>
            <p:cNvSpPr/>
            <p:nvPr/>
          </p:nvSpPr>
          <p:spPr>
            <a:xfrm>
              <a:off x="2890110" y="3945971"/>
              <a:ext cx="355053" cy="311467"/>
            </a:xfrm>
            <a:custGeom>
              <a:avLst/>
              <a:gdLst>
                <a:gd name="connsiteX0" fmla="*/ 34414 w 355053"/>
                <a:gd name="connsiteY0" fmla="*/ 311468 h 311467"/>
                <a:gd name="connsiteX1" fmla="*/ 355054 w 355053"/>
                <a:gd name="connsiteY1" fmla="*/ 311468 h 311467"/>
                <a:gd name="connsiteX2" fmla="*/ 343672 w 355053"/>
                <a:gd name="connsiteY2" fmla="*/ 284912 h 311467"/>
                <a:gd name="connsiteX3" fmla="*/ 317306 w 355053"/>
                <a:gd name="connsiteY3" fmla="*/ 19050 h 311467"/>
                <a:gd name="connsiteX4" fmla="*/ 317306 w 355053"/>
                <a:gd name="connsiteY4" fmla="*/ 0 h 311467"/>
                <a:gd name="connsiteX5" fmla="*/ 0 w 355053"/>
                <a:gd name="connsiteY5" fmla="*/ 0 h 311467"/>
                <a:gd name="connsiteX6" fmla="*/ 0 w 355053"/>
                <a:gd name="connsiteY6" fmla="*/ 19050 h 311467"/>
                <a:gd name="connsiteX7" fmla="*/ 29470 w 355053"/>
                <a:gd name="connsiteY7" fmla="*/ 299923 h 311467"/>
                <a:gd name="connsiteX8" fmla="*/ 279254 w 355053"/>
                <a:gd name="connsiteY8" fmla="*/ 38100 h 311467"/>
                <a:gd name="connsiteX9" fmla="*/ 299628 w 355053"/>
                <a:gd name="connsiteY9" fmla="*/ 273368 h 311467"/>
                <a:gd name="connsiteX10" fmla="*/ 60150 w 355053"/>
                <a:gd name="connsiteY10" fmla="*/ 273368 h 311467"/>
                <a:gd name="connsiteX11" fmla="*/ 38157 w 355053"/>
                <a:gd name="connsiteY11" fmla="*/ 38100 h 311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5053" h="311467">
                  <a:moveTo>
                    <a:pt x="34414" y="311468"/>
                  </a:moveTo>
                  <a:lnTo>
                    <a:pt x="355054" y="311468"/>
                  </a:lnTo>
                  <a:lnTo>
                    <a:pt x="343672" y="284912"/>
                  </a:lnTo>
                  <a:cubicBezTo>
                    <a:pt x="325926" y="243497"/>
                    <a:pt x="317306" y="156524"/>
                    <a:pt x="317306" y="19050"/>
                  </a:cubicBezTo>
                  <a:lnTo>
                    <a:pt x="317306" y="0"/>
                  </a:lnTo>
                  <a:lnTo>
                    <a:pt x="0" y="0"/>
                  </a:lnTo>
                  <a:lnTo>
                    <a:pt x="0" y="19050"/>
                  </a:lnTo>
                  <a:cubicBezTo>
                    <a:pt x="0" y="163830"/>
                    <a:pt x="9363" y="253032"/>
                    <a:pt x="29470" y="299923"/>
                  </a:cubicBezTo>
                  <a:close/>
                  <a:moveTo>
                    <a:pt x="279254" y="38100"/>
                  </a:moveTo>
                  <a:cubicBezTo>
                    <a:pt x="279921" y="148733"/>
                    <a:pt x="286483" y="224981"/>
                    <a:pt x="299628" y="273368"/>
                  </a:cubicBezTo>
                  <a:lnTo>
                    <a:pt x="60150" y="273368"/>
                  </a:lnTo>
                  <a:cubicBezTo>
                    <a:pt x="46091" y="230676"/>
                    <a:pt x="38862" y="153353"/>
                    <a:pt x="38157" y="38100"/>
                  </a:cubicBezTo>
                  <a:close/>
                </a:path>
              </a:pathLst>
            </a:custGeom>
            <a:solidFill>
              <a:srgbClr val="FF8AD8"/>
            </a:solidFill>
            <a:ln w="9525" cap="flat">
              <a:noFill/>
              <a:prstDash val="solid"/>
              <a:miter/>
            </a:ln>
          </p:spPr>
          <p:txBody>
            <a:bodyPr rtlCol="0" anchor="ctr"/>
            <a:lstStyle/>
            <a:p>
              <a:endParaRPr lang="en-US" dirty="0"/>
            </a:p>
          </p:txBody>
        </p:sp>
        <p:sp>
          <p:nvSpPr>
            <p:cNvPr id="226" name="Rectangle 225">
              <a:extLst>
                <a:ext uri="{FF2B5EF4-FFF2-40B4-BE49-F238E27FC236}">
                  <a16:creationId xmlns:a16="http://schemas.microsoft.com/office/drawing/2014/main" id="{A67DD51E-B53E-22A2-1E29-01B90DAB6725}"/>
                </a:ext>
              </a:extLst>
            </p:cNvPr>
            <p:cNvSpPr/>
            <p:nvPr/>
          </p:nvSpPr>
          <p:spPr>
            <a:xfrm>
              <a:off x="2924175" y="3975100"/>
              <a:ext cx="272508" cy="255934"/>
            </a:xfrm>
            <a:prstGeom prst="rect">
              <a:avLst/>
            </a:prstGeom>
            <a:solidFill>
              <a:srgbClr val="FF8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7" name="Group 226">
            <a:extLst>
              <a:ext uri="{FF2B5EF4-FFF2-40B4-BE49-F238E27FC236}">
                <a16:creationId xmlns:a16="http://schemas.microsoft.com/office/drawing/2014/main" id="{1D6E76E5-56FB-D1EB-BB2F-0B032148BEC2}"/>
              </a:ext>
            </a:extLst>
          </p:cNvPr>
          <p:cNvGrpSpPr/>
          <p:nvPr/>
        </p:nvGrpSpPr>
        <p:grpSpPr>
          <a:xfrm>
            <a:off x="3174617" y="2827610"/>
            <a:ext cx="355053" cy="279335"/>
            <a:chOff x="2890110" y="3945971"/>
            <a:chExt cx="355053" cy="311467"/>
          </a:xfrm>
          <a:effectLst>
            <a:outerShdw blurRad="50800" dist="38100" dir="8100000" sx="101000" sy="101000" algn="tr" rotWithShape="0">
              <a:prstClr val="black"/>
            </a:outerShdw>
          </a:effectLst>
        </p:grpSpPr>
        <p:sp>
          <p:nvSpPr>
            <p:cNvPr id="229" name="Freeform 228">
              <a:extLst>
                <a:ext uri="{FF2B5EF4-FFF2-40B4-BE49-F238E27FC236}">
                  <a16:creationId xmlns:a16="http://schemas.microsoft.com/office/drawing/2014/main" id="{1A94F694-DA0E-890D-2F3E-D160795EF6F5}"/>
                </a:ext>
              </a:extLst>
            </p:cNvPr>
            <p:cNvSpPr/>
            <p:nvPr/>
          </p:nvSpPr>
          <p:spPr>
            <a:xfrm>
              <a:off x="2890110" y="3945971"/>
              <a:ext cx="355053" cy="311467"/>
            </a:xfrm>
            <a:custGeom>
              <a:avLst/>
              <a:gdLst>
                <a:gd name="connsiteX0" fmla="*/ 34414 w 355053"/>
                <a:gd name="connsiteY0" fmla="*/ 311468 h 311467"/>
                <a:gd name="connsiteX1" fmla="*/ 355054 w 355053"/>
                <a:gd name="connsiteY1" fmla="*/ 311468 h 311467"/>
                <a:gd name="connsiteX2" fmla="*/ 343672 w 355053"/>
                <a:gd name="connsiteY2" fmla="*/ 284912 h 311467"/>
                <a:gd name="connsiteX3" fmla="*/ 317306 w 355053"/>
                <a:gd name="connsiteY3" fmla="*/ 19050 h 311467"/>
                <a:gd name="connsiteX4" fmla="*/ 317306 w 355053"/>
                <a:gd name="connsiteY4" fmla="*/ 0 h 311467"/>
                <a:gd name="connsiteX5" fmla="*/ 0 w 355053"/>
                <a:gd name="connsiteY5" fmla="*/ 0 h 311467"/>
                <a:gd name="connsiteX6" fmla="*/ 0 w 355053"/>
                <a:gd name="connsiteY6" fmla="*/ 19050 h 311467"/>
                <a:gd name="connsiteX7" fmla="*/ 29470 w 355053"/>
                <a:gd name="connsiteY7" fmla="*/ 299923 h 311467"/>
                <a:gd name="connsiteX8" fmla="*/ 279254 w 355053"/>
                <a:gd name="connsiteY8" fmla="*/ 38100 h 311467"/>
                <a:gd name="connsiteX9" fmla="*/ 299628 w 355053"/>
                <a:gd name="connsiteY9" fmla="*/ 273368 h 311467"/>
                <a:gd name="connsiteX10" fmla="*/ 60150 w 355053"/>
                <a:gd name="connsiteY10" fmla="*/ 273368 h 311467"/>
                <a:gd name="connsiteX11" fmla="*/ 38157 w 355053"/>
                <a:gd name="connsiteY11" fmla="*/ 38100 h 311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5053" h="311467">
                  <a:moveTo>
                    <a:pt x="34414" y="311468"/>
                  </a:moveTo>
                  <a:lnTo>
                    <a:pt x="355054" y="311468"/>
                  </a:lnTo>
                  <a:lnTo>
                    <a:pt x="343672" y="284912"/>
                  </a:lnTo>
                  <a:cubicBezTo>
                    <a:pt x="325926" y="243497"/>
                    <a:pt x="317306" y="156524"/>
                    <a:pt x="317306" y="19050"/>
                  </a:cubicBezTo>
                  <a:lnTo>
                    <a:pt x="317306" y="0"/>
                  </a:lnTo>
                  <a:lnTo>
                    <a:pt x="0" y="0"/>
                  </a:lnTo>
                  <a:lnTo>
                    <a:pt x="0" y="19050"/>
                  </a:lnTo>
                  <a:cubicBezTo>
                    <a:pt x="0" y="163830"/>
                    <a:pt x="9363" y="253032"/>
                    <a:pt x="29470" y="299923"/>
                  </a:cubicBezTo>
                  <a:close/>
                  <a:moveTo>
                    <a:pt x="279254" y="38100"/>
                  </a:moveTo>
                  <a:cubicBezTo>
                    <a:pt x="279921" y="148733"/>
                    <a:pt x="286483" y="224981"/>
                    <a:pt x="299628" y="273368"/>
                  </a:cubicBezTo>
                  <a:lnTo>
                    <a:pt x="60150" y="273368"/>
                  </a:lnTo>
                  <a:cubicBezTo>
                    <a:pt x="46091" y="230676"/>
                    <a:pt x="38862" y="153353"/>
                    <a:pt x="38157" y="38100"/>
                  </a:cubicBezTo>
                  <a:close/>
                </a:path>
              </a:pathLst>
            </a:custGeom>
            <a:solidFill>
              <a:srgbClr val="FF8AD8"/>
            </a:solidFill>
            <a:ln w="9525" cap="flat">
              <a:noFill/>
              <a:prstDash val="solid"/>
              <a:miter/>
            </a:ln>
          </p:spPr>
          <p:txBody>
            <a:bodyPr rtlCol="0" anchor="ctr"/>
            <a:lstStyle/>
            <a:p>
              <a:endParaRPr lang="en-US" dirty="0"/>
            </a:p>
          </p:txBody>
        </p:sp>
        <p:sp>
          <p:nvSpPr>
            <p:cNvPr id="230" name="Rectangle 229">
              <a:extLst>
                <a:ext uri="{FF2B5EF4-FFF2-40B4-BE49-F238E27FC236}">
                  <a16:creationId xmlns:a16="http://schemas.microsoft.com/office/drawing/2014/main" id="{482171EA-9A95-3472-8243-6CA3F0EAF315}"/>
                </a:ext>
              </a:extLst>
            </p:cNvPr>
            <p:cNvSpPr/>
            <p:nvPr/>
          </p:nvSpPr>
          <p:spPr>
            <a:xfrm>
              <a:off x="2924175" y="3975100"/>
              <a:ext cx="272508" cy="255934"/>
            </a:xfrm>
            <a:prstGeom prst="rect">
              <a:avLst/>
            </a:prstGeom>
            <a:solidFill>
              <a:srgbClr val="FF8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2" name="TextBox 231">
            <a:extLst>
              <a:ext uri="{FF2B5EF4-FFF2-40B4-BE49-F238E27FC236}">
                <a16:creationId xmlns:a16="http://schemas.microsoft.com/office/drawing/2014/main" id="{441DDB7C-1998-F24F-3726-C61FBEBAA70F}"/>
              </a:ext>
            </a:extLst>
          </p:cNvPr>
          <p:cNvSpPr txBox="1"/>
          <p:nvPr/>
        </p:nvSpPr>
        <p:spPr>
          <a:xfrm>
            <a:off x="126497" y="1767564"/>
            <a:ext cx="4236292" cy="553998"/>
          </a:xfrm>
          <a:prstGeom prst="rect">
            <a:avLst/>
          </a:prstGeom>
          <a:noFill/>
        </p:spPr>
        <p:txBody>
          <a:bodyPr wrap="square">
            <a:spAutoFit/>
          </a:bodyPr>
          <a:lstStyle/>
          <a:p>
            <a:pPr algn="ctr"/>
            <a:r>
              <a:rPr lang="en-US" sz="1500" i="1" spc="40" dirty="0">
                <a:solidFill>
                  <a:schemeClr val="bg1"/>
                </a:solidFill>
                <a:latin typeface="Courier New" panose="02070309020205020404" pitchFamily="49" charset="0"/>
                <a:cs typeface="Courier New" panose="02070309020205020404" pitchFamily="49" charset="0"/>
              </a:rPr>
              <a:t>Some landlords use eviction </a:t>
            </a:r>
          </a:p>
          <a:p>
            <a:pPr algn="ctr"/>
            <a:r>
              <a:rPr lang="en-US" sz="1500" i="1" spc="40" dirty="0">
                <a:solidFill>
                  <a:schemeClr val="bg1"/>
                </a:solidFill>
                <a:latin typeface="Courier New" panose="02070309020205020404" pitchFamily="49" charset="0"/>
                <a:cs typeface="Courier New" panose="02070309020205020404" pitchFamily="49" charset="0"/>
              </a:rPr>
              <a:t>as a business strategy</a:t>
            </a:r>
          </a:p>
        </p:txBody>
      </p:sp>
      <p:sp>
        <p:nvSpPr>
          <p:cNvPr id="234" name="TextBox 233">
            <a:extLst>
              <a:ext uri="{FF2B5EF4-FFF2-40B4-BE49-F238E27FC236}">
                <a16:creationId xmlns:a16="http://schemas.microsoft.com/office/drawing/2014/main" id="{19356E1F-A8BB-7D1D-3508-730B14AD8DC8}"/>
              </a:ext>
            </a:extLst>
          </p:cNvPr>
          <p:cNvSpPr txBox="1"/>
          <p:nvPr/>
        </p:nvSpPr>
        <p:spPr>
          <a:xfrm>
            <a:off x="11723" y="4712067"/>
            <a:ext cx="4445599" cy="1452321"/>
          </a:xfrm>
          <a:prstGeom prst="rect">
            <a:avLst/>
          </a:prstGeom>
          <a:noFill/>
        </p:spPr>
        <p:txBody>
          <a:bodyPr wrap="square">
            <a:spAutoFit/>
          </a:bodyPr>
          <a:lstStyle/>
          <a:p>
            <a:pPr algn="ctr">
              <a:lnSpc>
                <a:spcPts val="2700"/>
              </a:lnSpc>
            </a:pPr>
            <a:r>
              <a:rPr lang="en-US" sz="1600" spc="40" dirty="0">
                <a:solidFill>
                  <a:srgbClr val="E5E9D0"/>
                </a:solidFill>
                <a:latin typeface="Avenir Next" panose="020B0503020202020204" pitchFamily="34" charset="0"/>
              </a:rPr>
              <a:t>The </a:t>
            </a:r>
            <a:r>
              <a:rPr lang="en-US" sz="2000" spc="40" dirty="0">
                <a:solidFill>
                  <a:srgbClr val="FF7251"/>
                </a:solidFill>
                <a:latin typeface="Hardwick WF" pitchFamily="2" charset="0"/>
              </a:rPr>
              <a:t>TOP 100 </a:t>
            </a:r>
            <a:r>
              <a:rPr lang="en-US" sz="1600" spc="40" dirty="0">
                <a:solidFill>
                  <a:srgbClr val="E5E9D0"/>
                </a:solidFill>
                <a:latin typeface="Avenir Next" panose="020B0503020202020204" pitchFamily="34" charset="0"/>
              </a:rPr>
              <a:t>evicting buildings </a:t>
            </a:r>
          </a:p>
          <a:p>
            <a:pPr algn="ctr">
              <a:lnSpc>
                <a:spcPts val="2700"/>
              </a:lnSpc>
            </a:pPr>
            <a:r>
              <a:rPr lang="en-US" sz="1600" spc="40" dirty="0">
                <a:solidFill>
                  <a:srgbClr val="E5E9D0"/>
                </a:solidFill>
                <a:latin typeface="Avenir Next" panose="020B0503020202020204" pitchFamily="34" charset="0"/>
              </a:rPr>
              <a:t>account for </a:t>
            </a:r>
            <a:r>
              <a:rPr lang="en-US" sz="2000" spc="40" dirty="0">
                <a:solidFill>
                  <a:srgbClr val="FF7251"/>
                </a:solidFill>
                <a:latin typeface="Hardwick WF" pitchFamily="2" charset="0"/>
              </a:rPr>
              <a:t>40%</a:t>
            </a:r>
            <a:r>
              <a:rPr lang="en-US" sz="1600" spc="40" dirty="0">
                <a:solidFill>
                  <a:srgbClr val="E5E9D0"/>
                </a:solidFill>
                <a:latin typeface="Avenir Next" panose="020B0503020202020204" pitchFamily="34" charset="0"/>
              </a:rPr>
              <a:t> of evictions in </a:t>
            </a:r>
          </a:p>
          <a:p>
            <a:pPr algn="ctr">
              <a:lnSpc>
                <a:spcPts val="2700"/>
              </a:lnSpc>
            </a:pPr>
            <a:r>
              <a:rPr lang="en-US" sz="1600" spc="40" dirty="0">
                <a:solidFill>
                  <a:srgbClr val="E5E9D0"/>
                </a:solidFill>
                <a:latin typeface="Avenir Next" panose="020B0503020202020204" pitchFamily="34" charset="0"/>
              </a:rPr>
              <a:t>cities like Tucson, AZ, and </a:t>
            </a:r>
          </a:p>
          <a:p>
            <a:pPr algn="ctr">
              <a:lnSpc>
                <a:spcPts val="2700"/>
              </a:lnSpc>
            </a:pPr>
            <a:r>
              <a:rPr lang="en-US" sz="1600" spc="40" dirty="0">
                <a:solidFill>
                  <a:srgbClr val="E5E9D0"/>
                </a:solidFill>
                <a:latin typeface="Avenir Next" panose="020B0503020202020204" pitchFamily="34" charset="0"/>
              </a:rPr>
              <a:t>Fayetteville, NC.</a:t>
            </a:r>
          </a:p>
        </p:txBody>
      </p:sp>
      <p:sp>
        <p:nvSpPr>
          <p:cNvPr id="1078" name="TextBox 1077">
            <a:extLst>
              <a:ext uri="{FF2B5EF4-FFF2-40B4-BE49-F238E27FC236}">
                <a16:creationId xmlns:a16="http://schemas.microsoft.com/office/drawing/2014/main" id="{B371160F-ED09-952D-AA46-5CAA128FD328}"/>
              </a:ext>
            </a:extLst>
          </p:cNvPr>
          <p:cNvSpPr txBox="1"/>
          <p:nvPr/>
        </p:nvSpPr>
        <p:spPr>
          <a:xfrm>
            <a:off x="3823290" y="1871718"/>
            <a:ext cx="4502508" cy="784830"/>
          </a:xfrm>
          <a:prstGeom prst="rect">
            <a:avLst/>
          </a:prstGeom>
          <a:noFill/>
        </p:spPr>
        <p:txBody>
          <a:bodyPr wrap="square">
            <a:spAutoFit/>
          </a:bodyPr>
          <a:lstStyle/>
          <a:p>
            <a:pPr algn="ctr"/>
            <a:r>
              <a:rPr lang="en-US" sz="1500" i="1" spc="40" dirty="0">
                <a:solidFill>
                  <a:schemeClr val="bg1"/>
                </a:solidFill>
                <a:latin typeface="Courier New" panose="02070309020205020404" pitchFamily="49" charset="0"/>
                <a:cs typeface="Courier New" panose="02070309020205020404" pitchFamily="49" charset="0"/>
              </a:rPr>
              <a:t>Banks deny less profitable </a:t>
            </a:r>
          </a:p>
          <a:p>
            <a:pPr algn="ctr"/>
            <a:r>
              <a:rPr lang="en-US" sz="1500" i="1" spc="40" dirty="0">
                <a:solidFill>
                  <a:schemeClr val="bg1"/>
                </a:solidFill>
                <a:latin typeface="Courier New" panose="02070309020205020404" pitchFamily="49" charset="0"/>
                <a:cs typeface="Courier New" panose="02070309020205020404" pitchFamily="49" charset="0"/>
              </a:rPr>
              <a:t>small-dollar loans, creating “mortgage deserts.”</a:t>
            </a:r>
          </a:p>
        </p:txBody>
      </p:sp>
      <p:sp>
        <p:nvSpPr>
          <p:cNvPr id="1085" name="TextBox 1084">
            <a:extLst>
              <a:ext uri="{FF2B5EF4-FFF2-40B4-BE49-F238E27FC236}">
                <a16:creationId xmlns:a16="http://schemas.microsoft.com/office/drawing/2014/main" id="{6A535C10-EAFE-EDB4-0E8B-F30B22E0EE06}"/>
              </a:ext>
            </a:extLst>
          </p:cNvPr>
          <p:cNvSpPr txBox="1"/>
          <p:nvPr/>
        </p:nvSpPr>
        <p:spPr>
          <a:xfrm>
            <a:off x="4661991" y="2937961"/>
            <a:ext cx="1843695" cy="307777"/>
          </a:xfrm>
          <a:prstGeom prst="rect">
            <a:avLst/>
          </a:prstGeom>
          <a:noFill/>
        </p:spPr>
        <p:txBody>
          <a:bodyPr wrap="square">
            <a:spAutoFit/>
          </a:bodyPr>
          <a:lstStyle/>
          <a:p>
            <a:pPr algn="ctr"/>
            <a:r>
              <a:rPr lang="en-US" sz="1400" i="1" spc="40" dirty="0">
                <a:solidFill>
                  <a:srgbClr val="5F943D"/>
                </a:solidFill>
                <a:latin typeface="Avenir Next Medium" panose="020B0503020202020204" pitchFamily="34" charset="0"/>
                <a:cs typeface="Courier New" panose="02070309020205020404" pitchFamily="49" charset="0"/>
              </a:rPr>
              <a:t>Mortgage</a:t>
            </a:r>
          </a:p>
        </p:txBody>
      </p:sp>
      <p:sp>
        <p:nvSpPr>
          <p:cNvPr id="1086" name="TextBox 1085">
            <a:extLst>
              <a:ext uri="{FF2B5EF4-FFF2-40B4-BE49-F238E27FC236}">
                <a16:creationId xmlns:a16="http://schemas.microsoft.com/office/drawing/2014/main" id="{86FEA133-64A3-473B-8124-38DE63480185}"/>
              </a:ext>
            </a:extLst>
          </p:cNvPr>
          <p:cNvSpPr txBox="1"/>
          <p:nvPr/>
        </p:nvSpPr>
        <p:spPr>
          <a:xfrm>
            <a:off x="5030652" y="3229971"/>
            <a:ext cx="3526820" cy="318385"/>
          </a:xfrm>
          <a:prstGeom prst="rect">
            <a:avLst/>
          </a:prstGeom>
          <a:noFill/>
        </p:spPr>
        <p:txBody>
          <a:bodyPr wrap="square">
            <a:spAutoFit/>
          </a:bodyPr>
          <a:lstStyle/>
          <a:p>
            <a:r>
              <a:rPr lang="en-US" sz="1400" i="1" spc="40" dirty="0">
                <a:solidFill>
                  <a:srgbClr val="FF7452"/>
                </a:solidFill>
                <a:latin typeface="Avenir Next Medium" panose="020B0503020202020204" pitchFamily="34" charset="0"/>
                <a:cs typeface="Courier New" panose="02070309020205020404" pitchFamily="49" charset="0"/>
              </a:rPr>
              <a:t>Cash or alternative financing</a:t>
            </a:r>
          </a:p>
        </p:txBody>
      </p:sp>
      <p:sp>
        <p:nvSpPr>
          <p:cNvPr id="261" name="Rounded Rectangle 260">
            <a:extLst>
              <a:ext uri="{FF2B5EF4-FFF2-40B4-BE49-F238E27FC236}">
                <a16:creationId xmlns:a16="http://schemas.microsoft.com/office/drawing/2014/main" id="{1DFF0581-392D-DC33-6E0D-FA3DADEE608F}"/>
              </a:ext>
            </a:extLst>
          </p:cNvPr>
          <p:cNvSpPr/>
          <p:nvPr/>
        </p:nvSpPr>
        <p:spPr>
          <a:xfrm>
            <a:off x="4840102" y="3268837"/>
            <a:ext cx="182880" cy="182880"/>
          </a:xfrm>
          <a:prstGeom prst="roundRect">
            <a:avLst>
              <a:gd name="adj" fmla="val 631"/>
            </a:avLst>
          </a:prstGeom>
          <a:solidFill>
            <a:srgbClr val="FF74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2" name="Rounded Rectangle 261">
            <a:extLst>
              <a:ext uri="{FF2B5EF4-FFF2-40B4-BE49-F238E27FC236}">
                <a16:creationId xmlns:a16="http://schemas.microsoft.com/office/drawing/2014/main" id="{ED75B175-9DD4-9A43-B2AD-5C5FE7FB5A13}"/>
              </a:ext>
            </a:extLst>
          </p:cNvPr>
          <p:cNvSpPr/>
          <p:nvPr/>
        </p:nvSpPr>
        <p:spPr>
          <a:xfrm>
            <a:off x="4839112" y="2980349"/>
            <a:ext cx="182880" cy="182880"/>
          </a:xfrm>
          <a:prstGeom prst="roundRect">
            <a:avLst>
              <a:gd name="adj" fmla="val 631"/>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75000"/>
                </a:schemeClr>
              </a:solidFill>
            </a:endParaRPr>
          </a:p>
        </p:txBody>
      </p:sp>
      <p:sp>
        <p:nvSpPr>
          <p:cNvPr id="264" name="TextBox 263">
            <a:extLst>
              <a:ext uri="{FF2B5EF4-FFF2-40B4-BE49-F238E27FC236}">
                <a16:creationId xmlns:a16="http://schemas.microsoft.com/office/drawing/2014/main" id="{BF516ED9-F7D1-C1EE-B0F8-5877582F5CF8}"/>
              </a:ext>
            </a:extLst>
          </p:cNvPr>
          <p:cNvSpPr txBox="1"/>
          <p:nvPr/>
        </p:nvSpPr>
        <p:spPr>
          <a:xfrm>
            <a:off x="8317014" y="3524652"/>
            <a:ext cx="4394940" cy="759823"/>
          </a:xfrm>
          <a:prstGeom prst="rect">
            <a:avLst/>
          </a:prstGeom>
          <a:noFill/>
        </p:spPr>
        <p:txBody>
          <a:bodyPr wrap="square">
            <a:spAutoFit/>
          </a:bodyPr>
          <a:lstStyle/>
          <a:p>
            <a:pPr>
              <a:lnSpc>
                <a:spcPts val="2700"/>
              </a:lnSpc>
            </a:pPr>
            <a:r>
              <a:rPr lang="en-US" sz="1600" b="1" spc="40" dirty="0">
                <a:solidFill>
                  <a:srgbClr val="FF7251"/>
                </a:solidFill>
                <a:latin typeface="Avenir Next Demi Bold" panose="020B0503020202020204" pitchFamily="34" charset="0"/>
              </a:rPr>
              <a:t>Little decline </a:t>
            </a:r>
            <a:r>
              <a:rPr lang="en-US" sz="1600" spc="40" dirty="0">
                <a:solidFill>
                  <a:srgbClr val="E5E9D0"/>
                </a:solidFill>
                <a:latin typeface="Avenir Next" panose="020B0503020202020204" pitchFamily="34" charset="0"/>
              </a:rPr>
              <a:t>in anti-Black </a:t>
            </a:r>
          </a:p>
          <a:p>
            <a:pPr>
              <a:lnSpc>
                <a:spcPts val="2700"/>
              </a:lnSpc>
            </a:pPr>
            <a:r>
              <a:rPr lang="en-US" sz="1600" spc="40" dirty="0">
                <a:solidFill>
                  <a:srgbClr val="E5E9D0"/>
                </a:solidFill>
                <a:latin typeface="Avenir Next" panose="020B0503020202020204" pitchFamily="34" charset="0"/>
              </a:rPr>
              <a:t>discrimination in loan denial</a:t>
            </a:r>
          </a:p>
        </p:txBody>
      </p:sp>
      <p:sp>
        <p:nvSpPr>
          <p:cNvPr id="270" name="TextBox 269">
            <a:extLst>
              <a:ext uri="{FF2B5EF4-FFF2-40B4-BE49-F238E27FC236}">
                <a16:creationId xmlns:a16="http://schemas.microsoft.com/office/drawing/2014/main" id="{CD7D5B3F-199F-4956-5660-2D46AA2CEA25}"/>
              </a:ext>
            </a:extLst>
          </p:cNvPr>
          <p:cNvSpPr txBox="1"/>
          <p:nvPr/>
        </p:nvSpPr>
        <p:spPr>
          <a:xfrm>
            <a:off x="7890590" y="1800336"/>
            <a:ext cx="4174910" cy="553998"/>
          </a:xfrm>
          <a:prstGeom prst="rect">
            <a:avLst/>
          </a:prstGeom>
          <a:noFill/>
        </p:spPr>
        <p:txBody>
          <a:bodyPr wrap="square">
            <a:spAutoFit/>
          </a:bodyPr>
          <a:lstStyle/>
          <a:p>
            <a:pPr algn="ctr"/>
            <a:r>
              <a:rPr lang="en-US" sz="1500" i="1" spc="40" dirty="0">
                <a:solidFill>
                  <a:schemeClr val="bg1"/>
                </a:solidFill>
                <a:latin typeface="Courier New" panose="02070309020205020404" pitchFamily="49" charset="0"/>
                <a:cs typeface="Courier New" panose="02070309020205020404" pitchFamily="49" charset="0"/>
              </a:rPr>
              <a:t>Research shows that in 50 </a:t>
            </a:r>
          </a:p>
          <a:p>
            <a:pPr algn="ctr"/>
            <a:r>
              <a:rPr lang="en-US" sz="1500" i="1" spc="40" dirty="0">
                <a:solidFill>
                  <a:schemeClr val="bg1"/>
                </a:solidFill>
                <a:latin typeface="Courier New" panose="02070309020205020404" pitchFamily="49" charset="0"/>
                <a:cs typeface="Courier New" panose="02070309020205020404" pitchFamily="49" charset="0"/>
              </a:rPr>
              <a:t>years, there has been:</a:t>
            </a:r>
          </a:p>
        </p:txBody>
      </p:sp>
      <p:sp>
        <p:nvSpPr>
          <p:cNvPr id="272" name="TextBox 271">
            <a:extLst>
              <a:ext uri="{FF2B5EF4-FFF2-40B4-BE49-F238E27FC236}">
                <a16:creationId xmlns:a16="http://schemas.microsoft.com/office/drawing/2014/main" id="{B9F5C1C8-0274-2A46-F2C8-D3EAE11201EE}"/>
              </a:ext>
            </a:extLst>
          </p:cNvPr>
          <p:cNvSpPr txBox="1"/>
          <p:nvPr/>
        </p:nvSpPr>
        <p:spPr>
          <a:xfrm>
            <a:off x="8317014" y="2601927"/>
            <a:ext cx="4394940" cy="759823"/>
          </a:xfrm>
          <a:prstGeom prst="rect">
            <a:avLst/>
          </a:prstGeom>
          <a:noFill/>
        </p:spPr>
        <p:txBody>
          <a:bodyPr wrap="square">
            <a:spAutoFit/>
          </a:bodyPr>
          <a:lstStyle/>
          <a:p>
            <a:pPr>
              <a:lnSpc>
                <a:spcPts val="2700"/>
              </a:lnSpc>
            </a:pPr>
            <a:r>
              <a:rPr lang="en-US" sz="1600" b="1" spc="40" dirty="0">
                <a:solidFill>
                  <a:srgbClr val="FF7251"/>
                </a:solidFill>
                <a:latin typeface="Avenir Next Demi Bold" panose="020B0503020202020204" pitchFamily="34" charset="0"/>
              </a:rPr>
              <a:t>No decline </a:t>
            </a:r>
            <a:r>
              <a:rPr lang="en-US" sz="1600" spc="40" dirty="0">
                <a:solidFill>
                  <a:srgbClr val="E5E9D0"/>
                </a:solidFill>
                <a:latin typeface="Avenir Next" panose="020B0503020202020204" pitchFamily="34" charset="0"/>
              </a:rPr>
              <a:t>in anti-Black </a:t>
            </a:r>
          </a:p>
          <a:p>
            <a:pPr>
              <a:lnSpc>
                <a:spcPts val="2700"/>
              </a:lnSpc>
            </a:pPr>
            <a:r>
              <a:rPr lang="en-US" sz="1600" spc="40" dirty="0">
                <a:solidFill>
                  <a:srgbClr val="E5E9D0"/>
                </a:solidFill>
                <a:latin typeface="Avenir Next" panose="020B0503020202020204" pitchFamily="34" charset="0"/>
              </a:rPr>
              <a:t>discrimination in mortgage cost</a:t>
            </a:r>
          </a:p>
        </p:txBody>
      </p:sp>
      <p:grpSp>
        <p:nvGrpSpPr>
          <p:cNvPr id="18" name="Group 17">
            <a:extLst>
              <a:ext uri="{FF2B5EF4-FFF2-40B4-BE49-F238E27FC236}">
                <a16:creationId xmlns:a16="http://schemas.microsoft.com/office/drawing/2014/main" id="{245930CB-B3F4-EE8B-0D8C-1FA5D3C462B9}"/>
              </a:ext>
            </a:extLst>
          </p:cNvPr>
          <p:cNvGrpSpPr/>
          <p:nvPr/>
        </p:nvGrpSpPr>
        <p:grpSpPr>
          <a:xfrm>
            <a:off x="4581043" y="3925010"/>
            <a:ext cx="2910418" cy="1217329"/>
            <a:chOff x="4581043" y="3995348"/>
            <a:chExt cx="2910418" cy="1217329"/>
          </a:xfrm>
        </p:grpSpPr>
        <p:pic>
          <p:nvPicPr>
            <p:cNvPr id="15" name="Picture 14">
              <a:extLst>
                <a:ext uri="{FF2B5EF4-FFF2-40B4-BE49-F238E27FC236}">
                  <a16:creationId xmlns:a16="http://schemas.microsoft.com/office/drawing/2014/main" id="{751E1A3F-1D1B-9B55-8BEA-C64E411C0B0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053" b="94207" l="4442" r="92640">
                          <a14:foregroundMark x1="4442" y1="32368" x2="4442" y2="32368"/>
                          <a14:foregroundMark x1="22462" y1="8564" x2="22462" y2="8564"/>
                          <a14:foregroundMark x1="37437" y1="10705" x2="37437" y2="10705"/>
                          <a14:foregroundMark x1="47716" y1="19018" x2="47716" y2="19018"/>
                          <a14:foregroundMark x1="64848" y1="25567" x2="64848" y2="25567"/>
                          <a14:foregroundMark x1="62563" y1="28967" x2="62563" y2="28967"/>
                          <a14:foregroundMark x1="61675" y1="27456" x2="61675" y2="27456"/>
                          <a14:foregroundMark x1="33376" y1="61083" x2="33376" y2="61083"/>
                          <a14:foregroundMark x1="56726" y1="94332" x2="56726" y2="94332"/>
                          <a14:foregroundMark x1="66371" y1="85390" x2="66371" y2="85390"/>
                          <a14:foregroundMark x1="74492" y1="45340" x2="74492" y2="45340"/>
                          <a14:foregroundMark x1="92766" y1="40932" x2="92766" y2="40932"/>
                          <a14:foregroundMark x1="91244" y1="38539" x2="91244" y2="38539"/>
                          <a14:foregroundMark x1="91244" y1="38791" x2="91244" y2="38791"/>
                          <a14:foregroundMark x1="23477" y1="7053" x2="23477" y2="7053"/>
                        </a14:backgroundRemoval>
                      </a14:imgEffect>
                      <a14:imgEffect>
                        <a14:brightnessContrast bright="-26000"/>
                      </a14:imgEffect>
                    </a14:imgLayer>
                  </a14:imgProps>
                </a:ext>
              </a:extLst>
            </a:blip>
            <a:stretch>
              <a:fillRect/>
            </a:stretch>
          </p:blipFill>
          <p:spPr>
            <a:xfrm>
              <a:off x="6470645" y="3995348"/>
              <a:ext cx="1020816" cy="1028588"/>
            </a:xfrm>
            <a:prstGeom prst="rect">
              <a:avLst/>
            </a:prstGeom>
          </p:spPr>
        </p:pic>
        <p:pic>
          <p:nvPicPr>
            <p:cNvPr id="13" name="Picture 12">
              <a:extLst>
                <a:ext uri="{FF2B5EF4-FFF2-40B4-BE49-F238E27FC236}">
                  <a16:creationId xmlns:a16="http://schemas.microsoft.com/office/drawing/2014/main" id="{F7C23B65-3B9E-9CA0-8212-24403ADF1C8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7053" b="94207" l="4442" r="92640">
                          <a14:foregroundMark x1="4442" y1="32368" x2="4442" y2="32368"/>
                          <a14:foregroundMark x1="22462" y1="8564" x2="22462" y2="8564"/>
                          <a14:foregroundMark x1="37437" y1="10705" x2="37437" y2="10705"/>
                          <a14:foregroundMark x1="47716" y1="19018" x2="47716" y2="19018"/>
                          <a14:foregroundMark x1="64848" y1="25567" x2="64848" y2="25567"/>
                          <a14:foregroundMark x1="62563" y1="28967" x2="62563" y2="28967"/>
                          <a14:foregroundMark x1="61675" y1="27456" x2="61675" y2="27456"/>
                          <a14:foregroundMark x1="33376" y1="61083" x2="33376" y2="61083"/>
                          <a14:foregroundMark x1="56726" y1="94332" x2="56726" y2="94332"/>
                          <a14:foregroundMark x1="66371" y1="85390" x2="66371" y2="85390"/>
                          <a14:foregroundMark x1="74492" y1="45340" x2="74492" y2="45340"/>
                          <a14:foregroundMark x1="92766" y1="40932" x2="92766" y2="40932"/>
                          <a14:foregroundMark x1="91244" y1="38539" x2="91244" y2="38539"/>
                          <a14:foregroundMark x1="91244" y1="38791" x2="91244" y2="38791"/>
                          <a14:foregroundMark x1="23477" y1="7053" x2="23477" y2="7053"/>
                        </a14:backgroundRemoval>
                      </a14:imgEffect>
                      <a14:imgEffect>
                        <a14:brightnessContrast bright="-13000"/>
                      </a14:imgEffect>
                    </a14:imgLayer>
                  </a14:imgProps>
                </a:ext>
              </a:extLst>
            </a:blip>
            <a:stretch>
              <a:fillRect/>
            </a:stretch>
          </p:blipFill>
          <p:spPr>
            <a:xfrm>
              <a:off x="5852557" y="4040493"/>
              <a:ext cx="1020816" cy="1028588"/>
            </a:xfrm>
            <a:prstGeom prst="rect">
              <a:avLst/>
            </a:prstGeom>
            <a:effectLst>
              <a:outerShdw blurRad="153335" dist="50800" dir="5429192" sx="105235" sy="105235" algn="ctr" rotWithShape="0">
                <a:srgbClr val="000000"/>
              </a:outerShdw>
            </a:effectLst>
          </p:spPr>
        </p:pic>
        <p:pic>
          <p:nvPicPr>
            <p:cNvPr id="7" name="Picture 6">
              <a:extLst>
                <a:ext uri="{FF2B5EF4-FFF2-40B4-BE49-F238E27FC236}">
                  <a16:creationId xmlns:a16="http://schemas.microsoft.com/office/drawing/2014/main" id="{8B407B35-ABEB-761E-003F-6148F496370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7053" b="94207" l="4442" r="92640">
                          <a14:foregroundMark x1="4442" y1="32368" x2="4442" y2="32368"/>
                          <a14:foregroundMark x1="22462" y1="8564" x2="22462" y2="8564"/>
                          <a14:foregroundMark x1="37437" y1="10705" x2="37437" y2="10705"/>
                          <a14:foregroundMark x1="47716" y1="19018" x2="47716" y2="19018"/>
                          <a14:foregroundMark x1="64848" y1="25567" x2="64848" y2="25567"/>
                          <a14:foregroundMark x1="62563" y1="28967" x2="62563" y2="28967"/>
                          <a14:foregroundMark x1="61675" y1="27456" x2="61675" y2="27456"/>
                          <a14:foregroundMark x1="33376" y1="61083" x2="33376" y2="61083"/>
                          <a14:foregroundMark x1="56726" y1="94332" x2="56726" y2="94332"/>
                          <a14:foregroundMark x1="66371" y1="85390" x2="66371" y2="85390"/>
                          <a14:foregroundMark x1="74492" y1="45340" x2="74492" y2="45340"/>
                          <a14:foregroundMark x1="92766" y1="40932" x2="92766" y2="40932"/>
                          <a14:foregroundMark x1="91244" y1="38539" x2="91244" y2="38539"/>
                          <a14:foregroundMark x1="91244" y1="38791" x2="91244" y2="38791"/>
                          <a14:foregroundMark x1="23477" y1="7053" x2="23477" y2="7053"/>
                        </a14:backgroundRemoval>
                      </a14:imgEffect>
                    </a14:imgLayer>
                  </a14:imgProps>
                </a:ext>
              </a:extLst>
            </a:blip>
            <a:stretch>
              <a:fillRect/>
            </a:stretch>
          </p:blipFill>
          <p:spPr>
            <a:xfrm>
              <a:off x="5229111" y="4073370"/>
              <a:ext cx="1020816" cy="1028588"/>
            </a:xfrm>
            <a:prstGeom prst="rect">
              <a:avLst/>
            </a:prstGeom>
            <a:effectLst>
              <a:outerShdw blurRad="103446" dist="50800" dir="1520087" sx="94209" sy="94209" algn="ctr" rotWithShape="0">
                <a:srgbClr val="000000"/>
              </a:outerShdw>
            </a:effectLst>
          </p:spPr>
        </p:pic>
        <p:pic>
          <p:nvPicPr>
            <p:cNvPr id="6" name="Picture 5">
              <a:extLst>
                <a:ext uri="{FF2B5EF4-FFF2-40B4-BE49-F238E27FC236}">
                  <a16:creationId xmlns:a16="http://schemas.microsoft.com/office/drawing/2014/main" id="{63CC6208-A79D-510B-2F39-5777A68E1645}"/>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390" b="89789" l="7353" r="89706">
                          <a14:foregroundMark x1="21380" y1="61033" x2="21380" y2="61033"/>
                          <a14:foregroundMark x1="7353" y1="33568" x2="7353" y2="33568"/>
                          <a14:foregroundMark x1="23756" y1="9624" x2="23756" y2="9624"/>
                          <a14:foregroundMark x1="40837" y1="13732" x2="40837" y2="13732"/>
                          <a14:foregroundMark x1="27941" y1="9390" x2="27941" y2="9390"/>
                          <a14:foregroundMark x1="85520" y1="38732" x2="85520" y2="38732"/>
                          <a14:foregroundMark x1="85860" y1="38967" x2="85860" y2="38967"/>
                        </a14:backgroundRemoval>
                      </a14:imgEffect>
                      <a14:imgEffect>
                        <a14:brightnessContrast bright="5000"/>
                      </a14:imgEffect>
                    </a14:imgLayer>
                  </a14:imgProps>
                </a:ext>
              </a:extLst>
            </a:blip>
            <a:stretch>
              <a:fillRect/>
            </a:stretch>
          </p:blipFill>
          <p:spPr>
            <a:xfrm>
              <a:off x="4581043" y="4099429"/>
              <a:ext cx="1155060" cy="1113248"/>
            </a:xfrm>
            <a:prstGeom prst="rect">
              <a:avLst/>
            </a:prstGeom>
            <a:effectLst>
              <a:outerShdw blurRad="122936" dist="50800" dir="3949004" algn="ctr" rotWithShape="0">
                <a:srgbClr val="000000"/>
              </a:outerShdw>
            </a:effectLst>
          </p:spPr>
        </p:pic>
      </p:grpSp>
      <p:sp>
        <p:nvSpPr>
          <p:cNvPr id="17" name="TextBox 16">
            <a:extLst>
              <a:ext uri="{FF2B5EF4-FFF2-40B4-BE49-F238E27FC236}">
                <a16:creationId xmlns:a16="http://schemas.microsoft.com/office/drawing/2014/main" id="{ABA202CD-B976-BBDB-CAE7-C012C3FCB565}"/>
              </a:ext>
            </a:extLst>
          </p:cNvPr>
          <p:cNvSpPr txBox="1"/>
          <p:nvPr/>
        </p:nvSpPr>
        <p:spPr>
          <a:xfrm>
            <a:off x="3926843" y="5365819"/>
            <a:ext cx="4333184" cy="759823"/>
          </a:xfrm>
          <a:prstGeom prst="rect">
            <a:avLst/>
          </a:prstGeom>
          <a:noFill/>
        </p:spPr>
        <p:txBody>
          <a:bodyPr wrap="square">
            <a:spAutoFit/>
          </a:bodyPr>
          <a:lstStyle/>
          <a:p>
            <a:pPr algn="ctr">
              <a:lnSpc>
                <a:spcPts val="2700"/>
              </a:lnSpc>
            </a:pPr>
            <a:r>
              <a:rPr lang="en-US" sz="1600" spc="40" dirty="0">
                <a:solidFill>
                  <a:srgbClr val="E5E9D0"/>
                </a:solidFill>
                <a:latin typeface="Avenir Next" panose="020B0503020202020204" pitchFamily="34" charset="0"/>
              </a:rPr>
              <a:t>Only </a:t>
            </a:r>
            <a:r>
              <a:rPr lang="en-US" sz="2000" spc="40" dirty="0">
                <a:solidFill>
                  <a:srgbClr val="FF7452"/>
                </a:solidFill>
                <a:latin typeface="Hardwick WF" pitchFamily="2" charset="0"/>
              </a:rPr>
              <a:t>23%</a:t>
            </a:r>
            <a:r>
              <a:rPr lang="en-US" sz="1600" spc="40" dirty="0">
                <a:solidFill>
                  <a:srgbClr val="E5E9D0"/>
                </a:solidFill>
                <a:latin typeface="Avenir Next" panose="020B0503020202020204" pitchFamily="34" charset="0"/>
              </a:rPr>
              <a:t> of homes </a:t>
            </a:r>
            <a:r>
              <a:rPr lang="en-US" sz="1600" b="1" spc="40" dirty="0">
                <a:solidFill>
                  <a:srgbClr val="EBEFD7"/>
                </a:solidFill>
                <a:latin typeface="Avenir Next" panose="020B0503020202020204" pitchFamily="34" charset="0"/>
              </a:rPr>
              <a:t>under $100K </a:t>
            </a:r>
          </a:p>
          <a:p>
            <a:pPr algn="ctr">
              <a:lnSpc>
                <a:spcPts val="2700"/>
              </a:lnSpc>
            </a:pPr>
            <a:r>
              <a:rPr lang="en-US" sz="1600" spc="40" dirty="0">
                <a:solidFill>
                  <a:srgbClr val="E5E9D0"/>
                </a:solidFill>
                <a:latin typeface="Avenir Next" panose="020B0503020202020204" pitchFamily="34" charset="0"/>
              </a:rPr>
              <a:t>were financed with a mortgage.</a:t>
            </a:r>
          </a:p>
        </p:txBody>
      </p:sp>
      <p:sp>
        <p:nvSpPr>
          <p:cNvPr id="2" name="TextBox 1">
            <a:extLst>
              <a:ext uri="{FF2B5EF4-FFF2-40B4-BE49-F238E27FC236}">
                <a16:creationId xmlns:a16="http://schemas.microsoft.com/office/drawing/2014/main" id="{89645B68-54A4-9427-E324-F2BCE72E4CDD}"/>
              </a:ext>
            </a:extLst>
          </p:cNvPr>
          <p:cNvSpPr txBox="1"/>
          <p:nvPr/>
        </p:nvSpPr>
        <p:spPr>
          <a:xfrm>
            <a:off x="3443651" y="6201713"/>
            <a:ext cx="134734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68</a:t>
            </a:r>
          </a:p>
        </p:txBody>
      </p:sp>
      <p:sp>
        <p:nvSpPr>
          <p:cNvPr id="3" name="TextBox 2">
            <a:extLst>
              <a:ext uri="{FF2B5EF4-FFF2-40B4-BE49-F238E27FC236}">
                <a16:creationId xmlns:a16="http://schemas.microsoft.com/office/drawing/2014/main" id="{5DA290FC-3046-D2C4-1CC1-849B4813E206}"/>
              </a:ext>
            </a:extLst>
          </p:cNvPr>
          <p:cNvSpPr txBox="1"/>
          <p:nvPr/>
        </p:nvSpPr>
        <p:spPr>
          <a:xfrm>
            <a:off x="7360534" y="6201713"/>
            <a:ext cx="134734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70</a:t>
            </a:r>
          </a:p>
        </p:txBody>
      </p:sp>
      <p:sp>
        <p:nvSpPr>
          <p:cNvPr id="4" name="TextBox 3">
            <a:extLst>
              <a:ext uri="{FF2B5EF4-FFF2-40B4-BE49-F238E27FC236}">
                <a16:creationId xmlns:a16="http://schemas.microsoft.com/office/drawing/2014/main" id="{44CD3EF1-15FC-8896-7464-C6785F077DEB}"/>
              </a:ext>
            </a:extLst>
          </p:cNvPr>
          <p:cNvSpPr txBox="1"/>
          <p:nvPr/>
        </p:nvSpPr>
        <p:spPr>
          <a:xfrm>
            <a:off x="8086740" y="1453397"/>
            <a:ext cx="134734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69</a:t>
            </a:r>
          </a:p>
        </p:txBody>
      </p:sp>
      <p:sp>
        <p:nvSpPr>
          <p:cNvPr id="16" name="TextBox 15">
            <a:extLst>
              <a:ext uri="{FF2B5EF4-FFF2-40B4-BE49-F238E27FC236}">
                <a16:creationId xmlns:a16="http://schemas.microsoft.com/office/drawing/2014/main" id="{4DC0E304-72E8-35E7-67D3-2473F169E948}"/>
              </a:ext>
            </a:extLst>
          </p:cNvPr>
          <p:cNvSpPr txBox="1"/>
          <p:nvPr/>
        </p:nvSpPr>
        <p:spPr>
          <a:xfrm>
            <a:off x="9472781" y="6552937"/>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2362253354"/>
      </p:ext>
    </p:extLst>
  </p:cSld>
  <p:clrMapOvr>
    <a:masterClrMapping/>
  </p:clrMapOvr>
  <p:transition spd="med">
    <p:fade thruBlk="1"/>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C6032B0-0235-7768-9C4A-023BF1099EB0}"/>
              </a:ext>
            </a:extLst>
          </p:cNvPr>
          <p:cNvGrpSpPr/>
          <p:nvPr/>
        </p:nvGrpSpPr>
        <p:grpSpPr>
          <a:xfrm>
            <a:off x="-84639" y="0"/>
            <a:ext cx="12495077" cy="6853996"/>
            <a:chOff x="-84639" y="0"/>
            <a:chExt cx="12495077" cy="6853996"/>
          </a:xfrm>
        </p:grpSpPr>
        <p:pic>
          <p:nvPicPr>
            <p:cNvPr id="2" name="Picture 1">
              <a:extLst>
                <a:ext uri="{FF2B5EF4-FFF2-40B4-BE49-F238E27FC236}">
                  <a16:creationId xmlns:a16="http://schemas.microsoft.com/office/drawing/2014/main" id="{E42A6CEA-068C-6844-7249-BA23E4D2035C}"/>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40"/>
                      </a14:imgEffect>
                      <a14:imgEffect>
                        <a14:brightnessContrast bright="-52000"/>
                      </a14:imgEffect>
                    </a14:imgLayer>
                  </a14:imgProps>
                </a:ext>
              </a:extLst>
            </a:blip>
            <a:stretch>
              <a:fillRect/>
            </a:stretch>
          </p:blipFill>
          <p:spPr>
            <a:xfrm>
              <a:off x="0" y="0"/>
              <a:ext cx="12192000" cy="6853996"/>
            </a:xfrm>
            <a:prstGeom prst="rect">
              <a:avLst/>
            </a:prstGeom>
          </p:spPr>
        </p:pic>
        <p:sp>
          <p:nvSpPr>
            <p:cNvPr id="6" name="TextBox 5">
              <a:extLst>
                <a:ext uri="{FF2B5EF4-FFF2-40B4-BE49-F238E27FC236}">
                  <a16:creationId xmlns:a16="http://schemas.microsoft.com/office/drawing/2014/main" id="{98A3A4ED-38D7-8763-3344-D11947832F10}"/>
                </a:ext>
              </a:extLst>
            </p:cNvPr>
            <p:cNvSpPr txBox="1"/>
            <p:nvPr/>
          </p:nvSpPr>
          <p:spPr>
            <a:xfrm>
              <a:off x="-84639" y="3313315"/>
              <a:ext cx="12495077" cy="769441"/>
            </a:xfrm>
            <a:prstGeom prst="rect">
              <a:avLst/>
            </a:prstGeom>
            <a:noFill/>
          </p:spPr>
          <p:txBody>
            <a:bodyPr wrap="square" rtlCol="0">
              <a:spAutoFit/>
            </a:bodyPr>
            <a:lstStyle/>
            <a:p>
              <a:pPr algn="ctr"/>
              <a:r>
                <a:rPr lang="en-US" sz="4400" spc="150" dirty="0">
                  <a:solidFill>
                    <a:srgbClr val="F7FAE3"/>
                  </a:solidFill>
                  <a:latin typeface="Hardwick WF" pitchFamily="2" charset="0"/>
                </a:rPr>
                <a:t>THE KIND OF PROBLEM POVERTY IS</a:t>
              </a:r>
            </a:p>
          </p:txBody>
        </p:sp>
        <p:sp>
          <p:nvSpPr>
            <p:cNvPr id="7" name="TextBox 6">
              <a:extLst>
                <a:ext uri="{FF2B5EF4-FFF2-40B4-BE49-F238E27FC236}">
                  <a16:creationId xmlns:a16="http://schemas.microsoft.com/office/drawing/2014/main" id="{4A0702F1-47B5-D502-FC8C-0C61FB006717}"/>
                </a:ext>
              </a:extLst>
            </p:cNvPr>
            <p:cNvSpPr txBox="1"/>
            <p:nvPr/>
          </p:nvSpPr>
          <p:spPr>
            <a:xfrm>
              <a:off x="2735406" y="2482607"/>
              <a:ext cx="6854987" cy="646331"/>
            </a:xfrm>
            <a:prstGeom prst="rect">
              <a:avLst/>
            </a:prstGeom>
            <a:noFill/>
          </p:spPr>
          <p:txBody>
            <a:bodyPr wrap="square">
              <a:spAutoFit/>
            </a:bodyPr>
            <a:lstStyle/>
            <a:p>
              <a:pPr algn="ctr"/>
              <a:r>
                <a:rPr lang="en-US" sz="3600" b="1" spc="150" dirty="0">
                  <a:solidFill>
                    <a:srgbClr val="FF7251"/>
                  </a:solidFill>
                  <a:latin typeface="Courier New" panose="02070309020205020404" pitchFamily="49" charset="0"/>
                  <a:cs typeface="Courier New" panose="02070309020205020404" pitchFamily="49" charset="0"/>
                </a:rPr>
                <a:t>Chapter 1: </a:t>
              </a:r>
            </a:p>
          </p:txBody>
        </p:sp>
      </p:grpSp>
      <p:sp>
        <p:nvSpPr>
          <p:cNvPr id="4" name="TextBox 3">
            <a:extLst>
              <a:ext uri="{FF2B5EF4-FFF2-40B4-BE49-F238E27FC236}">
                <a16:creationId xmlns:a16="http://schemas.microsoft.com/office/drawing/2014/main" id="{0CBC8BE8-CFDD-B426-2ED4-A9684DCE35B3}"/>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26091835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F23A724-05B5-93BC-C31A-813EDDC5B944}"/>
              </a:ext>
            </a:extLst>
          </p:cNvPr>
          <p:cNvGrpSpPr/>
          <p:nvPr/>
        </p:nvGrpSpPr>
        <p:grpSpPr>
          <a:xfrm>
            <a:off x="1483665" y="11131"/>
            <a:ext cx="9477560" cy="869855"/>
            <a:chOff x="6095" y="77325"/>
            <a:chExt cx="12191999" cy="869855"/>
          </a:xfrm>
        </p:grpSpPr>
        <p:sp>
          <p:nvSpPr>
            <p:cNvPr id="8" name="Rounded Rectangle 7">
              <a:extLst>
                <a:ext uri="{FF2B5EF4-FFF2-40B4-BE49-F238E27FC236}">
                  <a16:creationId xmlns:a16="http://schemas.microsoft.com/office/drawing/2014/main" id="{FD40579C-BAFF-A465-2109-B85C04D9BEFD}"/>
                </a:ext>
              </a:extLst>
            </p:cNvPr>
            <p:cNvSpPr/>
            <p:nvPr/>
          </p:nvSpPr>
          <p:spPr>
            <a:xfrm>
              <a:off x="6095" y="77325"/>
              <a:ext cx="12191999"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a:extLst>
                <a:ext uri="{FF2B5EF4-FFF2-40B4-BE49-F238E27FC236}">
                  <a16:creationId xmlns:a16="http://schemas.microsoft.com/office/drawing/2014/main" id="{08249CA0-537D-1122-26C0-75CBB3E4074C}"/>
                </a:ext>
              </a:extLst>
            </p:cNvPr>
            <p:cNvSpPr/>
            <p:nvPr/>
          </p:nvSpPr>
          <p:spPr>
            <a:xfrm>
              <a:off x="103631" y="143301"/>
              <a:ext cx="11984736"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a:extLst>
              <a:ext uri="{FF2B5EF4-FFF2-40B4-BE49-F238E27FC236}">
                <a16:creationId xmlns:a16="http://schemas.microsoft.com/office/drawing/2014/main" id="{162D2F81-45EC-4F42-1EDD-0D69E1EE28DA}"/>
              </a:ext>
            </a:extLst>
          </p:cNvPr>
          <p:cNvSpPr txBox="1"/>
          <p:nvPr/>
        </p:nvSpPr>
        <p:spPr>
          <a:xfrm>
            <a:off x="1492004" y="197867"/>
            <a:ext cx="9469467" cy="584775"/>
          </a:xfrm>
          <a:prstGeom prst="rect">
            <a:avLst/>
          </a:prstGeom>
          <a:noFill/>
        </p:spPr>
        <p:txBody>
          <a:bodyPr wrap="square" rtlCol="0">
            <a:spAutoFit/>
          </a:bodyPr>
          <a:lstStyle/>
          <a:p>
            <a:pPr algn="ctr"/>
            <a:r>
              <a:rPr lang="en-US" sz="3200" spc="40">
                <a:solidFill>
                  <a:srgbClr val="E5E9D0"/>
                </a:solidFill>
                <a:latin typeface="Hardwick WF" pitchFamily="2" charset="0"/>
              </a:rPr>
              <a:t>HOW WE FORCE THE POOR TO PAY MORE</a:t>
            </a:r>
            <a:endParaRPr lang="en-US" sz="3200" spc="40" dirty="0">
              <a:solidFill>
                <a:srgbClr val="E5E9D0"/>
              </a:solidFill>
              <a:latin typeface="Hardwick WF" pitchFamily="2" charset="0"/>
            </a:endParaRPr>
          </a:p>
        </p:txBody>
      </p:sp>
      <p:sp>
        <p:nvSpPr>
          <p:cNvPr id="2" name="Rounded Rectangle 1">
            <a:extLst>
              <a:ext uri="{FF2B5EF4-FFF2-40B4-BE49-F238E27FC236}">
                <a16:creationId xmlns:a16="http://schemas.microsoft.com/office/drawing/2014/main" id="{8E290BC8-8B11-C346-BE75-450F5ABADDEE}"/>
              </a:ext>
            </a:extLst>
          </p:cNvPr>
          <p:cNvSpPr/>
          <p:nvPr/>
        </p:nvSpPr>
        <p:spPr>
          <a:xfrm>
            <a:off x="2627791" y="1185287"/>
            <a:ext cx="7190585" cy="885287"/>
          </a:xfrm>
          <a:prstGeom prst="roundRect">
            <a:avLst>
              <a:gd name="adj" fmla="val 0"/>
            </a:avLst>
          </a:prstGeom>
          <a:solidFill>
            <a:schemeClr val="tx1"/>
          </a:solidFill>
          <a:ln w="57150" cmpd="sng">
            <a:solidFill>
              <a:srgbClr val="807C7C"/>
            </a:solidFill>
            <a:prstDash val="sysDot"/>
            <a:extLst>
              <a:ext uri="{C807C97D-BFC1-408E-A445-0C87EB9F89A2}">
                <ask:lineSketchStyleProps xmlns:ask="http://schemas.microsoft.com/office/drawing/2018/sketchyshapes" sd="1219033472">
                  <a:custGeom>
                    <a:avLst/>
                    <a:gdLst>
                      <a:gd name="connsiteX0" fmla="*/ 0 w 4944315"/>
                      <a:gd name="connsiteY0" fmla="*/ 0 h 1207149"/>
                      <a:gd name="connsiteX1" fmla="*/ 0 w 4944315"/>
                      <a:gd name="connsiteY1" fmla="*/ 0 h 1207149"/>
                      <a:gd name="connsiteX2" fmla="*/ 4944315 w 4944315"/>
                      <a:gd name="connsiteY2" fmla="*/ 0 h 1207149"/>
                      <a:gd name="connsiteX3" fmla="*/ 4944315 w 4944315"/>
                      <a:gd name="connsiteY3" fmla="*/ 0 h 1207149"/>
                      <a:gd name="connsiteX4" fmla="*/ 4944315 w 4944315"/>
                      <a:gd name="connsiteY4" fmla="*/ 1207149 h 1207149"/>
                      <a:gd name="connsiteX5" fmla="*/ 4944315 w 4944315"/>
                      <a:gd name="connsiteY5" fmla="*/ 1207149 h 1207149"/>
                      <a:gd name="connsiteX6" fmla="*/ 0 w 4944315"/>
                      <a:gd name="connsiteY6" fmla="*/ 1207149 h 1207149"/>
                      <a:gd name="connsiteX7" fmla="*/ 0 w 4944315"/>
                      <a:gd name="connsiteY7" fmla="*/ 1207149 h 1207149"/>
                      <a:gd name="connsiteX8" fmla="*/ 0 w 4944315"/>
                      <a:gd name="connsiteY8" fmla="*/ 0 h 120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4315" h="1207149" fill="none" extrusionOk="0">
                        <a:moveTo>
                          <a:pt x="0" y="0"/>
                        </a:moveTo>
                        <a:lnTo>
                          <a:pt x="0" y="0"/>
                        </a:lnTo>
                        <a:cubicBezTo>
                          <a:pt x="557245" y="-49533"/>
                          <a:pt x="2597248" y="-14809"/>
                          <a:pt x="4944315" y="0"/>
                        </a:cubicBezTo>
                        <a:lnTo>
                          <a:pt x="4944315" y="0"/>
                        </a:lnTo>
                        <a:cubicBezTo>
                          <a:pt x="5046399" y="351275"/>
                          <a:pt x="5027310" y="840744"/>
                          <a:pt x="4944315" y="1207149"/>
                        </a:cubicBezTo>
                        <a:lnTo>
                          <a:pt x="4944315" y="1207149"/>
                        </a:lnTo>
                        <a:cubicBezTo>
                          <a:pt x="4157106" y="1158918"/>
                          <a:pt x="1659160" y="1291604"/>
                          <a:pt x="0" y="1207149"/>
                        </a:cubicBezTo>
                        <a:lnTo>
                          <a:pt x="0" y="1207149"/>
                        </a:lnTo>
                        <a:cubicBezTo>
                          <a:pt x="-79153" y="1045544"/>
                          <a:pt x="-53725" y="464649"/>
                          <a:pt x="0" y="0"/>
                        </a:cubicBezTo>
                        <a:close/>
                      </a:path>
                      <a:path w="4944315" h="1207149" stroke="0" extrusionOk="0">
                        <a:moveTo>
                          <a:pt x="0" y="0"/>
                        </a:moveTo>
                        <a:lnTo>
                          <a:pt x="0" y="0"/>
                        </a:lnTo>
                        <a:cubicBezTo>
                          <a:pt x="751759" y="118645"/>
                          <a:pt x="3979276" y="116012"/>
                          <a:pt x="4944315" y="0"/>
                        </a:cubicBezTo>
                        <a:lnTo>
                          <a:pt x="4944315" y="0"/>
                        </a:lnTo>
                        <a:cubicBezTo>
                          <a:pt x="5026645" y="155128"/>
                          <a:pt x="4981840" y="1067061"/>
                          <a:pt x="4944315" y="1207149"/>
                        </a:cubicBezTo>
                        <a:lnTo>
                          <a:pt x="4944315" y="1207149"/>
                        </a:lnTo>
                        <a:cubicBezTo>
                          <a:pt x="3985025" y="1341749"/>
                          <a:pt x="1291269" y="1049953"/>
                          <a:pt x="0" y="1207149"/>
                        </a:cubicBezTo>
                        <a:lnTo>
                          <a:pt x="0" y="1207149"/>
                        </a:lnTo>
                        <a:cubicBezTo>
                          <a:pt x="-65885" y="947997"/>
                          <a:pt x="20823" y="542399"/>
                          <a:pt x="0" y="0"/>
                        </a:cubicBezTo>
                        <a:close/>
                      </a:path>
                    </a:pathLst>
                  </a:custGeom>
                  <ask:type>
                    <ask:lineSketchNone/>
                  </ask:type>
                </ask:lineSketchStyleProps>
              </a:ext>
            </a:extLst>
          </a:ln>
          <a:effectLst>
            <a:outerShdw blurRad="474909" dist="38100" dir="5400000" sx="117117" sy="117117" algn="t" rotWithShape="0">
              <a:prstClr val="black">
                <a:alpha val="0"/>
              </a:prstClr>
            </a:outerShdw>
          </a:effectLst>
          <a:scene3d>
            <a:camera prst="obliqueTopLeft"/>
            <a:lightRig rig="threePt" dir="t"/>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a:extLst>
              <a:ext uri="{FF2B5EF4-FFF2-40B4-BE49-F238E27FC236}">
                <a16:creationId xmlns:a16="http://schemas.microsoft.com/office/drawing/2014/main" id="{E305CEB6-D1EC-B042-2BD0-FCCC68E14758}"/>
              </a:ext>
            </a:extLst>
          </p:cNvPr>
          <p:cNvSpPr/>
          <p:nvPr/>
        </p:nvSpPr>
        <p:spPr>
          <a:xfrm>
            <a:off x="2044699" y="1036944"/>
            <a:ext cx="1185121" cy="837099"/>
          </a:xfrm>
          <a:prstGeom prst="roundRect">
            <a:avLst>
              <a:gd name="adj" fmla="val 5100"/>
            </a:avLst>
          </a:prstGeom>
          <a:solidFill>
            <a:schemeClr val="tx1"/>
          </a:solidFill>
          <a:ln w="28575" cmpd="tri">
            <a:noFill/>
            <a:prstDash val="solid"/>
            <a:extLst>
              <a:ext uri="{C807C97D-BFC1-408E-A445-0C87EB9F89A2}">
                <ask:lineSketchStyleProps xmlns:ask="http://schemas.microsoft.com/office/drawing/2018/sketchyshapes" sd="1219033472">
                  <a:custGeom>
                    <a:avLst/>
                    <a:gdLst>
                      <a:gd name="connsiteX0" fmla="*/ 0 w 4944315"/>
                      <a:gd name="connsiteY0" fmla="*/ 0 h 1207149"/>
                      <a:gd name="connsiteX1" fmla="*/ 0 w 4944315"/>
                      <a:gd name="connsiteY1" fmla="*/ 0 h 1207149"/>
                      <a:gd name="connsiteX2" fmla="*/ 4944315 w 4944315"/>
                      <a:gd name="connsiteY2" fmla="*/ 0 h 1207149"/>
                      <a:gd name="connsiteX3" fmla="*/ 4944315 w 4944315"/>
                      <a:gd name="connsiteY3" fmla="*/ 0 h 1207149"/>
                      <a:gd name="connsiteX4" fmla="*/ 4944315 w 4944315"/>
                      <a:gd name="connsiteY4" fmla="*/ 1207149 h 1207149"/>
                      <a:gd name="connsiteX5" fmla="*/ 4944315 w 4944315"/>
                      <a:gd name="connsiteY5" fmla="*/ 1207149 h 1207149"/>
                      <a:gd name="connsiteX6" fmla="*/ 0 w 4944315"/>
                      <a:gd name="connsiteY6" fmla="*/ 1207149 h 1207149"/>
                      <a:gd name="connsiteX7" fmla="*/ 0 w 4944315"/>
                      <a:gd name="connsiteY7" fmla="*/ 1207149 h 1207149"/>
                      <a:gd name="connsiteX8" fmla="*/ 0 w 4944315"/>
                      <a:gd name="connsiteY8" fmla="*/ 0 h 120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4315" h="1207149" fill="none" extrusionOk="0">
                        <a:moveTo>
                          <a:pt x="0" y="0"/>
                        </a:moveTo>
                        <a:lnTo>
                          <a:pt x="0" y="0"/>
                        </a:lnTo>
                        <a:cubicBezTo>
                          <a:pt x="557245" y="-49533"/>
                          <a:pt x="2597248" y="-14809"/>
                          <a:pt x="4944315" y="0"/>
                        </a:cubicBezTo>
                        <a:lnTo>
                          <a:pt x="4944315" y="0"/>
                        </a:lnTo>
                        <a:cubicBezTo>
                          <a:pt x="5046399" y="351275"/>
                          <a:pt x="5027310" y="840744"/>
                          <a:pt x="4944315" y="1207149"/>
                        </a:cubicBezTo>
                        <a:lnTo>
                          <a:pt x="4944315" y="1207149"/>
                        </a:lnTo>
                        <a:cubicBezTo>
                          <a:pt x="4157106" y="1158918"/>
                          <a:pt x="1659160" y="1291604"/>
                          <a:pt x="0" y="1207149"/>
                        </a:cubicBezTo>
                        <a:lnTo>
                          <a:pt x="0" y="1207149"/>
                        </a:lnTo>
                        <a:cubicBezTo>
                          <a:pt x="-79153" y="1045544"/>
                          <a:pt x="-53725" y="464649"/>
                          <a:pt x="0" y="0"/>
                        </a:cubicBezTo>
                        <a:close/>
                      </a:path>
                      <a:path w="4944315" h="1207149" stroke="0" extrusionOk="0">
                        <a:moveTo>
                          <a:pt x="0" y="0"/>
                        </a:moveTo>
                        <a:lnTo>
                          <a:pt x="0" y="0"/>
                        </a:lnTo>
                        <a:cubicBezTo>
                          <a:pt x="751759" y="118645"/>
                          <a:pt x="3979276" y="116012"/>
                          <a:pt x="4944315" y="0"/>
                        </a:cubicBezTo>
                        <a:lnTo>
                          <a:pt x="4944315" y="0"/>
                        </a:lnTo>
                        <a:cubicBezTo>
                          <a:pt x="5026645" y="155128"/>
                          <a:pt x="4981840" y="1067061"/>
                          <a:pt x="4944315" y="1207149"/>
                        </a:cubicBezTo>
                        <a:lnTo>
                          <a:pt x="4944315" y="1207149"/>
                        </a:lnTo>
                        <a:cubicBezTo>
                          <a:pt x="3985025" y="1341749"/>
                          <a:pt x="1291269" y="1049953"/>
                          <a:pt x="0" y="1207149"/>
                        </a:cubicBezTo>
                        <a:lnTo>
                          <a:pt x="0" y="1207149"/>
                        </a:lnTo>
                        <a:cubicBezTo>
                          <a:pt x="-65885" y="947997"/>
                          <a:pt x="20823" y="542399"/>
                          <a:pt x="0" y="0"/>
                        </a:cubicBezTo>
                        <a:close/>
                      </a:path>
                    </a:pathLst>
                  </a:custGeom>
                  <ask:type>
                    <ask:lineSketchNone/>
                  </ask:type>
                </ask:lineSketchStyleProps>
              </a:ext>
            </a:extLst>
          </a:ln>
          <a:effectLst>
            <a:outerShdw blurRad="474909" dist="38100" dir="5400000" sx="117117" sy="117117" algn="t" rotWithShape="0">
              <a:prstClr val="black">
                <a:alpha val="67000"/>
              </a:prstClr>
            </a:outerShdw>
          </a:effectLst>
          <a:scene3d>
            <a:camera prst="obliqueTopLeft"/>
            <a:lightRig rig="threePt" dir="t"/>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3" descr="Open quotation mark with solid fill">
            <a:extLst>
              <a:ext uri="{FF2B5EF4-FFF2-40B4-BE49-F238E27FC236}">
                <a16:creationId xmlns:a16="http://schemas.microsoft.com/office/drawing/2014/main" id="{905C0C7A-65D0-574F-5A94-8796A8F3B1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59401" y="709945"/>
            <a:ext cx="1198571" cy="1240349"/>
          </a:xfrm>
          <a:prstGeom prst="rect">
            <a:avLst/>
          </a:prstGeom>
        </p:spPr>
      </p:pic>
      <p:sp>
        <p:nvSpPr>
          <p:cNvPr id="7" name="TextBox 6">
            <a:extLst>
              <a:ext uri="{FF2B5EF4-FFF2-40B4-BE49-F238E27FC236}">
                <a16:creationId xmlns:a16="http://schemas.microsoft.com/office/drawing/2014/main" id="{8426BCBD-7A26-77D4-59DA-71BA29A4766A}"/>
              </a:ext>
            </a:extLst>
          </p:cNvPr>
          <p:cNvSpPr txBox="1"/>
          <p:nvPr/>
        </p:nvSpPr>
        <p:spPr>
          <a:xfrm>
            <a:off x="3041038" y="1303963"/>
            <a:ext cx="7497339" cy="646331"/>
          </a:xfrm>
          <a:prstGeom prst="rect">
            <a:avLst/>
          </a:prstGeom>
          <a:noFill/>
        </p:spPr>
        <p:txBody>
          <a:bodyPr wrap="square" rtlCol="0">
            <a:spAutoFit/>
          </a:bodyPr>
          <a:lstStyle/>
          <a:p>
            <a:r>
              <a:rPr lang="en-US" dirty="0">
                <a:solidFill>
                  <a:schemeClr val="bg1"/>
                </a:solidFill>
                <a:latin typeface="Courier New" panose="02070309020205020404" pitchFamily="49" charset="0"/>
                <a:cs typeface="Courier New" panose="02070309020205020404" pitchFamily="49" charset="0"/>
              </a:rPr>
              <a:t>Anyone who has ever struggled with poverty knows </a:t>
            </a:r>
          </a:p>
          <a:p>
            <a:r>
              <a:rPr lang="en-US" dirty="0">
                <a:solidFill>
                  <a:schemeClr val="bg1"/>
                </a:solidFill>
                <a:latin typeface="Courier New" panose="02070309020205020404" pitchFamily="49" charset="0"/>
                <a:cs typeface="Courier New" panose="02070309020205020404" pitchFamily="49" charset="0"/>
              </a:rPr>
              <a:t>how extremely expensive it is to be poor.</a:t>
            </a:r>
          </a:p>
        </p:txBody>
      </p:sp>
      <p:sp>
        <p:nvSpPr>
          <p:cNvPr id="17" name="Rounded Rectangle 16">
            <a:extLst>
              <a:ext uri="{FF2B5EF4-FFF2-40B4-BE49-F238E27FC236}">
                <a16:creationId xmlns:a16="http://schemas.microsoft.com/office/drawing/2014/main" id="{F1CC261D-FCA4-2536-5915-D1CBD7E98777}"/>
              </a:ext>
            </a:extLst>
          </p:cNvPr>
          <p:cNvSpPr/>
          <p:nvPr/>
        </p:nvSpPr>
        <p:spPr>
          <a:xfrm>
            <a:off x="188823" y="2469810"/>
            <a:ext cx="11807963" cy="4190323"/>
          </a:xfrm>
          <a:prstGeom prst="roundRect">
            <a:avLst>
              <a:gd name="adj" fmla="val 613"/>
            </a:avLst>
          </a:prstGeom>
          <a:noFill/>
          <a:ln w="3175" cmpd="sng">
            <a:solidFill>
              <a:schemeClr val="bg2">
                <a:lumMod val="25000"/>
              </a:schemeClr>
            </a:solidFill>
            <a:prstDash val="solid"/>
          </a:ln>
          <a:effectLst>
            <a:outerShdw blurRad="50800" dist="38100" dir="2700000" sx="96034" sy="96034" algn="tl"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E21F495C-C15B-78FC-0EE2-6C048044BD45}"/>
              </a:ext>
            </a:extLst>
          </p:cNvPr>
          <p:cNvCxnSpPr>
            <a:cxnSpLocks/>
          </p:cNvCxnSpPr>
          <p:nvPr/>
        </p:nvCxnSpPr>
        <p:spPr>
          <a:xfrm>
            <a:off x="6113973" y="2527073"/>
            <a:ext cx="0" cy="919499"/>
          </a:xfrm>
          <a:prstGeom prst="line">
            <a:avLst/>
          </a:prstGeom>
          <a:ln w="19050">
            <a:solidFill>
              <a:srgbClr val="E5E9D0"/>
            </a:solidFill>
            <a:prstDash val="sysDot"/>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C94290EC-CC4F-BAD1-E17F-0744311BB1CF}"/>
              </a:ext>
            </a:extLst>
          </p:cNvPr>
          <p:cNvSpPr/>
          <p:nvPr/>
        </p:nvSpPr>
        <p:spPr>
          <a:xfrm>
            <a:off x="5125453" y="2225193"/>
            <a:ext cx="1965300" cy="52322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A945C9F2-8D5F-E968-56A2-EF1546719E80}"/>
              </a:ext>
            </a:extLst>
          </p:cNvPr>
          <p:cNvSpPr txBox="1"/>
          <p:nvPr/>
        </p:nvSpPr>
        <p:spPr>
          <a:xfrm>
            <a:off x="4890075" y="2236724"/>
            <a:ext cx="2447794" cy="523220"/>
          </a:xfrm>
          <a:prstGeom prst="rect">
            <a:avLst/>
          </a:prstGeom>
          <a:noFill/>
          <a:ln>
            <a:noFill/>
          </a:ln>
        </p:spPr>
        <p:txBody>
          <a:bodyPr wrap="square" rtlCol="0">
            <a:spAutoFit/>
          </a:bodyPr>
          <a:lstStyle/>
          <a:p>
            <a:pPr algn="ctr"/>
            <a:r>
              <a:rPr lang="en-US" sz="2800" spc="100">
                <a:solidFill>
                  <a:srgbClr val="FF7250"/>
                </a:solidFill>
                <a:latin typeface="Hardwick WF" pitchFamily="2" charset="0"/>
              </a:rPr>
              <a:t>FINANCE</a:t>
            </a:r>
            <a:endParaRPr lang="en-US" sz="2800" spc="100" dirty="0">
              <a:solidFill>
                <a:srgbClr val="FF7250"/>
              </a:solidFill>
              <a:latin typeface="Hardwick WF" pitchFamily="2" charset="0"/>
            </a:endParaRPr>
          </a:p>
        </p:txBody>
      </p:sp>
      <p:grpSp>
        <p:nvGrpSpPr>
          <p:cNvPr id="9" name="Group 8">
            <a:extLst>
              <a:ext uri="{FF2B5EF4-FFF2-40B4-BE49-F238E27FC236}">
                <a16:creationId xmlns:a16="http://schemas.microsoft.com/office/drawing/2014/main" id="{7EB540FE-2111-B4A7-778F-55795355F0F2}"/>
              </a:ext>
            </a:extLst>
          </p:cNvPr>
          <p:cNvGrpSpPr/>
          <p:nvPr/>
        </p:nvGrpSpPr>
        <p:grpSpPr>
          <a:xfrm>
            <a:off x="922117" y="2936459"/>
            <a:ext cx="10347766" cy="700212"/>
            <a:chOff x="484100" y="2857613"/>
            <a:chExt cx="9107839" cy="769139"/>
          </a:xfrm>
        </p:grpSpPr>
        <p:sp>
          <p:nvSpPr>
            <p:cNvPr id="259" name="Octagon 258">
              <a:extLst>
                <a:ext uri="{FF2B5EF4-FFF2-40B4-BE49-F238E27FC236}">
                  <a16:creationId xmlns:a16="http://schemas.microsoft.com/office/drawing/2014/main" id="{F3FF953F-3D45-1218-7CB4-2484F9408A23}"/>
                </a:ext>
              </a:extLst>
            </p:cNvPr>
            <p:cNvSpPr/>
            <p:nvPr/>
          </p:nvSpPr>
          <p:spPr>
            <a:xfrm>
              <a:off x="484100" y="2857613"/>
              <a:ext cx="9107839" cy="769139"/>
            </a:xfrm>
            <a:prstGeom prst="octagon">
              <a:avLst/>
            </a:prstGeom>
            <a:solidFill>
              <a:srgbClr val="191819"/>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0" name="Octagon 259">
              <a:extLst>
                <a:ext uri="{FF2B5EF4-FFF2-40B4-BE49-F238E27FC236}">
                  <a16:creationId xmlns:a16="http://schemas.microsoft.com/office/drawing/2014/main" id="{F60FC3CB-1EF0-0D80-9A8B-0969F69DADDA}"/>
                </a:ext>
              </a:extLst>
            </p:cNvPr>
            <p:cNvSpPr/>
            <p:nvPr/>
          </p:nvSpPr>
          <p:spPr>
            <a:xfrm>
              <a:off x="591671" y="2913132"/>
              <a:ext cx="8901953" cy="644693"/>
            </a:xfrm>
            <a:prstGeom prst="octagon">
              <a:avLst/>
            </a:prstGeom>
            <a:solidFill>
              <a:srgbClr val="201F20"/>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5" name="Group 264">
            <a:extLst>
              <a:ext uri="{FF2B5EF4-FFF2-40B4-BE49-F238E27FC236}">
                <a16:creationId xmlns:a16="http://schemas.microsoft.com/office/drawing/2014/main" id="{A6C789BD-648B-24B8-4798-05E6CAE974B3}"/>
              </a:ext>
            </a:extLst>
          </p:cNvPr>
          <p:cNvGrpSpPr/>
          <p:nvPr/>
        </p:nvGrpSpPr>
        <p:grpSpPr>
          <a:xfrm>
            <a:off x="1295373" y="2947854"/>
            <a:ext cx="634052" cy="644693"/>
            <a:chOff x="376198" y="1113149"/>
            <a:chExt cx="869855" cy="869855"/>
          </a:xfrm>
        </p:grpSpPr>
        <p:pic>
          <p:nvPicPr>
            <p:cNvPr id="266" name="Graphic 265" descr="Key with solid fill">
              <a:extLst>
                <a:ext uri="{FF2B5EF4-FFF2-40B4-BE49-F238E27FC236}">
                  <a16:creationId xmlns:a16="http://schemas.microsoft.com/office/drawing/2014/main" id="{112556C1-B6D3-304A-8591-4A8A0530F3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6198" y="1113149"/>
              <a:ext cx="869855" cy="869855"/>
            </a:xfrm>
            <a:prstGeom prst="rect">
              <a:avLst/>
            </a:prstGeom>
          </p:spPr>
        </p:pic>
        <p:sp>
          <p:nvSpPr>
            <p:cNvPr id="267" name="Snip Same Side Corner Rectangle 266">
              <a:extLst>
                <a:ext uri="{FF2B5EF4-FFF2-40B4-BE49-F238E27FC236}">
                  <a16:creationId xmlns:a16="http://schemas.microsoft.com/office/drawing/2014/main" id="{CF06A22F-2B45-8EB6-2E45-E181AF10290F}"/>
                </a:ext>
              </a:extLst>
            </p:cNvPr>
            <p:cNvSpPr/>
            <p:nvPr/>
          </p:nvSpPr>
          <p:spPr>
            <a:xfrm rot="16200000">
              <a:off x="384690" y="1357214"/>
              <a:ext cx="389827" cy="388244"/>
            </a:xfrm>
            <a:prstGeom prst="snip2SameRect">
              <a:avLst>
                <a:gd name="adj1" fmla="val 21679"/>
                <a:gd name="adj2" fmla="val 3659"/>
              </a:avLst>
            </a:prstGeom>
            <a:solidFill>
              <a:srgbClr val="E5E9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8" name="Rounded Rectangle 267">
              <a:extLst>
                <a:ext uri="{FF2B5EF4-FFF2-40B4-BE49-F238E27FC236}">
                  <a16:creationId xmlns:a16="http://schemas.microsoft.com/office/drawing/2014/main" id="{B64C7995-C7FC-3AB0-110E-69D1DBDAB0B8}"/>
                </a:ext>
              </a:extLst>
            </p:cNvPr>
            <p:cNvSpPr/>
            <p:nvPr/>
          </p:nvSpPr>
          <p:spPr>
            <a:xfrm>
              <a:off x="460075" y="1495245"/>
              <a:ext cx="74763" cy="103517"/>
            </a:xfrm>
            <a:prstGeom prst="roundRect">
              <a:avLst/>
            </a:prstGeom>
            <a:solidFill>
              <a:srgbClr val="171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TextBox 28">
            <a:extLst>
              <a:ext uri="{FF2B5EF4-FFF2-40B4-BE49-F238E27FC236}">
                <a16:creationId xmlns:a16="http://schemas.microsoft.com/office/drawing/2014/main" id="{736E2468-5C3B-9852-D15A-8C53ED3C8EFD}"/>
              </a:ext>
            </a:extLst>
          </p:cNvPr>
          <p:cNvSpPr txBox="1"/>
          <p:nvPr/>
        </p:nvSpPr>
        <p:spPr>
          <a:xfrm>
            <a:off x="2044458" y="3126429"/>
            <a:ext cx="9945424" cy="333553"/>
          </a:xfrm>
          <a:prstGeom prst="rect">
            <a:avLst/>
          </a:prstGeom>
          <a:noFill/>
        </p:spPr>
        <p:txBody>
          <a:bodyPr wrap="square" rtlCol="0">
            <a:spAutoFit/>
          </a:bodyPr>
          <a:lstStyle/>
          <a:p>
            <a:pPr>
              <a:lnSpc>
                <a:spcPts val="1900"/>
              </a:lnSpc>
            </a:pPr>
            <a:r>
              <a:rPr lang="en-US" sz="1550" dirty="0">
                <a:solidFill>
                  <a:schemeClr val="bg1"/>
                </a:solidFill>
                <a:latin typeface="Avenir Light" panose="020B0402020203020204" pitchFamily="34" charset="77"/>
              </a:rPr>
              <a:t>Banks and predatory lenders levy high fees and unfavorable rates on those least able to afford them.</a:t>
            </a:r>
          </a:p>
        </p:txBody>
      </p:sp>
      <p:pic>
        <p:nvPicPr>
          <p:cNvPr id="6" name="Picture 5">
            <a:extLst>
              <a:ext uri="{FF2B5EF4-FFF2-40B4-BE49-F238E27FC236}">
                <a16:creationId xmlns:a16="http://schemas.microsoft.com/office/drawing/2014/main" id="{9B452D60-133F-358E-F3E4-C9C51BD3D4A9}"/>
              </a:ext>
            </a:extLst>
          </p:cNvPr>
          <p:cNvPicPr>
            <a:picLocks noChangeAspect="1"/>
          </p:cNvPicPr>
          <p:nvPr/>
        </p:nvPicPr>
        <p:blipFill>
          <a:blip r:embed="rId7"/>
          <a:stretch>
            <a:fillRect/>
          </a:stretch>
        </p:blipFill>
        <p:spPr>
          <a:xfrm>
            <a:off x="9993792" y="1813676"/>
            <a:ext cx="1820084" cy="339749"/>
          </a:xfrm>
          <a:prstGeom prst="rect">
            <a:avLst/>
          </a:prstGeom>
        </p:spPr>
      </p:pic>
      <p:pic>
        <p:nvPicPr>
          <p:cNvPr id="12" name="Picture 11">
            <a:extLst>
              <a:ext uri="{FF2B5EF4-FFF2-40B4-BE49-F238E27FC236}">
                <a16:creationId xmlns:a16="http://schemas.microsoft.com/office/drawing/2014/main" id="{7D75DC15-ACB7-74A2-9F28-F7E2FBF9F0FA}"/>
              </a:ext>
            </a:extLst>
          </p:cNvPr>
          <p:cNvPicPr>
            <a:picLocks noChangeAspect="1"/>
          </p:cNvPicPr>
          <p:nvPr/>
        </p:nvPicPr>
        <p:blipFill>
          <a:blip r:embed="rId8"/>
          <a:stretch>
            <a:fillRect/>
          </a:stretch>
        </p:blipFill>
        <p:spPr>
          <a:xfrm>
            <a:off x="4223819" y="3806081"/>
            <a:ext cx="2981397" cy="1853288"/>
          </a:xfrm>
          <a:prstGeom prst="rect">
            <a:avLst/>
          </a:prstGeom>
        </p:spPr>
      </p:pic>
      <p:sp>
        <p:nvSpPr>
          <p:cNvPr id="13" name="TextBox 12">
            <a:extLst>
              <a:ext uri="{FF2B5EF4-FFF2-40B4-BE49-F238E27FC236}">
                <a16:creationId xmlns:a16="http://schemas.microsoft.com/office/drawing/2014/main" id="{D1ADDF5B-CD22-016C-215B-30B6872CFD30}"/>
              </a:ext>
            </a:extLst>
          </p:cNvPr>
          <p:cNvSpPr txBox="1"/>
          <p:nvPr/>
        </p:nvSpPr>
        <p:spPr>
          <a:xfrm>
            <a:off x="701453" y="5941869"/>
            <a:ext cx="11032502" cy="421269"/>
          </a:xfrm>
          <a:prstGeom prst="rect">
            <a:avLst/>
          </a:prstGeom>
          <a:noFill/>
        </p:spPr>
        <p:txBody>
          <a:bodyPr wrap="square">
            <a:spAutoFit/>
          </a:bodyPr>
          <a:lstStyle/>
          <a:p>
            <a:pPr algn="ctr">
              <a:lnSpc>
                <a:spcPts val="2300"/>
              </a:lnSpc>
            </a:pPr>
            <a:r>
              <a:rPr lang="en-US" sz="2800" spc="40">
                <a:solidFill>
                  <a:srgbClr val="FF7251"/>
                </a:solidFill>
                <a:latin typeface="Hardwick WF" pitchFamily="2" charset="0"/>
              </a:rPr>
              <a:t>$61 MILLION </a:t>
            </a:r>
            <a:r>
              <a:rPr lang="en-US" sz="2000" spc="40">
                <a:solidFill>
                  <a:srgbClr val="E5E9D0"/>
                </a:solidFill>
                <a:latin typeface="Avenir Next" panose="020B0503020202020204" pitchFamily="34" charset="0"/>
              </a:rPr>
              <a:t>in </a:t>
            </a:r>
            <a:r>
              <a:rPr lang="en-US" sz="2000" spc="40" dirty="0">
                <a:solidFill>
                  <a:srgbClr val="E5E9D0"/>
                </a:solidFill>
                <a:latin typeface="Avenir Next" panose="020B0503020202020204" pitchFamily="34" charset="0"/>
              </a:rPr>
              <a:t>fees are collected from low-income Americans </a:t>
            </a:r>
            <a:r>
              <a:rPr lang="en-US" sz="2000" b="1" i="1" spc="40" dirty="0">
                <a:solidFill>
                  <a:srgbClr val="FF7251"/>
                </a:solidFill>
                <a:latin typeface="Avenir Next" panose="020B0503020202020204" pitchFamily="34" charset="0"/>
              </a:rPr>
              <a:t>each day.</a:t>
            </a:r>
          </a:p>
        </p:txBody>
      </p:sp>
      <p:sp>
        <p:nvSpPr>
          <p:cNvPr id="11" name="TextBox 10">
            <a:extLst>
              <a:ext uri="{FF2B5EF4-FFF2-40B4-BE49-F238E27FC236}">
                <a16:creationId xmlns:a16="http://schemas.microsoft.com/office/drawing/2014/main" id="{5A3D1B35-DD71-2A18-DF98-72869ADA0029}"/>
              </a:ext>
            </a:extLst>
          </p:cNvPr>
          <p:cNvSpPr txBox="1"/>
          <p:nvPr/>
        </p:nvSpPr>
        <p:spPr>
          <a:xfrm>
            <a:off x="248020" y="6357110"/>
            <a:ext cx="134734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77</a:t>
            </a:r>
          </a:p>
        </p:txBody>
      </p:sp>
      <p:sp>
        <p:nvSpPr>
          <p:cNvPr id="16" name="TextBox 15">
            <a:extLst>
              <a:ext uri="{FF2B5EF4-FFF2-40B4-BE49-F238E27FC236}">
                <a16:creationId xmlns:a16="http://schemas.microsoft.com/office/drawing/2014/main" id="{7DA29B2A-EE02-DBBF-20E0-62FEE3244A3B}"/>
              </a:ext>
            </a:extLst>
          </p:cNvPr>
          <p:cNvSpPr txBox="1"/>
          <p:nvPr/>
        </p:nvSpPr>
        <p:spPr>
          <a:xfrm>
            <a:off x="10023328" y="6638863"/>
            <a:ext cx="3213106" cy="246221"/>
          </a:xfrm>
          <a:prstGeom prst="rect">
            <a:avLst/>
          </a:prstGeom>
          <a:noFill/>
        </p:spPr>
        <p:txBody>
          <a:bodyPr wrap="square" rtlCol="0">
            <a:spAutoFit/>
          </a:bodyPr>
          <a:lstStyle/>
          <a:p>
            <a:r>
              <a:rPr lang="en-US" sz="1000" b="0" i="0" dirty="0">
                <a:solidFill>
                  <a:schemeClr val="bg2">
                    <a:lumMod val="25000"/>
                  </a:schemeClr>
                </a:solidFill>
                <a:effectLst/>
                <a:latin typeface="Roboto" panose="02000000000000000000" pitchFamily="2" charset="0"/>
              </a:rPr>
              <a:t>©</a:t>
            </a:r>
            <a:r>
              <a:rPr lang="en-US" sz="1000" b="0" i="1" dirty="0">
                <a:solidFill>
                  <a:schemeClr val="bg2">
                    <a:lumMod val="25000"/>
                  </a:schemeClr>
                </a:solidFill>
                <a:effectLst/>
                <a:latin typeface="Avenir Next Condensed" panose="020B0506020202020204" pitchFamily="34" charset="0"/>
              </a:rPr>
              <a:t> </a:t>
            </a:r>
            <a:r>
              <a:rPr lang="en-US" sz="1000" b="0" dirty="0">
                <a:solidFill>
                  <a:schemeClr val="bg2">
                    <a:lumMod val="25000"/>
                  </a:schemeClr>
                </a:solidFill>
                <a:effectLst/>
                <a:latin typeface="Avenir Next Condensed" panose="020B0506020202020204" pitchFamily="34" charset="0"/>
              </a:rPr>
              <a:t>Matthe</a:t>
            </a:r>
            <a:r>
              <a:rPr lang="en-US" sz="1000" dirty="0">
                <a:solidFill>
                  <a:schemeClr val="bg2">
                    <a:lumMod val="25000"/>
                  </a:schemeClr>
                </a:solidFill>
                <a:latin typeface="Avenir Next Condensed" panose="020B0506020202020204" pitchFamily="34" charset="0"/>
              </a:rPr>
              <a:t>w Desmond, </a:t>
            </a:r>
            <a:r>
              <a:rPr lang="en-US" sz="10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1041077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30" name="Picture 1029">
            <a:extLst>
              <a:ext uri="{FF2B5EF4-FFF2-40B4-BE49-F238E27FC236}">
                <a16:creationId xmlns:a16="http://schemas.microsoft.com/office/drawing/2014/main" id="{E03E4110-FDB3-F116-E7F6-3B754247E7AC}"/>
              </a:ext>
            </a:extLst>
          </p:cNvPr>
          <p:cNvPicPr>
            <a:picLocks noChangeAspect="1"/>
          </p:cNvPicPr>
          <p:nvPr/>
        </p:nvPicPr>
        <p:blipFill>
          <a:blip r:embed="rId3"/>
          <a:stretch>
            <a:fillRect/>
          </a:stretch>
        </p:blipFill>
        <p:spPr>
          <a:xfrm>
            <a:off x="10791118" y="4145859"/>
            <a:ext cx="1102409" cy="1093994"/>
          </a:xfrm>
          <a:prstGeom prst="rect">
            <a:avLst/>
          </a:prstGeom>
          <a:ln>
            <a:noFill/>
          </a:ln>
        </p:spPr>
      </p:pic>
      <p:sp>
        <p:nvSpPr>
          <p:cNvPr id="1028" name="Rounded Rectangle 1027">
            <a:extLst>
              <a:ext uri="{FF2B5EF4-FFF2-40B4-BE49-F238E27FC236}">
                <a16:creationId xmlns:a16="http://schemas.microsoft.com/office/drawing/2014/main" id="{F666511B-7E70-F6CD-2AC5-43A3E43E032D}"/>
              </a:ext>
            </a:extLst>
          </p:cNvPr>
          <p:cNvSpPr/>
          <p:nvPr/>
        </p:nvSpPr>
        <p:spPr>
          <a:xfrm>
            <a:off x="4709455" y="5409411"/>
            <a:ext cx="2786045" cy="905907"/>
          </a:xfrm>
          <a:prstGeom prst="roundRect">
            <a:avLst/>
          </a:prstGeom>
          <a:solidFill>
            <a:srgbClr val="101010"/>
          </a:solidFill>
          <a:ln>
            <a:no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7" name="Rounded Rectangle 1026">
            <a:extLst>
              <a:ext uri="{FF2B5EF4-FFF2-40B4-BE49-F238E27FC236}">
                <a16:creationId xmlns:a16="http://schemas.microsoft.com/office/drawing/2014/main" id="{591CF19A-3F36-B40D-4261-09BA1A9C21DE}"/>
              </a:ext>
            </a:extLst>
          </p:cNvPr>
          <p:cNvSpPr/>
          <p:nvPr/>
        </p:nvSpPr>
        <p:spPr>
          <a:xfrm>
            <a:off x="924029" y="5411666"/>
            <a:ext cx="2612827" cy="905907"/>
          </a:xfrm>
          <a:prstGeom prst="roundRect">
            <a:avLst/>
          </a:prstGeom>
          <a:solidFill>
            <a:srgbClr val="101010"/>
          </a:solidFill>
          <a:ln>
            <a:no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2EA5ECEA-E6D4-8EB3-01A3-CC4ADF52B989}"/>
              </a:ext>
            </a:extLst>
          </p:cNvPr>
          <p:cNvGrpSpPr/>
          <p:nvPr/>
        </p:nvGrpSpPr>
        <p:grpSpPr>
          <a:xfrm rot="409566">
            <a:off x="2266528" y="2508454"/>
            <a:ext cx="1669536" cy="2014917"/>
            <a:chOff x="2067358" y="2263729"/>
            <a:chExt cx="1999441" cy="2316279"/>
          </a:xfrm>
        </p:grpSpPr>
        <p:grpSp>
          <p:nvGrpSpPr>
            <p:cNvPr id="228" name="Group 227">
              <a:extLst>
                <a:ext uri="{FF2B5EF4-FFF2-40B4-BE49-F238E27FC236}">
                  <a16:creationId xmlns:a16="http://schemas.microsoft.com/office/drawing/2014/main" id="{A39028B4-457E-5E0D-2E43-DC3E324DFAAD}"/>
                </a:ext>
              </a:extLst>
            </p:cNvPr>
            <p:cNvGrpSpPr/>
            <p:nvPr/>
          </p:nvGrpSpPr>
          <p:grpSpPr>
            <a:xfrm rot="18624103" flipH="1">
              <a:off x="1908939" y="2422148"/>
              <a:ext cx="2316279" cy="1999441"/>
              <a:chOff x="702685" y="3157833"/>
              <a:chExt cx="3053809" cy="2504516"/>
            </a:xfrm>
          </p:grpSpPr>
          <p:pic>
            <p:nvPicPr>
              <p:cNvPr id="216" name="Picture 215">
                <a:extLst>
                  <a:ext uri="{FF2B5EF4-FFF2-40B4-BE49-F238E27FC236}">
                    <a16:creationId xmlns:a16="http://schemas.microsoft.com/office/drawing/2014/main" id="{1183F45E-3E1C-3D75-C7D8-2889CCBA41A8}"/>
                  </a:ext>
                </a:extLst>
              </p:cNvPr>
              <p:cNvPicPr>
                <a:picLocks/>
              </p:cNvPicPr>
              <p:nvPr/>
            </p:nvPicPr>
            <p:blipFill>
              <a:blip r:embed="rId4"/>
              <a:stretch>
                <a:fillRect/>
              </a:stretch>
            </p:blipFill>
            <p:spPr>
              <a:xfrm>
                <a:off x="912662" y="3184351"/>
                <a:ext cx="2660432" cy="2355147"/>
              </a:xfrm>
              <a:prstGeom prst="rect">
                <a:avLst/>
              </a:prstGeom>
            </p:spPr>
          </p:pic>
          <p:pic>
            <p:nvPicPr>
              <p:cNvPr id="218" name="Picture 217">
                <a:extLst>
                  <a:ext uri="{FF2B5EF4-FFF2-40B4-BE49-F238E27FC236}">
                    <a16:creationId xmlns:a16="http://schemas.microsoft.com/office/drawing/2014/main" id="{AB4628A7-44F9-A54F-E98C-EBBFFF877A07}"/>
                  </a:ext>
                </a:extLst>
              </p:cNvPr>
              <p:cNvPicPr>
                <a:picLocks noChangeAspect="1"/>
              </p:cNvPicPr>
              <p:nvPr/>
            </p:nvPicPr>
            <p:blipFill>
              <a:blip r:embed="rId5"/>
              <a:stretch>
                <a:fillRect/>
              </a:stretch>
            </p:blipFill>
            <p:spPr>
              <a:xfrm>
                <a:off x="702685" y="3157833"/>
                <a:ext cx="3053809" cy="2504516"/>
              </a:xfrm>
              <a:prstGeom prst="pie">
                <a:avLst>
                  <a:gd name="adj1" fmla="val 0"/>
                  <a:gd name="adj2" fmla="val 19397680"/>
                </a:avLst>
              </a:prstGeom>
            </p:spPr>
          </p:pic>
        </p:grpSp>
        <p:sp>
          <p:nvSpPr>
            <p:cNvPr id="13" name="Rounded Rectangle 12">
              <a:extLst>
                <a:ext uri="{FF2B5EF4-FFF2-40B4-BE49-F238E27FC236}">
                  <a16:creationId xmlns:a16="http://schemas.microsoft.com/office/drawing/2014/main" id="{640552DB-279A-EB99-E1FC-F0364FF51374}"/>
                </a:ext>
              </a:extLst>
            </p:cNvPr>
            <p:cNvSpPr/>
            <p:nvPr/>
          </p:nvSpPr>
          <p:spPr>
            <a:xfrm rot="18601778">
              <a:off x="2576085" y="3103832"/>
              <a:ext cx="315179" cy="132057"/>
            </a:xfrm>
            <a:prstGeom prst="roundRect">
              <a:avLst/>
            </a:prstGeom>
            <a:noFill/>
            <a:ln w="57150">
              <a:solidFill>
                <a:srgbClr val="F2F7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a:extLst>
              <a:ext uri="{FF2B5EF4-FFF2-40B4-BE49-F238E27FC236}">
                <a16:creationId xmlns:a16="http://schemas.microsoft.com/office/drawing/2014/main" id="{8F23A724-05B5-93BC-C31A-813EDDC5B944}"/>
              </a:ext>
            </a:extLst>
          </p:cNvPr>
          <p:cNvGrpSpPr/>
          <p:nvPr/>
        </p:nvGrpSpPr>
        <p:grpSpPr>
          <a:xfrm>
            <a:off x="2129742" y="132154"/>
            <a:ext cx="7605829" cy="869855"/>
            <a:chOff x="6095" y="77325"/>
            <a:chExt cx="12191999" cy="869855"/>
          </a:xfrm>
        </p:grpSpPr>
        <p:sp>
          <p:nvSpPr>
            <p:cNvPr id="8" name="Rounded Rectangle 7">
              <a:extLst>
                <a:ext uri="{FF2B5EF4-FFF2-40B4-BE49-F238E27FC236}">
                  <a16:creationId xmlns:a16="http://schemas.microsoft.com/office/drawing/2014/main" id="{FD40579C-BAFF-A465-2109-B85C04D9BEFD}"/>
                </a:ext>
              </a:extLst>
            </p:cNvPr>
            <p:cNvSpPr/>
            <p:nvPr/>
          </p:nvSpPr>
          <p:spPr>
            <a:xfrm>
              <a:off x="6095" y="77325"/>
              <a:ext cx="12191999"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a:extLst>
                <a:ext uri="{FF2B5EF4-FFF2-40B4-BE49-F238E27FC236}">
                  <a16:creationId xmlns:a16="http://schemas.microsoft.com/office/drawing/2014/main" id="{08249CA0-537D-1122-26C0-75CBB3E4074C}"/>
                </a:ext>
              </a:extLst>
            </p:cNvPr>
            <p:cNvSpPr/>
            <p:nvPr/>
          </p:nvSpPr>
          <p:spPr>
            <a:xfrm>
              <a:off x="103631" y="143301"/>
              <a:ext cx="11984736"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a:extLst>
              <a:ext uri="{FF2B5EF4-FFF2-40B4-BE49-F238E27FC236}">
                <a16:creationId xmlns:a16="http://schemas.microsoft.com/office/drawing/2014/main" id="{162D2F81-45EC-4F42-1EDD-0D69E1EE28DA}"/>
              </a:ext>
            </a:extLst>
          </p:cNvPr>
          <p:cNvSpPr txBox="1"/>
          <p:nvPr/>
        </p:nvSpPr>
        <p:spPr>
          <a:xfrm>
            <a:off x="2096427" y="320056"/>
            <a:ext cx="7704326" cy="584775"/>
          </a:xfrm>
          <a:prstGeom prst="rect">
            <a:avLst/>
          </a:prstGeom>
          <a:noFill/>
        </p:spPr>
        <p:txBody>
          <a:bodyPr wrap="square" rtlCol="0">
            <a:spAutoFit/>
          </a:bodyPr>
          <a:lstStyle/>
          <a:p>
            <a:pPr algn="ctr"/>
            <a:r>
              <a:rPr lang="en-US" sz="3200" spc="40">
                <a:solidFill>
                  <a:srgbClr val="E5E9D0"/>
                </a:solidFill>
                <a:latin typeface="Hardwick WF" pitchFamily="2" charset="0"/>
              </a:rPr>
              <a:t>THE HIGH PRICE OF LOW BALANCES</a:t>
            </a:r>
            <a:endParaRPr lang="en-US" sz="3200" i="1" spc="40" dirty="0">
              <a:solidFill>
                <a:srgbClr val="E5E9D0"/>
              </a:solidFill>
              <a:latin typeface="Avenir Next" panose="020B0503020202020204" pitchFamily="34" charset="0"/>
            </a:endParaRPr>
          </a:p>
        </p:txBody>
      </p:sp>
      <p:sp>
        <p:nvSpPr>
          <p:cNvPr id="45" name="Rounded Rectangle 44">
            <a:extLst>
              <a:ext uri="{FF2B5EF4-FFF2-40B4-BE49-F238E27FC236}">
                <a16:creationId xmlns:a16="http://schemas.microsoft.com/office/drawing/2014/main" id="{0CEFCDF0-BA9C-9479-DA27-EDD5C9642E0B}"/>
              </a:ext>
            </a:extLst>
          </p:cNvPr>
          <p:cNvSpPr/>
          <p:nvPr/>
        </p:nvSpPr>
        <p:spPr>
          <a:xfrm>
            <a:off x="351441" y="1472212"/>
            <a:ext cx="11489117" cy="5011716"/>
          </a:xfrm>
          <a:prstGeom prst="roundRect">
            <a:avLst>
              <a:gd name="adj" fmla="val 0"/>
            </a:avLst>
          </a:prstGeom>
          <a:noFill/>
          <a:ln>
            <a:solidFill>
              <a:srgbClr val="FF72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6" name="Straight Connector 45">
            <a:extLst>
              <a:ext uri="{FF2B5EF4-FFF2-40B4-BE49-F238E27FC236}">
                <a16:creationId xmlns:a16="http://schemas.microsoft.com/office/drawing/2014/main" id="{42041923-E754-6C3A-75E7-18DFAA931241}"/>
              </a:ext>
            </a:extLst>
          </p:cNvPr>
          <p:cNvCxnSpPr>
            <a:cxnSpLocks/>
          </p:cNvCxnSpPr>
          <p:nvPr/>
        </p:nvCxnSpPr>
        <p:spPr>
          <a:xfrm>
            <a:off x="4138549" y="1484476"/>
            <a:ext cx="0" cy="4999452"/>
          </a:xfrm>
          <a:prstGeom prst="line">
            <a:avLst/>
          </a:prstGeom>
          <a:ln>
            <a:solidFill>
              <a:srgbClr val="FF7250"/>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3E415B4-10EB-5489-9F18-F586D24F19EB}"/>
              </a:ext>
            </a:extLst>
          </p:cNvPr>
          <p:cNvCxnSpPr>
            <a:cxnSpLocks/>
          </p:cNvCxnSpPr>
          <p:nvPr/>
        </p:nvCxnSpPr>
        <p:spPr>
          <a:xfrm>
            <a:off x="8043388" y="1472212"/>
            <a:ext cx="0" cy="5011716"/>
          </a:xfrm>
          <a:prstGeom prst="line">
            <a:avLst/>
          </a:prstGeom>
          <a:ln>
            <a:solidFill>
              <a:srgbClr val="FF7250"/>
            </a:solidFill>
            <a:prstDash val="sysDot"/>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7D1200E0-802C-CD36-62EA-37617D11DCD2}"/>
              </a:ext>
            </a:extLst>
          </p:cNvPr>
          <p:cNvSpPr/>
          <p:nvPr/>
        </p:nvSpPr>
        <p:spPr>
          <a:xfrm>
            <a:off x="8975749" y="1405401"/>
            <a:ext cx="1820076" cy="3997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a:extLst>
              <a:ext uri="{FF2B5EF4-FFF2-40B4-BE49-F238E27FC236}">
                <a16:creationId xmlns:a16="http://schemas.microsoft.com/office/drawing/2014/main" id="{20A4E9A1-84B8-D68C-672C-4ACC7786C78B}"/>
              </a:ext>
            </a:extLst>
          </p:cNvPr>
          <p:cNvSpPr txBox="1"/>
          <p:nvPr/>
        </p:nvSpPr>
        <p:spPr>
          <a:xfrm>
            <a:off x="8795262" y="1109958"/>
            <a:ext cx="2134866" cy="730328"/>
          </a:xfrm>
          <a:prstGeom prst="rect">
            <a:avLst/>
          </a:prstGeom>
          <a:noFill/>
        </p:spPr>
        <p:txBody>
          <a:bodyPr wrap="square" rtlCol="0">
            <a:spAutoFit/>
          </a:bodyPr>
          <a:lstStyle/>
          <a:p>
            <a:pPr algn="ctr">
              <a:lnSpc>
                <a:spcPts val="2500"/>
              </a:lnSpc>
            </a:pPr>
            <a:r>
              <a:rPr lang="en-US" sz="2000" spc="40">
                <a:solidFill>
                  <a:srgbClr val="E5E9D0"/>
                </a:solidFill>
                <a:latin typeface="Hardwick WF" pitchFamily="2" charset="0"/>
              </a:rPr>
              <a:t>CHECK CASHING</a:t>
            </a:r>
            <a:endParaRPr lang="en-US" sz="2000" spc="40" dirty="0">
              <a:solidFill>
                <a:srgbClr val="E5E9D0"/>
              </a:solidFill>
              <a:latin typeface="Hardwick WF" pitchFamily="2" charset="0"/>
            </a:endParaRPr>
          </a:p>
        </p:txBody>
      </p:sp>
      <p:sp>
        <p:nvSpPr>
          <p:cNvPr id="1046" name="TextBox 1045">
            <a:extLst>
              <a:ext uri="{FF2B5EF4-FFF2-40B4-BE49-F238E27FC236}">
                <a16:creationId xmlns:a16="http://schemas.microsoft.com/office/drawing/2014/main" id="{44223739-AE70-FD35-239D-FB3E7425AC2E}"/>
              </a:ext>
            </a:extLst>
          </p:cNvPr>
          <p:cNvSpPr txBox="1"/>
          <p:nvPr/>
        </p:nvSpPr>
        <p:spPr>
          <a:xfrm>
            <a:off x="378872" y="5524137"/>
            <a:ext cx="3732245" cy="707886"/>
          </a:xfrm>
          <a:prstGeom prst="rect">
            <a:avLst/>
          </a:prstGeom>
          <a:noFill/>
        </p:spPr>
        <p:txBody>
          <a:bodyPr wrap="square">
            <a:spAutoFit/>
          </a:bodyPr>
          <a:lstStyle/>
          <a:p>
            <a:pPr algn="ctr"/>
            <a:r>
              <a:rPr lang="en-US" sz="2400" b="1" spc="40" dirty="0">
                <a:solidFill>
                  <a:srgbClr val="FF7251"/>
                </a:solidFill>
                <a:latin typeface="Courier New" panose="02070309020205020404" pitchFamily="49" charset="0"/>
                <a:cs typeface="Courier New" panose="02070309020205020404" pitchFamily="49" charset="0"/>
              </a:rPr>
              <a:t>$11 billion </a:t>
            </a:r>
          </a:p>
          <a:p>
            <a:pPr algn="ctr"/>
            <a:r>
              <a:rPr lang="en-US" sz="1600" i="1" spc="40" dirty="0">
                <a:solidFill>
                  <a:srgbClr val="DFE3D0"/>
                </a:solidFill>
                <a:latin typeface="Courier New" panose="02070309020205020404" pitchFamily="49" charset="0"/>
                <a:cs typeface="Courier New" panose="02070309020205020404" pitchFamily="49" charset="0"/>
              </a:rPr>
              <a:t>each year </a:t>
            </a:r>
          </a:p>
        </p:txBody>
      </p:sp>
      <p:sp>
        <p:nvSpPr>
          <p:cNvPr id="1065" name="Rectangle 1064">
            <a:extLst>
              <a:ext uri="{FF2B5EF4-FFF2-40B4-BE49-F238E27FC236}">
                <a16:creationId xmlns:a16="http://schemas.microsoft.com/office/drawing/2014/main" id="{476FB3DD-9215-3A2E-D955-F4C999BF425F}"/>
              </a:ext>
            </a:extLst>
          </p:cNvPr>
          <p:cNvSpPr/>
          <p:nvPr/>
        </p:nvSpPr>
        <p:spPr>
          <a:xfrm>
            <a:off x="1269568" y="1318502"/>
            <a:ext cx="1820076" cy="3997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6" name="TextBox 1065">
            <a:extLst>
              <a:ext uri="{FF2B5EF4-FFF2-40B4-BE49-F238E27FC236}">
                <a16:creationId xmlns:a16="http://schemas.microsoft.com/office/drawing/2014/main" id="{21E5D5E5-1232-1553-F41B-F8BC578005E4}"/>
              </a:ext>
            </a:extLst>
          </p:cNvPr>
          <p:cNvSpPr txBox="1"/>
          <p:nvPr/>
        </p:nvSpPr>
        <p:spPr>
          <a:xfrm>
            <a:off x="994607" y="1094824"/>
            <a:ext cx="2391960" cy="730328"/>
          </a:xfrm>
          <a:prstGeom prst="rect">
            <a:avLst/>
          </a:prstGeom>
          <a:noFill/>
        </p:spPr>
        <p:txBody>
          <a:bodyPr wrap="square" rtlCol="0">
            <a:spAutoFit/>
          </a:bodyPr>
          <a:lstStyle/>
          <a:p>
            <a:pPr algn="ctr">
              <a:lnSpc>
                <a:spcPts val="2500"/>
              </a:lnSpc>
            </a:pPr>
            <a:r>
              <a:rPr lang="en-US" sz="2000" spc="40">
                <a:solidFill>
                  <a:srgbClr val="E5E9D0"/>
                </a:solidFill>
                <a:latin typeface="Hardwick WF" pitchFamily="2" charset="0"/>
              </a:rPr>
              <a:t>OVERDRAFT FEES</a:t>
            </a:r>
            <a:endParaRPr lang="en-US" sz="2000" spc="40" dirty="0">
              <a:solidFill>
                <a:srgbClr val="E5E9D0"/>
              </a:solidFill>
              <a:latin typeface="Hardwick WF" pitchFamily="2" charset="0"/>
            </a:endParaRPr>
          </a:p>
        </p:txBody>
      </p:sp>
      <p:sp>
        <p:nvSpPr>
          <p:cNvPr id="1067" name="Rectangle 1066">
            <a:extLst>
              <a:ext uri="{FF2B5EF4-FFF2-40B4-BE49-F238E27FC236}">
                <a16:creationId xmlns:a16="http://schemas.microsoft.com/office/drawing/2014/main" id="{29D0C311-DF43-1FCF-15A5-B24A96940D19}"/>
              </a:ext>
            </a:extLst>
          </p:cNvPr>
          <p:cNvSpPr/>
          <p:nvPr/>
        </p:nvSpPr>
        <p:spPr>
          <a:xfrm>
            <a:off x="5170977" y="1363121"/>
            <a:ext cx="1820076" cy="3997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8" name="TextBox 1067">
            <a:extLst>
              <a:ext uri="{FF2B5EF4-FFF2-40B4-BE49-F238E27FC236}">
                <a16:creationId xmlns:a16="http://schemas.microsoft.com/office/drawing/2014/main" id="{BA04A050-0426-1A05-BDAD-6D9B00E75F5E}"/>
              </a:ext>
            </a:extLst>
          </p:cNvPr>
          <p:cNvSpPr txBox="1"/>
          <p:nvPr/>
        </p:nvSpPr>
        <p:spPr>
          <a:xfrm>
            <a:off x="5013581" y="1094824"/>
            <a:ext cx="2134866" cy="730328"/>
          </a:xfrm>
          <a:prstGeom prst="rect">
            <a:avLst/>
          </a:prstGeom>
          <a:noFill/>
        </p:spPr>
        <p:txBody>
          <a:bodyPr wrap="square" rtlCol="0">
            <a:spAutoFit/>
          </a:bodyPr>
          <a:lstStyle/>
          <a:p>
            <a:pPr algn="ctr">
              <a:lnSpc>
                <a:spcPts val="2500"/>
              </a:lnSpc>
            </a:pPr>
            <a:r>
              <a:rPr lang="en-US" sz="2000" spc="40">
                <a:solidFill>
                  <a:srgbClr val="E5E9D0"/>
                </a:solidFill>
                <a:latin typeface="Hardwick WF" pitchFamily="2" charset="0"/>
              </a:rPr>
              <a:t>PAYDAY LENDING</a:t>
            </a:r>
            <a:endParaRPr lang="en-US" sz="2000" spc="40" dirty="0">
              <a:solidFill>
                <a:srgbClr val="E5E9D0"/>
              </a:solidFill>
              <a:latin typeface="Hardwick WF" pitchFamily="2" charset="0"/>
            </a:endParaRPr>
          </a:p>
        </p:txBody>
      </p:sp>
      <p:sp>
        <p:nvSpPr>
          <p:cNvPr id="1070" name="TextBox 1069">
            <a:extLst>
              <a:ext uri="{FF2B5EF4-FFF2-40B4-BE49-F238E27FC236}">
                <a16:creationId xmlns:a16="http://schemas.microsoft.com/office/drawing/2014/main" id="{7639B3CD-8B1B-0E28-7C7D-D5826288CAB7}"/>
              </a:ext>
            </a:extLst>
          </p:cNvPr>
          <p:cNvSpPr txBox="1"/>
          <p:nvPr/>
        </p:nvSpPr>
        <p:spPr>
          <a:xfrm>
            <a:off x="3844743" y="5522254"/>
            <a:ext cx="4502508" cy="707886"/>
          </a:xfrm>
          <a:prstGeom prst="rect">
            <a:avLst/>
          </a:prstGeom>
          <a:noFill/>
        </p:spPr>
        <p:txBody>
          <a:bodyPr wrap="square">
            <a:spAutoFit/>
          </a:bodyPr>
          <a:lstStyle/>
          <a:p>
            <a:pPr algn="ctr"/>
            <a:r>
              <a:rPr lang="en-US" sz="2400" b="1" spc="40" dirty="0">
                <a:solidFill>
                  <a:srgbClr val="FF7251"/>
                </a:solidFill>
                <a:latin typeface="Courier New" panose="02070309020205020404" pitchFamily="49" charset="0"/>
                <a:cs typeface="Courier New" panose="02070309020205020404" pitchFamily="49" charset="0"/>
              </a:rPr>
              <a:t>$9.8 billion </a:t>
            </a:r>
          </a:p>
          <a:p>
            <a:pPr algn="ctr"/>
            <a:r>
              <a:rPr lang="en-US" sz="1600" i="1" spc="40" dirty="0">
                <a:solidFill>
                  <a:srgbClr val="DFE3D0"/>
                </a:solidFill>
                <a:latin typeface="Courier New" panose="02070309020205020404" pitchFamily="49" charset="0"/>
                <a:cs typeface="Courier New" panose="02070309020205020404" pitchFamily="49" charset="0"/>
              </a:rPr>
              <a:t>each year </a:t>
            </a:r>
          </a:p>
        </p:txBody>
      </p:sp>
      <p:cxnSp>
        <p:nvCxnSpPr>
          <p:cNvPr id="1077" name="Straight Connector 1076">
            <a:extLst>
              <a:ext uri="{FF2B5EF4-FFF2-40B4-BE49-F238E27FC236}">
                <a16:creationId xmlns:a16="http://schemas.microsoft.com/office/drawing/2014/main" id="{D3751584-599A-73DA-B455-65918EE333B4}"/>
              </a:ext>
            </a:extLst>
          </p:cNvPr>
          <p:cNvCxnSpPr>
            <a:cxnSpLocks/>
          </p:cNvCxnSpPr>
          <p:nvPr/>
        </p:nvCxnSpPr>
        <p:spPr>
          <a:xfrm flipV="1">
            <a:off x="591728" y="1963559"/>
            <a:ext cx="0" cy="363610"/>
          </a:xfrm>
          <a:prstGeom prst="line">
            <a:avLst/>
          </a:prstGeom>
          <a:ln w="57150">
            <a:solidFill>
              <a:srgbClr val="353435"/>
            </a:solidFill>
            <a:prstDash val="sysDot"/>
          </a:ln>
        </p:spPr>
        <p:style>
          <a:lnRef idx="1">
            <a:schemeClr val="accent1"/>
          </a:lnRef>
          <a:fillRef idx="0">
            <a:schemeClr val="accent1"/>
          </a:fillRef>
          <a:effectRef idx="0">
            <a:schemeClr val="accent1"/>
          </a:effectRef>
          <a:fontRef idx="minor">
            <a:schemeClr val="tx1"/>
          </a:fontRef>
        </p:style>
      </p:cxnSp>
      <p:sp>
        <p:nvSpPr>
          <p:cNvPr id="1081" name="TextBox 1080">
            <a:extLst>
              <a:ext uri="{FF2B5EF4-FFF2-40B4-BE49-F238E27FC236}">
                <a16:creationId xmlns:a16="http://schemas.microsoft.com/office/drawing/2014/main" id="{CACB9B74-4C5A-F92E-65E6-04B89F27C6CE}"/>
              </a:ext>
            </a:extLst>
          </p:cNvPr>
          <p:cNvSpPr txBox="1"/>
          <p:nvPr/>
        </p:nvSpPr>
        <p:spPr>
          <a:xfrm>
            <a:off x="703098" y="1910848"/>
            <a:ext cx="4007552" cy="461665"/>
          </a:xfrm>
          <a:prstGeom prst="rect">
            <a:avLst/>
          </a:prstGeom>
          <a:noFill/>
        </p:spPr>
        <p:txBody>
          <a:bodyPr wrap="square" rtlCol="0">
            <a:spAutoFit/>
          </a:bodyPr>
          <a:lstStyle/>
          <a:p>
            <a:r>
              <a:rPr lang="en-US" sz="1200" i="1" dirty="0">
                <a:solidFill>
                  <a:schemeClr val="bg1"/>
                </a:solidFill>
                <a:latin typeface="Courier New" panose="02070309020205020404" pitchFamily="49" charset="0"/>
                <a:cs typeface="Courier New" panose="02070309020205020404" pitchFamily="49" charset="0"/>
              </a:rPr>
              <a:t>Charges banks impose when an </a:t>
            </a:r>
          </a:p>
          <a:p>
            <a:r>
              <a:rPr lang="en-US" sz="1200" i="1" dirty="0">
                <a:solidFill>
                  <a:schemeClr val="bg1"/>
                </a:solidFill>
                <a:latin typeface="Courier New" panose="02070309020205020404" pitchFamily="49" charset="0"/>
                <a:cs typeface="Courier New" panose="02070309020205020404" pitchFamily="49" charset="0"/>
              </a:rPr>
              <a:t>account balance falls below zero </a:t>
            </a:r>
          </a:p>
        </p:txBody>
      </p:sp>
      <p:cxnSp>
        <p:nvCxnSpPr>
          <p:cNvPr id="1082" name="Straight Connector 1081">
            <a:extLst>
              <a:ext uri="{FF2B5EF4-FFF2-40B4-BE49-F238E27FC236}">
                <a16:creationId xmlns:a16="http://schemas.microsoft.com/office/drawing/2014/main" id="{5A9C1E14-FBA7-56DB-CD8F-1F52D3B241F4}"/>
              </a:ext>
            </a:extLst>
          </p:cNvPr>
          <p:cNvCxnSpPr>
            <a:cxnSpLocks/>
          </p:cNvCxnSpPr>
          <p:nvPr/>
        </p:nvCxnSpPr>
        <p:spPr>
          <a:xfrm flipH="1" flipV="1">
            <a:off x="4327734" y="1910848"/>
            <a:ext cx="13946" cy="415204"/>
          </a:xfrm>
          <a:prstGeom prst="line">
            <a:avLst/>
          </a:prstGeom>
          <a:ln w="57150">
            <a:solidFill>
              <a:srgbClr val="353435"/>
            </a:solidFill>
            <a:prstDash val="sysDot"/>
          </a:ln>
        </p:spPr>
        <p:style>
          <a:lnRef idx="1">
            <a:schemeClr val="accent1"/>
          </a:lnRef>
          <a:fillRef idx="0">
            <a:schemeClr val="accent1"/>
          </a:fillRef>
          <a:effectRef idx="0">
            <a:schemeClr val="accent1"/>
          </a:effectRef>
          <a:fontRef idx="minor">
            <a:schemeClr val="tx1"/>
          </a:fontRef>
        </p:style>
      </p:cxnSp>
      <p:sp>
        <p:nvSpPr>
          <p:cNvPr id="1083" name="TextBox 1082">
            <a:extLst>
              <a:ext uri="{FF2B5EF4-FFF2-40B4-BE49-F238E27FC236}">
                <a16:creationId xmlns:a16="http://schemas.microsoft.com/office/drawing/2014/main" id="{0A886811-9D2F-3BC9-1D18-4B7C350744A6}"/>
              </a:ext>
            </a:extLst>
          </p:cNvPr>
          <p:cNvSpPr txBox="1"/>
          <p:nvPr/>
        </p:nvSpPr>
        <p:spPr>
          <a:xfrm>
            <a:off x="4394784" y="1907313"/>
            <a:ext cx="4437645" cy="461665"/>
          </a:xfrm>
          <a:prstGeom prst="rect">
            <a:avLst/>
          </a:prstGeom>
          <a:noFill/>
        </p:spPr>
        <p:txBody>
          <a:bodyPr wrap="square" rtlCol="0">
            <a:spAutoFit/>
          </a:bodyPr>
          <a:lstStyle/>
          <a:p>
            <a:r>
              <a:rPr lang="en-US" sz="1200" i="1" dirty="0">
                <a:solidFill>
                  <a:schemeClr val="bg1"/>
                </a:solidFill>
                <a:latin typeface="Courier New" panose="02070309020205020404" pitchFamily="49" charset="0"/>
                <a:cs typeface="Courier New" panose="02070309020205020404" pitchFamily="49" charset="0"/>
              </a:rPr>
              <a:t>Short-term loans with high interest </a:t>
            </a:r>
          </a:p>
          <a:p>
            <a:r>
              <a:rPr lang="en-US" sz="1200" i="1" dirty="0">
                <a:solidFill>
                  <a:schemeClr val="bg1"/>
                </a:solidFill>
                <a:latin typeface="Courier New" panose="02070309020205020404" pitchFamily="49" charset="0"/>
                <a:cs typeface="Courier New" panose="02070309020205020404" pitchFamily="49" charset="0"/>
              </a:rPr>
              <a:t>rates that trap vulnerable borrowers</a:t>
            </a:r>
          </a:p>
        </p:txBody>
      </p:sp>
      <p:cxnSp>
        <p:nvCxnSpPr>
          <p:cNvPr id="1087" name="Straight Connector 1086">
            <a:extLst>
              <a:ext uri="{FF2B5EF4-FFF2-40B4-BE49-F238E27FC236}">
                <a16:creationId xmlns:a16="http://schemas.microsoft.com/office/drawing/2014/main" id="{4A82C405-7151-7B7C-859B-42CA7EAFEB95}"/>
              </a:ext>
            </a:extLst>
          </p:cNvPr>
          <p:cNvCxnSpPr>
            <a:cxnSpLocks/>
          </p:cNvCxnSpPr>
          <p:nvPr/>
        </p:nvCxnSpPr>
        <p:spPr>
          <a:xfrm flipV="1">
            <a:off x="8215169" y="1944066"/>
            <a:ext cx="0" cy="388158"/>
          </a:xfrm>
          <a:prstGeom prst="line">
            <a:avLst/>
          </a:prstGeom>
          <a:ln w="57150">
            <a:solidFill>
              <a:srgbClr val="353435"/>
            </a:solidFill>
            <a:prstDash val="sysDot"/>
          </a:ln>
        </p:spPr>
        <p:style>
          <a:lnRef idx="1">
            <a:schemeClr val="accent1"/>
          </a:lnRef>
          <a:fillRef idx="0">
            <a:schemeClr val="accent1"/>
          </a:fillRef>
          <a:effectRef idx="0">
            <a:schemeClr val="accent1"/>
          </a:effectRef>
          <a:fontRef idx="minor">
            <a:schemeClr val="tx1"/>
          </a:fontRef>
        </p:style>
      </p:cxnSp>
      <p:sp>
        <p:nvSpPr>
          <p:cNvPr id="192" name="TextBox 191">
            <a:extLst>
              <a:ext uri="{FF2B5EF4-FFF2-40B4-BE49-F238E27FC236}">
                <a16:creationId xmlns:a16="http://schemas.microsoft.com/office/drawing/2014/main" id="{940B6778-934D-B33F-6C5D-92E7C12CEC0F}"/>
              </a:ext>
            </a:extLst>
          </p:cNvPr>
          <p:cNvSpPr txBox="1"/>
          <p:nvPr/>
        </p:nvSpPr>
        <p:spPr>
          <a:xfrm>
            <a:off x="8254878" y="1907097"/>
            <a:ext cx="4237269" cy="461665"/>
          </a:xfrm>
          <a:prstGeom prst="rect">
            <a:avLst/>
          </a:prstGeom>
          <a:noFill/>
        </p:spPr>
        <p:txBody>
          <a:bodyPr wrap="square" rtlCol="0">
            <a:spAutoFit/>
          </a:bodyPr>
          <a:lstStyle/>
          <a:p>
            <a:r>
              <a:rPr lang="en-US" sz="1200" i="1" dirty="0">
                <a:solidFill>
                  <a:schemeClr val="bg1"/>
                </a:solidFill>
                <a:latin typeface="Courier New" panose="02070309020205020404" pitchFamily="49" charset="0"/>
                <a:cs typeface="Courier New" panose="02070309020205020404" pitchFamily="49" charset="0"/>
              </a:rPr>
              <a:t>Services that charge unbanked people </a:t>
            </a:r>
          </a:p>
          <a:p>
            <a:r>
              <a:rPr lang="en-US" sz="1200" i="1" dirty="0">
                <a:solidFill>
                  <a:schemeClr val="bg1"/>
                </a:solidFill>
                <a:latin typeface="Courier New" panose="02070309020205020404" pitchFamily="49" charset="0"/>
                <a:cs typeface="Courier New" panose="02070309020205020404" pitchFamily="49" charset="0"/>
              </a:rPr>
              <a:t>high fees to process checks</a:t>
            </a:r>
          </a:p>
        </p:txBody>
      </p:sp>
      <p:cxnSp>
        <p:nvCxnSpPr>
          <p:cNvPr id="238" name="Straight Connector 237">
            <a:extLst>
              <a:ext uri="{FF2B5EF4-FFF2-40B4-BE49-F238E27FC236}">
                <a16:creationId xmlns:a16="http://schemas.microsoft.com/office/drawing/2014/main" id="{9F3E5D3C-D693-1BBF-CE63-7388ACE2D0E3}"/>
              </a:ext>
            </a:extLst>
          </p:cNvPr>
          <p:cNvCxnSpPr>
            <a:cxnSpLocks/>
          </p:cNvCxnSpPr>
          <p:nvPr/>
        </p:nvCxnSpPr>
        <p:spPr>
          <a:xfrm flipH="1">
            <a:off x="1949677" y="3780346"/>
            <a:ext cx="541445" cy="367866"/>
          </a:xfrm>
          <a:prstGeom prst="line">
            <a:avLst/>
          </a:prstGeom>
          <a:ln w="190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52" name="TextBox 251">
            <a:extLst>
              <a:ext uri="{FF2B5EF4-FFF2-40B4-BE49-F238E27FC236}">
                <a16:creationId xmlns:a16="http://schemas.microsoft.com/office/drawing/2014/main" id="{F0C3688D-99F8-78CD-9636-312A5D1C6661}"/>
              </a:ext>
            </a:extLst>
          </p:cNvPr>
          <p:cNvSpPr txBox="1"/>
          <p:nvPr/>
        </p:nvSpPr>
        <p:spPr>
          <a:xfrm>
            <a:off x="142869" y="4001616"/>
            <a:ext cx="3042100" cy="1211870"/>
          </a:xfrm>
          <a:prstGeom prst="rect">
            <a:avLst/>
          </a:prstGeom>
          <a:noFill/>
        </p:spPr>
        <p:txBody>
          <a:bodyPr wrap="square">
            <a:spAutoFit/>
          </a:bodyPr>
          <a:lstStyle/>
          <a:p>
            <a:pPr algn="ctr">
              <a:lnSpc>
                <a:spcPts val="2160"/>
              </a:lnSpc>
            </a:pPr>
            <a:r>
              <a:rPr lang="en-US" b="1" spc="40" dirty="0">
                <a:solidFill>
                  <a:srgbClr val="FF7251"/>
                </a:solidFill>
                <a:latin typeface="Hardwick WF" pitchFamily="2" charset="0"/>
                <a:cs typeface="Courier New" panose="02070309020205020404" pitchFamily="49" charset="0"/>
              </a:rPr>
              <a:t>9%</a:t>
            </a:r>
          </a:p>
          <a:p>
            <a:pPr algn="ctr">
              <a:lnSpc>
                <a:spcPts val="2160"/>
              </a:lnSpc>
            </a:pPr>
            <a:r>
              <a:rPr lang="en-US" sz="1400" spc="40" dirty="0">
                <a:solidFill>
                  <a:srgbClr val="DFE3D0"/>
                </a:solidFill>
                <a:latin typeface="Avenir Next" panose="020B0503020202020204" pitchFamily="34" charset="0"/>
                <a:cs typeface="Courier New" panose="02070309020205020404" pitchFamily="49" charset="0"/>
              </a:rPr>
              <a:t>of account holders with </a:t>
            </a:r>
          </a:p>
          <a:p>
            <a:pPr algn="ctr">
              <a:lnSpc>
                <a:spcPts val="2160"/>
              </a:lnSpc>
            </a:pPr>
            <a:r>
              <a:rPr lang="en-US" sz="1400" spc="40" dirty="0">
                <a:solidFill>
                  <a:srgbClr val="DFE3D0"/>
                </a:solidFill>
                <a:latin typeface="Avenir Next" panose="020B0503020202020204" pitchFamily="34" charset="0"/>
                <a:cs typeface="Courier New" panose="02070309020205020404" pitchFamily="49" charset="0"/>
              </a:rPr>
              <a:t>an average balance of </a:t>
            </a:r>
          </a:p>
          <a:p>
            <a:pPr algn="ctr">
              <a:lnSpc>
                <a:spcPts val="2160"/>
              </a:lnSpc>
            </a:pPr>
            <a:r>
              <a:rPr lang="en-US" sz="1600" spc="40" dirty="0">
                <a:solidFill>
                  <a:srgbClr val="FF7251"/>
                </a:solidFill>
                <a:latin typeface="Hardwick WF" pitchFamily="2" charset="0"/>
                <a:cs typeface="Courier New" panose="02070309020205020404" pitchFamily="49" charset="0"/>
              </a:rPr>
              <a:t>LESS THAN $350 </a:t>
            </a:r>
            <a:r>
              <a:rPr lang="en-US" sz="1400" spc="40" dirty="0">
                <a:solidFill>
                  <a:srgbClr val="F2F7DC"/>
                </a:solidFill>
                <a:latin typeface="Avenir Next" panose="020B0503020202020204" pitchFamily="34" charset="0"/>
                <a:cs typeface="Courier New" panose="02070309020205020404" pitchFamily="49" charset="0"/>
              </a:rPr>
              <a:t>pay</a:t>
            </a:r>
          </a:p>
        </p:txBody>
      </p:sp>
      <p:sp>
        <p:nvSpPr>
          <p:cNvPr id="22" name="TextBox 21">
            <a:extLst>
              <a:ext uri="{FF2B5EF4-FFF2-40B4-BE49-F238E27FC236}">
                <a16:creationId xmlns:a16="http://schemas.microsoft.com/office/drawing/2014/main" id="{43060EDA-A1F9-80E8-61E5-87196D44AAA8}"/>
              </a:ext>
            </a:extLst>
          </p:cNvPr>
          <p:cNvSpPr txBox="1"/>
          <p:nvPr/>
        </p:nvSpPr>
        <p:spPr>
          <a:xfrm>
            <a:off x="-222920" y="2818317"/>
            <a:ext cx="3597081" cy="707886"/>
          </a:xfrm>
          <a:prstGeom prst="rect">
            <a:avLst/>
          </a:prstGeom>
          <a:noFill/>
        </p:spPr>
        <p:txBody>
          <a:bodyPr wrap="square">
            <a:spAutoFit/>
          </a:bodyPr>
          <a:lstStyle/>
          <a:p>
            <a:pPr algn="ctr"/>
            <a:r>
              <a:rPr lang="en-US" sz="1600" spc="40" dirty="0">
                <a:solidFill>
                  <a:srgbClr val="E5E9D0"/>
                </a:solidFill>
                <a:latin typeface="Avenir Next" panose="020B0503020202020204" pitchFamily="34" charset="0"/>
              </a:rPr>
              <a:t>Average fee:</a:t>
            </a:r>
          </a:p>
          <a:p>
            <a:pPr algn="ctr"/>
            <a:r>
              <a:rPr lang="en-US" sz="2400" spc="40">
                <a:solidFill>
                  <a:srgbClr val="BFF2F1"/>
                </a:solidFill>
                <a:latin typeface="Hardwick WF" pitchFamily="2" charset="0"/>
              </a:rPr>
              <a:t>$33.58</a:t>
            </a:r>
            <a:endParaRPr lang="en-US" sz="2400" spc="40" dirty="0">
              <a:solidFill>
                <a:srgbClr val="BFF2F1"/>
              </a:solidFill>
              <a:latin typeface="Hardwick WF" pitchFamily="2" charset="0"/>
            </a:endParaRPr>
          </a:p>
        </p:txBody>
      </p:sp>
      <p:sp>
        <p:nvSpPr>
          <p:cNvPr id="25" name="TextBox 24">
            <a:extLst>
              <a:ext uri="{FF2B5EF4-FFF2-40B4-BE49-F238E27FC236}">
                <a16:creationId xmlns:a16="http://schemas.microsoft.com/office/drawing/2014/main" id="{07C0636E-DA53-6547-AE69-9EEC3BE27D09}"/>
              </a:ext>
            </a:extLst>
          </p:cNvPr>
          <p:cNvSpPr txBox="1"/>
          <p:nvPr/>
        </p:nvSpPr>
        <p:spPr>
          <a:xfrm>
            <a:off x="4240170" y="2674077"/>
            <a:ext cx="3701596" cy="707886"/>
          </a:xfrm>
          <a:prstGeom prst="rect">
            <a:avLst/>
          </a:prstGeom>
          <a:noFill/>
        </p:spPr>
        <p:txBody>
          <a:bodyPr wrap="square">
            <a:spAutoFit/>
          </a:bodyPr>
          <a:lstStyle/>
          <a:p>
            <a:pPr algn="ctr"/>
            <a:r>
              <a:rPr lang="en-US" sz="1600" spc="40" dirty="0">
                <a:solidFill>
                  <a:srgbClr val="E5E9D0"/>
                </a:solidFill>
                <a:latin typeface="Avenir Next" panose="020B0503020202020204" pitchFamily="34" charset="0"/>
              </a:rPr>
              <a:t>Average customer’s income:</a:t>
            </a:r>
          </a:p>
          <a:p>
            <a:pPr algn="ctr"/>
            <a:r>
              <a:rPr lang="en-US" sz="2400" spc="40">
                <a:solidFill>
                  <a:srgbClr val="BFF2F1"/>
                </a:solidFill>
                <a:latin typeface="Hardwick WF" pitchFamily="2" charset="0"/>
              </a:rPr>
              <a:t>$30K</a:t>
            </a:r>
            <a:endParaRPr lang="en-US" sz="2400" spc="40" dirty="0">
              <a:solidFill>
                <a:srgbClr val="BFF2F1"/>
              </a:solidFill>
              <a:latin typeface="Hardwick WF" pitchFamily="2" charset="0"/>
            </a:endParaRPr>
          </a:p>
        </p:txBody>
      </p:sp>
      <p:sp>
        <p:nvSpPr>
          <p:cNvPr id="60" name="Freeform 59">
            <a:extLst>
              <a:ext uri="{FF2B5EF4-FFF2-40B4-BE49-F238E27FC236}">
                <a16:creationId xmlns:a16="http://schemas.microsoft.com/office/drawing/2014/main" id="{957DF330-BD28-ABBC-D657-02A5F7830662}"/>
              </a:ext>
            </a:extLst>
          </p:cNvPr>
          <p:cNvSpPr/>
          <p:nvPr/>
        </p:nvSpPr>
        <p:spPr>
          <a:xfrm>
            <a:off x="4141304" y="5095557"/>
            <a:ext cx="3902766" cy="95774"/>
          </a:xfrm>
          <a:custGeom>
            <a:avLst/>
            <a:gdLst>
              <a:gd name="connsiteX0" fmla="*/ 0 w 3902766"/>
              <a:gd name="connsiteY0" fmla="*/ 6626 h 13252"/>
              <a:gd name="connsiteX1" fmla="*/ 901148 w 3902766"/>
              <a:gd name="connsiteY1" fmla="*/ 13252 h 13252"/>
              <a:gd name="connsiteX2" fmla="*/ 1689653 w 3902766"/>
              <a:gd name="connsiteY2" fmla="*/ 0 h 13252"/>
              <a:gd name="connsiteX3" fmla="*/ 2451653 w 3902766"/>
              <a:gd name="connsiteY3" fmla="*/ 13252 h 13252"/>
              <a:gd name="connsiteX4" fmla="*/ 3094383 w 3902766"/>
              <a:gd name="connsiteY4" fmla="*/ 13252 h 13252"/>
              <a:gd name="connsiteX5" fmla="*/ 3902766 w 3902766"/>
              <a:gd name="connsiteY5" fmla="*/ 13252 h 13252"/>
              <a:gd name="connsiteX0" fmla="*/ 0 w 3902766"/>
              <a:gd name="connsiteY0" fmla="*/ 6626 h 77507"/>
              <a:gd name="connsiteX1" fmla="*/ 871492 w 3902766"/>
              <a:gd name="connsiteY1" fmla="*/ 77507 h 77507"/>
              <a:gd name="connsiteX2" fmla="*/ 1689653 w 3902766"/>
              <a:gd name="connsiteY2" fmla="*/ 0 h 77507"/>
              <a:gd name="connsiteX3" fmla="*/ 2451653 w 3902766"/>
              <a:gd name="connsiteY3" fmla="*/ 13252 h 77507"/>
              <a:gd name="connsiteX4" fmla="*/ 3094383 w 3902766"/>
              <a:gd name="connsiteY4" fmla="*/ 13252 h 77507"/>
              <a:gd name="connsiteX5" fmla="*/ 3902766 w 3902766"/>
              <a:gd name="connsiteY5" fmla="*/ 13252 h 77507"/>
              <a:gd name="connsiteX0" fmla="*/ 0 w 3902766"/>
              <a:gd name="connsiteY0" fmla="*/ 6626 h 77525"/>
              <a:gd name="connsiteX1" fmla="*/ 871492 w 3902766"/>
              <a:gd name="connsiteY1" fmla="*/ 77507 h 77525"/>
              <a:gd name="connsiteX2" fmla="*/ 1689653 w 3902766"/>
              <a:gd name="connsiteY2" fmla="*/ 0 h 77525"/>
              <a:gd name="connsiteX3" fmla="*/ 2451653 w 3902766"/>
              <a:gd name="connsiteY3" fmla="*/ 13252 h 77525"/>
              <a:gd name="connsiteX4" fmla="*/ 3094383 w 3902766"/>
              <a:gd name="connsiteY4" fmla="*/ 13252 h 77525"/>
              <a:gd name="connsiteX5" fmla="*/ 3902766 w 3902766"/>
              <a:gd name="connsiteY5" fmla="*/ 13252 h 77525"/>
              <a:gd name="connsiteX0" fmla="*/ 0 w 3902766"/>
              <a:gd name="connsiteY0" fmla="*/ 6800 h 77699"/>
              <a:gd name="connsiteX1" fmla="*/ 871492 w 3902766"/>
              <a:gd name="connsiteY1" fmla="*/ 77681 h 77699"/>
              <a:gd name="connsiteX2" fmla="*/ 1689653 w 3902766"/>
              <a:gd name="connsiteY2" fmla="*/ 174 h 77699"/>
              <a:gd name="connsiteX3" fmla="*/ 2451653 w 3902766"/>
              <a:gd name="connsiteY3" fmla="*/ 13426 h 77699"/>
              <a:gd name="connsiteX4" fmla="*/ 3094383 w 3902766"/>
              <a:gd name="connsiteY4" fmla="*/ 13426 h 77699"/>
              <a:gd name="connsiteX5" fmla="*/ 3902766 w 3902766"/>
              <a:gd name="connsiteY5" fmla="*/ 13426 h 77699"/>
              <a:gd name="connsiteX0" fmla="*/ 0 w 3902766"/>
              <a:gd name="connsiteY0" fmla="*/ 6800 h 77699"/>
              <a:gd name="connsiteX1" fmla="*/ 871492 w 3902766"/>
              <a:gd name="connsiteY1" fmla="*/ 77681 h 77699"/>
              <a:gd name="connsiteX2" fmla="*/ 1689653 w 3902766"/>
              <a:gd name="connsiteY2" fmla="*/ 174 h 77699"/>
              <a:gd name="connsiteX3" fmla="*/ 2451653 w 3902766"/>
              <a:gd name="connsiteY3" fmla="*/ 13426 h 77699"/>
              <a:gd name="connsiteX4" fmla="*/ 3094383 w 3902766"/>
              <a:gd name="connsiteY4" fmla="*/ 13426 h 77699"/>
              <a:gd name="connsiteX5" fmla="*/ 3902766 w 3902766"/>
              <a:gd name="connsiteY5" fmla="*/ 13426 h 77699"/>
              <a:gd name="connsiteX0" fmla="*/ 0 w 3902766"/>
              <a:gd name="connsiteY0" fmla="*/ 6633 h 82772"/>
              <a:gd name="connsiteX1" fmla="*/ 871492 w 3902766"/>
              <a:gd name="connsiteY1" fmla="*/ 77514 h 82772"/>
              <a:gd name="connsiteX2" fmla="*/ 1689653 w 3902766"/>
              <a:gd name="connsiteY2" fmla="*/ 7 h 82772"/>
              <a:gd name="connsiteX3" fmla="*/ 2464857 w 3902766"/>
              <a:gd name="connsiteY3" fmla="*/ 82582 h 82772"/>
              <a:gd name="connsiteX4" fmla="*/ 3094383 w 3902766"/>
              <a:gd name="connsiteY4" fmla="*/ 13259 h 82772"/>
              <a:gd name="connsiteX5" fmla="*/ 3902766 w 3902766"/>
              <a:gd name="connsiteY5" fmla="*/ 13259 h 82772"/>
              <a:gd name="connsiteX0" fmla="*/ 0 w 3902766"/>
              <a:gd name="connsiteY0" fmla="*/ 6633 h 82772"/>
              <a:gd name="connsiteX1" fmla="*/ 871492 w 3902766"/>
              <a:gd name="connsiteY1" fmla="*/ 77514 h 82772"/>
              <a:gd name="connsiteX2" fmla="*/ 1689653 w 3902766"/>
              <a:gd name="connsiteY2" fmla="*/ 7 h 82772"/>
              <a:gd name="connsiteX3" fmla="*/ 2464857 w 3902766"/>
              <a:gd name="connsiteY3" fmla="*/ 82582 h 82772"/>
              <a:gd name="connsiteX4" fmla="*/ 3094383 w 3902766"/>
              <a:gd name="connsiteY4" fmla="*/ 13259 h 82772"/>
              <a:gd name="connsiteX5" fmla="*/ 3902766 w 3902766"/>
              <a:gd name="connsiteY5" fmla="*/ 13259 h 82772"/>
              <a:gd name="connsiteX0" fmla="*/ 0 w 3902766"/>
              <a:gd name="connsiteY0" fmla="*/ 19783 h 95774"/>
              <a:gd name="connsiteX1" fmla="*/ 871492 w 3902766"/>
              <a:gd name="connsiteY1" fmla="*/ 90664 h 95774"/>
              <a:gd name="connsiteX2" fmla="*/ 1689653 w 3902766"/>
              <a:gd name="connsiteY2" fmla="*/ 13157 h 95774"/>
              <a:gd name="connsiteX3" fmla="*/ 2464857 w 3902766"/>
              <a:gd name="connsiteY3" fmla="*/ 95732 h 95774"/>
              <a:gd name="connsiteX4" fmla="*/ 3388179 w 3902766"/>
              <a:gd name="connsiteY4" fmla="*/ 0 h 95774"/>
              <a:gd name="connsiteX5" fmla="*/ 3902766 w 3902766"/>
              <a:gd name="connsiteY5" fmla="*/ 26409 h 9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2766" h="95774">
                <a:moveTo>
                  <a:pt x="0" y="19783"/>
                </a:moveTo>
                <a:cubicBezTo>
                  <a:pt x="290497" y="43410"/>
                  <a:pt x="589883" y="91768"/>
                  <a:pt x="871492" y="90664"/>
                </a:cubicBezTo>
                <a:cubicBezTo>
                  <a:pt x="1153101" y="89560"/>
                  <a:pt x="1424092" y="12312"/>
                  <a:pt x="1689653" y="13157"/>
                </a:cubicBezTo>
                <a:cubicBezTo>
                  <a:pt x="1955214" y="14002"/>
                  <a:pt x="2181769" y="97925"/>
                  <a:pt x="2464857" y="95732"/>
                </a:cubicBezTo>
                <a:cubicBezTo>
                  <a:pt x="2747945" y="93539"/>
                  <a:pt x="3118718" y="0"/>
                  <a:pt x="3388179" y="0"/>
                </a:cubicBezTo>
                <a:lnTo>
                  <a:pt x="3902766" y="26409"/>
                </a:lnTo>
              </a:path>
            </a:pathLst>
          </a:custGeom>
          <a:noFill/>
          <a:ln>
            <a:solidFill>
              <a:srgbClr val="BFF2F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Freeform 60">
            <a:extLst>
              <a:ext uri="{FF2B5EF4-FFF2-40B4-BE49-F238E27FC236}">
                <a16:creationId xmlns:a16="http://schemas.microsoft.com/office/drawing/2014/main" id="{FE1363DE-7A57-1F73-C750-E085167F5CE7}"/>
              </a:ext>
            </a:extLst>
          </p:cNvPr>
          <p:cNvSpPr/>
          <p:nvPr/>
        </p:nvSpPr>
        <p:spPr>
          <a:xfrm>
            <a:off x="6037202" y="4479669"/>
            <a:ext cx="574876" cy="711662"/>
          </a:xfrm>
          <a:custGeom>
            <a:avLst/>
            <a:gdLst>
              <a:gd name="connsiteX0" fmla="*/ 0 w 463550"/>
              <a:gd name="connsiteY0" fmla="*/ 438150 h 482600"/>
              <a:gd name="connsiteX1" fmla="*/ 463550 w 463550"/>
              <a:gd name="connsiteY1" fmla="*/ 482600 h 482600"/>
              <a:gd name="connsiteX2" fmla="*/ 0 w 463550"/>
              <a:gd name="connsiteY2" fmla="*/ 0 h 482600"/>
              <a:gd name="connsiteX3" fmla="*/ 0 w 463550"/>
              <a:gd name="connsiteY3" fmla="*/ 438150 h 482600"/>
              <a:gd name="connsiteX0" fmla="*/ 11 w 463561"/>
              <a:gd name="connsiteY0" fmla="*/ 438150 h 482600"/>
              <a:gd name="connsiteX1" fmla="*/ 463561 w 463561"/>
              <a:gd name="connsiteY1" fmla="*/ 482600 h 482600"/>
              <a:gd name="connsiteX2" fmla="*/ 11 w 463561"/>
              <a:gd name="connsiteY2" fmla="*/ 0 h 482600"/>
              <a:gd name="connsiteX3" fmla="*/ 69861 w 463561"/>
              <a:gd name="connsiteY3" fmla="*/ 276225 h 482600"/>
              <a:gd name="connsiteX4" fmla="*/ 11 w 463561"/>
              <a:gd name="connsiteY4" fmla="*/ 438150 h 482600"/>
              <a:gd name="connsiteX0" fmla="*/ 16014 w 479564"/>
              <a:gd name="connsiteY0" fmla="*/ 441309 h 485759"/>
              <a:gd name="connsiteX1" fmla="*/ 479564 w 479564"/>
              <a:gd name="connsiteY1" fmla="*/ 485759 h 485759"/>
              <a:gd name="connsiteX2" fmla="*/ 16014 w 479564"/>
              <a:gd name="connsiteY2" fmla="*/ 3159 h 485759"/>
              <a:gd name="connsiteX3" fmla="*/ 85864 w 479564"/>
              <a:gd name="connsiteY3" fmla="*/ 279384 h 485759"/>
              <a:gd name="connsiteX4" fmla="*/ 16014 w 479564"/>
              <a:gd name="connsiteY4" fmla="*/ 441309 h 485759"/>
              <a:gd name="connsiteX0" fmla="*/ 44405 w 507955"/>
              <a:gd name="connsiteY0" fmla="*/ 432113 h 476563"/>
              <a:gd name="connsiteX1" fmla="*/ 507955 w 507955"/>
              <a:gd name="connsiteY1" fmla="*/ 476563 h 476563"/>
              <a:gd name="connsiteX2" fmla="*/ 15830 w 507955"/>
              <a:gd name="connsiteY2" fmla="*/ 3488 h 476563"/>
              <a:gd name="connsiteX3" fmla="*/ 114255 w 507955"/>
              <a:gd name="connsiteY3" fmla="*/ 270188 h 476563"/>
              <a:gd name="connsiteX4" fmla="*/ 44405 w 507955"/>
              <a:gd name="connsiteY4" fmla="*/ 432113 h 476563"/>
              <a:gd name="connsiteX0" fmla="*/ 44405 w 507955"/>
              <a:gd name="connsiteY0" fmla="*/ 432113 h 476563"/>
              <a:gd name="connsiteX1" fmla="*/ 507955 w 507955"/>
              <a:gd name="connsiteY1" fmla="*/ 476563 h 476563"/>
              <a:gd name="connsiteX2" fmla="*/ 266657 w 507955"/>
              <a:gd name="connsiteY2" fmla="*/ 247964 h 476563"/>
              <a:gd name="connsiteX3" fmla="*/ 15830 w 507955"/>
              <a:gd name="connsiteY3" fmla="*/ 3488 h 476563"/>
              <a:gd name="connsiteX4" fmla="*/ 114255 w 507955"/>
              <a:gd name="connsiteY4" fmla="*/ 270188 h 476563"/>
              <a:gd name="connsiteX5" fmla="*/ 44405 w 507955"/>
              <a:gd name="connsiteY5" fmla="*/ 432113 h 476563"/>
              <a:gd name="connsiteX0" fmla="*/ 44405 w 512556"/>
              <a:gd name="connsiteY0" fmla="*/ 432113 h 476563"/>
              <a:gd name="connsiteX1" fmla="*/ 507955 w 512556"/>
              <a:gd name="connsiteY1" fmla="*/ 476563 h 476563"/>
              <a:gd name="connsiteX2" fmla="*/ 266657 w 512556"/>
              <a:gd name="connsiteY2" fmla="*/ 247964 h 476563"/>
              <a:gd name="connsiteX3" fmla="*/ 15830 w 512556"/>
              <a:gd name="connsiteY3" fmla="*/ 3488 h 476563"/>
              <a:gd name="connsiteX4" fmla="*/ 114255 w 512556"/>
              <a:gd name="connsiteY4" fmla="*/ 270188 h 476563"/>
              <a:gd name="connsiteX5" fmla="*/ 44405 w 512556"/>
              <a:gd name="connsiteY5" fmla="*/ 432113 h 476563"/>
              <a:gd name="connsiteX0" fmla="*/ 44405 w 513304"/>
              <a:gd name="connsiteY0" fmla="*/ 432113 h 476563"/>
              <a:gd name="connsiteX1" fmla="*/ 507955 w 513304"/>
              <a:gd name="connsiteY1" fmla="*/ 476563 h 476563"/>
              <a:gd name="connsiteX2" fmla="*/ 298407 w 513304"/>
              <a:gd name="connsiteY2" fmla="*/ 216214 h 476563"/>
              <a:gd name="connsiteX3" fmla="*/ 15830 w 513304"/>
              <a:gd name="connsiteY3" fmla="*/ 3488 h 476563"/>
              <a:gd name="connsiteX4" fmla="*/ 114255 w 513304"/>
              <a:gd name="connsiteY4" fmla="*/ 270188 h 476563"/>
              <a:gd name="connsiteX5" fmla="*/ 44405 w 513304"/>
              <a:gd name="connsiteY5" fmla="*/ 432113 h 476563"/>
              <a:gd name="connsiteX0" fmla="*/ 44405 w 513304"/>
              <a:gd name="connsiteY0" fmla="*/ 432113 h 476563"/>
              <a:gd name="connsiteX1" fmla="*/ 268601 w 513304"/>
              <a:gd name="connsiteY1" fmla="*/ 452406 h 476563"/>
              <a:gd name="connsiteX2" fmla="*/ 507955 w 513304"/>
              <a:gd name="connsiteY2" fmla="*/ 476563 h 476563"/>
              <a:gd name="connsiteX3" fmla="*/ 298407 w 513304"/>
              <a:gd name="connsiteY3" fmla="*/ 216214 h 476563"/>
              <a:gd name="connsiteX4" fmla="*/ 15830 w 513304"/>
              <a:gd name="connsiteY4" fmla="*/ 3488 h 476563"/>
              <a:gd name="connsiteX5" fmla="*/ 114255 w 513304"/>
              <a:gd name="connsiteY5" fmla="*/ 270188 h 476563"/>
              <a:gd name="connsiteX6" fmla="*/ 44405 w 513304"/>
              <a:gd name="connsiteY6" fmla="*/ 432113 h 476563"/>
              <a:gd name="connsiteX0" fmla="*/ 44405 w 513304"/>
              <a:gd name="connsiteY0" fmla="*/ 432113 h 476563"/>
              <a:gd name="connsiteX1" fmla="*/ 268601 w 513304"/>
              <a:gd name="connsiteY1" fmla="*/ 464572 h 476563"/>
              <a:gd name="connsiteX2" fmla="*/ 507955 w 513304"/>
              <a:gd name="connsiteY2" fmla="*/ 476563 h 476563"/>
              <a:gd name="connsiteX3" fmla="*/ 298407 w 513304"/>
              <a:gd name="connsiteY3" fmla="*/ 216214 h 476563"/>
              <a:gd name="connsiteX4" fmla="*/ 15830 w 513304"/>
              <a:gd name="connsiteY4" fmla="*/ 3488 h 476563"/>
              <a:gd name="connsiteX5" fmla="*/ 114255 w 513304"/>
              <a:gd name="connsiteY5" fmla="*/ 270188 h 476563"/>
              <a:gd name="connsiteX6" fmla="*/ 44405 w 513304"/>
              <a:gd name="connsiteY6" fmla="*/ 432113 h 476563"/>
              <a:gd name="connsiteX0" fmla="*/ 44405 w 513304"/>
              <a:gd name="connsiteY0" fmla="*/ 432113 h 476563"/>
              <a:gd name="connsiteX1" fmla="*/ 268601 w 513304"/>
              <a:gd name="connsiteY1" fmla="*/ 464572 h 476563"/>
              <a:gd name="connsiteX2" fmla="*/ 507955 w 513304"/>
              <a:gd name="connsiteY2" fmla="*/ 476563 h 476563"/>
              <a:gd name="connsiteX3" fmla="*/ 298407 w 513304"/>
              <a:gd name="connsiteY3" fmla="*/ 216214 h 476563"/>
              <a:gd name="connsiteX4" fmla="*/ 15830 w 513304"/>
              <a:gd name="connsiteY4" fmla="*/ 3488 h 476563"/>
              <a:gd name="connsiteX5" fmla="*/ 114255 w 513304"/>
              <a:gd name="connsiteY5" fmla="*/ 270188 h 476563"/>
              <a:gd name="connsiteX6" fmla="*/ 44405 w 513304"/>
              <a:gd name="connsiteY6" fmla="*/ 432113 h 476563"/>
              <a:gd name="connsiteX0" fmla="*/ 44405 w 513304"/>
              <a:gd name="connsiteY0" fmla="*/ 432113 h 479105"/>
              <a:gd name="connsiteX1" fmla="*/ 268601 w 513304"/>
              <a:gd name="connsiteY1" fmla="*/ 464572 h 479105"/>
              <a:gd name="connsiteX2" fmla="*/ 507955 w 513304"/>
              <a:gd name="connsiteY2" fmla="*/ 476563 h 479105"/>
              <a:gd name="connsiteX3" fmla="*/ 298407 w 513304"/>
              <a:gd name="connsiteY3" fmla="*/ 216214 h 479105"/>
              <a:gd name="connsiteX4" fmla="*/ 15830 w 513304"/>
              <a:gd name="connsiteY4" fmla="*/ 3488 h 479105"/>
              <a:gd name="connsiteX5" fmla="*/ 114255 w 513304"/>
              <a:gd name="connsiteY5" fmla="*/ 270188 h 479105"/>
              <a:gd name="connsiteX6" fmla="*/ 44405 w 513304"/>
              <a:gd name="connsiteY6" fmla="*/ 432113 h 47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304" h="479105">
                <a:moveTo>
                  <a:pt x="44405" y="432113"/>
                </a:moveTo>
                <a:lnTo>
                  <a:pt x="268601" y="464572"/>
                </a:lnTo>
                <a:cubicBezTo>
                  <a:pt x="377430" y="475869"/>
                  <a:pt x="450850" y="483253"/>
                  <a:pt x="507955" y="476563"/>
                </a:cubicBezTo>
                <a:cubicBezTo>
                  <a:pt x="544997" y="445872"/>
                  <a:pt x="380428" y="295060"/>
                  <a:pt x="298407" y="216214"/>
                </a:cubicBezTo>
                <a:cubicBezTo>
                  <a:pt x="216386" y="137368"/>
                  <a:pt x="41230" y="-216"/>
                  <a:pt x="15830" y="3488"/>
                </a:cubicBezTo>
                <a:cubicBezTo>
                  <a:pt x="-49787" y="-30908"/>
                  <a:pt x="109493" y="198751"/>
                  <a:pt x="114255" y="270188"/>
                </a:cubicBezTo>
                <a:cubicBezTo>
                  <a:pt x="119018" y="341626"/>
                  <a:pt x="67688" y="378138"/>
                  <a:pt x="44405" y="432113"/>
                </a:cubicBezTo>
                <a:close/>
              </a:path>
            </a:pathLst>
          </a:custGeom>
          <a:solidFill>
            <a:srgbClr val="BFF2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extBox 61">
            <a:extLst>
              <a:ext uri="{FF2B5EF4-FFF2-40B4-BE49-F238E27FC236}">
                <a16:creationId xmlns:a16="http://schemas.microsoft.com/office/drawing/2014/main" id="{FD33F682-DC94-4EA5-9EB3-5B492CD659DB}"/>
              </a:ext>
            </a:extLst>
          </p:cNvPr>
          <p:cNvSpPr txBox="1"/>
          <p:nvPr/>
        </p:nvSpPr>
        <p:spPr>
          <a:xfrm>
            <a:off x="4033763" y="3479020"/>
            <a:ext cx="2207413" cy="1490793"/>
          </a:xfrm>
          <a:prstGeom prst="rect">
            <a:avLst/>
          </a:prstGeom>
          <a:noFill/>
        </p:spPr>
        <p:txBody>
          <a:bodyPr wrap="square">
            <a:spAutoFit/>
          </a:bodyPr>
          <a:lstStyle/>
          <a:p>
            <a:pPr algn="ctr">
              <a:lnSpc>
                <a:spcPts val="2160"/>
              </a:lnSpc>
            </a:pPr>
            <a:r>
              <a:rPr lang="en-US" sz="1400" spc="40" dirty="0">
                <a:solidFill>
                  <a:srgbClr val="DFE3D0"/>
                </a:solidFill>
                <a:latin typeface="Avenir Next" panose="020B0503020202020204" pitchFamily="34" charset="0"/>
                <a:cs typeface="Courier New" panose="02070309020205020404" pitchFamily="49" charset="0"/>
              </a:rPr>
              <a:t>The average </a:t>
            </a:r>
          </a:p>
          <a:p>
            <a:pPr algn="ctr">
              <a:lnSpc>
                <a:spcPts val="2160"/>
              </a:lnSpc>
            </a:pPr>
            <a:r>
              <a:rPr lang="en-US" sz="1400" spc="40" dirty="0">
                <a:solidFill>
                  <a:srgbClr val="DFE3D0"/>
                </a:solidFill>
                <a:latin typeface="Avenir Next" panose="020B0503020202020204" pitchFamily="34" charset="0"/>
                <a:cs typeface="Courier New" panose="02070309020205020404" pitchFamily="49" charset="0"/>
              </a:rPr>
              <a:t>borrower pays </a:t>
            </a:r>
          </a:p>
          <a:p>
            <a:pPr algn="ctr">
              <a:lnSpc>
                <a:spcPts val="2160"/>
              </a:lnSpc>
            </a:pPr>
            <a:r>
              <a:rPr lang="en-US" sz="1600" spc="40" dirty="0">
                <a:solidFill>
                  <a:srgbClr val="FF7251"/>
                </a:solidFill>
                <a:latin typeface="Hardwick WF" pitchFamily="2" charset="0"/>
                <a:cs typeface="Courier New" panose="02070309020205020404" pitchFamily="49" charset="0"/>
              </a:rPr>
              <a:t>$520 </a:t>
            </a:r>
            <a:r>
              <a:rPr lang="en-US" sz="1400" spc="40" dirty="0">
                <a:solidFill>
                  <a:srgbClr val="F2F7DC"/>
                </a:solidFill>
                <a:latin typeface="Avenir Next" panose="020B0503020202020204" pitchFamily="34" charset="0"/>
                <a:cs typeface="Courier New" panose="02070309020205020404" pitchFamily="49" charset="0"/>
              </a:rPr>
              <a:t>in fees </a:t>
            </a:r>
          </a:p>
          <a:p>
            <a:pPr algn="ctr">
              <a:lnSpc>
                <a:spcPts val="2160"/>
              </a:lnSpc>
            </a:pPr>
            <a:r>
              <a:rPr lang="en-US" sz="1400" spc="40" dirty="0">
                <a:solidFill>
                  <a:srgbClr val="F2F7DC"/>
                </a:solidFill>
                <a:latin typeface="Avenir Next" panose="020B0503020202020204" pitchFamily="34" charset="0"/>
                <a:cs typeface="Courier New" panose="02070309020205020404" pitchFamily="49" charset="0"/>
              </a:rPr>
              <a:t>to borrow </a:t>
            </a:r>
          </a:p>
          <a:p>
            <a:pPr algn="ctr">
              <a:lnSpc>
                <a:spcPts val="2160"/>
              </a:lnSpc>
            </a:pPr>
            <a:r>
              <a:rPr lang="en-US" sz="1600" spc="40" dirty="0">
                <a:solidFill>
                  <a:srgbClr val="FF7251"/>
                </a:solidFill>
                <a:latin typeface="Hardwick WF" pitchFamily="2" charset="0"/>
                <a:cs typeface="Courier New" panose="02070309020205020404" pitchFamily="49" charset="0"/>
              </a:rPr>
              <a:t>$350…</a:t>
            </a:r>
          </a:p>
        </p:txBody>
      </p:sp>
      <p:sp>
        <p:nvSpPr>
          <p:cNvPr id="63" name="TextBox 62">
            <a:extLst>
              <a:ext uri="{FF2B5EF4-FFF2-40B4-BE49-F238E27FC236}">
                <a16:creationId xmlns:a16="http://schemas.microsoft.com/office/drawing/2014/main" id="{6A174862-EB1B-E871-AF25-1E8F94A8273A}"/>
              </a:ext>
            </a:extLst>
          </p:cNvPr>
          <p:cNvSpPr txBox="1"/>
          <p:nvPr/>
        </p:nvSpPr>
        <p:spPr>
          <a:xfrm>
            <a:off x="6052609" y="3852669"/>
            <a:ext cx="2140062" cy="929742"/>
          </a:xfrm>
          <a:prstGeom prst="rect">
            <a:avLst/>
          </a:prstGeom>
          <a:noFill/>
        </p:spPr>
        <p:txBody>
          <a:bodyPr wrap="square">
            <a:spAutoFit/>
          </a:bodyPr>
          <a:lstStyle/>
          <a:p>
            <a:pPr algn="ctr">
              <a:lnSpc>
                <a:spcPts val="2160"/>
              </a:lnSpc>
            </a:pPr>
            <a:r>
              <a:rPr lang="en-US" sz="1400" spc="40" dirty="0">
                <a:solidFill>
                  <a:srgbClr val="DFE3D0"/>
                </a:solidFill>
                <a:latin typeface="Avenir Next" panose="020B0503020202020204" pitchFamily="34" charset="0"/>
                <a:cs typeface="Courier New" panose="02070309020205020404" pitchFamily="49" charset="0"/>
              </a:rPr>
              <a:t>…and remains </a:t>
            </a:r>
          </a:p>
          <a:p>
            <a:pPr algn="ctr">
              <a:lnSpc>
                <a:spcPts val="2160"/>
              </a:lnSpc>
            </a:pPr>
            <a:r>
              <a:rPr lang="en-US" sz="1400" spc="40" dirty="0">
                <a:solidFill>
                  <a:srgbClr val="DFE3D0"/>
                </a:solidFill>
                <a:latin typeface="Avenir Next" panose="020B0503020202020204" pitchFamily="34" charset="0"/>
                <a:cs typeface="Courier New" panose="02070309020205020404" pitchFamily="49" charset="0"/>
              </a:rPr>
              <a:t>in debt for </a:t>
            </a:r>
            <a:r>
              <a:rPr lang="en-US" sz="1600" spc="40" dirty="0">
                <a:solidFill>
                  <a:srgbClr val="FF7251"/>
                </a:solidFill>
                <a:latin typeface="Hardwick WF" pitchFamily="2" charset="0"/>
                <a:cs typeface="Courier New" panose="02070309020205020404" pitchFamily="49" charset="0"/>
              </a:rPr>
              <a:t>5 MONTHS.</a:t>
            </a:r>
          </a:p>
        </p:txBody>
      </p:sp>
      <p:sp>
        <p:nvSpPr>
          <p:cNvPr id="1029" name="Rounded Rectangle 1028">
            <a:extLst>
              <a:ext uri="{FF2B5EF4-FFF2-40B4-BE49-F238E27FC236}">
                <a16:creationId xmlns:a16="http://schemas.microsoft.com/office/drawing/2014/main" id="{A2E3CF93-8DE7-B1CF-593F-560122C3EC2C}"/>
              </a:ext>
            </a:extLst>
          </p:cNvPr>
          <p:cNvSpPr/>
          <p:nvPr/>
        </p:nvSpPr>
        <p:spPr>
          <a:xfrm>
            <a:off x="8556278" y="5405314"/>
            <a:ext cx="2786045" cy="905907"/>
          </a:xfrm>
          <a:prstGeom prst="roundRect">
            <a:avLst/>
          </a:prstGeom>
          <a:solidFill>
            <a:srgbClr val="101010"/>
          </a:solidFill>
          <a:ln>
            <a:no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9" name="TextBox 1068">
            <a:extLst>
              <a:ext uri="{FF2B5EF4-FFF2-40B4-BE49-F238E27FC236}">
                <a16:creationId xmlns:a16="http://schemas.microsoft.com/office/drawing/2014/main" id="{25DAB3C2-F112-853D-7EEC-9E39C782CEBA}"/>
              </a:ext>
            </a:extLst>
          </p:cNvPr>
          <p:cNvSpPr txBox="1"/>
          <p:nvPr/>
        </p:nvSpPr>
        <p:spPr>
          <a:xfrm>
            <a:off x="7680633" y="5522254"/>
            <a:ext cx="4502508" cy="707886"/>
          </a:xfrm>
          <a:prstGeom prst="rect">
            <a:avLst/>
          </a:prstGeom>
          <a:noFill/>
        </p:spPr>
        <p:txBody>
          <a:bodyPr wrap="square">
            <a:spAutoFit/>
          </a:bodyPr>
          <a:lstStyle/>
          <a:p>
            <a:pPr algn="ctr"/>
            <a:r>
              <a:rPr lang="en-US" sz="2400" b="1" spc="40" dirty="0">
                <a:solidFill>
                  <a:srgbClr val="FF7251"/>
                </a:solidFill>
                <a:latin typeface="Courier New" panose="02070309020205020404" pitchFamily="49" charset="0"/>
                <a:cs typeface="Courier New" panose="02070309020205020404" pitchFamily="49" charset="0"/>
              </a:rPr>
              <a:t>$1.6 billion </a:t>
            </a:r>
          </a:p>
          <a:p>
            <a:pPr algn="ctr"/>
            <a:r>
              <a:rPr lang="en-US" sz="1600" i="1" spc="40" dirty="0">
                <a:solidFill>
                  <a:srgbClr val="DFE3D0"/>
                </a:solidFill>
                <a:latin typeface="Courier New" panose="02070309020205020404" pitchFamily="49" charset="0"/>
                <a:cs typeface="Courier New" panose="02070309020205020404" pitchFamily="49" charset="0"/>
              </a:rPr>
              <a:t>each year </a:t>
            </a:r>
          </a:p>
        </p:txBody>
      </p:sp>
      <p:sp>
        <p:nvSpPr>
          <p:cNvPr id="1031" name="TextBox 1030">
            <a:extLst>
              <a:ext uri="{FF2B5EF4-FFF2-40B4-BE49-F238E27FC236}">
                <a16:creationId xmlns:a16="http://schemas.microsoft.com/office/drawing/2014/main" id="{64A98B4A-5AAD-F952-346D-101020B42757}"/>
              </a:ext>
            </a:extLst>
          </p:cNvPr>
          <p:cNvSpPr txBox="1"/>
          <p:nvPr/>
        </p:nvSpPr>
        <p:spPr>
          <a:xfrm>
            <a:off x="9082513" y="4430562"/>
            <a:ext cx="2461648" cy="639919"/>
          </a:xfrm>
          <a:prstGeom prst="rect">
            <a:avLst/>
          </a:prstGeom>
          <a:noFill/>
        </p:spPr>
        <p:txBody>
          <a:bodyPr wrap="square">
            <a:spAutoFit/>
          </a:bodyPr>
          <a:lstStyle/>
          <a:p>
            <a:pPr>
              <a:lnSpc>
                <a:spcPts val="2160"/>
              </a:lnSpc>
            </a:pPr>
            <a:r>
              <a:rPr lang="en-US" sz="1400" spc="40" dirty="0">
                <a:solidFill>
                  <a:srgbClr val="DFE3D0"/>
                </a:solidFill>
                <a:latin typeface="Avenir Next" panose="020B0503020202020204" pitchFamily="34" charset="0"/>
                <a:cs typeface="Courier New" panose="02070309020205020404" pitchFamily="49" charset="0"/>
              </a:rPr>
              <a:t>Fees up to </a:t>
            </a:r>
            <a:r>
              <a:rPr lang="en-US" sz="1600" spc="40" dirty="0">
                <a:solidFill>
                  <a:srgbClr val="FF7251"/>
                </a:solidFill>
                <a:latin typeface="Hardwick WF" pitchFamily="2" charset="0"/>
                <a:cs typeface="Courier New" panose="02070309020205020404" pitchFamily="49" charset="0"/>
              </a:rPr>
              <a:t>10%</a:t>
            </a:r>
            <a:r>
              <a:rPr lang="en-US" sz="1400" spc="40" dirty="0">
                <a:solidFill>
                  <a:srgbClr val="DFE3D0"/>
                </a:solidFill>
                <a:latin typeface="Avenir Next" panose="020B0503020202020204" pitchFamily="34" charset="0"/>
                <a:cs typeface="Courier New" panose="02070309020205020404" pitchFamily="49" charset="0"/>
              </a:rPr>
              <a:t> of</a:t>
            </a:r>
          </a:p>
          <a:p>
            <a:pPr>
              <a:lnSpc>
                <a:spcPts val="2160"/>
              </a:lnSpc>
            </a:pPr>
            <a:r>
              <a:rPr lang="en-US" sz="1400" spc="40" dirty="0">
                <a:solidFill>
                  <a:srgbClr val="DFE3D0"/>
                </a:solidFill>
                <a:latin typeface="Avenir Next" panose="020B0503020202020204" pitchFamily="34" charset="0"/>
                <a:cs typeface="Courier New" panose="02070309020205020404" pitchFamily="49" charset="0"/>
              </a:rPr>
              <a:t> the check’s value</a:t>
            </a:r>
            <a:endParaRPr lang="en-US" sz="1600" spc="40" dirty="0">
              <a:solidFill>
                <a:srgbClr val="FF7251"/>
              </a:solidFill>
              <a:latin typeface="Hardwick WF" pitchFamily="2" charset="0"/>
              <a:cs typeface="Courier New" panose="02070309020205020404" pitchFamily="49" charset="0"/>
            </a:endParaRPr>
          </a:p>
        </p:txBody>
      </p:sp>
      <p:sp>
        <p:nvSpPr>
          <p:cNvPr id="1037" name="TextBox 1036">
            <a:extLst>
              <a:ext uri="{FF2B5EF4-FFF2-40B4-BE49-F238E27FC236}">
                <a16:creationId xmlns:a16="http://schemas.microsoft.com/office/drawing/2014/main" id="{15981DE7-1FB3-8E06-954A-78B64198C3AB}"/>
              </a:ext>
            </a:extLst>
          </p:cNvPr>
          <p:cNvSpPr txBox="1"/>
          <p:nvPr/>
        </p:nvSpPr>
        <p:spPr>
          <a:xfrm>
            <a:off x="7750540" y="3505060"/>
            <a:ext cx="4528674" cy="639919"/>
          </a:xfrm>
          <a:prstGeom prst="rect">
            <a:avLst/>
          </a:prstGeom>
          <a:noFill/>
        </p:spPr>
        <p:txBody>
          <a:bodyPr wrap="square">
            <a:spAutoFit/>
          </a:bodyPr>
          <a:lstStyle/>
          <a:p>
            <a:pPr algn="ctr">
              <a:lnSpc>
                <a:spcPts val="2160"/>
              </a:lnSpc>
            </a:pPr>
            <a:r>
              <a:rPr lang="en-US" sz="1400" b="1" spc="40" dirty="0">
                <a:solidFill>
                  <a:srgbClr val="DFE3D0"/>
                </a:solidFill>
                <a:latin typeface="Avenir Next Demi Bold" panose="020B0503020202020204" pitchFamily="34" charset="0"/>
                <a:cs typeface="Courier New" panose="02070309020205020404" pitchFamily="49" charset="0"/>
              </a:rPr>
              <a:t>Unbanked</a:t>
            </a:r>
            <a:r>
              <a:rPr lang="en-US" sz="1400" spc="40" dirty="0">
                <a:solidFill>
                  <a:srgbClr val="DFE3D0"/>
                </a:solidFill>
                <a:latin typeface="Avenir Next" panose="020B0503020202020204" pitchFamily="34" charset="0"/>
                <a:cs typeface="Courier New" panose="02070309020205020404" pitchFamily="49" charset="0"/>
              </a:rPr>
              <a:t> mostly due to minimum </a:t>
            </a:r>
          </a:p>
          <a:p>
            <a:pPr algn="ctr">
              <a:lnSpc>
                <a:spcPts val="2160"/>
              </a:lnSpc>
            </a:pPr>
            <a:r>
              <a:rPr lang="en-US" sz="1400" spc="40" dirty="0">
                <a:solidFill>
                  <a:srgbClr val="DFE3D0"/>
                </a:solidFill>
                <a:latin typeface="Avenir Next" panose="020B0503020202020204" pitchFamily="34" charset="0"/>
                <a:cs typeface="Courier New" panose="02070309020205020404" pitchFamily="49" charset="0"/>
              </a:rPr>
              <a:t>balance requirements</a:t>
            </a:r>
          </a:p>
        </p:txBody>
      </p:sp>
      <p:grpSp>
        <p:nvGrpSpPr>
          <p:cNvPr id="1045" name="Group 1044">
            <a:extLst>
              <a:ext uri="{FF2B5EF4-FFF2-40B4-BE49-F238E27FC236}">
                <a16:creationId xmlns:a16="http://schemas.microsoft.com/office/drawing/2014/main" id="{ED4488B0-401B-5968-0BF5-5F1A4D55F919}"/>
              </a:ext>
            </a:extLst>
          </p:cNvPr>
          <p:cNvGrpSpPr/>
          <p:nvPr/>
        </p:nvGrpSpPr>
        <p:grpSpPr>
          <a:xfrm>
            <a:off x="7828569" y="2681039"/>
            <a:ext cx="2082840" cy="773641"/>
            <a:chOff x="7777521" y="4364069"/>
            <a:chExt cx="2082840" cy="773641"/>
          </a:xfrm>
        </p:grpSpPr>
        <p:sp>
          <p:nvSpPr>
            <p:cNvPr id="1036" name="TextBox 1035">
              <a:extLst>
                <a:ext uri="{FF2B5EF4-FFF2-40B4-BE49-F238E27FC236}">
                  <a16:creationId xmlns:a16="http://schemas.microsoft.com/office/drawing/2014/main" id="{96AD6872-F323-A07D-B917-49BB7A750CA5}"/>
                </a:ext>
              </a:extLst>
            </p:cNvPr>
            <p:cNvSpPr txBox="1"/>
            <p:nvPr/>
          </p:nvSpPr>
          <p:spPr>
            <a:xfrm>
              <a:off x="8471192" y="4364069"/>
              <a:ext cx="1389169" cy="411651"/>
            </a:xfrm>
            <a:prstGeom prst="rect">
              <a:avLst/>
            </a:prstGeom>
            <a:noFill/>
          </p:spPr>
          <p:txBody>
            <a:bodyPr wrap="square">
              <a:spAutoFit/>
            </a:bodyPr>
            <a:lstStyle/>
            <a:p>
              <a:pPr>
                <a:lnSpc>
                  <a:spcPts val="2160"/>
                </a:lnSpc>
              </a:pPr>
              <a:r>
                <a:rPr lang="en-US" sz="2800" spc="40" dirty="0">
                  <a:solidFill>
                    <a:srgbClr val="FF7251"/>
                  </a:solidFill>
                  <a:latin typeface="Hardwick WF" pitchFamily="2" charset="0"/>
                  <a:cs typeface="Courier New" panose="02070309020205020404" pitchFamily="49" charset="0"/>
                </a:rPr>
                <a:t>8%</a:t>
              </a:r>
            </a:p>
          </p:txBody>
        </p:sp>
        <p:sp>
          <p:nvSpPr>
            <p:cNvPr id="1040" name="TextBox 1039">
              <a:extLst>
                <a:ext uri="{FF2B5EF4-FFF2-40B4-BE49-F238E27FC236}">
                  <a16:creationId xmlns:a16="http://schemas.microsoft.com/office/drawing/2014/main" id="{3E0E8305-886E-D967-D55D-FB4BBFD1D43C}"/>
                </a:ext>
              </a:extLst>
            </p:cNvPr>
            <p:cNvSpPr txBox="1"/>
            <p:nvPr/>
          </p:nvSpPr>
          <p:spPr>
            <a:xfrm>
              <a:off x="7777521" y="4643985"/>
              <a:ext cx="2043021" cy="493725"/>
            </a:xfrm>
            <a:prstGeom prst="rect">
              <a:avLst/>
            </a:prstGeom>
            <a:noFill/>
          </p:spPr>
          <p:txBody>
            <a:bodyPr wrap="square">
              <a:spAutoFit/>
            </a:bodyPr>
            <a:lstStyle/>
            <a:p>
              <a:pPr algn="ctr">
                <a:lnSpc>
                  <a:spcPts val="1620"/>
                </a:lnSpc>
              </a:pPr>
              <a:r>
                <a:rPr lang="en-US" sz="1100" i="1" spc="40" dirty="0">
                  <a:solidFill>
                    <a:schemeClr val="bg1"/>
                  </a:solidFill>
                  <a:latin typeface="Avenir Next" panose="020B0503020202020204" pitchFamily="34" charset="0"/>
                  <a:cs typeface="Courier New" panose="02070309020205020404" pitchFamily="49" charset="0"/>
                </a:rPr>
                <a:t>of Black </a:t>
              </a:r>
            </a:p>
            <a:p>
              <a:pPr algn="ctr">
                <a:lnSpc>
                  <a:spcPts val="1620"/>
                </a:lnSpc>
              </a:pPr>
              <a:r>
                <a:rPr lang="en-US" sz="1100" i="1" spc="40" dirty="0">
                  <a:solidFill>
                    <a:schemeClr val="bg1"/>
                  </a:solidFill>
                  <a:latin typeface="Avenir Next" panose="020B0503020202020204" pitchFamily="34" charset="0"/>
                  <a:cs typeface="Courier New" panose="02070309020205020404" pitchFamily="49" charset="0"/>
                </a:rPr>
                <a:t>households</a:t>
              </a:r>
            </a:p>
          </p:txBody>
        </p:sp>
      </p:grpSp>
      <p:grpSp>
        <p:nvGrpSpPr>
          <p:cNvPr id="1044" name="Group 1043">
            <a:extLst>
              <a:ext uri="{FF2B5EF4-FFF2-40B4-BE49-F238E27FC236}">
                <a16:creationId xmlns:a16="http://schemas.microsoft.com/office/drawing/2014/main" id="{94747E34-16A0-0853-DFA5-0ED9FA39AA9D}"/>
              </a:ext>
            </a:extLst>
          </p:cNvPr>
          <p:cNvGrpSpPr/>
          <p:nvPr/>
        </p:nvGrpSpPr>
        <p:grpSpPr>
          <a:xfrm>
            <a:off x="9028130" y="2660605"/>
            <a:ext cx="2069533" cy="805402"/>
            <a:chOff x="9011008" y="4343635"/>
            <a:chExt cx="2069533" cy="805402"/>
          </a:xfrm>
        </p:grpSpPr>
        <p:sp>
          <p:nvSpPr>
            <p:cNvPr id="1038" name="TextBox 1037">
              <a:extLst>
                <a:ext uri="{FF2B5EF4-FFF2-40B4-BE49-F238E27FC236}">
                  <a16:creationId xmlns:a16="http://schemas.microsoft.com/office/drawing/2014/main" id="{5000B4AB-920C-31FC-C5B0-23C2C44824EF}"/>
                </a:ext>
              </a:extLst>
            </p:cNvPr>
            <p:cNvSpPr txBox="1"/>
            <p:nvPr/>
          </p:nvSpPr>
          <p:spPr>
            <a:xfrm>
              <a:off x="9691372" y="4343635"/>
              <a:ext cx="1389169" cy="411651"/>
            </a:xfrm>
            <a:prstGeom prst="rect">
              <a:avLst/>
            </a:prstGeom>
            <a:noFill/>
          </p:spPr>
          <p:txBody>
            <a:bodyPr wrap="square">
              <a:spAutoFit/>
            </a:bodyPr>
            <a:lstStyle/>
            <a:p>
              <a:pPr>
                <a:lnSpc>
                  <a:spcPts val="2160"/>
                </a:lnSpc>
              </a:pPr>
              <a:r>
                <a:rPr lang="en-US" sz="2800" spc="40" dirty="0">
                  <a:solidFill>
                    <a:srgbClr val="FF7251"/>
                  </a:solidFill>
                  <a:latin typeface="Hardwick WF" pitchFamily="2" charset="0"/>
                  <a:cs typeface="Courier New" panose="02070309020205020404" pitchFamily="49" charset="0"/>
                </a:rPr>
                <a:t>6%</a:t>
              </a:r>
            </a:p>
          </p:txBody>
        </p:sp>
        <p:sp>
          <p:nvSpPr>
            <p:cNvPr id="1041" name="TextBox 1040">
              <a:extLst>
                <a:ext uri="{FF2B5EF4-FFF2-40B4-BE49-F238E27FC236}">
                  <a16:creationId xmlns:a16="http://schemas.microsoft.com/office/drawing/2014/main" id="{A664E4F6-0454-696B-ABCC-06FDFCAA6A7F}"/>
                </a:ext>
              </a:extLst>
            </p:cNvPr>
            <p:cNvSpPr txBox="1"/>
            <p:nvPr/>
          </p:nvSpPr>
          <p:spPr>
            <a:xfrm>
              <a:off x="9011008" y="4655312"/>
              <a:ext cx="2043021" cy="493725"/>
            </a:xfrm>
            <a:prstGeom prst="rect">
              <a:avLst/>
            </a:prstGeom>
            <a:noFill/>
          </p:spPr>
          <p:txBody>
            <a:bodyPr wrap="square">
              <a:spAutoFit/>
            </a:bodyPr>
            <a:lstStyle/>
            <a:p>
              <a:pPr algn="ctr">
                <a:lnSpc>
                  <a:spcPts val="1620"/>
                </a:lnSpc>
              </a:pPr>
              <a:r>
                <a:rPr lang="en-US" sz="1100" i="1" spc="40" dirty="0">
                  <a:solidFill>
                    <a:schemeClr val="bg1"/>
                  </a:solidFill>
                  <a:latin typeface="Avenir Next" panose="020B0503020202020204" pitchFamily="34" charset="0"/>
                  <a:cs typeface="Courier New" panose="02070309020205020404" pitchFamily="49" charset="0"/>
                </a:rPr>
                <a:t>of Hispanic </a:t>
              </a:r>
            </a:p>
            <a:p>
              <a:pPr algn="ctr">
                <a:lnSpc>
                  <a:spcPts val="1620"/>
                </a:lnSpc>
              </a:pPr>
              <a:r>
                <a:rPr lang="en-US" sz="1100" i="1" spc="40" dirty="0">
                  <a:solidFill>
                    <a:schemeClr val="bg1"/>
                  </a:solidFill>
                  <a:latin typeface="Avenir Next" panose="020B0503020202020204" pitchFamily="34" charset="0"/>
                  <a:cs typeface="Courier New" panose="02070309020205020404" pitchFamily="49" charset="0"/>
                </a:rPr>
                <a:t>households</a:t>
              </a:r>
            </a:p>
          </p:txBody>
        </p:sp>
      </p:grpSp>
      <p:grpSp>
        <p:nvGrpSpPr>
          <p:cNvPr id="1043" name="Group 1042">
            <a:extLst>
              <a:ext uri="{FF2B5EF4-FFF2-40B4-BE49-F238E27FC236}">
                <a16:creationId xmlns:a16="http://schemas.microsoft.com/office/drawing/2014/main" id="{7813DFF4-17DA-BD37-9B3E-56A2FD00AFFE}"/>
              </a:ext>
            </a:extLst>
          </p:cNvPr>
          <p:cNvGrpSpPr/>
          <p:nvPr/>
        </p:nvGrpSpPr>
        <p:grpSpPr>
          <a:xfrm>
            <a:off x="10157372" y="2660605"/>
            <a:ext cx="2144087" cy="800166"/>
            <a:chOff x="10176642" y="4343634"/>
            <a:chExt cx="2144087" cy="800166"/>
          </a:xfrm>
        </p:grpSpPr>
        <p:sp>
          <p:nvSpPr>
            <p:cNvPr id="1039" name="TextBox 1038">
              <a:extLst>
                <a:ext uri="{FF2B5EF4-FFF2-40B4-BE49-F238E27FC236}">
                  <a16:creationId xmlns:a16="http://schemas.microsoft.com/office/drawing/2014/main" id="{82890280-7A6D-7AED-EFF8-BD9BEE437B87}"/>
                </a:ext>
              </a:extLst>
            </p:cNvPr>
            <p:cNvSpPr txBox="1"/>
            <p:nvPr/>
          </p:nvSpPr>
          <p:spPr>
            <a:xfrm>
              <a:off x="10931560" y="4343634"/>
              <a:ext cx="1389169" cy="411651"/>
            </a:xfrm>
            <a:prstGeom prst="rect">
              <a:avLst/>
            </a:prstGeom>
            <a:noFill/>
          </p:spPr>
          <p:txBody>
            <a:bodyPr wrap="square">
              <a:spAutoFit/>
            </a:bodyPr>
            <a:lstStyle/>
            <a:p>
              <a:pPr>
                <a:lnSpc>
                  <a:spcPts val="2160"/>
                </a:lnSpc>
              </a:pPr>
              <a:r>
                <a:rPr lang="en-US" sz="2800" spc="40" dirty="0">
                  <a:solidFill>
                    <a:srgbClr val="FF7251"/>
                  </a:solidFill>
                  <a:latin typeface="Hardwick WF" pitchFamily="2" charset="0"/>
                  <a:cs typeface="Courier New" panose="02070309020205020404" pitchFamily="49" charset="0"/>
                </a:rPr>
                <a:t>1%</a:t>
              </a:r>
            </a:p>
          </p:txBody>
        </p:sp>
        <p:sp>
          <p:nvSpPr>
            <p:cNvPr id="1042" name="TextBox 1041">
              <a:extLst>
                <a:ext uri="{FF2B5EF4-FFF2-40B4-BE49-F238E27FC236}">
                  <a16:creationId xmlns:a16="http://schemas.microsoft.com/office/drawing/2014/main" id="{5003A992-4672-2B18-24A9-EE23CA8893DF}"/>
                </a:ext>
              </a:extLst>
            </p:cNvPr>
            <p:cNvSpPr txBox="1"/>
            <p:nvPr/>
          </p:nvSpPr>
          <p:spPr>
            <a:xfrm>
              <a:off x="10176642" y="4650075"/>
              <a:ext cx="2043021" cy="493725"/>
            </a:xfrm>
            <a:prstGeom prst="rect">
              <a:avLst/>
            </a:prstGeom>
            <a:noFill/>
          </p:spPr>
          <p:txBody>
            <a:bodyPr wrap="square">
              <a:spAutoFit/>
            </a:bodyPr>
            <a:lstStyle/>
            <a:p>
              <a:pPr algn="ctr">
                <a:lnSpc>
                  <a:spcPts val="1620"/>
                </a:lnSpc>
              </a:pPr>
              <a:r>
                <a:rPr lang="en-US" sz="1100" i="1" spc="40" dirty="0">
                  <a:solidFill>
                    <a:schemeClr val="bg1"/>
                  </a:solidFill>
                  <a:latin typeface="Avenir Next" panose="020B0503020202020204" pitchFamily="34" charset="0"/>
                  <a:cs typeface="Courier New" panose="02070309020205020404" pitchFamily="49" charset="0"/>
                </a:rPr>
                <a:t>of white </a:t>
              </a:r>
            </a:p>
            <a:p>
              <a:pPr algn="ctr">
                <a:lnSpc>
                  <a:spcPts val="1620"/>
                </a:lnSpc>
              </a:pPr>
              <a:r>
                <a:rPr lang="en-US" sz="1100" i="1" spc="40" dirty="0">
                  <a:solidFill>
                    <a:schemeClr val="bg1"/>
                  </a:solidFill>
                  <a:latin typeface="Avenir Next" panose="020B0503020202020204" pitchFamily="34" charset="0"/>
                  <a:cs typeface="Courier New" panose="02070309020205020404" pitchFamily="49" charset="0"/>
                </a:rPr>
                <a:t>households</a:t>
              </a:r>
            </a:p>
          </p:txBody>
        </p:sp>
      </p:grpSp>
      <p:sp>
        <p:nvSpPr>
          <p:cNvPr id="2" name="TextBox 1">
            <a:extLst>
              <a:ext uri="{FF2B5EF4-FFF2-40B4-BE49-F238E27FC236}">
                <a16:creationId xmlns:a16="http://schemas.microsoft.com/office/drawing/2014/main" id="{6F5AC568-0C4A-A8F3-4BDC-1EBE0DA8FEF3}"/>
              </a:ext>
            </a:extLst>
          </p:cNvPr>
          <p:cNvSpPr txBox="1"/>
          <p:nvPr/>
        </p:nvSpPr>
        <p:spPr>
          <a:xfrm>
            <a:off x="3409902" y="1558706"/>
            <a:ext cx="134734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71</a:t>
            </a:r>
          </a:p>
        </p:txBody>
      </p:sp>
      <p:sp>
        <p:nvSpPr>
          <p:cNvPr id="3" name="TextBox 2">
            <a:extLst>
              <a:ext uri="{FF2B5EF4-FFF2-40B4-BE49-F238E27FC236}">
                <a16:creationId xmlns:a16="http://schemas.microsoft.com/office/drawing/2014/main" id="{B3F8EA6E-7D7B-41D7-081A-2863EE7E5B6E}"/>
              </a:ext>
            </a:extLst>
          </p:cNvPr>
          <p:cNvSpPr txBox="1"/>
          <p:nvPr/>
        </p:nvSpPr>
        <p:spPr>
          <a:xfrm>
            <a:off x="7372177" y="1558706"/>
            <a:ext cx="134734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74</a:t>
            </a:r>
          </a:p>
        </p:txBody>
      </p:sp>
      <p:sp>
        <p:nvSpPr>
          <p:cNvPr id="4" name="TextBox 3">
            <a:extLst>
              <a:ext uri="{FF2B5EF4-FFF2-40B4-BE49-F238E27FC236}">
                <a16:creationId xmlns:a16="http://schemas.microsoft.com/office/drawing/2014/main" id="{E262C8FF-6C65-76C3-2546-8FAA07005B1C}"/>
              </a:ext>
            </a:extLst>
          </p:cNvPr>
          <p:cNvSpPr txBox="1"/>
          <p:nvPr/>
        </p:nvSpPr>
        <p:spPr>
          <a:xfrm>
            <a:off x="11141805" y="1558706"/>
            <a:ext cx="134734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72</a:t>
            </a:r>
          </a:p>
        </p:txBody>
      </p:sp>
      <p:sp>
        <p:nvSpPr>
          <p:cNvPr id="6" name="TextBox 5">
            <a:extLst>
              <a:ext uri="{FF2B5EF4-FFF2-40B4-BE49-F238E27FC236}">
                <a16:creationId xmlns:a16="http://schemas.microsoft.com/office/drawing/2014/main" id="{90B7D17C-3D8B-92C2-9005-38E50975C039}"/>
              </a:ext>
            </a:extLst>
          </p:cNvPr>
          <p:cNvSpPr txBox="1"/>
          <p:nvPr/>
        </p:nvSpPr>
        <p:spPr>
          <a:xfrm>
            <a:off x="9492244" y="6534308"/>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3004568522"/>
      </p:ext>
    </p:extLst>
  </p:cSld>
  <p:clrMapOvr>
    <a:masterClrMapping/>
  </p:clrMapOvr>
  <p:transition spd="med">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0FC92B-C4AB-9607-52F3-CC203873093C}"/>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50"/>
                    </a14:imgEffect>
                    <a14:imgEffect>
                      <a14:brightnessContrast bright="-70000"/>
                    </a14:imgEffect>
                  </a14:imgLayer>
                </a14:imgProps>
              </a:ext>
            </a:extLst>
          </a:blip>
          <a:stretch>
            <a:fillRect/>
          </a:stretch>
        </p:blipFill>
        <p:spPr>
          <a:xfrm>
            <a:off x="-1" y="10974"/>
            <a:ext cx="12192000" cy="6847026"/>
          </a:xfrm>
          <a:prstGeom prst="rect">
            <a:avLst/>
          </a:prstGeom>
        </p:spPr>
      </p:pic>
      <p:sp>
        <p:nvSpPr>
          <p:cNvPr id="15" name="TextBox 14">
            <a:extLst>
              <a:ext uri="{FF2B5EF4-FFF2-40B4-BE49-F238E27FC236}">
                <a16:creationId xmlns:a16="http://schemas.microsoft.com/office/drawing/2014/main" id="{59532058-71BB-2C3B-5230-2BE6364B2E06}"/>
              </a:ext>
            </a:extLst>
          </p:cNvPr>
          <p:cNvSpPr txBox="1"/>
          <p:nvPr/>
        </p:nvSpPr>
        <p:spPr>
          <a:xfrm>
            <a:off x="930297" y="2343624"/>
            <a:ext cx="10962008" cy="834844"/>
          </a:xfrm>
          <a:prstGeom prst="rect">
            <a:avLst/>
          </a:prstGeom>
          <a:noFill/>
        </p:spPr>
        <p:txBody>
          <a:bodyPr wrap="square" rtlCol="0">
            <a:spAutoFit/>
          </a:bodyPr>
          <a:lstStyle/>
          <a:p>
            <a:pPr>
              <a:lnSpc>
                <a:spcPts val="3040"/>
              </a:lnSpc>
            </a:pPr>
            <a:r>
              <a:rPr lang="en-US" dirty="0">
                <a:solidFill>
                  <a:srgbClr val="F4FBE6"/>
                </a:solidFill>
                <a:latin typeface="Avenir Next" panose="020B0503020202020204" pitchFamily="34" charset="0"/>
              </a:rPr>
              <a:t>Explore the psychological impact on a family making difficult housing choices under pressure. </a:t>
            </a:r>
          </a:p>
          <a:p>
            <a:pPr>
              <a:lnSpc>
                <a:spcPts val="3040"/>
              </a:lnSpc>
            </a:pPr>
            <a:r>
              <a:rPr lang="en-US" dirty="0">
                <a:solidFill>
                  <a:srgbClr val="F4FBE6"/>
                </a:solidFill>
                <a:latin typeface="Avenir Next" panose="020B0503020202020204" pitchFamily="34" charset="0"/>
              </a:rPr>
              <a:t>How might such stress affect one's capacity for making 'sensible choices’?</a:t>
            </a:r>
          </a:p>
        </p:txBody>
      </p:sp>
      <p:sp>
        <p:nvSpPr>
          <p:cNvPr id="17" name="TextBox 16">
            <a:extLst>
              <a:ext uri="{FF2B5EF4-FFF2-40B4-BE49-F238E27FC236}">
                <a16:creationId xmlns:a16="http://schemas.microsoft.com/office/drawing/2014/main" id="{B088675B-E5C1-0DCA-0D4B-544F96FEA266}"/>
              </a:ext>
            </a:extLst>
          </p:cNvPr>
          <p:cNvSpPr txBox="1"/>
          <p:nvPr/>
        </p:nvSpPr>
        <p:spPr>
          <a:xfrm>
            <a:off x="930297" y="5075931"/>
            <a:ext cx="10962009" cy="834844"/>
          </a:xfrm>
          <a:prstGeom prst="rect">
            <a:avLst/>
          </a:prstGeom>
          <a:noFill/>
          <a:effectLst>
            <a:softEdge rad="89969"/>
          </a:effectLst>
        </p:spPr>
        <p:txBody>
          <a:bodyPr wrap="square" rtlCol="0">
            <a:spAutoFit/>
          </a:bodyPr>
          <a:lstStyle/>
          <a:p>
            <a:pPr>
              <a:lnSpc>
                <a:spcPts val="3040"/>
              </a:lnSpc>
            </a:pPr>
            <a:r>
              <a:rPr lang="en-US" dirty="0">
                <a:solidFill>
                  <a:srgbClr val="F4FBE6"/>
                </a:solidFill>
                <a:latin typeface="Avenir Next" panose="020B0503020202020204" pitchFamily="34" charset="0"/>
              </a:rPr>
              <a:t>Discuss the role of payday loan companies and the high fees associated with their services. How </a:t>
            </a:r>
          </a:p>
          <a:p>
            <a:pPr>
              <a:lnSpc>
                <a:spcPts val="3040"/>
              </a:lnSpc>
            </a:pPr>
            <a:r>
              <a:rPr lang="en-US" dirty="0">
                <a:solidFill>
                  <a:srgbClr val="F4FBE6"/>
                </a:solidFill>
                <a:latin typeface="Avenir Next" panose="020B0503020202020204" pitchFamily="34" charset="0"/>
              </a:rPr>
              <a:t>do these practices trap people in poverty, and what can be done to offer fairer lending options?</a:t>
            </a:r>
          </a:p>
        </p:txBody>
      </p:sp>
      <p:sp>
        <p:nvSpPr>
          <p:cNvPr id="10" name="TextBox 9">
            <a:extLst>
              <a:ext uri="{FF2B5EF4-FFF2-40B4-BE49-F238E27FC236}">
                <a16:creationId xmlns:a16="http://schemas.microsoft.com/office/drawing/2014/main" id="{71F4B2CD-C3EE-8930-9BD0-8AC533A86912}"/>
              </a:ext>
            </a:extLst>
          </p:cNvPr>
          <p:cNvSpPr txBox="1"/>
          <p:nvPr/>
        </p:nvSpPr>
        <p:spPr>
          <a:xfrm>
            <a:off x="-360001" y="1250416"/>
            <a:ext cx="12912000" cy="430887"/>
          </a:xfrm>
          <a:prstGeom prst="rect">
            <a:avLst/>
          </a:prstGeom>
          <a:noFill/>
        </p:spPr>
        <p:txBody>
          <a:bodyPr wrap="square">
            <a:spAutoFit/>
          </a:bodyPr>
          <a:lstStyle/>
          <a:p>
            <a:pPr algn="ctr"/>
            <a:r>
              <a:rPr lang="en-US" sz="2200" b="1" spc="150" dirty="0">
                <a:solidFill>
                  <a:srgbClr val="FF7251"/>
                </a:solidFill>
                <a:latin typeface="Courier New" panose="02070309020205020404" pitchFamily="49" charset="0"/>
                <a:cs typeface="Courier New" panose="02070309020205020404" pitchFamily="49" charset="0"/>
              </a:rPr>
              <a:t>Chapter 4: </a:t>
            </a:r>
            <a:r>
              <a:rPr lang="en-US" sz="2200" i="1" spc="150" dirty="0">
                <a:solidFill>
                  <a:schemeClr val="bg1"/>
                </a:solidFill>
                <a:latin typeface="Avenir Next Medium" panose="020B0503020202020204" pitchFamily="34" charset="0"/>
                <a:cs typeface="Courier New" panose="02070309020205020404" pitchFamily="49" charset="0"/>
              </a:rPr>
              <a:t>How We Force the Poor to Pay More</a:t>
            </a:r>
          </a:p>
        </p:txBody>
      </p:sp>
      <p:sp>
        <p:nvSpPr>
          <p:cNvPr id="8" name="TextBox 7">
            <a:extLst>
              <a:ext uri="{FF2B5EF4-FFF2-40B4-BE49-F238E27FC236}">
                <a16:creationId xmlns:a16="http://schemas.microsoft.com/office/drawing/2014/main" id="{0739ADD5-023B-9093-0322-1099978B112A}"/>
              </a:ext>
            </a:extLst>
          </p:cNvPr>
          <p:cNvSpPr txBox="1"/>
          <p:nvPr/>
        </p:nvSpPr>
        <p:spPr>
          <a:xfrm>
            <a:off x="930297" y="3768788"/>
            <a:ext cx="10962008" cy="834844"/>
          </a:xfrm>
          <a:prstGeom prst="rect">
            <a:avLst/>
          </a:prstGeom>
          <a:noFill/>
          <a:effectLst>
            <a:softEdge rad="89969"/>
          </a:effectLst>
        </p:spPr>
        <p:txBody>
          <a:bodyPr wrap="square" rtlCol="0">
            <a:spAutoFit/>
          </a:bodyPr>
          <a:lstStyle/>
          <a:p>
            <a:pPr>
              <a:lnSpc>
                <a:spcPts val="3040"/>
              </a:lnSpc>
            </a:pPr>
            <a:r>
              <a:rPr lang="en-US" dirty="0">
                <a:solidFill>
                  <a:srgbClr val="F4FBE6"/>
                </a:solidFill>
                <a:latin typeface="Avenir Next" panose="020B0503020202020204" pitchFamily="34" charset="0"/>
              </a:rPr>
              <a:t>Analyze the role of credit scores in perpetuating poverty. How does this system disadvantage the </a:t>
            </a:r>
          </a:p>
          <a:p>
            <a:pPr>
              <a:lnSpc>
                <a:spcPts val="3040"/>
              </a:lnSpc>
            </a:pPr>
            <a:r>
              <a:rPr lang="en-US" dirty="0">
                <a:solidFill>
                  <a:srgbClr val="F4FBE6"/>
                </a:solidFill>
                <a:latin typeface="Avenir Next" panose="020B0503020202020204" pitchFamily="34" charset="0"/>
              </a:rPr>
              <a:t>poor, and what alternative methods could be used to assess financial responsibility?</a:t>
            </a:r>
          </a:p>
        </p:txBody>
      </p:sp>
      <p:sp>
        <p:nvSpPr>
          <p:cNvPr id="2" name="TextBox 1">
            <a:extLst>
              <a:ext uri="{FF2B5EF4-FFF2-40B4-BE49-F238E27FC236}">
                <a16:creationId xmlns:a16="http://schemas.microsoft.com/office/drawing/2014/main" id="{729299E1-5A7D-24A8-9A4F-3A049830322B}"/>
              </a:ext>
            </a:extLst>
          </p:cNvPr>
          <p:cNvSpPr txBox="1"/>
          <p:nvPr/>
        </p:nvSpPr>
        <p:spPr>
          <a:xfrm>
            <a:off x="633574" y="2424988"/>
            <a:ext cx="1140116" cy="369332"/>
          </a:xfrm>
          <a:prstGeom prst="rect">
            <a:avLst/>
          </a:prstGeom>
          <a:noFill/>
        </p:spPr>
        <p:txBody>
          <a:bodyPr wrap="square" rtlCol="0">
            <a:spAutoFit/>
          </a:bodyPr>
          <a:lstStyle/>
          <a:p>
            <a:r>
              <a:rPr lang="en-US" dirty="0">
                <a:solidFill>
                  <a:srgbClr val="FF7250"/>
                </a:solidFill>
                <a:latin typeface="Avenir Next Medium" panose="020B0503020202020204" pitchFamily="34" charset="0"/>
              </a:rPr>
              <a:t>1.</a:t>
            </a:r>
          </a:p>
        </p:txBody>
      </p:sp>
      <p:sp>
        <p:nvSpPr>
          <p:cNvPr id="5" name="TextBox 4">
            <a:extLst>
              <a:ext uri="{FF2B5EF4-FFF2-40B4-BE49-F238E27FC236}">
                <a16:creationId xmlns:a16="http://schemas.microsoft.com/office/drawing/2014/main" id="{28E5E99E-A355-5E65-2A76-094F7EE047B4}"/>
              </a:ext>
            </a:extLst>
          </p:cNvPr>
          <p:cNvSpPr txBox="1"/>
          <p:nvPr/>
        </p:nvSpPr>
        <p:spPr>
          <a:xfrm>
            <a:off x="623949" y="3828989"/>
            <a:ext cx="1249274" cy="369332"/>
          </a:xfrm>
          <a:prstGeom prst="rect">
            <a:avLst/>
          </a:prstGeom>
          <a:noFill/>
        </p:spPr>
        <p:txBody>
          <a:bodyPr wrap="square" rtlCol="0">
            <a:spAutoFit/>
          </a:bodyPr>
          <a:lstStyle/>
          <a:p>
            <a:r>
              <a:rPr lang="en-US" dirty="0">
                <a:solidFill>
                  <a:srgbClr val="FF7250"/>
                </a:solidFill>
                <a:latin typeface="Avenir Next Medium" panose="020B0503020202020204" pitchFamily="34" charset="0"/>
              </a:rPr>
              <a:t>2.</a:t>
            </a:r>
          </a:p>
        </p:txBody>
      </p:sp>
      <p:sp>
        <p:nvSpPr>
          <p:cNvPr id="6" name="TextBox 5">
            <a:extLst>
              <a:ext uri="{FF2B5EF4-FFF2-40B4-BE49-F238E27FC236}">
                <a16:creationId xmlns:a16="http://schemas.microsoft.com/office/drawing/2014/main" id="{45160396-6BDF-526C-6C7A-E598853AD344}"/>
              </a:ext>
            </a:extLst>
          </p:cNvPr>
          <p:cNvSpPr txBox="1"/>
          <p:nvPr/>
        </p:nvSpPr>
        <p:spPr>
          <a:xfrm>
            <a:off x="643200" y="5162803"/>
            <a:ext cx="1249273" cy="369332"/>
          </a:xfrm>
          <a:prstGeom prst="rect">
            <a:avLst/>
          </a:prstGeom>
          <a:noFill/>
        </p:spPr>
        <p:txBody>
          <a:bodyPr wrap="square" rtlCol="0">
            <a:spAutoFit/>
          </a:bodyPr>
          <a:lstStyle/>
          <a:p>
            <a:r>
              <a:rPr lang="en-US" dirty="0">
                <a:solidFill>
                  <a:srgbClr val="FF7250"/>
                </a:solidFill>
                <a:latin typeface="Avenir Next Medium" panose="020B0503020202020204" pitchFamily="34" charset="0"/>
              </a:rPr>
              <a:t>3.</a:t>
            </a:r>
          </a:p>
        </p:txBody>
      </p:sp>
      <p:grpSp>
        <p:nvGrpSpPr>
          <p:cNvPr id="16" name="Group 15">
            <a:extLst>
              <a:ext uri="{FF2B5EF4-FFF2-40B4-BE49-F238E27FC236}">
                <a16:creationId xmlns:a16="http://schemas.microsoft.com/office/drawing/2014/main" id="{FBF77949-BEB1-22C8-FB91-1EC613263D3F}"/>
              </a:ext>
            </a:extLst>
          </p:cNvPr>
          <p:cNvGrpSpPr/>
          <p:nvPr/>
        </p:nvGrpSpPr>
        <p:grpSpPr>
          <a:xfrm>
            <a:off x="3331582" y="276855"/>
            <a:ext cx="5528832" cy="869855"/>
            <a:chOff x="3331582" y="438219"/>
            <a:chExt cx="5528832" cy="869855"/>
          </a:xfrm>
        </p:grpSpPr>
        <p:sp>
          <p:nvSpPr>
            <p:cNvPr id="18" name="Rounded Rectangle 17">
              <a:extLst>
                <a:ext uri="{FF2B5EF4-FFF2-40B4-BE49-F238E27FC236}">
                  <a16:creationId xmlns:a16="http://schemas.microsoft.com/office/drawing/2014/main" id="{FC1EA723-0E51-F901-1C97-176D6075950F}"/>
                </a:ext>
              </a:extLst>
            </p:cNvPr>
            <p:cNvSpPr/>
            <p:nvPr/>
          </p:nvSpPr>
          <p:spPr>
            <a:xfrm>
              <a:off x="3475930" y="438219"/>
              <a:ext cx="5238119"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ed Rectangle 18">
              <a:extLst>
                <a:ext uri="{FF2B5EF4-FFF2-40B4-BE49-F238E27FC236}">
                  <a16:creationId xmlns:a16="http://schemas.microsoft.com/office/drawing/2014/main" id="{C84A13FD-2E77-095C-5CA1-5DDFF4708C4F}"/>
                </a:ext>
              </a:extLst>
            </p:cNvPr>
            <p:cNvSpPr/>
            <p:nvPr/>
          </p:nvSpPr>
          <p:spPr>
            <a:xfrm>
              <a:off x="3562658" y="504195"/>
              <a:ext cx="5068014"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82F28956-305E-5CE2-5D56-06F479B89DB6}"/>
                </a:ext>
              </a:extLst>
            </p:cNvPr>
            <p:cNvSpPr txBox="1"/>
            <p:nvPr/>
          </p:nvSpPr>
          <p:spPr>
            <a:xfrm>
              <a:off x="3331582" y="582991"/>
              <a:ext cx="5528832" cy="584775"/>
            </a:xfrm>
            <a:prstGeom prst="rect">
              <a:avLst/>
            </a:prstGeom>
            <a:noFill/>
          </p:spPr>
          <p:txBody>
            <a:bodyPr wrap="square" rtlCol="0">
              <a:spAutoFit/>
            </a:bodyPr>
            <a:lstStyle/>
            <a:p>
              <a:pPr algn="ctr"/>
              <a:r>
                <a:rPr lang="en-US" sz="3200" spc="40" dirty="0">
                  <a:solidFill>
                    <a:srgbClr val="E5E9D0"/>
                  </a:solidFill>
                  <a:latin typeface="Hardwick WF" pitchFamily="2" charset="0"/>
                </a:rPr>
                <a:t>Reflect &amp; Discuss</a:t>
              </a:r>
            </a:p>
          </p:txBody>
        </p:sp>
      </p:grpSp>
      <p:sp>
        <p:nvSpPr>
          <p:cNvPr id="4" name="TextBox 3">
            <a:extLst>
              <a:ext uri="{FF2B5EF4-FFF2-40B4-BE49-F238E27FC236}">
                <a16:creationId xmlns:a16="http://schemas.microsoft.com/office/drawing/2014/main" id="{0B1A5988-6F03-BC9B-7E50-CE53969EC106}"/>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2207551042"/>
      </p:ext>
    </p:extLst>
  </p:cSld>
  <p:clrMapOvr>
    <a:masterClrMapping/>
  </p:clrMapOvr>
  <p:transition spd="med">
    <p:fade thruBlk="1"/>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0FC92B-C4AB-9607-52F3-CC203873093C}"/>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50"/>
                    </a14:imgEffect>
                    <a14:imgEffect>
                      <a14:brightnessContrast bright="-70000"/>
                    </a14:imgEffect>
                  </a14:imgLayer>
                </a14:imgProps>
              </a:ext>
            </a:extLst>
          </a:blip>
          <a:stretch>
            <a:fillRect/>
          </a:stretch>
        </p:blipFill>
        <p:spPr>
          <a:xfrm>
            <a:off x="-1" y="10974"/>
            <a:ext cx="12192000" cy="6847026"/>
          </a:xfrm>
          <a:prstGeom prst="rect">
            <a:avLst/>
          </a:prstGeom>
        </p:spPr>
      </p:pic>
      <p:sp>
        <p:nvSpPr>
          <p:cNvPr id="15" name="TextBox 14">
            <a:extLst>
              <a:ext uri="{FF2B5EF4-FFF2-40B4-BE49-F238E27FC236}">
                <a16:creationId xmlns:a16="http://schemas.microsoft.com/office/drawing/2014/main" id="{59532058-71BB-2C3B-5230-2BE6364B2E06}"/>
              </a:ext>
            </a:extLst>
          </p:cNvPr>
          <p:cNvSpPr txBox="1"/>
          <p:nvPr/>
        </p:nvSpPr>
        <p:spPr>
          <a:xfrm>
            <a:off x="930297" y="1991089"/>
            <a:ext cx="10962008" cy="850233"/>
          </a:xfrm>
          <a:prstGeom prst="rect">
            <a:avLst/>
          </a:prstGeom>
          <a:noFill/>
        </p:spPr>
        <p:txBody>
          <a:bodyPr wrap="square" rtlCol="0">
            <a:spAutoFit/>
          </a:bodyPr>
          <a:lstStyle/>
          <a:p>
            <a:pPr>
              <a:lnSpc>
                <a:spcPts val="3040"/>
              </a:lnSpc>
            </a:pPr>
            <a:r>
              <a:rPr lang="en-US" dirty="0">
                <a:solidFill>
                  <a:srgbClr val="F4FBE6"/>
                </a:solidFill>
                <a:latin typeface="Avenir Next" panose="020B0503020202020204" pitchFamily="34" charset="0"/>
              </a:rPr>
              <a:t>Have you ever felt, like many, "forced to choose the best bad option"? How did that situation </a:t>
            </a:r>
          </a:p>
          <a:p>
            <a:pPr>
              <a:lnSpc>
                <a:spcPts val="3040"/>
              </a:lnSpc>
            </a:pPr>
            <a:r>
              <a:rPr lang="en-US" dirty="0">
                <a:solidFill>
                  <a:srgbClr val="F4FBE6"/>
                </a:solidFill>
                <a:latin typeface="Avenir Next" panose="020B0503020202020204" pitchFamily="34" charset="0"/>
              </a:rPr>
              <a:t>come about, and what was the result?</a:t>
            </a:r>
          </a:p>
        </p:txBody>
      </p:sp>
      <p:sp>
        <p:nvSpPr>
          <p:cNvPr id="17" name="TextBox 16">
            <a:extLst>
              <a:ext uri="{FF2B5EF4-FFF2-40B4-BE49-F238E27FC236}">
                <a16:creationId xmlns:a16="http://schemas.microsoft.com/office/drawing/2014/main" id="{B088675B-E5C1-0DCA-0D4B-544F96FEA266}"/>
              </a:ext>
            </a:extLst>
          </p:cNvPr>
          <p:cNvSpPr txBox="1"/>
          <p:nvPr/>
        </p:nvSpPr>
        <p:spPr>
          <a:xfrm>
            <a:off x="930297" y="5522146"/>
            <a:ext cx="10962009" cy="834844"/>
          </a:xfrm>
          <a:prstGeom prst="rect">
            <a:avLst/>
          </a:prstGeom>
          <a:noFill/>
          <a:effectLst>
            <a:softEdge rad="89969"/>
          </a:effectLst>
        </p:spPr>
        <p:txBody>
          <a:bodyPr wrap="square" rtlCol="0">
            <a:spAutoFit/>
          </a:bodyPr>
          <a:lstStyle/>
          <a:p>
            <a:pPr>
              <a:lnSpc>
                <a:spcPts val="3040"/>
              </a:lnSpc>
            </a:pPr>
            <a:r>
              <a:rPr lang="en-US" dirty="0">
                <a:solidFill>
                  <a:srgbClr val="F4FBE6"/>
                </a:solidFill>
                <a:latin typeface="Avenir Next" panose="020B0503020202020204" pitchFamily="34" charset="0"/>
              </a:rPr>
              <a:t>Reflect on any personal biases or stereotypes you might hold about individuals who use services </a:t>
            </a:r>
          </a:p>
          <a:p>
            <a:pPr>
              <a:lnSpc>
                <a:spcPts val="3040"/>
              </a:lnSpc>
            </a:pPr>
            <a:r>
              <a:rPr lang="en-US" dirty="0">
                <a:solidFill>
                  <a:srgbClr val="F4FBE6"/>
                </a:solidFill>
                <a:latin typeface="Avenir Next" panose="020B0503020202020204" pitchFamily="34" charset="0"/>
              </a:rPr>
              <a:t>like payday loans and check cashing. How can you challenge these biases?</a:t>
            </a:r>
          </a:p>
        </p:txBody>
      </p:sp>
      <p:sp>
        <p:nvSpPr>
          <p:cNvPr id="10" name="TextBox 9">
            <a:extLst>
              <a:ext uri="{FF2B5EF4-FFF2-40B4-BE49-F238E27FC236}">
                <a16:creationId xmlns:a16="http://schemas.microsoft.com/office/drawing/2014/main" id="{71F4B2CD-C3EE-8930-9BD0-8AC533A86912}"/>
              </a:ext>
            </a:extLst>
          </p:cNvPr>
          <p:cNvSpPr txBox="1"/>
          <p:nvPr/>
        </p:nvSpPr>
        <p:spPr>
          <a:xfrm>
            <a:off x="-360001" y="1250416"/>
            <a:ext cx="12912000" cy="430887"/>
          </a:xfrm>
          <a:prstGeom prst="rect">
            <a:avLst/>
          </a:prstGeom>
          <a:noFill/>
        </p:spPr>
        <p:txBody>
          <a:bodyPr wrap="square">
            <a:spAutoFit/>
          </a:bodyPr>
          <a:lstStyle/>
          <a:p>
            <a:pPr algn="ctr"/>
            <a:r>
              <a:rPr lang="en-US" sz="2200" b="1" spc="150" dirty="0">
                <a:solidFill>
                  <a:srgbClr val="FF7251"/>
                </a:solidFill>
                <a:latin typeface="Courier New" panose="02070309020205020404" pitchFamily="49" charset="0"/>
                <a:cs typeface="Courier New" panose="02070309020205020404" pitchFamily="49" charset="0"/>
              </a:rPr>
              <a:t>Chapter 4: </a:t>
            </a:r>
            <a:r>
              <a:rPr lang="en-US" sz="2200" i="1" spc="150" dirty="0">
                <a:solidFill>
                  <a:schemeClr val="bg1"/>
                </a:solidFill>
                <a:latin typeface="Avenir Next Medium" panose="020B0503020202020204" pitchFamily="34" charset="0"/>
                <a:cs typeface="Courier New" panose="02070309020205020404" pitchFamily="49" charset="0"/>
              </a:rPr>
              <a:t>How We Force the Poor to Pay More</a:t>
            </a:r>
          </a:p>
        </p:txBody>
      </p:sp>
      <p:sp>
        <p:nvSpPr>
          <p:cNvPr id="5" name="TextBox 4">
            <a:extLst>
              <a:ext uri="{FF2B5EF4-FFF2-40B4-BE49-F238E27FC236}">
                <a16:creationId xmlns:a16="http://schemas.microsoft.com/office/drawing/2014/main" id="{AA9C7FEA-7823-A596-EC68-B450E8665BEB}"/>
              </a:ext>
            </a:extLst>
          </p:cNvPr>
          <p:cNvSpPr txBox="1"/>
          <p:nvPr/>
        </p:nvSpPr>
        <p:spPr>
          <a:xfrm>
            <a:off x="930297" y="3173238"/>
            <a:ext cx="10962008" cy="850233"/>
          </a:xfrm>
          <a:prstGeom prst="rect">
            <a:avLst/>
          </a:prstGeom>
          <a:noFill/>
          <a:effectLst>
            <a:softEdge rad="89969"/>
          </a:effectLst>
        </p:spPr>
        <p:txBody>
          <a:bodyPr wrap="square" rtlCol="0">
            <a:spAutoFit/>
          </a:bodyPr>
          <a:lstStyle/>
          <a:p>
            <a:pPr>
              <a:lnSpc>
                <a:spcPts val="3040"/>
              </a:lnSpc>
            </a:pPr>
            <a:r>
              <a:rPr lang="en-US" dirty="0">
                <a:solidFill>
                  <a:srgbClr val="F4FBE6"/>
                </a:solidFill>
                <a:latin typeface="Avenir Next" panose="020B0503020202020204" pitchFamily="34" charset="0"/>
              </a:rPr>
              <a:t>What's your reaction to the finding that landlords in poor neighborhoods make more profit than </a:t>
            </a:r>
          </a:p>
          <a:p>
            <a:pPr>
              <a:lnSpc>
                <a:spcPts val="3040"/>
              </a:lnSpc>
            </a:pPr>
            <a:r>
              <a:rPr lang="en-US" dirty="0">
                <a:solidFill>
                  <a:srgbClr val="F4FBE6"/>
                </a:solidFill>
                <a:latin typeface="Avenir Next" panose="020B0503020202020204" pitchFamily="34" charset="0"/>
              </a:rPr>
              <a:t>those in richer areas?</a:t>
            </a:r>
          </a:p>
        </p:txBody>
      </p:sp>
      <p:sp>
        <p:nvSpPr>
          <p:cNvPr id="8" name="TextBox 7">
            <a:extLst>
              <a:ext uri="{FF2B5EF4-FFF2-40B4-BE49-F238E27FC236}">
                <a16:creationId xmlns:a16="http://schemas.microsoft.com/office/drawing/2014/main" id="{0739ADD5-023B-9093-0322-1099978B112A}"/>
              </a:ext>
            </a:extLst>
          </p:cNvPr>
          <p:cNvSpPr txBox="1"/>
          <p:nvPr/>
        </p:nvSpPr>
        <p:spPr>
          <a:xfrm>
            <a:off x="930297" y="4355387"/>
            <a:ext cx="10962008" cy="834844"/>
          </a:xfrm>
          <a:prstGeom prst="rect">
            <a:avLst/>
          </a:prstGeom>
          <a:noFill/>
          <a:effectLst>
            <a:softEdge rad="89969"/>
          </a:effectLst>
        </p:spPr>
        <p:txBody>
          <a:bodyPr wrap="square" rtlCol="0">
            <a:spAutoFit/>
          </a:bodyPr>
          <a:lstStyle/>
          <a:p>
            <a:pPr>
              <a:lnSpc>
                <a:spcPts val="3040"/>
              </a:lnSpc>
            </a:pPr>
            <a:r>
              <a:rPr lang="en-US" dirty="0">
                <a:solidFill>
                  <a:srgbClr val="F4FBE6"/>
                </a:solidFill>
                <a:latin typeface="Avenir Next" panose="020B0503020202020204" pitchFamily="34" charset="0"/>
              </a:rPr>
              <a:t>Have you ever wondered why people in impoverished areas don't just move to better places? </a:t>
            </a:r>
          </a:p>
          <a:p>
            <a:pPr>
              <a:lnSpc>
                <a:spcPts val="3040"/>
              </a:lnSpc>
            </a:pPr>
            <a:r>
              <a:rPr lang="en-US" dirty="0">
                <a:solidFill>
                  <a:srgbClr val="F4FBE6"/>
                </a:solidFill>
                <a:latin typeface="Avenir Next" panose="020B0503020202020204" pitchFamily="34" charset="0"/>
              </a:rPr>
              <a:t>How does the provided context challenge or support your beliefs?</a:t>
            </a:r>
          </a:p>
        </p:txBody>
      </p:sp>
      <p:sp>
        <p:nvSpPr>
          <p:cNvPr id="2" name="TextBox 1">
            <a:extLst>
              <a:ext uri="{FF2B5EF4-FFF2-40B4-BE49-F238E27FC236}">
                <a16:creationId xmlns:a16="http://schemas.microsoft.com/office/drawing/2014/main" id="{F744985E-77D9-E95A-B271-0A5ADA7A221B}"/>
              </a:ext>
            </a:extLst>
          </p:cNvPr>
          <p:cNvSpPr txBox="1"/>
          <p:nvPr/>
        </p:nvSpPr>
        <p:spPr>
          <a:xfrm>
            <a:off x="623949" y="2080081"/>
            <a:ext cx="1140116" cy="369332"/>
          </a:xfrm>
          <a:prstGeom prst="rect">
            <a:avLst/>
          </a:prstGeom>
          <a:noFill/>
        </p:spPr>
        <p:txBody>
          <a:bodyPr wrap="square" rtlCol="0">
            <a:spAutoFit/>
          </a:bodyPr>
          <a:lstStyle/>
          <a:p>
            <a:r>
              <a:rPr lang="en-US" dirty="0">
                <a:solidFill>
                  <a:srgbClr val="FF7250"/>
                </a:solidFill>
                <a:latin typeface="Avenir Next Medium" panose="020B0503020202020204" pitchFamily="34" charset="0"/>
              </a:rPr>
              <a:t>4.</a:t>
            </a:r>
          </a:p>
        </p:txBody>
      </p:sp>
      <p:sp>
        <p:nvSpPr>
          <p:cNvPr id="6" name="TextBox 5">
            <a:extLst>
              <a:ext uri="{FF2B5EF4-FFF2-40B4-BE49-F238E27FC236}">
                <a16:creationId xmlns:a16="http://schemas.microsoft.com/office/drawing/2014/main" id="{891BD484-1A36-997B-FCEB-A8ACF3D4DBEC}"/>
              </a:ext>
            </a:extLst>
          </p:cNvPr>
          <p:cNvSpPr txBox="1"/>
          <p:nvPr/>
        </p:nvSpPr>
        <p:spPr>
          <a:xfrm>
            <a:off x="623949" y="3250268"/>
            <a:ext cx="1249274" cy="369332"/>
          </a:xfrm>
          <a:prstGeom prst="rect">
            <a:avLst/>
          </a:prstGeom>
          <a:noFill/>
        </p:spPr>
        <p:txBody>
          <a:bodyPr wrap="square" rtlCol="0">
            <a:spAutoFit/>
          </a:bodyPr>
          <a:lstStyle/>
          <a:p>
            <a:r>
              <a:rPr lang="en-US" dirty="0">
                <a:solidFill>
                  <a:srgbClr val="FF7250"/>
                </a:solidFill>
                <a:latin typeface="Avenir Next Medium" panose="020B0503020202020204" pitchFamily="34" charset="0"/>
              </a:rPr>
              <a:t>5.</a:t>
            </a:r>
          </a:p>
        </p:txBody>
      </p:sp>
      <p:sp>
        <p:nvSpPr>
          <p:cNvPr id="9" name="TextBox 8">
            <a:extLst>
              <a:ext uri="{FF2B5EF4-FFF2-40B4-BE49-F238E27FC236}">
                <a16:creationId xmlns:a16="http://schemas.microsoft.com/office/drawing/2014/main" id="{7C748D2B-1EC0-D62B-0A94-A6FFBE80FB2B}"/>
              </a:ext>
            </a:extLst>
          </p:cNvPr>
          <p:cNvSpPr txBox="1"/>
          <p:nvPr/>
        </p:nvSpPr>
        <p:spPr>
          <a:xfrm>
            <a:off x="623950" y="4439702"/>
            <a:ext cx="1249273" cy="369332"/>
          </a:xfrm>
          <a:prstGeom prst="rect">
            <a:avLst/>
          </a:prstGeom>
          <a:noFill/>
        </p:spPr>
        <p:txBody>
          <a:bodyPr wrap="square" rtlCol="0">
            <a:spAutoFit/>
          </a:bodyPr>
          <a:lstStyle/>
          <a:p>
            <a:r>
              <a:rPr lang="en-US" dirty="0">
                <a:solidFill>
                  <a:srgbClr val="FF7250"/>
                </a:solidFill>
                <a:latin typeface="Avenir Next Medium" panose="020B0503020202020204" pitchFamily="34" charset="0"/>
              </a:rPr>
              <a:t>6.</a:t>
            </a:r>
          </a:p>
        </p:txBody>
      </p:sp>
      <p:sp>
        <p:nvSpPr>
          <p:cNvPr id="12" name="TextBox 11">
            <a:extLst>
              <a:ext uri="{FF2B5EF4-FFF2-40B4-BE49-F238E27FC236}">
                <a16:creationId xmlns:a16="http://schemas.microsoft.com/office/drawing/2014/main" id="{8BA54138-16FD-77B2-8D87-F9806F32CE6E}"/>
              </a:ext>
            </a:extLst>
          </p:cNvPr>
          <p:cNvSpPr txBox="1"/>
          <p:nvPr/>
        </p:nvSpPr>
        <p:spPr>
          <a:xfrm>
            <a:off x="623950" y="5609886"/>
            <a:ext cx="1249273" cy="369332"/>
          </a:xfrm>
          <a:prstGeom prst="rect">
            <a:avLst/>
          </a:prstGeom>
          <a:noFill/>
        </p:spPr>
        <p:txBody>
          <a:bodyPr wrap="square" rtlCol="0">
            <a:spAutoFit/>
          </a:bodyPr>
          <a:lstStyle/>
          <a:p>
            <a:r>
              <a:rPr lang="en-US" dirty="0">
                <a:solidFill>
                  <a:srgbClr val="FF7250"/>
                </a:solidFill>
                <a:latin typeface="Avenir Next Medium" panose="020B0503020202020204" pitchFamily="34" charset="0"/>
              </a:rPr>
              <a:t>7.</a:t>
            </a:r>
          </a:p>
        </p:txBody>
      </p:sp>
      <p:grpSp>
        <p:nvGrpSpPr>
          <p:cNvPr id="14" name="Group 13">
            <a:extLst>
              <a:ext uri="{FF2B5EF4-FFF2-40B4-BE49-F238E27FC236}">
                <a16:creationId xmlns:a16="http://schemas.microsoft.com/office/drawing/2014/main" id="{D5DAB0D5-78B8-CC26-1FE1-77F28FEA68C1}"/>
              </a:ext>
            </a:extLst>
          </p:cNvPr>
          <p:cNvGrpSpPr/>
          <p:nvPr/>
        </p:nvGrpSpPr>
        <p:grpSpPr>
          <a:xfrm>
            <a:off x="3331582" y="276855"/>
            <a:ext cx="5528832" cy="869855"/>
            <a:chOff x="3331582" y="438219"/>
            <a:chExt cx="5528832" cy="869855"/>
          </a:xfrm>
        </p:grpSpPr>
        <p:sp>
          <p:nvSpPr>
            <p:cNvPr id="16" name="Rounded Rectangle 15">
              <a:extLst>
                <a:ext uri="{FF2B5EF4-FFF2-40B4-BE49-F238E27FC236}">
                  <a16:creationId xmlns:a16="http://schemas.microsoft.com/office/drawing/2014/main" id="{94EC9B0E-0DE2-C059-7E1F-9BBF95DF7540}"/>
                </a:ext>
              </a:extLst>
            </p:cNvPr>
            <p:cNvSpPr/>
            <p:nvPr/>
          </p:nvSpPr>
          <p:spPr>
            <a:xfrm>
              <a:off x="3475930" y="438219"/>
              <a:ext cx="5238119"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a:extLst>
                <a:ext uri="{FF2B5EF4-FFF2-40B4-BE49-F238E27FC236}">
                  <a16:creationId xmlns:a16="http://schemas.microsoft.com/office/drawing/2014/main" id="{7360C34F-C9E7-4CAB-2252-8F6BF3E79D2D}"/>
                </a:ext>
              </a:extLst>
            </p:cNvPr>
            <p:cNvSpPr/>
            <p:nvPr/>
          </p:nvSpPr>
          <p:spPr>
            <a:xfrm>
              <a:off x="3562658" y="504195"/>
              <a:ext cx="5068014"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EB360F8E-9D5A-3BF2-0E3F-FBB31E889539}"/>
                </a:ext>
              </a:extLst>
            </p:cNvPr>
            <p:cNvSpPr txBox="1"/>
            <p:nvPr/>
          </p:nvSpPr>
          <p:spPr>
            <a:xfrm>
              <a:off x="3331582" y="582991"/>
              <a:ext cx="5528832" cy="584775"/>
            </a:xfrm>
            <a:prstGeom prst="rect">
              <a:avLst/>
            </a:prstGeom>
            <a:noFill/>
          </p:spPr>
          <p:txBody>
            <a:bodyPr wrap="square" rtlCol="0">
              <a:spAutoFit/>
            </a:bodyPr>
            <a:lstStyle/>
            <a:p>
              <a:pPr algn="ctr"/>
              <a:r>
                <a:rPr lang="en-US" sz="3200" spc="40" dirty="0">
                  <a:solidFill>
                    <a:srgbClr val="E5E9D0"/>
                  </a:solidFill>
                  <a:latin typeface="Hardwick WF" pitchFamily="2" charset="0"/>
                </a:rPr>
                <a:t>Reflect &amp; Discuss</a:t>
              </a:r>
            </a:p>
          </p:txBody>
        </p:sp>
      </p:grpSp>
      <p:sp>
        <p:nvSpPr>
          <p:cNvPr id="4" name="TextBox 3">
            <a:extLst>
              <a:ext uri="{FF2B5EF4-FFF2-40B4-BE49-F238E27FC236}">
                <a16:creationId xmlns:a16="http://schemas.microsoft.com/office/drawing/2014/main" id="{1DB721E9-D8F6-E979-2970-3BA2BFAC3CB8}"/>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2569927881"/>
      </p:ext>
    </p:extLst>
  </p:cSld>
  <p:clrMapOvr>
    <a:masterClrMapping/>
  </p:clrMapOvr>
  <p:transition spd="med">
    <p:fade thruBlk="1"/>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79AFEE4-E57C-EF04-28E3-1B1C5B9F785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845626C-EDC3-A70B-3CB0-0DFCBBB9A4C0}"/>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50"/>
                    </a14:imgEffect>
                    <a14:imgEffect>
                      <a14:brightnessContrast bright="-70000"/>
                    </a14:imgEffect>
                  </a14:imgLayer>
                </a14:imgProps>
              </a:ext>
            </a:extLst>
          </a:blip>
          <a:stretch>
            <a:fillRect/>
          </a:stretch>
        </p:blipFill>
        <p:spPr>
          <a:xfrm>
            <a:off x="-1" y="10974"/>
            <a:ext cx="12192000" cy="6847026"/>
          </a:xfrm>
          <a:prstGeom prst="rect">
            <a:avLst/>
          </a:prstGeom>
        </p:spPr>
      </p:pic>
      <p:sp>
        <p:nvSpPr>
          <p:cNvPr id="4" name="TextBox 3">
            <a:extLst>
              <a:ext uri="{FF2B5EF4-FFF2-40B4-BE49-F238E27FC236}">
                <a16:creationId xmlns:a16="http://schemas.microsoft.com/office/drawing/2014/main" id="{10CE96C0-155F-675E-E3FC-0F140B705580}"/>
              </a:ext>
            </a:extLst>
          </p:cNvPr>
          <p:cNvSpPr txBox="1"/>
          <p:nvPr/>
        </p:nvSpPr>
        <p:spPr>
          <a:xfrm>
            <a:off x="652224" y="1795497"/>
            <a:ext cx="11622466" cy="842538"/>
          </a:xfrm>
          <a:prstGeom prst="rect">
            <a:avLst/>
          </a:prstGeom>
          <a:noFill/>
        </p:spPr>
        <p:txBody>
          <a:bodyPr wrap="square" rtlCol="0">
            <a:spAutoFit/>
          </a:bodyPr>
          <a:lstStyle/>
          <a:p>
            <a:pPr marL="342900" indent="-342900">
              <a:lnSpc>
                <a:spcPct val="200000"/>
              </a:lnSpc>
              <a:buFont typeface="+mj-lt"/>
              <a:buAutoNum type="arabicPeriod"/>
            </a:pPr>
            <a:r>
              <a:rPr lang="en-US" sz="1300" dirty="0">
                <a:solidFill>
                  <a:srgbClr val="F7F9E3"/>
                </a:solidFill>
                <a:latin typeface="Avenir Next" panose="020B0503020202020204" pitchFamily="34" charset="0"/>
                <a:hlinkClick r:id="rId5">
                  <a:extLst>
                    <a:ext uri="{A12FA001-AC4F-418D-AE19-62706E023703}">
                      <ahyp:hlinkClr xmlns:ahyp="http://schemas.microsoft.com/office/drawing/2018/hyperlinkcolor" val="tx"/>
                    </a:ext>
                  </a:extLst>
                </a:hlinkClick>
              </a:rPr>
              <a:t>https://www.jchs.harvard.edu/blog/housing-inadequacy-remains-a-problem-for-the-lowest-income-renters</a:t>
            </a:r>
            <a:endParaRPr lang="en-US" sz="1300" dirty="0">
              <a:solidFill>
                <a:srgbClr val="F7F9E3"/>
              </a:solidFill>
              <a:latin typeface="Avenir Next" panose="020B0503020202020204" pitchFamily="34" charset="0"/>
            </a:endParaRPr>
          </a:p>
          <a:p>
            <a:pPr marL="342900" indent="-342900">
              <a:lnSpc>
                <a:spcPct val="200000"/>
              </a:lnSpc>
              <a:buFont typeface="+mj-lt"/>
              <a:buAutoNum type="arabicPeriod"/>
            </a:pPr>
            <a:r>
              <a:rPr lang="en-US" sz="1300" dirty="0">
                <a:solidFill>
                  <a:srgbClr val="F7F9E3"/>
                </a:solidFill>
                <a:latin typeface="Avenir Next" panose="020B0503020202020204" pitchFamily="34" charset="0"/>
              </a:rPr>
              <a:t>Select icons in this chapter are courtesy of </a:t>
            </a:r>
            <a:r>
              <a:rPr lang="en-US" sz="1300" dirty="0">
                <a:solidFill>
                  <a:srgbClr val="F7F9E3"/>
                </a:solidFill>
                <a:latin typeface="Avenir Next" panose="020B0503020202020204" pitchFamily="34" charset="0"/>
                <a:hlinkClick r:id="rId6">
                  <a:extLst>
                    <a:ext uri="{A12FA001-AC4F-418D-AE19-62706E023703}">
                      <ahyp:hlinkClr xmlns:ahyp="http://schemas.microsoft.com/office/drawing/2018/hyperlinkcolor" val="tx"/>
                    </a:ext>
                  </a:extLst>
                </a:hlinkClick>
              </a:rPr>
              <a:t>The Noun Project</a:t>
            </a:r>
            <a:r>
              <a:rPr lang="en-US" sz="1300" dirty="0">
                <a:solidFill>
                  <a:srgbClr val="F7F9E3"/>
                </a:solidFill>
                <a:latin typeface="Avenir Next" panose="020B0503020202020204" pitchFamily="34" charset="0"/>
              </a:rPr>
              <a:t>.</a:t>
            </a:r>
          </a:p>
        </p:txBody>
      </p:sp>
      <p:sp>
        <p:nvSpPr>
          <p:cNvPr id="7" name="TextBox 6">
            <a:extLst>
              <a:ext uri="{FF2B5EF4-FFF2-40B4-BE49-F238E27FC236}">
                <a16:creationId xmlns:a16="http://schemas.microsoft.com/office/drawing/2014/main" id="{04E3AF7C-26B3-8EC3-5668-6F1A522086CA}"/>
              </a:ext>
            </a:extLst>
          </p:cNvPr>
          <p:cNvSpPr txBox="1"/>
          <p:nvPr/>
        </p:nvSpPr>
        <p:spPr>
          <a:xfrm>
            <a:off x="-360001" y="1184212"/>
            <a:ext cx="12912000" cy="430887"/>
          </a:xfrm>
          <a:prstGeom prst="rect">
            <a:avLst/>
          </a:prstGeom>
          <a:noFill/>
        </p:spPr>
        <p:txBody>
          <a:bodyPr wrap="square">
            <a:spAutoFit/>
          </a:bodyPr>
          <a:lstStyle/>
          <a:p>
            <a:pPr algn="ctr"/>
            <a:r>
              <a:rPr lang="en-US" sz="2200" b="1" spc="150" dirty="0">
                <a:solidFill>
                  <a:srgbClr val="FF7251"/>
                </a:solidFill>
                <a:latin typeface="Courier New" panose="02070309020205020404" pitchFamily="49" charset="0"/>
                <a:cs typeface="Courier New" panose="02070309020205020404" pitchFamily="49" charset="0"/>
              </a:rPr>
              <a:t>Chapter 4</a:t>
            </a:r>
            <a:endParaRPr lang="en-US" sz="2200" i="1" spc="150" dirty="0">
              <a:solidFill>
                <a:schemeClr val="bg1"/>
              </a:solidFill>
              <a:latin typeface="Avenir Next Medium" panose="020B0503020202020204" pitchFamily="34" charset="0"/>
              <a:cs typeface="Courier New" panose="02070309020205020404" pitchFamily="49" charset="0"/>
            </a:endParaRPr>
          </a:p>
        </p:txBody>
      </p:sp>
      <p:grpSp>
        <p:nvGrpSpPr>
          <p:cNvPr id="11" name="Group 10">
            <a:extLst>
              <a:ext uri="{FF2B5EF4-FFF2-40B4-BE49-F238E27FC236}">
                <a16:creationId xmlns:a16="http://schemas.microsoft.com/office/drawing/2014/main" id="{39977A10-03CB-1F3D-B567-A0FBA1D46762}"/>
              </a:ext>
            </a:extLst>
          </p:cNvPr>
          <p:cNvGrpSpPr/>
          <p:nvPr/>
        </p:nvGrpSpPr>
        <p:grpSpPr>
          <a:xfrm>
            <a:off x="4334971" y="201399"/>
            <a:ext cx="3523231" cy="869855"/>
            <a:chOff x="3074017" y="438219"/>
            <a:chExt cx="6043965" cy="869855"/>
          </a:xfrm>
        </p:grpSpPr>
        <p:sp>
          <p:nvSpPr>
            <p:cNvPr id="13" name="Rounded Rectangle 12">
              <a:extLst>
                <a:ext uri="{FF2B5EF4-FFF2-40B4-BE49-F238E27FC236}">
                  <a16:creationId xmlns:a16="http://schemas.microsoft.com/office/drawing/2014/main" id="{10489156-7880-825C-9DF0-3FE373F36823}"/>
                </a:ext>
              </a:extLst>
            </p:cNvPr>
            <p:cNvSpPr/>
            <p:nvPr/>
          </p:nvSpPr>
          <p:spPr>
            <a:xfrm>
              <a:off x="3475931" y="438219"/>
              <a:ext cx="5238120"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ounded Rectangle 19">
              <a:extLst>
                <a:ext uri="{FF2B5EF4-FFF2-40B4-BE49-F238E27FC236}">
                  <a16:creationId xmlns:a16="http://schemas.microsoft.com/office/drawing/2014/main" id="{3B75E614-9DED-6CBC-AC91-FDF24B5297B4}"/>
                </a:ext>
              </a:extLst>
            </p:cNvPr>
            <p:cNvSpPr/>
            <p:nvPr/>
          </p:nvSpPr>
          <p:spPr>
            <a:xfrm>
              <a:off x="3562659" y="504195"/>
              <a:ext cx="5068015"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91B9A708-F1BD-444E-E391-860B8BA62A2E}"/>
                </a:ext>
              </a:extLst>
            </p:cNvPr>
            <p:cNvSpPr txBox="1"/>
            <p:nvPr/>
          </p:nvSpPr>
          <p:spPr>
            <a:xfrm>
              <a:off x="3074017" y="582991"/>
              <a:ext cx="6043965" cy="584775"/>
            </a:xfrm>
            <a:prstGeom prst="rect">
              <a:avLst/>
            </a:prstGeom>
            <a:noFill/>
          </p:spPr>
          <p:txBody>
            <a:bodyPr wrap="square" rtlCol="0">
              <a:spAutoFit/>
            </a:bodyPr>
            <a:lstStyle/>
            <a:p>
              <a:pPr algn="ctr"/>
              <a:r>
                <a:rPr lang="en-US" sz="3200" spc="40" dirty="0">
                  <a:solidFill>
                    <a:srgbClr val="E5E9D0"/>
                  </a:solidFill>
                  <a:latin typeface="Hardwick WF" pitchFamily="2" charset="0"/>
                </a:rPr>
                <a:t>REFERENCES</a:t>
              </a:r>
            </a:p>
          </p:txBody>
        </p:sp>
      </p:grpSp>
      <p:sp>
        <p:nvSpPr>
          <p:cNvPr id="2" name="TextBox 1">
            <a:extLst>
              <a:ext uri="{FF2B5EF4-FFF2-40B4-BE49-F238E27FC236}">
                <a16:creationId xmlns:a16="http://schemas.microsoft.com/office/drawing/2014/main" id="{36E35130-3588-F89F-FCBE-2C190865B04B}"/>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1117835922"/>
      </p:ext>
    </p:extLst>
  </p:cSld>
  <p:clrMapOvr>
    <a:masterClrMapping/>
  </p:clrMapOvr>
  <p:transition spd="med">
    <p:fade thruBlk="1"/>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CFDEEA-0F99-67CB-52C6-2B1988046CF5}"/>
              </a:ext>
            </a:extLst>
          </p:cNvPr>
          <p:cNvPicPr>
            <a:picLocks noChangeAspect="1"/>
          </p:cNvPicPr>
          <p:nvPr/>
        </p:nvPicPr>
        <p:blipFill>
          <a:blip r:embed="rId3">
            <a:alphaModFix amt="25000"/>
            <a:extLst>
              <a:ext uri="{BEBA8EAE-BF5A-486C-A8C5-ECC9F3942E4B}">
                <a14:imgProps xmlns:a14="http://schemas.microsoft.com/office/drawing/2010/main">
                  <a14:imgLayer r:embed="rId4">
                    <a14:imgEffect>
                      <a14:artisticBlur radius="69"/>
                    </a14:imgEffect>
                  </a14:imgLayer>
                </a14:imgProps>
              </a:ext>
            </a:extLst>
          </a:blip>
          <a:stretch>
            <a:fillRect/>
          </a:stretch>
        </p:blipFill>
        <p:spPr>
          <a:xfrm>
            <a:off x="-1" y="0"/>
            <a:ext cx="12034157" cy="6793475"/>
          </a:xfrm>
          <a:prstGeom prst="rect">
            <a:avLst/>
          </a:prstGeom>
        </p:spPr>
      </p:pic>
      <p:grpSp>
        <p:nvGrpSpPr>
          <p:cNvPr id="2" name="Group 1">
            <a:extLst>
              <a:ext uri="{FF2B5EF4-FFF2-40B4-BE49-F238E27FC236}">
                <a16:creationId xmlns:a16="http://schemas.microsoft.com/office/drawing/2014/main" id="{C13E0719-3A54-4C01-A99E-826A1E31C429}"/>
              </a:ext>
            </a:extLst>
          </p:cNvPr>
          <p:cNvGrpSpPr/>
          <p:nvPr/>
        </p:nvGrpSpPr>
        <p:grpSpPr>
          <a:xfrm>
            <a:off x="-84639" y="2482607"/>
            <a:ext cx="12495077" cy="1600149"/>
            <a:chOff x="-84639" y="2482607"/>
            <a:chExt cx="12495077" cy="1600149"/>
          </a:xfrm>
        </p:grpSpPr>
        <p:sp>
          <p:nvSpPr>
            <p:cNvPr id="9" name="TextBox 8">
              <a:extLst>
                <a:ext uri="{FF2B5EF4-FFF2-40B4-BE49-F238E27FC236}">
                  <a16:creationId xmlns:a16="http://schemas.microsoft.com/office/drawing/2014/main" id="{C126B275-5522-8E5B-3D0B-8BF09B9393D0}"/>
                </a:ext>
              </a:extLst>
            </p:cNvPr>
            <p:cNvSpPr txBox="1"/>
            <p:nvPr/>
          </p:nvSpPr>
          <p:spPr>
            <a:xfrm>
              <a:off x="-84639" y="3313315"/>
              <a:ext cx="12495077" cy="769441"/>
            </a:xfrm>
            <a:prstGeom prst="rect">
              <a:avLst/>
            </a:prstGeom>
            <a:noFill/>
          </p:spPr>
          <p:txBody>
            <a:bodyPr wrap="square" rtlCol="0">
              <a:spAutoFit/>
            </a:bodyPr>
            <a:lstStyle/>
            <a:p>
              <a:pPr algn="ctr"/>
              <a:r>
                <a:rPr lang="en-US" sz="4400" spc="150" dirty="0">
                  <a:solidFill>
                    <a:srgbClr val="F7FAE3"/>
                  </a:solidFill>
                  <a:latin typeface="Hardwick WF" pitchFamily="2" charset="0"/>
                </a:rPr>
                <a:t>How we rely on welfare</a:t>
              </a:r>
            </a:p>
          </p:txBody>
        </p:sp>
        <p:sp>
          <p:nvSpPr>
            <p:cNvPr id="10" name="TextBox 9">
              <a:extLst>
                <a:ext uri="{FF2B5EF4-FFF2-40B4-BE49-F238E27FC236}">
                  <a16:creationId xmlns:a16="http://schemas.microsoft.com/office/drawing/2014/main" id="{F081554B-C052-4EE7-5EC5-515472747814}"/>
                </a:ext>
              </a:extLst>
            </p:cNvPr>
            <p:cNvSpPr txBox="1"/>
            <p:nvPr/>
          </p:nvSpPr>
          <p:spPr>
            <a:xfrm>
              <a:off x="2735406" y="2482607"/>
              <a:ext cx="6854987" cy="646331"/>
            </a:xfrm>
            <a:prstGeom prst="rect">
              <a:avLst/>
            </a:prstGeom>
            <a:noFill/>
          </p:spPr>
          <p:txBody>
            <a:bodyPr wrap="square">
              <a:spAutoFit/>
            </a:bodyPr>
            <a:lstStyle/>
            <a:p>
              <a:pPr algn="ctr"/>
              <a:r>
                <a:rPr lang="en-US" sz="3600" b="1" spc="150" dirty="0">
                  <a:solidFill>
                    <a:srgbClr val="FF7251"/>
                  </a:solidFill>
                  <a:latin typeface="Courier New" panose="02070309020205020404" pitchFamily="49" charset="0"/>
                  <a:cs typeface="Courier New" panose="02070309020205020404" pitchFamily="49" charset="0"/>
                </a:rPr>
                <a:t>Chapter 5: </a:t>
              </a:r>
            </a:p>
          </p:txBody>
        </p:sp>
      </p:grpSp>
      <p:sp>
        <p:nvSpPr>
          <p:cNvPr id="3" name="TextBox 2">
            <a:extLst>
              <a:ext uri="{FF2B5EF4-FFF2-40B4-BE49-F238E27FC236}">
                <a16:creationId xmlns:a16="http://schemas.microsoft.com/office/drawing/2014/main" id="{11A83616-1E6B-EE19-DDAF-0AAFCF924E12}"/>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4060916316"/>
      </p:ext>
    </p:extLst>
  </p:cSld>
  <p:clrMapOvr>
    <a:masterClrMapping/>
  </p:clrMapOvr>
  <p:transition spd="med">
    <p:fade thruBlk="1"/>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3E49BCF9-706E-9E05-2ED0-B73F6E492DD5}"/>
              </a:ext>
            </a:extLst>
          </p:cNvPr>
          <p:cNvSpPr/>
          <p:nvPr/>
        </p:nvSpPr>
        <p:spPr>
          <a:xfrm>
            <a:off x="5432457" y="942954"/>
            <a:ext cx="70718" cy="517358"/>
          </a:xfrm>
          <a:custGeom>
            <a:avLst/>
            <a:gdLst>
              <a:gd name="connsiteX0" fmla="*/ 51856 w 142939"/>
              <a:gd name="connsiteY0" fmla="*/ 0 h 517358"/>
              <a:gd name="connsiteX1" fmla="*/ 3730 w 142939"/>
              <a:gd name="connsiteY1" fmla="*/ 184484 h 517358"/>
              <a:gd name="connsiteX2" fmla="*/ 140088 w 142939"/>
              <a:gd name="connsiteY2" fmla="*/ 300789 h 517358"/>
              <a:gd name="connsiteX3" fmla="*/ 91961 w 142939"/>
              <a:gd name="connsiteY3" fmla="*/ 449179 h 517358"/>
              <a:gd name="connsiteX4" fmla="*/ 39824 w 142939"/>
              <a:gd name="connsiteY4" fmla="*/ 517358 h 517358"/>
              <a:gd name="connsiteX0" fmla="*/ 15367 w 104142"/>
              <a:gd name="connsiteY0" fmla="*/ 0 h 517358"/>
              <a:gd name="connsiteX1" fmla="*/ 22779 w 104142"/>
              <a:gd name="connsiteY1" fmla="*/ 162712 h 517358"/>
              <a:gd name="connsiteX2" fmla="*/ 103599 w 104142"/>
              <a:gd name="connsiteY2" fmla="*/ 300789 h 517358"/>
              <a:gd name="connsiteX3" fmla="*/ 55472 w 104142"/>
              <a:gd name="connsiteY3" fmla="*/ 449179 h 517358"/>
              <a:gd name="connsiteX4" fmla="*/ 3335 w 104142"/>
              <a:gd name="connsiteY4" fmla="*/ 517358 h 517358"/>
              <a:gd name="connsiteX0" fmla="*/ 15367 w 127115"/>
              <a:gd name="connsiteY0" fmla="*/ 0 h 517358"/>
              <a:gd name="connsiteX1" fmla="*/ 22779 w 127115"/>
              <a:gd name="connsiteY1" fmla="*/ 162712 h 517358"/>
              <a:gd name="connsiteX2" fmla="*/ 103599 w 127115"/>
              <a:gd name="connsiteY2" fmla="*/ 300789 h 517358"/>
              <a:gd name="connsiteX3" fmla="*/ 120268 w 127115"/>
              <a:gd name="connsiteY3" fmla="*/ 449179 h 517358"/>
              <a:gd name="connsiteX4" fmla="*/ 3335 w 127115"/>
              <a:gd name="connsiteY4" fmla="*/ 517358 h 517358"/>
              <a:gd name="connsiteX0" fmla="*/ 15367 w 120268"/>
              <a:gd name="connsiteY0" fmla="*/ 0 h 517358"/>
              <a:gd name="connsiteX1" fmla="*/ 22779 w 120268"/>
              <a:gd name="connsiteY1" fmla="*/ 162712 h 517358"/>
              <a:gd name="connsiteX2" fmla="*/ 103599 w 120268"/>
              <a:gd name="connsiteY2" fmla="*/ 300789 h 517358"/>
              <a:gd name="connsiteX3" fmla="*/ 120268 w 120268"/>
              <a:gd name="connsiteY3" fmla="*/ 449179 h 517358"/>
              <a:gd name="connsiteX4" fmla="*/ 3335 w 120268"/>
              <a:gd name="connsiteY4" fmla="*/ 517358 h 517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68" h="517358">
                <a:moveTo>
                  <a:pt x="15367" y="0"/>
                </a:moveTo>
                <a:cubicBezTo>
                  <a:pt x="-16049" y="67176"/>
                  <a:pt x="8074" y="112581"/>
                  <a:pt x="22779" y="162712"/>
                </a:cubicBezTo>
                <a:cubicBezTo>
                  <a:pt x="37484" y="212843"/>
                  <a:pt x="87351" y="253045"/>
                  <a:pt x="103599" y="300789"/>
                </a:cubicBezTo>
                <a:cubicBezTo>
                  <a:pt x="119847" y="348534"/>
                  <a:pt x="-29639" y="445741"/>
                  <a:pt x="120268" y="449179"/>
                </a:cubicBezTo>
                <a:cubicBezTo>
                  <a:pt x="103557" y="485274"/>
                  <a:pt x="21048" y="501316"/>
                  <a:pt x="3335" y="517358"/>
                </a:cubicBezTo>
              </a:path>
            </a:pathLst>
          </a:custGeom>
          <a:noFill/>
          <a:ln w="19050">
            <a:solidFill>
              <a:srgbClr val="FF72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47">
            <a:extLst>
              <a:ext uri="{FF2B5EF4-FFF2-40B4-BE49-F238E27FC236}">
                <a16:creationId xmlns:a16="http://schemas.microsoft.com/office/drawing/2014/main" id="{FE786035-B11D-D066-0302-712A982AFFD0}"/>
              </a:ext>
            </a:extLst>
          </p:cNvPr>
          <p:cNvSpPr/>
          <p:nvPr/>
        </p:nvSpPr>
        <p:spPr>
          <a:xfrm>
            <a:off x="7060006" y="928886"/>
            <a:ext cx="51027" cy="545493"/>
          </a:xfrm>
          <a:custGeom>
            <a:avLst/>
            <a:gdLst>
              <a:gd name="connsiteX0" fmla="*/ 51856 w 142939"/>
              <a:gd name="connsiteY0" fmla="*/ 0 h 517358"/>
              <a:gd name="connsiteX1" fmla="*/ 3730 w 142939"/>
              <a:gd name="connsiteY1" fmla="*/ 184484 h 517358"/>
              <a:gd name="connsiteX2" fmla="*/ 140088 w 142939"/>
              <a:gd name="connsiteY2" fmla="*/ 300789 h 517358"/>
              <a:gd name="connsiteX3" fmla="*/ 91961 w 142939"/>
              <a:gd name="connsiteY3" fmla="*/ 449179 h 517358"/>
              <a:gd name="connsiteX4" fmla="*/ 39824 w 142939"/>
              <a:gd name="connsiteY4" fmla="*/ 517358 h 517358"/>
              <a:gd name="connsiteX0" fmla="*/ 15367 w 104142"/>
              <a:gd name="connsiteY0" fmla="*/ 0 h 517358"/>
              <a:gd name="connsiteX1" fmla="*/ 22779 w 104142"/>
              <a:gd name="connsiteY1" fmla="*/ 162712 h 517358"/>
              <a:gd name="connsiteX2" fmla="*/ 103599 w 104142"/>
              <a:gd name="connsiteY2" fmla="*/ 300789 h 517358"/>
              <a:gd name="connsiteX3" fmla="*/ 55472 w 104142"/>
              <a:gd name="connsiteY3" fmla="*/ 449179 h 517358"/>
              <a:gd name="connsiteX4" fmla="*/ 3335 w 104142"/>
              <a:gd name="connsiteY4" fmla="*/ 517358 h 517358"/>
              <a:gd name="connsiteX0" fmla="*/ 15367 w 127115"/>
              <a:gd name="connsiteY0" fmla="*/ 0 h 517358"/>
              <a:gd name="connsiteX1" fmla="*/ 22779 w 127115"/>
              <a:gd name="connsiteY1" fmla="*/ 162712 h 517358"/>
              <a:gd name="connsiteX2" fmla="*/ 103599 w 127115"/>
              <a:gd name="connsiteY2" fmla="*/ 300789 h 517358"/>
              <a:gd name="connsiteX3" fmla="*/ 120268 w 127115"/>
              <a:gd name="connsiteY3" fmla="*/ 449179 h 517358"/>
              <a:gd name="connsiteX4" fmla="*/ 3335 w 127115"/>
              <a:gd name="connsiteY4" fmla="*/ 517358 h 517358"/>
              <a:gd name="connsiteX0" fmla="*/ 15367 w 120268"/>
              <a:gd name="connsiteY0" fmla="*/ 0 h 517358"/>
              <a:gd name="connsiteX1" fmla="*/ 22779 w 120268"/>
              <a:gd name="connsiteY1" fmla="*/ 162712 h 517358"/>
              <a:gd name="connsiteX2" fmla="*/ 103599 w 120268"/>
              <a:gd name="connsiteY2" fmla="*/ 300789 h 517358"/>
              <a:gd name="connsiteX3" fmla="*/ 120268 w 120268"/>
              <a:gd name="connsiteY3" fmla="*/ 449179 h 517358"/>
              <a:gd name="connsiteX4" fmla="*/ 3335 w 120268"/>
              <a:gd name="connsiteY4" fmla="*/ 517358 h 517358"/>
              <a:gd name="connsiteX0" fmla="*/ 12032 w 116933"/>
              <a:gd name="connsiteY0" fmla="*/ 0 h 517358"/>
              <a:gd name="connsiteX1" fmla="*/ 102751 w 116933"/>
              <a:gd name="connsiteY1" fmla="*/ 168155 h 517358"/>
              <a:gd name="connsiteX2" fmla="*/ 100264 w 116933"/>
              <a:gd name="connsiteY2" fmla="*/ 300789 h 517358"/>
              <a:gd name="connsiteX3" fmla="*/ 116933 w 116933"/>
              <a:gd name="connsiteY3" fmla="*/ 449179 h 517358"/>
              <a:gd name="connsiteX4" fmla="*/ 0 w 116933"/>
              <a:gd name="connsiteY4" fmla="*/ 517358 h 517358"/>
              <a:gd name="connsiteX0" fmla="*/ 23047 w 127948"/>
              <a:gd name="connsiteY0" fmla="*/ 0 h 517358"/>
              <a:gd name="connsiteX1" fmla="*/ 113766 w 127948"/>
              <a:gd name="connsiteY1" fmla="*/ 168155 h 517358"/>
              <a:gd name="connsiteX2" fmla="*/ 202 w 127948"/>
              <a:gd name="connsiteY2" fmla="*/ 306232 h 517358"/>
              <a:gd name="connsiteX3" fmla="*/ 127948 w 127948"/>
              <a:gd name="connsiteY3" fmla="*/ 449179 h 517358"/>
              <a:gd name="connsiteX4" fmla="*/ 11015 w 127948"/>
              <a:gd name="connsiteY4" fmla="*/ 517358 h 517358"/>
              <a:gd name="connsiteX0" fmla="*/ 12032 w 116933"/>
              <a:gd name="connsiteY0" fmla="*/ 0 h 517358"/>
              <a:gd name="connsiteX1" fmla="*/ 102751 w 116933"/>
              <a:gd name="connsiteY1" fmla="*/ 168155 h 517358"/>
              <a:gd name="connsiteX2" fmla="*/ 53983 w 116933"/>
              <a:gd name="connsiteY2" fmla="*/ 338889 h 517358"/>
              <a:gd name="connsiteX3" fmla="*/ 116933 w 116933"/>
              <a:gd name="connsiteY3" fmla="*/ 449179 h 517358"/>
              <a:gd name="connsiteX4" fmla="*/ 0 w 116933"/>
              <a:gd name="connsiteY4" fmla="*/ 517358 h 517358"/>
              <a:gd name="connsiteX0" fmla="*/ 12032 w 116933"/>
              <a:gd name="connsiteY0" fmla="*/ 0 h 517358"/>
              <a:gd name="connsiteX1" fmla="*/ 56469 w 116933"/>
              <a:gd name="connsiteY1" fmla="*/ 184484 h 517358"/>
              <a:gd name="connsiteX2" fmla="*/ 53983 w 116933"/>
              <a:gd name="connsiteY2" fmla="*/ 338889 h 517358"/>
              <a:gd name="connsiteX3" fmla="*/ 116933 w 116933"/>
              <a:gd name="connsiteY3" fmla="*/ 449179 h 517358"/>
              <a:gd name="connsiteX4" fmla="*/ 0 w 116933"/>
              <a:gd name="connsiteY4" fmla="*/ 517358 h 517358"/>
              <a:gd name="connsiteX0" fmla="*/ 30471 w 135372"/>
              <a:gd name="connsiteY0" fmla="*/ 0 h 517358"/>
              <a:gd name="connsiteX1" fmla="*/ 3135 w 135372"/>
              <a:gd name="connsiteY1" fmla="*/ 219653 h 517358"/>
              <a:gd name="connsiteX2" fmla="*/ 72422 w 135372"/>
              <a:gd name="connsiteY2" fmla="*/ 338889 h 517358"/>
              <a:gd name="connsiteX3" fmla="*/ 135372 w 135372"/>
              <a:gd name="connsiteY3" fmla="*/ 449179 h 517358"/>
              <a:gd name="connsiteX4" fmla="*/ 18439 w 135372"/>
              <a:gd name="connsiteY4" fmla="*/ 517358 h 517358"/>
              <a:gd name="connsiteX0" fmla="*/ 161212 w 161212"/>
              <a:gd name="connsiteY0" fmla="*/ 0 h 531425"/>
              <a:gd name="connsiteX1" fmla="*/ 2291 w 161212"/>
              <a:gd name="connsiteY1" fmla="*/ 233720 h 531425"/>
              <a:gd name="connsiteX2" fmla="*/ 71578 w 161212"/>
              <a:gd name="connsiteY2" fmla="*/ 352956 h 531425"/>
              <a:gd name="connsiteX3" fmla="*/ 134528 w 161212"/>
              <a:gd name="connsiteY3" fmla="*/ 463246 h 531425"/>
              <a:gd name="connsiteX4" fmla="*/ 17595 w 161212"/>
              <a:gd name="connsiteY4" fmla="*/ 531425 h 531425"/>
              <a:gd name="connsiteX0" fmla="*/ 143617 w 143617"/>
              <a:gd name="connsiteY0" fmla="*/ 0 h 531425"/>
              <a:gd name="connsiteX1" fmla="*/ 68432 w 143617"/>
              <a:gd name="connsiteY1" fmla="*/ 240754 h 531425"/>
              <a:gd name="connsiteX2" fmla="*/ 53983 w 143617"/>
              <a:gd name="connsiteY2" fmla="*/ 352956 h 531425"/>
              <a:gd name="connsiteX3" fmla="*/ 116933 w 143617"/>
              <a:gd name="connsiteY3" fmla="*/ 463246 h 531425"/>
              <a:gd name="connsiteX4" fmla="*/ 0 w 143617"/>
              <a:gd name="connsiteY4" fmla="*/ 531425 h 531425"/>
              <a:gd name="connsiteX0" fmla="*/ 143617 w 143617"/>
              <a:gd name="connsiteY0" fmla="*/ 0 h 531425"/>
              <a:gd name="connsiteX1" fmla="*/ 68432 w 143617"/>
              <a:gd name="connsiteY1" fmla="*/ 240754 h 531425"/>
              <a:gd name="connsiteX2" fmla="*/ 137719 w 143617"/>
              <a:gd name="connsiteY2" fmla="*/ 367024 h 531425"/>
              <a:gd name="connsiteX3" fmla="*/ 116933 w 143617"/>
              <a:gd name="connsiteY3" fmla="*/ 463246 h 531425"/>
              <a:gd name="connsiteX4" fmla="*/ 0 w 143617"/>
              <a:gd name="connsiteY4" fmla="*/ 531425 h 531425"/>
              <a:gd name="connsiteX0" fmla="*/ 86780 w 86780"/>
              <a:gd name="connsiteY0" fmla="*/ 0 h 545493"/>
              <a:gd name="connsiteX1" fmla="*/ 11595 w 86780"/>
              <a:gd name="connsiteY1" fmla="*/ 240754 h 545493"/>
              <a:gd name="connsiteX2" fmla="*/ 80882 w 86780"/>
              <a:gd name="connsiteY2" fmla="*/ 367024 h 545493"/>
              <a:gd name="connsiteX3" fmla="*/ 60096 w 86780"/>
              <a:gd name="connsiteY3" fmla="*/ 463246 h 545493"/>
              <a:gd name="connsiteX4" fmla="*/ 50824 w 86780"/>
              <a:gd name="connsiteY4" fmla="*/ 545493 h 545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80" h="545493">
                <a:moveTo>
                  <a:pt x="86780" y="0"/>
                </a:moveTo>
                <a:cubicBezTo>
                  <a:pt x="55364" y="67176"/>
                  <a:pt x="12578" y="179583"/>
                  <a:pt x="11595" y="240754"/>
                </a:cubicBezTo>
                <a:cubicBezTo>
                  <a:pt x="10612" y="301925"/>
                  <a:pt x="72799" y="329942"/>
                  <a:pt x="80882" y="367024"/>
                </a:cubicBezTo>
                <a:cubicBezTo>
                  <a:pt x="88965" y="404106"/>
                  <a:pt x="-89811" y="459808"/>
                  <a:pt x="60096" y="463246"/>
                </a:cubicBezTo>
                <a:cubicBezTo>
                  <a:pt x="43385" y="499341"/>
                  <a:pt x="68537" y="529451"/>
                  <a:pt x="50824" y="545493"/>
                </a:cubicBezTo>
              </a:path>
            </a:pathLst>
          </a:custGeom>
          <a:noFill/>
          <a:ln w="19050">
            <a:solidFill>
              <a:srgbClr val="FF72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1" name="Group 80">
            <a:extLst>
              <a:ext uri="{FF2B5EF4-FFF2-40B4-BE49-F238E27FC236}">
                <a16:creationId xmlns:a16="http://schemas.microsoft.com/office/drawing/2014/main" id="{9E01263F-FB32-D7ED-B6D8-BE8447077DAF}"/>
              </a:ext>
            </a:extLst>
          </p:cNvPr>
          <p:cNvGrpSpPr/>
          <p:nvPr/>
        </p:nvGrpSpPr>
        <p:grpSpPr>
          <a:xfrm>
            <a:off x="1753954" y="1321652"/>
            <a:ext cx="8817872" cy="851356"/>
            <a:chOff x="1310055" y="1221636"/>
            <a:chExt cx="9340773" cy="785217"/>
          </a:xfrm>
        </p:grpSpPr>
        <p:sp>
          <p:nvSpPr>
            <p:cNvPr id="49" name="Octagon 48">
              <a:extLst>
                <a:ext uri="{FF2B5EF4-FFF2-40B4-BE49-F238E27FC236}">
                  <a16:creationId xmlns:a16="http://schemas.microsoft.com/office/drawing/2014/main" id="{979779A6-8DC2-4E61-97CE-D19D773E0BD0}"/>
                </a:ext>
              </a:extLst>
            </p:cNvPr>
            <p:cNvSpPr/>
            <p:nvPr/>
          </p:nvSpPr>
          <p:spPr>
            <a:xfrm>
              <a:off x="1310055" y="1221636"/>
              <a:ext cx="9340773" cy="785217"/>
            </a:xfrm>
            <a:prstGeom prst="octagon">
              <a:avLst/>
            </a:prstGeom>
            <a:solidFill>
              <a:srgbClr val="191819"/>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ctagon 10">
              <a:extLst>
                <a:ext uri="{FF2B5EF4-FFF2-40B4-BE49-F238E27FC236}">
                  <a16:creationId xmlns:a16="http://schemas.microsoft.com/office/drawing/2014/main" id="{97ED01AA-A663-3A46-BA5A-80DC535E4F09}"/>
                </a:ext>
              </a:extLst>
            </p:cNvPr>
            <p:cNvSpPr/>
            <p:nvPr/>
          </p:nvSpPr>
          <p:spPr>
            <a:xfrm>
              <a:off x="1447650" y="1292508"/>
              <a:ext cx="9100148" cy="643373"/>
            </a:xfrm>
            <a:prstGeom prst="octagon">
              <a:avLst/>
            </a:prstGeom>
            <a:solidFill>
              <a:srgbClr val="201F20"/>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7">
            <a:extLst>
              <a:ext uri="{FF2B5EF4-FFF2-40B4-BE49-F238E27FC236}">
                <a16:creationId xmlns:a16="http://schemas.microsoft.com/office/drawing/2014/main" id="{6CF37808-6277-638F-98AD-EAEDC9DF35F5}"/>
              </a:ext>
            </a:extLst>
          </p:cNvPr>
          <p:cNvGrpSpPr/>
          <p:nvPr/>
        </p:nvGrpSpPr>
        <p:grpSpPr>
          <a:xfrm>
            <a:off x="426136" y="177341"/>
            <a:ext cx="11399953" cy="869855"/>
            <a:chOff x="6095" y="77325"/>
            <a:chExt cx="12191999" cy="869855"/>
          </a:xfrm>
        </p:grpSpPr>
        <p:sp>
          <p:nvSpPr>
            <p:cNvPr id="3" name="Rounded Rectangle 2">
              <a:extLst>
                <a:ext uri="{FF2B5EF4-FFF2-40B4-BE49-F238E27FC236}">
                  <a16:creationId xmlns:a16="http://schemas.microsoft.com/office/drawing/2014/main" id="{219D17E5-94D1-1CAC-E798-97BBC161097E}"/>
                </a:ext>
              </a:extLst>
            </p:cNvPr>
            <p:cNvSpPr/>
            <p:nvPr/>
          </p:nvSpPr>
          <p:spPr>
            <a:xfrm>
              <a:off x="6095" y="77325"/>
              <a:ext cx="12191999"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a:extLst>
                <a:ext uri="{FF2B5EF4-FFF2-40B4-BE49-F238E27FC236}">
                  <a16:creationId xmlns:a16="http://schemas.microsoft.com/office/drawing/2014/main" id="{442A31CA-D91B-FAC6-F8FA-09994A4849D0}"/>
                </a:ext>
              </a:extLst>
            </p:cNvPr>
            <p:cNvSpPr/>
            <p:nvPr/>
          </p:nvSpPr>
          <p:spPr>
            <a:xfrm>
              <a:off x="103631" y="143301"/>
              <a:ext cx="11984736"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3CCA7FCF-09E3-6C8A-C5F9-ECC0FF2354E5}"/>
              </a:ext>
            </a:extLst>
          </p:cNvPr>
          <p:cNvSpPr txBox="1"/>
          <p:nvPr/>
        </p:nvSpPr>
        <p:spPr>
          <a:xfrm>
            <a:off x="66135" y="322710"/>
            <a:ext cx="12047765" cy="1015663"/>
          </a:xfrm>
          <a:prstGeom prst="rect">
            <a:avLst/>
          </a:prstGeom>
          <a:noFill/>
        </p:spPr>
        <p:txBody>
          <a:bodyPr wrap="square" rtlCol="0">
            <a:spAutoFit/>
          </a:bodyPr>
          <a:lstStyle/>
          <a:p>
            <a:pPr algn="ctr"/>
            <a:r>
              <a:rPr lang="en-US" sz="3000" spc="40">
                <a:solidFill>
                  <a:srgbClr val="E5E9D0"/>
                </a:solidFill>
                <a:latin typeface="Hardwick WF" pitchFamily="2" charset="0"/>
              </a:rPr>
              <a:t>A TAX BREAK IS SOMETHING AKIN TO A GOVERNMENT CHECK </a:t>
            </a:r>
          </a:p>
          <a:p>
            <a:pPr algn="ctr"/>
            <a:endParaRPr lang="en-US" sz="3000" spc="40" dirty="0">
              <a:solidFill>
                <a:srgbClr val="E5E9D0"/>
              </a:solidFill>
              <a:latin typeface="Hardwick WF" pitchFamily="2" charset="0"/>
            </a:endParaRPr>
          </a:p>
        </p:txBody>
      </p:sp>
      <p:grpSp>
        <p:nvGrpSpPr>
          <p:cNvPr id="15" name="Group 14">
            <a:extLst>
              <a:ext uri="{FF2B5EF4-FFF2-40B4-BE49-F238E27FC236}">
                <a16:creationId xmlns:a16="http://schemas.microsoft.com/office/drawing/2014/main" id="{E42DD060-9835-D5C8-C7C7-4698C08A1D8F}"/>
              </a:ext>
            </a:extLst>
          </p:cNvPr>
          <p:cNvGrpSpPr/>
          <p:nvPr/>
        </p:nvGrpSpPr>
        <p:grpSpPr>
          <a:xfrm>
            <a:off x="2171980" y="1279895"/>
            <a:ext cx="1057434" cy="955793"/>
            <a:chOff x="376198" y="1113149"/>
            <a:chExt cx="869855" cy="869855"/>
          </a:xfrm>
        </p:grpSpPr>
        <p:pic>
          <p:nvPicPr>
            <p:cNvPr id="2" name="Graphic 1" descr="Key with solid fill">
              <a:extLst>
                <a:ext uri="{FF2B5EF4-FFF2-40B4-BE49-F238E27FC236}">
                  <a16:creationId xmlns:a16="http://schemas.microsoft.com/office/drawing/2014/main" id="{CA5CCE76-B3C4-91B5-11FC-FD6C1FA390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6198" y="1113149"/>
              <a:ext cx="869855" cy="869855"/>
            </a:xfrm>
            <a:prstGeom prst="rect">
              <a:avLst/>
            </a:prstGeom>
          </p:spPr>
        </p:pic>
        <p:sp>
          <p:nvSpPr>
            <p:cNvPr id="12" name="Snip Same Side Corner Rectangle 11">
              <a:extLst>
                <a:ext uri="{FF2B5EF4-FFF2-40B4-BE49-F238E27FC236}">
                  <a16:creationId xmlns:a16="http://schemas.microsoft.com/office/drawing/2014/main" id="{106F1A92-FD45-CAF6-AA23-D8C319FF366C}"/>
                </a:ext>
              </a:extLst>
            </p:cNvPr>
            <p:cNvSpPr/>
            <p:nvPr/>
          </p:nvSpPr>
          <p:spPr>
            <a:xfrm rot="16200000">
              <a:off x="384690" y="1357214"/>
              <a:ext cx="389827" cy="388244"/>
            </a:xfrm>
            <a:prstGeom prst="snip2SameRect">
              <a:avLst>
                <a:gd name="adj1" fmla="val 21679"/>
                <a:gd name="adj2" fmla="val 3659"/>
              </a:avLst>
            </a:prstGeom>
            <a:solidFill>
              <a:srgbClr val="FF72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a:extLst>
                <a:ext uri="{FF2B5EF4-FFF2-40B4-BE49-F238E27FC236}">
                  <a16:creationId xmlns:a16="http://schemas.microsoft.com/office/drawing/2014/main" id="{15C037F3-2D36-B235-C91A-E97C654B7391}"/>
                </a:ext>
              </a:extLst>
            </p:cNvPr>
            <p:cNvSpPr/>
            <p:nvPr/>
          </p:nvSpPr>
          <p:spPr>
            <a:xfrm>
              <a:off x="460075" y="1495245"/>
              <a:ext cx="74763" cy="103517"/>
            </a:xfrm>
            <a:prstGeom prst="roundRect">
              <a:avLst/>
            </a:prstGeom>
            <a:solidFill>
              <a:srgbClr val="171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TextBox 16">
            <a:extLst>
              <a:ext uri="{FF2B5EF4-FFF2-40B4-BE49-F238E27FC236}">
                <a16:creationId xmlns:a16="http://schemas.microsoft.com/office/drawing/2014/main" id="{6D9354FD-F8EA-28FB-1FCC-FD9D469DD8FE}"/>
              </a:ext>
            </a:extLst>
          </p:cNvPr>
          <p:cNvSpPr txBox="1"/>
          <p:nvPr/>
        </p:nvSpPr>
        <p:spPr>
          <a:xfrm>
            <a:off x="3248971" y="1518728"/>
            <a:ext cx="8042854" cy="410369"/>
          </a:xfrm>
          <a:prstGeom prst="rect">
            <a:avLst/>
          </a:prstGeom>
          <a:noFill/>
        </p:spPr>
        <p:txBody>
          <a:bodyPr wrap="square" rtlCol="0">
            <a:spAutoFit/>
          </a:bodyPr>
          <a:lstStyle/>
          <a:p>
            <a:pPr>
              <a:lnSpc>
                <a:spcPts val="2560"/>
              </a:lnSpc>
            </a:pPr>
            <a:r>
              <a:rPr lang="en-US" dirty="0">
                <a:solidFill>
                  <a:schemeClr val="bg1"/>
                </a:solidFill>
                <a:latin typeface="Avenir" panose="02000503020000020003" pitchFamily="2" charset="0"/>
              </a:rPr>
              <a:t>Tax breaks are the government's way of spending by not collecting.</a:t>
            </a:r>
          </a:p>
        </p:txBody>
      </p:sp>
      <p:pic>
        <p:nvPicPr>
          <p:cNvPr id="107" name="Picture 106">
            <a:extLst>
              <a:ext uri="{FF2B5EF4-FFF2-40B4-BE49-F238E27FC236}">
                <a16:creationId xmlns:a16="http://schemas.microsoft.com/office/drawing/2014/main" id="{794B16C9-677D-5F3B-3F9E-DF641664A6A9}"/>
              </a:ext>
            </a:extLst>
          </p:cNvPr>
          <p:cNvPicPr>
            <a:picLocks noChangeAspect="1"/>
          </p:cNvPicPr>
          <p:nvPr/>
        </p:nvPicPr>
        <p:blipFill>
          <a:blip r:embed="rId5"/>
          <a:stretch>
            <a:fillRect/>
          </a:stretch>
        </p:blipFill>
        <p:spPr>
          <a:xfrm>
            <a:off x="9766483" y="2758217"/>
            <a:ext cx="2141240" cy="880984"/>
          </a:xfrm>
          <a:prstGeom prst="rect">
            <a:avLst/>
          </a:prstGeom>
        </p:spPr>
      </p:pic>
      <p:sp>
        <p:nvSpPr>
          <p:cNvPr id="45" name="TextBox 44">
            <a:extLst>
              <a:ext uri="{FF2B5EF4-FFF2-40B4-BE49-F238E27FC236}">
                <a16:creationId xmlns:a16="http://schemas.microsoft.com/office/drawing/2014/main" id="{F25C246E-B6FB-468A-F98A-9949882CE4D5}"/>
              </a:ext>
            </a:extLst>
          </p:cNvPr>
          <p:cNvSpPr txBox="1"/>
          <p:nvPr/>
        </p:nvSpPr>
        <p:spPr>
          <a:xfrm>
            <a:off x="8043320" y="2966562"/>
            <a:ext cx="3287379" cy="425116"/>
          </a:xfrm>
          <a:prstGeom prst="rect">
            <a:avLst/>
          </a:prstGeom>
          <a:noFill/>
        </p:spPr>
        <p:txBody>
          <a:bodyPr wrap="square" rtlCol="0">
            <a:spAutoFit/>
          </a:bodyPr>
          <a:lstStyle/>
          <a:p>
            <a:pPr>
              <a:lnSpc>
                <a:spcPts val="2500"/>
              </a:lnSpc>
            </a:pPr>
            <a:r>
              <a:rPr lang="en-US" sz="2400" spc="40">
                <a:solidFill>
                  <a:srgbClr val="CAFEFF"/>
                </a:solidFill>
                <a:latin typeface="Hardwick WF" pitchFamily="2" charset="0"/>
              </a:rPr>
              <a:t>WELFARE</a:t>
            </a:r>
            <a:endParaRPr lang="en-US" sz="2400" spc="40" dirty="0">
              <a:solidFill>
                <a:srgbClr val="CAFEFF"/>
              </a:solidFill>
              <a:latin typeface="Hardwick WF" pitchFamily="2" charset="0"/>
            </a:endParaRPr>
          </a:p>
        </p:txBody>
      </p:sp>
      <p:sp>
        <p:nvSpPr>
          <p:cNvPr id="46" name="TextBox 45">
            <a:extLst>
              <a:ext uri="{FF2B5EF4-FFF2-40B4-BE49-F238E27FC236}">
                <a16:creationId xmlns:a16="http://schemas.microsoft.com/office/drawing/2014/main" id="{E27ED14C-C9AB-B82A-7BB8-C310BA203AB2}"/>
              </a:ext>
            </a:extLst>
          </p:cNvPr>
          <p:cNvSpPr txBox="1"/>
          <p:nvPr/>
        </p:nvSpPr>
        <p:spPr>
          <a:xfrm>
            <a:off x="1674593" y="2993492"/>
            <a:ext cx="3287379" cy="425116"/>
          </a:xfrm>
          <a:prstGeom prst="rect">
            <a:avLst/>
          </a:prstGeom>
          <a:noFill/>
        </p:spPr>
        <p:txBody>
          <a:bodyPr wrap="square" rtlCol="0">
            <a:spAutoFit/>
          </a:bodyPr>
          <a:lstStyle/>
          <a:p>
            <a:pPr>
              <a:lnSpc>
                <a:spcPts val="2500"/>
              </a:lnSpc>
            </a:pPr>
            <a:r>
              <a:rPr lang="en-US" sz="2400" spc="40">
                <a:solidFill>
                  <a:srgbClr val="FF7250"/>
                </a:solidFill>
                <a:latin typeface="Hardwick WF" pitchFamily="2" charset="0"/>
              </a:rPr>
              <a:t>TAX SUBSIDIES</a:t>
            </a:r>
            <a:endParaRPr lang="en-US" sz="2400" spc="40" dirty="0">
              <a:solidFill>
                <a:srgbClr val="FF7250"/>
              </a:solidFill>
              <a:latin typeface="Hardwick WF" pitchFamily="2" charset="0"/>
            </a:endParaRPr>
          </a:p>
        </p:txBody>
      </p:sp>
      <p:grpSp>
        <p:nvGrpSpPr>
          <p:cNvPr id="77" name="Group 76">
            <a:extLst>
              <a:ext uri="{FF2B5EF4-FFF2-40B4-BE49-F238E27FC236}">
                <a16:creationId xmlns:a16="http://schemas.microsoft.com/office/drawing/2014/main" id="{A8646620-1700-1E92-FC75-03632CEAE344}"/>
              </a:ext>
            </a:extLst>
          </p:cNvPr>
          <p:cNvGrpSpPr/>
          <p:nvPr/>
        </p:nvGrpSpPr>
        <p:grpSpPr>
          <a:xfrm rot="1223374">
            <a:off x="3672262" y="2644965"/>
            <a:ext cx="1743262" cy="372703"/>
            <a:chOff x="2135855" y="2727005"/>
            <a:chExt cx="3296602" cy="736499"/>
          </a:xfrm>
        </p:grpSpPr>
        <p:sp>
          <p:nvSpPr>
            <p:cNvPr id="75" name="Freeform 74">
              <a:extLst>
                <a:ext uri="{FF2B5EF4-FFF2-40B4-BE49-F238E27FC236}">
                  <a16:creationId xmlns:a16="http://schemas.microsoft.com/office/drawing/2014/main" id="{E8CAA374-4C80-C4B1-1DCB-1AB703D3DC1C}"/>
                </a:ext>
              </a:extLst>
            </p:cNvPr>
            <p:cNvSpPr/>
            <p:nvPr/>
          </p:nvSpPr>
          <p:spPr>
            <a:xfrm>
              <a:off x="2299611" y="2727005"/>
              <a:ext cx="3132846" cy="606399"/>
            </a:xfrm>
            <a:custGeom>
              <a:avLst/>
              <a:gdLst>
                <a:gd name="connsiteX0" fmla="*/ 2929180 w 2929180"/>
                <a:gd name="connsiteY0" fmla="*/ 557939 h 557939"/>
                <a:gd name="connsiteX1" fmla="*/ 1317356 w 2929180"/>
                <a:gd name="connsiteY1" fmla="*/ 0 h 557939"/>
                <a:gd name="connsiteX2" fmla="*/ 0 w 2929180"/>
                <a:gd name="connsiteY2" fmla="*/ 495945 h 557939"/>
                <a:gd name="connsiteX0" fmla="*/ 2929180 w 2929180"/>
                <a:gd name="connsiteY0" fmla="*/ 558168 h 558168"/>
                <a:gd name="connsiteX1" fmla="*/ 1317356 w 2929180"/>
                <a:gd name="connsiteY1" fmla="*/ 229 h 558168"/>
                <a:gd name="connsiteX2" fmla="*/ 0 w 2929180"/>
                <a:gd name="connsiteY2" fmla="*/ 496174 h 558168"/>
                <a:gd name="connsiteX0" fmla="*/ 2923318 w 2923318"/>
                <a:gd name="connsiteY0" fmla="*/ 558331 h 558331"/>
                <a:gd name="connsiteX1" fmla="*/ 1311494 w 2923318"/>
                <a:gd name="connsiteY1" fmla="*/ 392 h 558331"/>
                <a:gd name="connsiteX2" fmla="*/ 0 w 2923318"/>
                <a:gd name="connsiteY2" fmla="*/ 478752 h 558331"/>
                <a:gd name="connsiteX0" fmla="*/ 2923318 w 2923318"/>
                <a:gd name="connsiteY0" fmla="*/ 558210 h 558210"/>
                <a:gd name="connsiteX1" fmla="*/ 1311494 w 2923318"/>
                <a:gd name="connsiteY1" fmla="*/ 271 h 558210"/>
                <a:gd name="connsiteX2" fmla="*/ 0 w 2923318"/>
                <a:gd name="connsiteY2" fmla="*/ 478631 h 558210"/>
                <a:gd name="connsiteX0" fmla="*/ 2923318 w 2923402"/>
                <a:gd name="connsiteY0" fmla="*/ 558210 h 558210"/>
                <a:gd name="connsiteX1" fmla="*/ 1311494 w 2923402"/>
                <a:gd name="connsiteY1" fmla="*/ 271 h 558210"/>
                <a:gd name="connsiteX2" fmla="*/ 0 w 2923402"/>
                <a:gd name="connsiteY2" fmla="*/ 478631 h 558210"/>
                <a:gd name="connsiteX0" fmla="*/ 2923318 w 2923419"/>
                <a:gd name="connsiteY0" fmla="*/ 558635 h 558635"/>
                <a:gd name="connsiteX1" fmla="*/ 1311494 w 2923419"/>
                <a:gd name="connsiteY1" fmla="*/ 696 h 558635"/>
                <a:gd name="connsiteX2" fmla="*/ 0 w 2923419"/>
                <a:gd name="connsiteY2" fmla="*/ 479056 h 558635"/>
              </a:gdLst>
              <a:ahLst/>
              <a:cxnLst>
                <a:cxn ang="0">
                  <a:pos x="connsiteX0" y="connsiteY0"/>
                </a:cxn>
                <a:cxn ang="0">
                  <a:pos x="connsiteX1" y="connsiteY1"/>
                </a:cxn>
                <a:cxn ang="0">
                  <a:pos x="connsiteX2" y="connsiteY2"/>
                </a:cxn>
              </a:cxnLst>
              <a:rect l="l" t="t" r="r" b="b"/>
              <a:pathLst>
                <a:path w="2923419" h="558635">
                  <a:moveTo>
                    <a:pt x="2923318" y="558635"/>
                  </a:moveTo>
                  <a:cubicBezTo>
                    <a:pt x="2934683" y="505659"/>
                    <a:pt x="1989907" y="22272"/>
                    <a:pt x="1311494" y="696"/>
                  </a:cubicBezTo>
                  <a:cubicBezTo>
                    <a:pt x="633081" y="-20880"/>
                    <a:pt x="17088" y="466141"/>
                    <a:pt x="0" y="479056"/>
                  </a:cubicBezTo>
                </a:path>
              </a:pathLst>
            </a:custGeom>
            <a:noFill/>
            <a:ln w="28575">
              <a:gradFill flip="none" rotWithShape="1">
                <a:gsLst>
                  <a:gs pos="0">
                    <a:schemeClr val="tx1">
                      <a:lumMod val="50000"/>
                      <a:lumOff val="50000"/>
                    </a:schemeClr>
                  </a:gs>
                  <a:gs pos="100000">
                    <a:schemeClr val="tx1"/>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Triangle 75">
              <a:extLst>
                <a:ext uri="{FF2B5EF4-FFF2-40B4-BE49-F238E27FC236}">
                  <a16:creationId xmlns:a16="http://schemas.microsoft.com/office/drawing/2014/main" id="{33054E44-467C-52B4-9705-3D9EF2E2BC58}"/>
                </a:ext>
              </a:extLst>
            </p:cNvPr>
            <p:cNvSpPr/>
            <p:nvPr/>
          </p:nvSpPr>
          <p:spPr>
            <a:xfrm rot="11709009">
              <a:off x="2135855" y="3203303"/>
              <a:ext cx="327512" cy="260201"/>
            </a:xfrm>
            <a:prstGeom prst="triangl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8" name="Group 77">
            <a:extLst>
              <a:ext uri="{FF2B5EF4-FFF2-40B4-BE49-F238E27FC236}">
                <a16:creationId xmlns:a16="http://schemas.microsoft.com/office/drawing/2014/main" id="{B69F8573-7A10-3FE0-BA52-016E27819A17}"/>
              </a:ext>
            </a:extLst>
          </p:cNvPr>
          <p:cNvGrpSpPr/>
          <p:nvPr/>
        </p:nvGrpSpPr>
        <p:grpSpPr>
          <a:xfrm rot="20113297" flipH="1">
            <a:off x="6781373" y="2666753"/>
            <a:ext cx="1746702" cy="393350"/>
            <a:chOff x="2135855" y="2727005"/>
            <a:chExt cx="3296602" cy="736499"/>
          </a:xfrm>
        </p:grpSpPr>
        <p:sp>
          <p:nvSpPr>
            <p:cNvPr id="79" name="Freeform 78">
              <a:extLst>
                <a:ext uri="{FF2B5EF4-FFF2-40B4-BE49-F238E27FC236}">
                  <a16:creationId xmlns:a16="http://schemas.microsoft.com/office/drawing/2014/main" id="{6768B04F-7F82-6035-F3C8-DFA3A7C446C1}"/>
                </a:ext>
              </a:extLst>
            </p:cNvPr>
            <p:cNvSpPr/>
            <p:nvPr/>
          </p:nvSpPr>
          <p:spPr>
            <a:xfrm>
              <a:off x="2299611" y="2727005"/>
              <a:ext cx="3132846" cy="606399"/>
            </a:xfrm>
            <a:custGeom>
              <a:avLst/>
              <a:gdLst>
                <a:gd name="connsiteX0" fmla="*/ 2929180 w 2929180"/>
                <a:gd name="connsiteY0" fmla="*/ 557939 h 557939"/>
                <a:gd name="connsiteX1" fmla="*/ 1317356 w 2929180"/>
                <a:gd name="connsiteY1" fmla="*/ 0 h 557939"/>
                <a:gd name="connsiteX2" fmla="*/ 0 w 2929180"/>
                <a:gd name="connsiteY2" fmla="*/ 495945 h 557939"/>
                <a:gd name="connsiteX0" fmla="*/ 2929180 w 2929180"/>
                <a:gd name="connsiteY0" fmla="*/ 558168 h 558168"/>
                <a:gd name="connsiteX1" fmla="*/ 1317356 w 2929180"/>
                <a:gd name="connsiteY1" fmla="*/ 229 h 558168"/>
                <a:gd name="connsiteX2" fmla="*/ 0 w 2929180"/>
                <a:gd name="connsiteY2" fmla="*/ 496174 h 558168"/>
                <a:gd name="connsiteX0" fmla="*/ 2923318 w 2923318"/>
                <a:gd name="connsiteY0" fmla="*/ 558331 h 558331"/>
                <a:gd name="connsiteX1" fmla="*/ 1311494 w 2923318"/>
                <a:gd name="connsiteY1" fmla="*/ 392 h 558331"/>
                <a:gd name="connsiteX2" fmla="*/ 0 w 2923318"/>
                <a:gd name="connsiteY2" fmla="*/ 478752 h 558331"/>
                <a:gd name="connsiteX0" fmla="*/ 2923318 w 2923318"/>
                <a:gd name="connsiteY0" fmla="*/ 558210 h 558210"/>
                <a:gd name="connsiteX1" fmla="*/ 1311494 w 2923318"/>
                <a:gd name="connsiteY1" fmla="*/ 271 h 558210"/>
                <a:gd name="connsiteX2" fmla="*/ 0 w 2923318"/>
                <a:gd name="connsiteY2" fmla="*/ 478631 h 558210"/>
                <a:gd name="connsiteX0" fmla="*/ 2923318 w 2923402"/>
                <a:gd name="connsiteY0" fmla="*/ 558210 h 558210"/>
                <a:gd name="connsiteX1" fmla="*/ 1311494 w 2923402"/>
                <a:gd name="connsiteY1" fmla="*/ 271 h 558210"/>
                <a:gd name="connsiteX2" fmla="*/ 0 w 2923402"/>
                <a:gd name="connsiteY2" fmla="*/ 478631 h 558210"/>
                <a:gd name="connsiteX0" fmla="*/ 2923318 w 2923419"/>
                <a:gd name="connsiteY0" fmla="*/ 558635 h 558635"/>
                <a:gd name="connsiteX1" fmla="*/ 1311494 w 2923419"/>
                <a:gd name="connsiteY1" fmla="*/ 696 h 558635"/>
                <a:gd name="connsiteX2" fmla="*/ 0 w 2923419"/>
                <a:gd name="connsiteY2" fmla="*/ 479056 h 558635"/>
              </a:gdLst>
              <a:ahLst/>
              <a:cxnLst>
                <a:cxn ang="0">
                  <a:pos x="connsiteX0" y="connsiteY0"/>
                </a:cxn>
                <a:cxn ang="0">
                  <a:pos x="connsiteX1" y="connsiteY1"/>
                </a:cxn>
                <a:cxn ang="0">
                  <a:pos x="connsiteX2" y="connsiteY2"/>
                </a:cxn>
              </a:cxnLst>
              <a:rect l="l" t="t" r="r" b="b"/>
              <a:pathLst>
                <a:path w="2923419" h="558635">
                  <a:moveTo>
                    <a:pt x="2923318" y="558635"/>
                  </a:moveTo>
                  <a:cubicBezTo>
                    <a:pt x="2934683" y="505659"/>
                    <a:pt x="1989907" y="22272"/>
                    <a:pt x="1311494" y="696"/>
                  </a:cubicBezTo>
                  <a:cubicBezTo>
                    <a:pt x="633081" y="-20880"/>
                    <a:pt x="17088" y="466141"/>
                    <a:pt x="0" y="479056"/>
                  </a:cubicBezTo>
                </a:path>
              </a:pathLst>
            </a:custGeom>
            <a:noFill/>
            <a:ln w="28575">
              <a:gradFill flip="none" rotWithShape="1">
                <a:gsLst>
                  <a:gs pos="0">
                    <a:schemeClr val="tx1">
                      <a:lumMod val="50000"/>
                      <a:lumOff val="50000"/>
                    </a:schemeClr>
                  </a:gs>
                  <a:gs pos="100000">
                    <a:schemeClr val="tx1"/>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Triangle 79">
              <a:extLst>
                <a:ext uri="{FF2B5EF4-FFF2-40B4-BE49-F238E27FC236}">
                  <a16:creationId xmlns:a16="http://schemas.microsoft.com/office/drawing/2014/main" id="{1F438F2D-F547-AC6E-D733-765417E637FC}"/>
                </a:ext>
              </a:extLst>
            </p:cNvPr>
            <p:cNvSpPr/>
            <p:nvPr/>
          </p:nvSpPr>
          <p:spPr>
            <a:xfrm rot="11709009">
              <a:off x="2135855" y="3203303"/>
              <a:ext cx="327512" cy="260201"/>
            </a:xfrm>
            <a:prstGeom prst="triangl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0" name="Group 89">
            <a:extLst>
              <a:ext uri="{FF2B5EF4-FFF2-40B4-BE49-F238E27FC236}">
                <a16:creationId xmlns:a16="http://schemas.microsoft.com/office/drawing/2014/main" id="{8175DF21-DD08-9EB0-3A45-F77F7F3C2892}"/>
              </a:ext>
            </a:extLst>
          </p:cNvPr>
          <p:cNvGrpSpPr/>
          <p:nvPr/>
        </p:nvGrpSpPr>
        <p:grpSpPr>
          <a:xfrm>
            <a:off x="617158" y="2876568"/>
            <a:ext cx="1057435" cy="1198843"/>
            <a:chOff x="1351407" y="4127091"/>
            <a:chExt cx="1524238" cy="2125694"/>
          </a:xfrm>
        </p:grpSpPr>
        <p:grpSp>
          <p:nvGrpSpPr>
            <p:cNvPr id="87" name="Group 86">
              <a:extLst>
                <a:ext uri="{FF2B5EF4-FFF2-40B4-BE49-F238E27FC236}">
                  <a16:creationId xmlns:a16="http://schemas.microsoft.com/office/drawing/2014/main" id="{22999981-7DDB-A4F2-E4E7-C80A2FEAB242}"/>
                </a:ext>
              </a:extLst>
            </p:cNvPr>
            <p:cNvGrpSpPr/>
            <p:nvPr/>
          </p:nvGrpSpPr>
          <p:grpSpPr>
            <a:xfrm>
              <a:off x="1351407" y="4127091"/>
              <a:ext cx="1524238" cy="2125694"/>
              <a:chOff x="1351407" y="4127091"/>
              <a:chExt cx="1524238" cy="2125694"/>
            </a:xfrm>
          </p:grpSpPr>
          <p:pic>
            <p:nvPicPr>
              <p:cNvPr id="83" name="Picture 82">
                <a:extLst>
                  <a:ext uri="{FF2B5EF4-FFF2-40B4-BE49-F238E27FC236}">
                    <a16:creationId xmlns:a16="http://schemas.microsoft.com/office/drawing/2014/main" id="{9362C606-C88B-8BC4-1094-012743EBE239}"/>
                  </a:ext>
                </a:extLst>
              </p:cNvPr>
              <p:cNvPicPr>
                <a:picLocks noChangeAspect="1"/>
              </p:cNvPicPr>
              <p:nvPr/>
            </p:nvPicPr>
            <p:blipFill>
              <a:blip r:embed="rId6"/>
              <a:stretch>
                <a:fillRect/>
              </a:stretch>
            </p:blipFill>
            <p:spPr>
              <a:xfrm>
                <a:off x="1351407" y="4127091"/>
                <a:ext cx="1524238" cy="2125694"/>
              </a:xfrm>
              <a:prstGeom prst="rect">
                <a:avLst/>
              </a:prstGeom>
            </p:spPr>
          </p:pic>
          <p:sp>
            <p:nvSpPr>
              <p:cNvPr id="86" name="Oval 85">
                <a:extLst>
                  <a:ext uri="{FF2B5EF4-FFF2-40B4-BE49-F238E27FC236}">
                    <a16:creationId xmlns:a16="http://schemas.microsoft.com/office/drawing/2014/main" id="{140A9002-A5EB-4C09-407F-FDA705B990B2}"/>
                  </a:ext>
                </a:extLst>
              </p:cNvPr>
              <p:cNvSpPr/>
              <p:nvPr/>
            </p:nvSpPr>
            <p:spPr>
              <a:xfrm>
                <a:off x="2152542" y="5128468"/>
                <a:ext cx="510988" cy="510987"/>
              </a:xfrm>
              <a:prstGeom prst="ellipse">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8" name="Freeform 87">
              <a:extLst>
                <a:ext uri="{FF2B5EF4-FFF2-40B4-BE49-F238E27FC236}">
                  <a16:creationId xmlns:a16="http://schemas.microsoft.com/office/drawing/2014/main" id="{592A7EA7-85A6-E6E5-2477-4C3928A05389}"/>
                </a:ext>
              </a:extLst>
            </p:cNvPr>
            <p:cNvSpPr/>
            <p:nvPr/>
          </p:nvSpPr>
          <p:spPr>
            <a:xfrm>
              <a:off x="1567543" y="4283034"/>
              <a:ext cx="902525" cy="1840675"/>
            </a:xfrm>
            <a:custGeom>
              <a:avLst/>
              <a:gdLst>
                <a:gd name="connsiteX0" fmla="*/ 296883 w 902525"/>
                <a:gd name="connsiteY0" fmla="*/ 3958 h 1840675"/>
                <a:gd name="connsiteX1" fmla="*/ 221673 w 902525"/>
                <a:gd name="connsiteY1" fmla="*/ 0 h 1840675"/>
                <a:gd name="connsiteX2" fmla="*/ 150421 w 902525"/>
                <a:gd name="connsiteY2" fmla="*/ 75210 h 1840675"/>
                <a:gd name="connsiteX3" fmla="*/ 71252 w 902525"/>
                <a:gd name="connsiteY3" fmla="*/ 205839 h 1840675"/>
                <a:gd name="connsiteX4" fmla="*/ 47501 w 902525"/>
                <a:gd name="connsiteY4" fmla="*/ 352301 h 1840675"/>
                <a:gd name="connsiteX5" fmla="*/ 67293 w 902525"/>
                <a:gd name="connsiteY5" fmla="*/ 463137 h 1840675"/>
                <a:gd name="connsiteX6" fmla="*/ 106878 w 902525"/>
                <a:gd name="connsiteY6" fmla="*/ 585849 h 1840675"/>
                <a:gd name="connsiteX7" fmla="*/ 126670 w 902525"/>
                <a:gd name="connsiteY7" fmla="*/ 633350 h 1840675"/>
                <a:gd name="connsiteX8" fmla="*/ 83127 w 902525"/>
                <a:gd name="connsiteY8" fmla="*/ 760021 h 1840675"/>
                <a:gd name="connsiteX9" fmla="*/ 35626 w 902525"/>
                <a:gd name="connsiteY9" fmla="*/ 969818 h 1840675"/>
                <a:gd name="connsiteX10" fmla="*/ 7917 w 902525"/>
                <a:gd name="connsiteY10" fmla="*/ 1108363 h 1840675"/>
                <a:gd name="connsiteX11" fmla="*/ 0 w 902525"/>
                <a:gd name="connsiteY11" fmla="*/ 1227117 h 1840675"/>
                <a:gd name="connsiteX12" fmla="*/ 19792 w 902525"/>
                <a:gd name="connsiteY12" fmla="*/ 1369621 h 1840675"/>
                <a:gd name="connsiteX13" fmla="*/ 63335 w 902525"/>
                <a:gd name="connsiteY13" fmla="*/ 1563584 h 1840675"/>
                <a:gd name="connsiteX14" fmla="*/ 126670 w 902525"/>
                <a:gd name="connsiteY14" fmla="*/ 1721922 h 1840675"/>
                <a:gd name="connsiteX15" fmla="*/ 186047 w 902525"/>
                <a:gd name="connsiteY15" fmla="*/ 1816924 h 1840675"/>
                <a:gd name="connsiteX16" fmla="*/ 225631 w 902525"/>
                <a:gd name="connsiteY16" fmla="*/ 1840675 h 1840675"/>
                <a:gd name="connsiteX17" fmla="*/ 285008 w 902525"/>
                <a:gd name="connsiteY17" fmla="*/ 1824841 h 1840675"/>
                <a:gd name="connsiteX18" fmla="*/ 308758 w 902525"/>
                <a:gd name="connsiteY18" fmla="*/ 1769423 h 1840675"/>
                <a:gd name="connsiteX19" fmla="*/ 304800 w 902525"/>
                <a:gd name="connsiteY19" fmla="*/ 1721922 h 1840675"/>
                <a:gd name="connsiteX20" fmla="*/ 273132 w 902525"/>
                <a:gd name="connsiteY20" fmla="*/ 1666504 h 1840675"/>
                <a:gd name="connsiteX21" fmla="*/ 237506 w 902525"/>
                <a:gd name="connsiteY21" fmla="*/ 1587335 h 1840675"/>
                <a:gd name="connsiteX22" fmla="*/ 201880 w 902525"/>
                <a:gd name="connsiteY22" fmla="*/ 1476498 h 1840675"/>
                <a:gd name="connsiteX23" fmla="*/ 174171 w 902525"/>
                <a:gd name="connsiteY23" fmla="*/ 1369621 h 1840675"/>
                <a:gd name="connsiteX24" fmla="*/ 166254 w 902525"/>
                <a:gd name="connsiteY24" fmla="*/ 1282535 h 1840675"/>
                <a:gd name="connsiteX25" fmla="*/ 166254 w 902525"/>
                <a:gd name="connsiteY25" fmla="*/ 1191491 h 1840675"/>
                <a:gd name="connsiteX26" fmla="*/ 174171 w 902525"/>
                <a:gd name="connsiteY26" fmla="*/ 1104405 h 1840675"/>
                <a:gd name="connsiteX27" fmla="*/ 186047 w 902525"/>
                <a:gd name="connsiteY27" fmla="*/ 1037111 h 1840675"/>
                <a:gd name="connsiteX28" fmla="*/ 186047 w 902525"/>
                <a:gd name="connsiteY28" fmla="*/ 1037111 h 1840675"/>
                <a:gd name="connsiteX29" fmla="*/ 217714 w 902525"/>
                <a:gd name="connsiteY29" fmla="*/ 1001485 h 1840675"/>
                <a:gd name="connsiteX30" fmla="*/ 233548 w 902525"/>
                <a:gd name="connsiteY30" fmla="*/ 1013361 h 1840675"/>
                <a:gd name="connsiteX31" fmla="*/ 233548 w 902525"/>
                <a:gd name="connsiteY31" fmla="*/ 1013361 h 1840675"/>
                <a:gd name="connsiteX32" fmla="*/ 237506 w 902525"/>
                <a:gd name="connsiteY32" fmla="*/ 1128156 h 1840675"/>
                <a:gd name="connsiteX33" fmla="*/ 237506 w 902525"/>
                <a:gd name="connsiteY33" fmla="*/ 1199408 h 1840675"/>
                <a:gd name="connsiteX34" fmla="*/ 245423 w 902525"/>
                <a:gd name="connsiteY34" fmla="*/ 1302327 h 1840675"/>
                <a:gd name="connsiteX35" fmla="*/ 269174 w 902525"/>
                <a:gd name="connsiteY35" fmla="*/ 1417122 h 1840675"/>
                <a:gd name="connsiteX36" fmla="*/ 316675 w 902525"/>
                <a:gd name="connsiteY36" fmla="*/ 1563584 h 1840675"/>
                <a:gd name="connsiteX37" fmla="*/ 360218 w 902525"/>
                <a:gd name="connsiteY37" fmla="*/ 1654628 h 1840675"/>
                <a:gd name="connsiteX38" fmla="*/ 399802 w 902525"/>
                <a:gd name="connsiteY38" fmla="*/ 1710047 h 1840675"/>
                <a:gd name="connsiteX39" fmla="*/ 447304 w 902525"/>
                <a:gd name="connsiteY39" fmla="*/ 1721922 h 1840675"/>
                <a:gd name="connsiteX40" fmla="*/ 490847 w 902525"/>
                <a:gd name="connsiteY40" fmla="*/ 1698171 h 1840675"/>
                <a:gd name="connsiteX41" fmla="*/ 514597 w 902525"/>
                <a:gd name="connsiteY41" fmla="*/ 1654628 h 1840675"/>
                <a:gd name="connsiteX42" fmla="*/ 510639 w 902525"/>
                <a:gd name="connsiteY42" fmla="*/ 1607127 h 1840675"/>
                <a:gd name="connsiteX43" fmla="*/ 475013 w 902525"/>
                <a:gd name="connsiteY43" fmla="*/ 1531917 h 1840675"/>
                <a:gd name="connsiteX44" fmla="*/ 435428 w 902525"/>
                <a:gd name="connsiteY44" fmla="*/ 1444831 h 1840675"/>
                <a:gd name="connsiteX45" fmla="*/ 415636 w 902525"/>
                <a:gd name="connsiteY45" fmla="*/ 1361704 h 1840675"/>
                <a:gd name="connsiteX46" fmla="*/ 395844 w 902525"/>
                <a:gd name="connsiteY46" fmla="*/ 1262743 h 1840675"/>
                <a:gd name="connsiteX47" fmla="*/ 391886 w 902525"/>
                <a:gd name="connsiteY47" fmla="*/ 1171698 h 1840675"/>
                <a:gd name="connsiteX48" fmla="*/ 387927 w 902525"/>
                <a:gd name="connsiteY48" fmla="*/ 1088571 h 1840675"/>
                <a:gd name="connsiteX49" fmla="*/ 387927 w 902525"/>
                <a:gd name="connsiteY49" fmla="*/ 1017319 h 1840675"/>
                <a:gd name="connsiteX50" fmla="*/ 399802 w 902525"/>
                <a:gd name="connsiteY50" fmla="*/ 938150 h 1840675"/>
                <a:gd name="connsiteX51" fmla="*/ 411678 w 902525"/>
                <a:gd name="connsiteY51" fmla="*/ 870857 h 1840675"/>
                <a:gd name="connsiteX52" fmla="*/ 435428 w 902525"/>
                <a:gd name="connsiteY52" fmla="*/ 807522 h 1840675"/>
                <a:gd name="connsiteX53" fmla="*/ 459179 w 902525"/>
                <a:gd name="connsiteY53" fmla="*/ 771896 h 1840675"/>
                <a:gd name="connsiteX54" fmla="*/ 510639 w 902525"/>
                <a:gd name="connsiteY54" fmla="*/ 752104 h 1840675"/>
                <a:gd name="connsiteX55" fmla="*/ 570015 w 902525"/>
                <a:gd name="connsiteY55" fmla="*/ 712519 h 1840675"/>
                <a:gd name="connsiteX56" fmla="*/ 645226 w 902525"/>
                <a:gd name="connsiteY56" fmla="*/ 657101 h 1840675"/>
                <a:gd name="connsiteX57" fmla="*/ 704602 w 902525"/>
                <a:gd name="connsiteY57" fmla="*/ 613558 h 1840675"/>
                <a:gd name="connsiteX58" fmla="*/ 752104 w 902525"/>
                <a:gd name="connsiteY58" fmla="*/ 558140 h 1840675"/>
                <a:gd name="connsiteX59" fmla="*/ 803563 w 902525"/>
                <a:gd name="connsiteY59" fmla="*/ 490847 h 1840675"/>
                <a:gd name="connsiteX60" fmla="*/ 843148 w 902525"/>
                <a:gd name="connsiteY60" fmla="*/ 419595 h 1840675"/>
                <a:gd name="connsiteX61" fmla="*/ 870857 w 902525"/>
                <a:gd name="connsiteY61" fmla="*/ 332509 h 1840675"/>
                <a:gd name="connsiteX62" fmla="*/ 890649 w 902525"/>
                <a:gd name="connsiteY62" fmla="*/ 245423 h 1840675"/>
                <a:gd name="connsiteX63" fmla="*/ 902525 w 902525"/>
                <a:gd name="connsiteY63" fmla="*/ 174171 h 1840675"/>
                <a:gd name="connsiteX64" fmla="*/ 878774 w 902525"/>
                <a:gd name="connsiteY64" fmla="*/ 134587 h 1840675"/>
                <a:gd name="connsiteX65" fmla="*/ 843148 w 902525"/>
                <a:gd name="connsiteY65" fmla="*/ 114795 h 1840675"/>
                <a:gd name="connsiteX66" fmla="*/ 843148 w 902525"/>
                <a:gd name="connsiteY66" fmla="*/ 114795 h 1840675"/>
                <a:gd name="connsiteX67" fmla="*/ 787730 w 902525"/>
                <a:gd name="connsiteY67" fmla="*/ 122711 h 1840675"/>
                <a:gd name="connsiteX68" fmla="*/ 767938 w 902525"/>
                <a:gd name="connsiteY68" fmla="*/ 150421 h 1840675"/>
                <a:gd name="connsiteX69" fmla="*/ 748145 w 902525"/>
                <a:gd name="connsiteY69" fmla="*/ 197922 h 1840675"/>
                <a:gd name="connsiteX70" fmla="*/ 740228 w 902525"/>
                <a:gd name="connsiteY70" fmla="*/ 241465 h 1840675"/>
                <a:gd name="connsiteX71" fmla="*/ 720436 w 902525"/>
                <a:gd name="connsiteY71" fmla="*/ 304800 h 1840675"/>
                <a:gd name="connsiteX72" fmla="*/ 688769 w 902525"/>
                <a:gd name="connsiteY72" fmla="*/ 376052 h 1840675"/>
                <a:gd name="connsiteX73" fmla="*/ 641267 w 902525"/>
                <a:gd name="connsiteY73" fmla="*/ 447304 h 1840675"/>
                <a:gd name="connsiteX74" fmla="*/ 585849 w 902525"/>
                <a:gd name="connsiteY74" fmla="*/ 510639 h 1840675"/>
                <a:gd name="connsiteX75" fmla="*/ 506680 w 902525"/>
                <a:gd name="connsiteY75" fmla="*/ 566057 h 1840675"/>
                <a:gd name="connsiteX76" fmla="*/ 471054 w 902525"/>
                <a:gd name="connsiteY76" fmla="*/ 589808 h 1840675"/>
                <a:gd name="connsiteX77" fmla="*/ 427512 w 902525"/>
                <a:gd name="connsiteY77" fmla="*/ 589808 h 1840675"/>
                <a:gd name="connsiteX78" fmla="*/ 356260 w 902525"/>
                <a:gd name="connsiteY78" fmla="*/ 570015 h 1840675"/>
                <a:gd name="connsiteX79" fmla="*/ 288966 w 902525"/>
                <a:gd name="connsiteY79" fmla="*/ 538348 h 1840675"/>
                <a:gd name="connsiteX80" fmla="*/ 253340 w 902525"/>
                <a:gd name="connsiteY80" fmla="*/ 522514 h 1840675"/>
                <a:gd name="connsiteX81" fmla="*/ 233548 w 902525"/>
                <a:gd name="connsiteY81" fmla="*/ 482930 h 1840675"/>
                <a:gd name="connsiteX82" fmla="*/ 217714 w 902525"/>
                <a:gd name="connsiteY82" fmla="*/ 431470 h 1840675"/>
                <a:gd name="connsiteX83" fmla="*/ 205839 w 902525"/>
                <a:gd name="connsiteY83" fmla="*/ 387927 h 1840675"/>
                <a:gd name="connsiteX84" fmla="*/ 201880 w 902525"/>
                <a:gd name="connsiteY84" fmla="*/ 336467 h 1840675"/>
                <a:gd name="connsiteX85" fmla="*/ 209797 w 902525"/>
                <a:gd name="connsiteY85" fmla="*/ 281049 h 1840675"/>
                <a:gd name="connsiteX86" fmla="*/ 249382 w 902525"/>
                <a:gd name="connsiteY86" fmla="*/ 205839 h 1840675"/>
                <a:gd name="connsiteX87" fmla="*/ 304800 w 902525"/>
                <a:gd name="connsiteY87" fmla="*/ 138545 h 1840675"/>
                <a:gd name="connsiteX88" fmla="*/ 328551 w 902525"/>
                <a:gd name="connsiteY88" fmla="*/ 114795 h 1840675"/>
                <a:gd name="connsiteX89" fmla="*/ 336467 w 902525"/>
                <a:gd name="connsiteY89" fmla="*/ 79169 h 1840675"/>
                <a:gd name="connsiteX90" fmla="*/ 332509 w 902525"/>
                <a:gd name="connsiteY90" fmla="*/ 43543 h 1840675"/>
                <a:gd name="connsiteX91" fmla="*/ 296883 w 902525"/>
                <a:gd name="connsiteY91" fmla="*/ 3958 h 184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902525" h="1840675">
                  <a:moveTo>
                    <a:pt x="296883" y="3958"/>
                  </a:moveTo>
                  <a:lnTo>
                    <a:pt x="221673" y="0"/>
                  </a:lnTo>
                  <a:lnTo>
                    <a:pt x="150421" y="75210"/>
                  </a:lnTo>
                  <a:lnTo>
                    <a:pt x="71252" y="205839"/>
                  </a:lnTo>
                  <a:lnTo>
                    <a:pt x="47501" y="352301"/>
                  </a:lnTo>
                  <a:lnTo>
                    <a:pt x="67293" y="463137"/>
                  </a:lnTo>
                  <a:lnTo>
                    <a:pt x="106878" y="585849"/>
                  </a:lnTo>
                  <a:lnTo>
                    <a:pt x="126670" y="633350"/>
                  </a:lnTo>
                  <a:lnTo>
                    <a:pt x="83127" y="760021"/>
                  </a:lnTo>
                  <a:lnTo>
                    <a:pt x="35626" y="969818"/>
                  </a:lnTo>
                  <a:lnTo>
                    <a:pt x="7917" y="1108363"/>
                  </a:lnTo>
                  <a:lnTo>
                    <a:pt x="0" y="1227117"/>
                  </a:lnTo>
                  <a:lnTo>
                    <a:pt x="19792" y="1369621"/>
                  </a:lnTo>
                  <a:lnTo>
                    <a:pt x="63335" y="1563584"/>
                  </a:lnTo>
                  <a:lnTo>
                    <a:pt x="126670" y="1721922"/>
                  </a:lnTo>
                  <a:lnTo>
                    <a:pt x="186047" y="1816924"/>
                  </a:lnTo>
                  <a:lnTo>
                    <a:pt x="225631" y="1840675"/>
                  </a:lnTo>
                  <a:lnTo>
                    <a:pt x="285008" y="1824841"/>
                  </a:lnTo>
                  <a:lnTo>
                    <a:pt x="308758" y="1769423"/>
                  </a:lnTo>
                  <a:lnTo>
                    <a:pt x="304800" y="1721922"/>
                  </a:lnTo>
                  <a:lnTo>
                    <a:pt x="273132" y="1666504"/>
                  </a:lnTo>
                  <a:lnTo>
                    <a:pt x="237506" y="1587335"/>
                  </a:lnTo>
                  <a:lnTo>
                    <a:pt x="201880" y="1476498"/>
                  </a:lnTo>
                  <a:lnTo>
                    <a:pt x="174171" y="1369621"/>
                  </a:lnTo>
                  <a:lnTo>
                    <a:pt x="166254" y="1282535"/>
                  </a:lnTo>
                  <a:lnTo>
                    <a:pt x="166254" y="1191491"/>
                  </a:lnTo>
                  <a:lnTo>
                    <a:pt x="174171" y="1104405"/>
                  </a:lnTo>
                  <a:lnTo>
                    <a:pt x="186047" y="1037111"/>
                  </a:lnTo>
                  <a:lnTo>
                    <a:pt x="186047" y="1037111"/>
                  </a:lnTo>
                  <a:lnTo>
                    <a:pt x="217714" y="1001485"/>
                  </a:lnTo>
                  <a:lnTo>
                    <a:pt x="233548" y="1013361"/>
                  </a:lnTo>
                  <a:lnTo>
                    <a:pt x="233548" y="1013361"/>
                  </a:lnTo>
                  <a:lnTo>
                    <a:pt x="237506" y="1128156"/>
                  </a:lnTo>
                  <a:lnTo>
                    <a:pt x="237506" y="1199408"/>
                  </a:lnTo>
                  <a:lnTo>
                    <a:pt x="245423" y="1302327"/>
                  </a:lnTo>
                  <a:lnTo>
                    <a:pt x="269174" y="1417122"/>
                  </a:lnTo>
                  <a:lnTo>
                    <a:pt x="316675" y="1563584"/>
                  </a:lnTo>
                  <a:lnTo>
                    <a:pt x="360218" y="1654628"/>
                  </a:lnTo>
                  <a:lnTo>
                    <a:pt x="399802" y="1710047"/>
                  </a:lnTo>
                  <a:lnTo>
                    <a:pt x="447304" y="1721922"/>
                  </a:lnTo>
                  <a:lnTo>
                    <a:pt x="490847" y="1698171"/>
                  </a:lnTo>
                  <a:lnTo>
                    <a:pt x="514597" y="1654628"/>
                  </a:lnTo>
                  <a:lnTo>
                    <a:pt x="510639" y="1607127"/>
                  </a:lnTo>
                  <a:lnTo>
                    <a:pt x="475013" y="1531917"/>
                  </a:lnTo>
                  <a:lnTo>
                    <a:pt x="435428" y="1444831"/>
                  </a:lnTo>
                  <a:lnTo>
                    <a:pt x="415636" y="1361704"/>
                  </a:lnTo>
                  <a:lnTo>
                    <a:pt x="395844" y="1262743"/>
                  </a:lnTo>
                  <a:lnTo>
                    <a:pt x="391886" y="1171698"/>
                  </a:lnTo>
                  <a:lnTo>
                    <a:pt x="387927" y="1088571"/>
                  </a:lnTo>
                  <a:lnTo>
                    <a:pt x="387927" y="1017319"/>
                  </a:lnTo>
                  <a:lnTo>
                    <a:pt x="399802" y="938150"/>
                  </a:lnTo>
                  <a:lnTo>
                    <a:pt x="411678" y="870857"/>
                  </a:lnTo>
                  <a:lnTo>
                    <a:pt x="435428" y="807522"/>
                  </a:lnTo>
                  <a:lnTo>
                    <a:pt x="459179" y="771896"/>
                  </a:lnTo>
                  <a:lnTo>
                    <a:pt x="510639" y="752104"/>
                  </a:lnTo>
                  <a:lnTo>
                    <a:pt x="570015" y="712519"/>
                  </a:lnTo>
                  <a:lnTo>
                    <a:pt x="645226" y="657101"/>
                  </a:lnTo>
                  <a:lnTo>
                    <a:pt x="704602" y="613558"/>
                  </a:lnTo>
                  <a:lnTo>
                    <a:pt x="752104" y="558140"/>
                  </a:lnTo>
                  <a:lnTo>
                    <a:pt x="803563" y="490847"/>
                  </a:lnTo>
                  <a:lnTo>
                    <a:pt x="843148" y="419595"/>
                  </a:lnTo>
                  <a:lnTo>
                    <a:pt x="870857" y="332509"/>
                  </a:lnTo>
                  <a:lnTo>
                    <a:pt x="890649" y="245423"/>
                  </a:lnTo>
                  <a:lnTo>
                    <a:pt x="902525" y="174171"/>
                  </a:lnTo>
                  <a:lnTo>
                    <a:pt x="878774" y="134587"/>
                  </a:lnTo>
                  <a:lnTo>
                    <a:pt x="843148" y="114795"/>
                  </a:lnTo>
                  <a:lnTo>
                    <a:pt x="843148" y="114795"/>
                  </a:lnTo>
                  <a:lnTo>
                    <a:pt x="787730" y="122711"/>
                  </a:lnTo>
                  <a:lnTo>
                    <a:pt x="767938" y="150421"/>
                  </a:lnTo>
                  <a:lnTo>
                    <a:pt x="748145" y="197922"/>
                  </a:lnTo>
                  <a:lnTo>
                    <a:pt x="740228" y="241465"/>
                  </a:lnTo>
                  <a:lnTo>
                    <a:pt x="720436" y="304800"/>
                  </a:lnTo>
                  <a:lnTo>
                    <a:pt x="688769" y="376052"/>
                  </a:lnTo>
                  <a:lnTo>
                    <a:pt x="641267" y="447304"/>
                  </a:lnTo>
                  <a:lnTo>
                    <a:pt x="585849" y="510639"/>
                  </a:lnTo>
                  <a:lnTo>
                    <a:pt x="506680" y="566057"/>
                  </a:lnTo>
                  <a:lnTo>
                    <a:pt x="471054" y="589808"/>
                  </a:lnTo>
                  <a:lnTo>
                    <a:pt x="427512" y="589808"/>
                  </a:lnTo>
                  <a:lnTo>
                    <a:pt x="356260" y="570015"/>
                  </a:lnTo>
                  <a:lnTo>
                    <a:pt x="288966" y="538348"/>
                  </a:lnTo>
                  <a:lnTo>
                    <a:pt x="253340" y="522514"/>
                  </a:lnTo>
                  <a:lnTo>
                    <a:pt x="233548" y="482930"/>
                  </a:lnTo>
                  <a:lnTo>
                    <a:pt x="217714" y="431470"/>
                  </a:lnTo>
                  <a:lnTo>
                    <a:pt x="205839" y="387927"/>
                  </a:lnTo>
                  <a:lnTo>
                    <a:pt x="201880" y="336467"/>
                  </a:lnTo>
                  <a:lnTo>
                    <a:pt x="209797" y="281049"/>
                  </a:lnTo>
                  <a:lnTo>
                    <a:pt x="249382" y="205839"/>
                  </a:lnTo>
                  <a:lnTo>
                    <a:pt x="304800" y="138545"/>
                  </a:lnTo>
                  <a:lnTo>
                    <a:pt x="328551" y="114795"/>
                  </a:lnTo>
                  <a:lnTo>
                    <a:pt x="336467" y="79169"/>
                  </a:lnTo>
                  <a:lnTo>
                    <a:pt x="332509" y="43543"/>
                  </a:lnTo>
                  <a:lnTo>
                    <a:pt x="296883" y="3958"/>
                  </a:lnTo>
                  <a:close/>
                </a:path>
              </a:pathLst>
            </a:custGeom>
            <a:solidFill>
              <a:srgbClr val="FF72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a:extLst>
                <a:ext uri="{FF2B5EF4-FFF2-40B4-BE49-F238E27FC236}">
                  <a16:creationId xmlns:a16="http://schemas.microsoft.com/office/drawing/2014/main" id="{EE499271-B984-39C8-03F8-2D991453DCA2}"/>
                </a:ext>
              </a:extLst>
            </p:cNvPr>
            <p:cNvSpPr/>
            <p:nvPr/>
          </p:nvSpPr>
          <p:spPr>
            <a:xfrm>
              <a:off x="1880262" y="4536709"/>
              <a:ext cx="237506" cy="237506"/>
            </a:xfrm>
            <a:prstGeom prst="ellipse">
              <a:avLst/>
            </a:prstGeom>
            <a:solidFill>
              <a:srgbClr val="FF7251"/>
            </a:solidFill>
            <a:ln>
              <a:solidFill>
                <a:srgbClr val="FF72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2D2D2410-BFA3-630F-441F-C9B2D509757A}"/>
              </a:ext>
            </a:extLst>
          </p:cNvPr>
          <p:cNvSpPr txBox="1"/>
          <p:nvPr/>
        </p:nvSpPr>
        <p:spPr>
          <a:xfrm>
            <a:off x="851169" y="3437118"/>
            <a:ext cx="2948969" cy="584775"/>
          </a:xfrm>
          <a:prstGeom prst="rect">
            <a:avLst/>
          </a:prstGeom>
          <a:noFill/>
        </p:spPr>
        <p:txBody>
          <a:bodyPr wrap="square" rtlCol="0">
            <a:spAutoFit/>
          </a:bodyPr>
          <a:lstStyle/>
          <a:p>
            <a:pPr algn="r"/>
            <a:r>
              <a:rPr lang="en-US" sz="1600" dirty="0">
                <a:solidFill>
                  <a:schemeClr val="bg1"/>
                </a:solidFill>
                <a:latin typeface="Courier New" panose="02070309020205020404" pitchFamily="49" charset="0"/>
                <a:cs typeface="Courier New" panose="02070309020205020404" pitchFamily="49" charset="0"/>
              </a:rPr>
              <a:t>Reductions in </a:t>
            </a:r>
          </a:p>
          <a:p>
            <a:pPr algn="r"/>
            <a:r>
              <a:rPr lang="en-US" sz="1600" dirty="0">
                <a:solidFill>
                  <a:schemeClr val="bg1"/>
                </a:solidFill>
                <a:latin typeface="Courier New" panose="02070309020205020404" pitchFamily="49" charset="0"/>
                <a:cs typeface="Courier New" panose="02070309020205020404" pitchFamily="49" charset="0"/>
              </a:rPr>
              <a:t>owed tax amount</a:t>
            </a:r>
          </a:p>
        </p:txBody>
      </p:sp>
      <p:sp>
        <p:nvSpPr>
          <p:cNvPr id="7" name="TextBox 6">
            <a:extLst>
              <a:ext uri="{FF2B5EF4-FFF2-40B4-BE49-F238E27FC236}">
                <a16:creationId xmlns:a16="http://schemas.microsoft.com/office/drawing/2014/main" id="{5132CBE0-5346-DDF3-18C8-D1E41F641616}"/>
              </a:ext>
            </a:extLst>
          </p:cNvPr>
          <p:cNvSpPr txBox="1"/>
          <p:nvPr/>
        </p:nvSpPr>
        <p:spPr>
          <a:xfrm>
            <a:off x="8239517" y="3437118"/>
            <a:ext cx="2931322" cy="584775"/>
          </a:xfrm>
          <a:prstGeom prst="rect">
            <a:avLst/>
          </a:prstGeom>
          <a:noFill/>
        </p:spPr>
        <p:txBody>
          <a:bodyPr wrap="square" rtlCol="0">
            <a:spAutoFit/>
          </a:bodyPr>
          <a:lstStyle/>
          <a:p>
            <a:r>
              <a:rPr lang="en-US" sz="1600" dirty="0">
                <a:solidFill>
                  <a:schemeClr val="bg1"/>
                </a:solidFill>
                <a:latin typeface="Courier New" panose="02070309020205020404" pitchFamily="49" charset="0"/>
                <a:cs typeface="Courier New" panose="02070309020205020404" pitchFamily="49" charset="0"/>
              </a:rPr>
              <a:t>Government aid </a:t>
            </a:r>
          </a:p>
          <a:p>
            <a:r>
              <a:rPr lang="en-US" sz="1600" dirty="0">
                <a:solidFill>
                  <a:schemeClr val="bg1"/>
                </a:solidFill>
                <a:latin typeface="Courier New" panose="02070309020205020404" pitchFamily="49" charset="0"/>
                <a:cs typeface="Courier New" panose="02070309020205020404" pitchFamily="49" charset="0"/>
              </a:rPr>
              <a:t>for basic needs</a:t>
            </a:r>
          </a:p>
        </p:txBody>
      </p:sp>
      <p:sp>
        <p:nvSpPr>
          <p:cNvPr id="9" name="TextBox 8">
            <a:extLst>
              <a:ext uri="{FF2B5EF4-FFF2-40B4-BE49-F238E27FC236}">
                <a16:creationId xmlns:a16="http://schemas.microsoft.com/office/drawing/2014/main" id="{87344E60-AC73-53BB-2EBF-F9049C8E8F0F}"/>
              </a:ext>
            </a:extLst>
          </p:cNvPr>
          <p:cNvSpPr txBox="1"/>
          <p:nvPr/>
        </p:nvSpPr>
        <p:spPr>
          <a:xfrm>
            <a:off x="-1299678" y="4305794"/>
            <a:ext cx="5301233" cy="3341941"/>
          </a:xfrm>
          <a:prstGeom prst="rect">
            <a:avLst/>
          </a:prstGeom>
          <a:noFill/>
        </p:spPr>
        <p:txBody>
          <a:bodyPr wrap="square" rtlCol="0">
            <a:spAutoFit/>
          </a:bodyPr>
          <a:lstStyle/>
          <a:p>
            <a:pPr algn="r">
              <a:lnSpc>
                <a:spcPts val="3160"/>
              </a:lnSpc>
            </a:pPr>
            <a:r>
              <a:rPr lang="en-US" dirty="0">
                <a:solidFill>
                  <a:srgbClr val="F7FAE3"/>
                </a:solidFill>
                <a:latin typeface="Avenir Next" panose="020B0503020202020204" pitchFamily="34" charset="0"/>
              </a:rPr>
              <a:t>Boost household income</a:t>
            </a:r>
          </a:p>
          <a:p>
            <a:pPr algn="r">
              <a:lnSpc>
                <a:spcPts val="3160"/>
              </a:lnSpc>
            </a:pPr>
            <a:r>
              <a:rPr lang="en-US" dirty="0">
                <a:solidFill>
                  <a:srgbClr val="F7FAE3"/>
                </a:solidFill>
                <a:latin typeface="Avenir Next" panose="020B0503020202020204" pitchFamily="34" charset="0"/>
              </a:rPr>
              <a:t>Contribute to federal deficit</a:t>
            </a:r>
          </a:p>
          <a:p>
            <a:pPr algn="r">
              <a:lnSpc>
                <a:spcPts val="3160"/>
              </a:lnSpc>
            </a:pPr>
            <a:r>
              <a:rPr lang="en-US" dirty="0">
                <a:solidFill>
                  <a:srgbClr val="F7FAE3"/>
                </a:solidFill>
                <a:latin typeface="Avenir Next" panose="020B0503020202020204" pitchFamily="34" charset="0"/>
              </a:rPr>
              <a:t>Target specific groups</a:t>
            </a:r>
          </a:p>
          <a:p>
            <a:pPr algn="r">
              <a:lnSpc>
                <a:spcPts val="3160"/>
              </a:lnSpc>
            </a:pPr>
            <a:r>
              <a:rPr lang="en-US" dirty="0">
                <a:solidFill>
                  <a:srgbClr val="FF7957"/>
                </a:solidFill>
                <a:latin typeface="Avenir Next" panose="020B0503020202020204" pitchFamily="34" charset="0"/>
              </a:rPr>
              <a:t>Forgone federal revenue</a:t>
            </a:r>
          </a:p>
          <a:p>
            <a:pPr algn="r">
              <a:lnSpc>
                <a:spcPts val="3160"/>
              </a:lnSpc>
            </a:pPr>
            <a:r>
              <a:rPr lang="en-US" dirty="0">
                <a:solidFill>
                  <a:srgbClr val="FF7957"/>
                </a:solidFill>
                <a:latin typeface="Avenir Next" panose="020B0503020202020204" pitchFamily="34" charset="0"/>
              </a:rPr>
              <a:t>Benefits skew toward the rich</a:t>
            </a:r>
          </a:p>
          <a:p>
            <a:pPr algn="r">
              <a:lnSpc>
                <a:spcPts val="3160"/>
              </a:lnSpc>
            </a:pPr>
            <a:endParaRPr lang="en-US" dirty="0">
              <a:solidFill>
                <a:srgbClr val="F7FAE3"/>
              </a:solidFill>
              <a:latin typeface="Avenir Next" panose="020B0503020202020204" pitchFamily="34" charset="0"/>
            </a:endParaRPr>
          </a:p>
          <a:p>
            <a:pPr algn="r">
              <a:lnSpc>
                <a:spcPts val="3160"/>
              </a:lnSpc>
            </a:pPr>
            <a:endParaRPr lang="en-US" dirty="0">
              <a:solidFill>
                <a:srgbClr val="F7FAE3"/>
              </a:solidFill>
              <a:latin typeface="Avenir Next" panose="020B0503020202020204" pitchFamily="34" charset="0"/>
            </a:endParaRPr>
          </a:p>
          <a:p>
            <a:pPr algn="r">
              <a:lnSpc>
                <a:spcPts val="3160"/>
              </a:lnSpc>
            </a:pPr>
            <a:endParaRPr lang="en-US" dirty="0">
              <a:solidFill>
                <a:srgbClr val="F7FAE3"/>
              </a:solidFill>
              <a:latin typeface="Avenir Next" panose="020B0503020202020204" pitchFamily="34" charset="0"/>
            </a:endParaRPr>
          </a:p>
        </p:txBody>
      </p:sp>
      <p:sp>
        <p:nvSpPr>
          <p:cNvPr id="10" name="TextBox 9">
            <a:extLst>
              <a:ext uri="{FF2B5EF4-FFF2-40B4-BE49-F238E27FC236}">
                <a16:creationId xmlns:a16="http://schemas.microsoft.com/office/drawing/2014/main" id="{8C3B4FF7-2FD1-87F3-0BFD-35A185F727FF}"/>
              </a:ext>
            </a:extLst>
          </p:cNvPr>
          <p:cNvSpPr txBox="1"/>
          <p:nvPr/>
        </p:nvSpPr>
        <p:spPr>
          <a:xfrm>
            <a:off x="8043320" y="4305794"/>
            <a:ext cx="4927353" cy="2521203"/>
          </a:xfrm>
          <a:prstGeom prst="rect">
            <a:avLst/>
          </a:prstGeom>
          <a:noFill/>
        </p:spPr>
        <p:txBody>
          <a:bodyPr wrap="square" rtlCol="0">
            <a:spAutoFit/>
          </a:bodyPr>
          <a:lstStyle/>
          <a:p>
            <a:pPr>
              <a:lnSpc>
                <a:spcPts val="3160"/>
              </a:lnSpc>
            </a:pPr>
            <a:r>
              <a:rPr lang="en-US" dirty="0">
                <a:solidFill>
                  <a:srgbClr val="F7FAE3"/>
                </a:solidFill>
                <a:latin typeface="Avenir Next" panose="020B0503020202020204" pitchFamily="34" charset="0"/>
              </a:rPr>
              <a:t>Boosts household income</a:t>
            </a:r>
          </a:p>
          <a:p>
            <a:pPr>
              <a:lnSpc>
                <a:spcPts val="3160"/>
              </a:lnSpc>
            </a:pPr>
            <a:r>
              <a:rPr lang="en-US" dirty="0">
                <a:solidFill>
                  <a:srgbClr val="F7FAE3"/>
                </a:solidFill>
                <a:latin typeface="Avenir Next" panose="020B0503020202020204" pitchFamily="34" charset="0"/>
              </a:rPr>
              <a:t>Contributes to federal deficit</a:t>
            </a:r>
          </a:p>
          <a:p>
            <a:pPr>
              <a:lnSpc>
                <a:spcPts val="3160"/>
              </a:lnSpc>
            </a:pPr>
            <a:r>
              <a:rPr lang="en-US" dirty="0">
                <a:solidFill>
                  <a:srgbClr val="F7FAE3"/>
                </a:solidFill>
                <a:latin typeface="Avenir Next" panose="020B0503020202020204" pitchFamily="34" charset="0"/>
              </a:rPr>
              <a:t>Targets specific groups</a:t>
            </a:r>
          </a:p>
          <a:p>
            <a:pPr>
              <a:lnSpc>
                <a:spcPts val="3160"/>
              </a:lnSpc>
            </a:pPr>
            <a:r>
              <a:rPr lang="en-US" dirty="0">
                <a:solidFill>
                  <a:srgbClr val="CAFEFF"/>
                </a:solidFill>
                <a:latin typeface="Avenir Next" panose="020B0503020202020204" pitchFamily="34" charset="0"/>
              </a:rPr>
              <a:t>Direct federal expenditures</a:t>
            </a:r>
          </a:p>
          <a:p>
            <a:pPr>
              <a:lnSpc>
                <a:spcPts val="3160"/>
              </a:lnSpc>
            </a:pPr>
            <a:r>
              <a:rPr lang="en-US" dirty="0">
                <a:solidFill>
                  <a:srgbClr val="CAFEFF"/>
                </a:solidFill>
                <a:latin typeface="Avenir Next" panose="020B0503020202020204" pitchFamily="34" charset="0"/>
              </a:rPr>
              <a:t>Supports the poor</a:t>
            </a:r>
          </a:p>
          <a:p>
            <a:pPr>
              <a:lnSpc>
                <a:spcPts val="3160"/>
              </a:lnSpc>
            </a:pPr>
            <a:endParaRPr lang="en-US" dirty="0">
              <a:solidFill>
                <a:srgbClr val="F7FAE3"/>
              </a:solidFill>
              <a:latin typeface="Avenir Next" panose="020B0503020202020204" pitchFamily="34" charset="0"/>
            </a:endParaRPr>
          </a:p>
        </p:txBody>
      </p:sp>
      <p:cxnSp>
        <p:nvCxnSpPr>
          <p:cNvPr id="26" name="Straight Connector 25">
            <a:extLst>
              <a:ext uri="{FF2B5EF4-FFF2-40B4-BE49-F238E27FC236}">
                <a16:creationId xmlns:a16="http://schemas.microsoft.com/office/drawing/2014/main" id="{55726908-CB70-3E3B-C9A6-657C3CABE569}"/>
              </a:ext>
            </a:extLst>
          </p:cNvPr>
          <p:cNvCxnSpPr>
            <a:cxnSpLocks/>
          </p:cNvCxnSpPr>
          <p:nvPr/>
        </p:nvCxnSpPr>
        <p:spPr>
          <a:xfrm flipV="1">
            <a:off x="3843869" y="3494907"/>
            <a:ext cx="1692" cy="422097"/>
          </a:xfrm>
          <a:prstGeom prst="line">
            <a:avLst/>
          </a:prstGeom>
          <a:ln w="57150">
            <a:solidFill>
              <a:srgbClr val="353435"/>
            </a:solidFill>
            <a:prstDash val="sysDot"/>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29DB0605-D771-4535-7FE6-D2EB492DB150}"/>
              </a:ext>
            </a:extLst>
          </p:cNvPr>
          <p:cNvGrpSpPr/>
          <p:nvPr/>
        </p:nvGrpSpPr>
        <p:grpSpPr>
          <a:xfrm>
            <a:off x="4765468" y="3254876"/>
            <a:ext cx="3419055" cy="2721888"/>
            <a:chOff x="4765468" y="3254876"/>
            <a:chExt cx="3419055" cy="2721888"/>
          </a:xfrm>
        </p:grpSpPr>
        <p:pic>
          <p:nvPicPr>
            <p:cNvPr id="19" name="Picture 18">
              <a:extLst>
                <a:ext uri="{FF2B5EF4-FFF2-40B4-BE49-F238E27FC236}">
                  <a16:creationId xmlns:a16="http://schemas.microsoft.com/office/drawing/2014/main" id="{710A7D95-5BE0-9886-7623-82C2FF21E69C}"/>
                </a:ext>
              </a:extLst>
            </p:cNvPr>
            <p:cNvPicPr>
              <a:picLocks noChangeAspect="1"/>
            </p:cNvPicPr>
            <p:nvPr/>
          </p:nvPicPr>
          <p:blipFill>
            <a:blip r:embed="rId7"/>
            <a:stretch>
              <a:fillRect/>
            </a:stretch>
          </p:blipFill>
          <p:spPr>
            <a:xfrm>
              <a:off x="4765468" y="3791223"/>
              <a:ext cx="2513938" cy="2185541"/>
            </a:xfrm>
            <a:prstGeom prst="rect">
              <a:avLst/>
            </a:prstGeom>
          </p:spPr>
        </p:pic>
        <p:pic>
          <p:nvPicPr>
            <p:cNvPr id="18" name="Picture 17">
              <a:extLst>
                <a:ext uri="{FF2B5EF4-FFF2-40B4-BE49-F238E27FC236}">
                  <a16:creationId xmlns:a16="http://schemas.microsoft.com/office/drawing/2014/main" id="{577D7D65-DEF6-EA38-BF40-CFBD53372A79}"/>
                </a:ext>
              </a:extLst>
            </p:cNvPr>
            <p:cNvPicPr>
              <a:picLocks noChangeAspect="1"/>
            </p:cNvPicPr>
            <p:nvPr/>
          </p:nvPicPr>
          <p:blipFill>
            <a:blip r:embed="rId8">
              <a:duotone>
                <a:prstClr val="black"/>
                <a:schemeClr val="accent6">
                  <a:tint val="45000"/>
                  <a:satMod val="400000"/>
                </a:schemeClr>
              </a:duotone>
              <a:extLst>
                <a:ext uri="{BEBA8EAE-BF5A-486C-A8C5-ECC9F3942E4B}">
                  <a14:imgProps xmlns:a14="http://schemas.microsoft.com/office/drawing/2010/main">
                    <a14:imgLayer r:embed="rId9">
                      <a14:imgEffect>
                        <a14:brightnessContrast bright="-40000" contrast="-20000"/>
                      </a14:imgEffect>
                    </a14:imgLayer>
                  </a14:imgProps>
                </a:ext>
              </a:extLst>
            </a:blip>
            <a:stretch>
              <a:fillRect/>
            </a:stretch>
          </p:blipFill>
          <p:spPr>
            <a:xfrm>
              <a:off x="5386997" y="3254876"/>
              <a:ext cx="1357577" cy="918794"/>
            </a:xfrm>
            <a:prstGeom prst="rect">
              <a:avLst/>
            </a:prstGeom>
          </p:spPr>
        </p:pic>
        <p:pic>
          <p:nvPicPr>
            <p:cNvPr id="24" name="Picture 23">
              <a:extLst>
                <a:ext uri="{FF2B5EF4-FFF2-40B4-BE49-F238E27FC236}">
                  <a16:creationId xmlns:a16="http://schemas.microsoft.com/office/drawing/2014/main" id="{7901B910-9E4D-312C-DB9D-F5D9FFBC4F5A}"/>
                </a:ext>
              </a:extLst>
            </p:cNvPr>
            <p:cNvPicPr>
              <a:picLocks noChangeAspect="1"/>
            </p:cNvPicPr>
            <p:nvPr/>
          </p:nvPicPr>
          <p:blipFill rotWithShape="1">
            <a:blip r:embed="rId10">
              <a:duotone>
                <a:prstClr val="black"/>
                <a:schemeClr val="tx1">
                  <a:lumMod val="85000"/>
                  <a:lumOff val="15000"/>
                  <a:tint val="45000"/>
                  <a:satMod val="400000"/>
                </a:schemeClr>
              </a:duotone>
              <a:alphaModFix/>
              <a:extLst>
                <a:ext uri="{BEBA8EAE-BF5A-486C-A8C5-ECC9F3942E4B}">
                  <a14:imgProps xmlns:a14="http://schemas.microsoft.com/office/drawing/2010/main">
                    <a14:imgLayer r:embed="rId11">
                      <a14:imgEffect>
                        <a14:sharpenSoften amount="50000"/>
                      </a14:imgEffect>
                      <a14:imgEffect>
                        <a14:colorTemperature colorTemp="4240"/>
                      </a14:imgEffect>
                      <a14:imgEffect>
                        <a14:saturation sat="400000"/>
                      </a14:imgEffect>
                      <a14:imgEffect>
                        <a14:brightnessContrast bright="-20000" contrast="-40000"/>
                      </a14:imgEffect>
                    </a14:imgLayer>
                  </a14:imgProps>
                </a:ext>
              </a:extLst>
            </a:blip>
            <a:srcRect t="4437"/>
            <a:stretch/>
          </p:blipFill>
          <p:spPr>
            <a:xfrm>
              <a:off x="4765468" y="3888205"/>
              <a:ext cx="2513938" cy="2088559"/>
            </a:xfrm>
            <a:prstGeom prst="rect">
              <a:avLst/>
            </a:prstGeom>
          </p:spPr>
        </p:pic>
        <p:cxnSp>
          <p:nvCxnSpPr>
            <p:cNvPr id="28" name="Straight Connector 27">
              <a:extLst>
                <a:ext uri="{FF2B5EF4-FFF2-40B4-BE49-F238E27FC236}">
                  <a16:creationId xmlns:a16="http://schemas.microsoft.com/office/drawing/2014/main" id="{DA03E064-85C3-4CBC-CE3F-4191817F2A4D}"/>
                </a:ext>
              </a:extLst>
            </p:cNvPr>
            <p:cNvCxnSpPr>
              <a:cxnSpLocks/>
            </p:cNvCxnSpPr>
            <p:nvPr/>
          </p:nvCxnSpPr>
          <p:spPr>
            <a:xfrm flipV="1">
              <a:off x="8182831" y="3505630"/>
              <a:ext cx="1692" cy="422097"/>
            </a:xfrm>
            <a:prstGeom prst="line">
              <a:avLst/>
            </a:prstGeom>
            <a:ln w="57150">
              <a:solidFill>
                <a:srgbClr val="353435"/>
              </a:solidFill>
              <a:prstDash val="sysDot"/>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27EFAA5B-262D-101A-8737-1B9B8CE06D58}"/>
              </a:ext>
            </a:extLst>
          </p:cNvPr>
          <p:cNvSpPr txBox="1"/>
          <p:nvPr/>
        </p:nvSpPr>
        <p:spPr>
          <a:xfrm>
            <a:off x="5694663" y="6396790"/>
            <a:ext cx="134734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98</a:t>
            </a:r>
          </a:p>
        </p:txBody>
      </p:sp>
      <p:sp>
        <p:nvSpPr>
          <p:cNvPr id="14" name="TextBox 13">
            <a:extLst>
              <a:ext uri="{FF2B5EF4-FFF2-40B4-BE49-F238E27FC236}">
                <a16:creationId xmlns:a16="http://schemas.microsoft.com/office/drawing/2014/main" id="{84E8F558-0B51-DFC8-350C-A9A3534A798F}"/>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4045012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3E49BCF9-706E-9E05-2ED0-B73F6E492DD5}"/>
              </a:ext>
            </a:extLst>
          </p:cNvPr>
          <p:cNvSpPr/>
          <p:nvPr/>
        </p:nvSpPr>
        <p:spPr>
          <a:xfrm>
            <a:off x="5432457" y="942954"/>
            <a:ext cx="70718" cy="517358"/>
          </a:xfrm>
          <a:custGeom>
            <a:avLst/>
            <a:gdLst>
              <a:gd name="connsiteX0" fmla="*/ 51856 w 142939"/>
              <a:gd name="connsiteY0" fmla="*/ 0 h 517358"/>
              <a:gd name="connsiteX1" fmla="*/ 3730 w 142939"/>
              <a:gd name="connsiteY1" fmla="*/ 184484 h 517358"/>
              <a:gd name="connsiteX2" fmla="*/ 140088 w 142939"/>
              <a:gd name="connsiteY2" fmla="*/ 300789 h 517358"/>
              <a:gd name="connsiteX3" fmla="*/ 91961 w 142939"/>
              <a:gd name="connsiteY3" fmla="*/ 449179 h 517358"/>
              <a:gd name="connsiteX4" fmla="*/ 39824 w 142939"/>
              <a:gd name="connsiteY4" fmla="*/ 517358 h 517358"/>
              <a:gd name="connsiteX0" fmla="*/ 15367 w 104142"/>
              <a:gd name="connsiteY0" fmla="*/ 0 h 517358"/>
              <a:gd name="connsiteX1" fmla="*/ 22779 w 104142"/>
              <a:gd name="connsiteY1" fmla="*/ 162712 h 517358"/>
              <a:gd name="connsiteX2" fmla="*/ 103599 w 104142"/>
              <a:gd name="connsiteY2" fmla="*/ 300789 h 517358"/>
              <a:gd name="connsiteX3" fmla="*/ 55472 w 104142"/>
              <a:gd name="connsiteY3" fmla="*/ 449179 h 517358"/>
              <a:gd name="connsiteX4" fmla="*/ 3335 w 104142"/>
              <a:gd name="connsiteY4" fmla="*/ 517358 h 517358"/>
              <a:gd name="connsiteX0" fmla="*/ 15367 w 127115"/>
              <a:gd name="connsiteY0" fmla="*/ 0 h 517358"/>
              <a:gd name="connsiteX1" fmla="*/ 22779 w 127115"/>
              <a:gd name="connsiteY1" fmla="*/ 162712 h 517358"/>
              <a:gd name="connsiteX2" fmla="*/ 103599 w 127115"/>
              <a:gd name="connsiteY2" fmla="*/ 300789 h 517358"/>
              <a:gd name="connsiteX3" fmla="*/ 120268 w 127115"/>
              <a:gd name="connsiteY3" fmla="*/ 449179 h 517358"/>
              <a:gd name="connsiteX4" fmla="*/ 3335 w 127115"/>
              <a:gd name="connsiteY4" fmla="*/ 517358 h 517358"/>
              <a:gd name="connsiteX0" fmla="*/ 15367 w 120268"/>
              <a:gd name="connsiteY0" fmla="*/ 0 h 517358"/>
              <a:gd name="connsiteX1" fmla="*/ 22779 w 120268"/>
              <a:gd name="connsiteY1" fmla="*/ 162712 h 517358"/>
              <a:gd name="connsiteX2" fmla="*/ 103599 w 120268"/>
              <a:gd name="connsiteY2" fmla="*/ 300789 h 517358"/>
              <a:gd name="connsiteX3" fmla="*/ 120268 w 120268"/>
              <a:gd name="connsiteY3" fmla="*/ 449179 h 517358"/>
              <a:gd name="connsiteX4" fmla="*/ 3335 w 120268"/>
              <a:gd name="connsiteY4" fmla="*/ 517358 h 517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68" h="517358">
                <a:moveTo>
                  <a:pt x="15367" y="0"/>
                </a:moveTo>
                <a:cubicBezTo>
                  <a:pt x="-16049" y="67176"/>
                  <a:pt x="8074" y="112581"/>
                  <a:pt x="22779" y="162712"/>
                </a:cubicBezTo>
                <a:cubicBezTo>
                  <a:pt x="37484" y="212843"/>
                  <a:pt x="87351" y="253045"/>
                  <a:pt x="103599" y="300789"/>
                </a:cubicBezTo>
                <a:cubicBezTo>
                  <a:pt x="119847" y="348534"/>
                  <a:pt x="-29639" y="445741"/>
                  <a:pt x="120268" y="449179"/>
                </a:cubicBezTo>
                <a:cubicBezTo>
                  <a:pt x="103557" y="485274"/>
                  <a:pt x="21048" y="501316"/>
                  <a:pt x="3335" y="517358"/>
                </a:cubicBezTo>
              </a:path>
            </a:pathLst>
          </a:custGeom>
          <a:noFill/>
          <a:ln w="19050">
            <a:solidFill>
              <a:srgbClr val="FF72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47">
            <a:extLst>
              <a:ext uri="{FF2B5EF4-FFF2-40B4-BE49-F238E27FC236}">
                <a16:creationId xmlns:a16="http://schemas.microsoft.com/office/drawing/2014/main" id="{FE786035-B11D-D066-0302-712A982AFFD0}"/>
              </a:ext>
            </a:extLst>
          </p:cNvPr>
          <p:cNvSpPr/>
          <p:nvPr/>
        </p:nvSpPr>
        <p:spPr>
          <a:xfrm>
            <a:off x="7060006" y="928886"/>
            <a:ext cx="51027" cy="545493"/>
          </a:xfrm>
          <a:custGeom>
            <a:avLst/>
            <a:gdLst>
              <a:gd name="connsiteX0" fmla="*/ 51856 w 142939"/>
              <a:gd name="connsiteY0" fmla="*/ 0 h 517358"/>
              <a:gd name="connsiteX1" fmla="*/ 3730 w 142939"/>
              <a:gd name="connsiteY1" fmla="*/ 184484 h 517358"/>
              <a:gd name="connsiteX2" fmla="*/ 140088 w 142939"/>
              <a:gd name="connsiteY2" fmla="*/ 300789 h 517358"/>
              <a:gd name="connsiteX3" fmla="*/ 91961 w 142939"/>
              <a:gd name="connsiteY3" fmla="*/ 449179 h 517358"/>
              <a:gd name="connsiteX4" fmla="*/ 39824 w 142939"/>
              <a:gd name="connsiteY4" fmla="*/ 517358 h 517358"/>
              <a:gd name="connsiteX0" fmla="*/ 15367 w 104142"/>
              <a:gd name="connsiteY0" fmla="*/ 0 h 517358"/>
              <a:gd name="connsiteX1" fmla="*/ 22779 w 104142"/>
              <a:gd name="connsiteY1" fmla="*/ 162712 h 517358"/>
              <a:gd name="connsiteX2" fmla="*/ 103599 w 104142"/>
              <a:gd name="connsiteY2" fmla="*/ 300789 h 517358"/>
              <a:gd name="connsiteX3" fmla="*/ 55472 w 104142"/>
              <a:gd name="connsiteY3" fmla="*/ 449179 h 517358"/>
              <a:gd name="connsiteX4" fmla="*/ 3335 w 104142"/>
              <a:gd name="connsiteY4" fmla="*/ 517358 h 517358"/>
              <a:gd name="connsiteX0" fmla="*/ 15367 w 127115"/>
              <a:gd name="connsiteY0" fmla="*/ 0 h 517358"/>
              <a:gd name="connsiteX1" fmla="*/ 22779 w 127115"/>
              <a:gd name="connsiteY1" fmla="*/ 162712 h 517358"/>
              <a:gd name="connsiteX2" fmla="*/ 103599 w 127115"/>
              <a:gd name="connsiteY2" fmla="*/ 300789 h 517358"/>
              <a:gd name="connsiteX3" fmla="*/ 120268 w 127115"/>
              <a:gd name="connsiteY3" fmla="*/ 449179 h 517358"/>
              <a:gd name="connsiteX4" fmla="*/ 3335 w 127115"/>
              <a:gd name="connsiteY4" fmla="*/ 517358 h 517358"/>
              <a:gd name="connsiteX0" fmla="*/ 15367 w 120268"/>
              <a:gd name="connsiteY0" fmla="*/ 0 h 517358"/>
              <a:gd name="connsiteX1" fmla="*/ 22779 w 120268"/>
              <a:gd name="connsiteY1" fmla="*/ 162712 h 517358"/>
              <a:gd name="connsiteX2" fmla="*/ 103599 w 120268"/>
              <a:gd name="connsiteY2" fmla="*/ 300789 h 517358"/>
              <a:gd name="connsiteX3" fmla="*/ 120268 w 120268"/>
              <a:gd name="connsiteY3" fmla="*/ 449179 h 517358"/>
              <a:gd name="connsiteX4" fmla="*/ 3335 w 120268"/>
              <a:gd name="connsiteY4" fmla="*/ 517358 h 517358"/>
              <a:gd name="connsiteX0" fmla="*/ 12032 w 116933"/>
              <a:gd name="connsiteY0" fmla="*/ 0 h 517358"/>
              <a:gd name="connsiteX1" fmla="*/ 102751 w 116933"/>
              <a:gd name="connsiteY1" fmla="*/ 168155 h 517358"/>
              <a:gd name="connsiteX2" fmla="*/ 100264 w 116933"/>
              <a:gd name="connsiteY2" fmla="*/ 300789 h 517358"/>
              <a:gd name="connsiteX3" fmla="*/ 116933 w 116933"/>
              <a:gd name="connsiteY3" fmla="*/ 449179 h 517358"/>
              <a:gd name="connsiteX4" fmla="*/ 0 w 116933"/>
              <a:gd name="connsiteY4" fmla="*/ 517358 h 517358"/>
              <a:gd name="connsiteX0" fmla="*/ 23047 w 127948"/>
              <a:gd name="connsiteY0" fmla="*/ 0 h 517358"/>
              <a:gd name="connsiteX1" fmla="*/ 113766 w 127948"/>
              <a:gd name="connsiteY1" fmla="*/ 168155 h 517358"/>
              <a:gd name="connsiteX2" fmla="*/ 202 w 127948"/>
              <a:gd name="connsiteY2" fmla="*/ 306232 h 517358"/>
              <a:gd name="connsiteX3" fmla="*/ 127948 w 127948"/>
              <a:gd name="connsiteY3" fmla="*/ 449179 h 517358"/>
              <a:gd name="connsiteX4" fmla="*/ 11015 w 127948"/>
              <a:gd name="connsiteY4" fmla="*/ 517358 h 517358"/>
              <a:gd name="connsiteX0" fmla="*/ 12032 w 116933"/>
              <a:gd name="connsiteY0" fmla="*/ 0 h 517358"/>
              <a:gd name="connsiteX1" fmla="*/ 102751 w 116933"/>
              <a:gd name="connsiteY1" fmla="*/ 168155 h 517358"/>
              <a:gd name="connsiteX2" fmla="*/ 53983 w 116933"/>
              <a:gd name="connsiteY2" fmla="*/ 338889 h 517358"/>
              <a:gd name="connsiteX3" fmla="*/ 116933 w 116933"/>
              <a:gd name="connsiteY3" fmla="*/ 449179 h 517358"/>
              <a:gd name="connsiteX4" fmla="*/ 0 w 116933"/>
              <a:gd name="connsiteY4" fmla="*/ 517358 h 517358"/>
              <a:gd name="connsiteX0" fmla="*/ 12032 w 116933"/>
              <a:gd name="connsiteY0" fmla="*/ 0 h 517358"/>
              <a:gd name="connsiteX1" fmla="*/ 56469 w 116933"/>
              <a:gd name="connsiteY1" fmla="*/ 184484 h 517358"/>
              <a:gd name="connsiteX2" fmla="*/ 53983 w 116933"/>
              <a:gd name="connsiteY2" fmla="*/ 338889 h 517358"/>
              <a:gd name="connsiteX3" fmla="*/ 116933 w 116933"/>
              <a:gd name="connsiteY3" fmla="*/ 449179 h 517358"/>
              <a:gd name="connsiteX4" fmla="*/ 0 w 116933"/>
              <a:gd name="connsiteY4" fmla="*/ 517358 h 517358"/>
              <a:gd name="connsiteX0" fmla="*/ 30471 w 135372"/>
              <a:gd name="connsiteY0" fmla="*/ 0 h 517358"/>
              <a:gd name="connsiteX1" fmla="*/ 3135 w 135372"/>
              <a:gd name="connsiteY1" fmla="*/ 219653 h 517358"/>
              <a:gd name="connsiteX2" fmla="*/ 72422 w 135372"/>
              <a:gd name="connsiteY2" fmla="*/ 338889 h 517358"/>
              <a:gd name="connsiteX3" fmla="*/ 135372 w 135372"/>
              <a:gd name="connsiteY3" fmla="*/ 449179 h 517358"/>
              <a:gd name="connsiteX4" fmla="*/ 18439 w 135372"/>
              <a:gd name="connsiteY4" fmla="*/ 517358 h 517358"/>
              <a:gd name="connsiteX0" fmla="*/ 161212 w 161212"/>
              <a:gd name="connsiteY0" fmla="*/ 0 h 531425"/>
              <a:gd name="connsiteX1" fmla="*/ 2291 w 161212"/>
              <a:gd name="connsiteY1" fmla="*/ 233720 h 531425"/>
              <a:gd name="connsiteX2" fmla="*/ 71578 w 161212"/>
              <a:gd name="connsiteY2" fmla="*/ 352956 h 531425"/>
              <a:gd name="connsiteX3" fmla="*/ 134528 w 161212"/>
              <a:gd name="connsiteY3" fmla="*/ 463246 h 531425"/>
              <a:gd name="connsiteX4" fmla="*/ 17595 w 161212"/>
              <a:gd name="connsiteY4" fmla="*/ 531425 h 531425"/>
              <a:gd name="connsiteX0" fmla="*/ 143617 w 143617"/>
              <a:gd name="connsiteY0" fmla="*/ 0 h 531425"/>
              <a:gd name="connsiteX1" fmla="*/ 68432 w 143617"/>
              <a:gd name="connsiteY1" fmla="*/ 240754 h 531425"/>
              <a:gd name="connsiteX2" fmla="*/ 53983 w 143617"/>
              <a:gd name="connsiteY2" fmla="*/ 352956 h 531425"/>
              <a:gd name="connsiteX3" fmla="*/ 116933 w 143617"/>
              <a:gd name="connsiteY3" fmla="*/ 463246 h 531425"/>
              <a:gd name="connsiteX4" fmla="*/ 0 w 143617"/>
              <a:gd name="connsiteY4" fmla="*/ 531425 h 531425"/>
              <a:gd name="connsiteX0" fmla="*/ 143617 w 143617"/>
              <a:gd name="connsiteY0" fmla="*/ 0 h 531425"/>
              <a:gd name="connsiteX1" fmla="*/ 68432 w 143617"/>
              <a:gd name="connsiteY1" fmla="*/ 240754 h 531425"/>
              <a:gd name="connsiteX2" fmla="*/ 137719 w 143617"/>
              <a:gd name="connsiteY2" fmla="*/ 367024 h 531425"/>
              <a:gd name="connsiteX3" fmla="*/ 116933 w 143617"/>
              <a:gd name="connsiteY3" fmla="*/ 463246 h 531425"/>
              <a:gd name="connsiteX4" fmla="*/ 0 w 143617"/>
              <a:gd name="connsiteY4" fmla="*/ 531425 h 531425"/>
              <a:gd name="connsiteX0" fmla="*/ 86780 w 86780"/>
              <a:gd name="connsiteY0" fmla="*/ 0 h 545493"/>
              <a:gd name="connsiteX1" fmla="*/ 11595 w 86780"/>
              <a:gd name="connsiteY1" fmla="*/ 240754 h 545493"/>
              <a:gd name="connsiteX2" fmla="*/ 80882 w 86780"/>
              <a:gd name="connsiteY2" fmla="*/ 367024 h 545493"/>
              <a:gd name="connsiteX3" fmla="*/ 60096 w 86780"/>
              <a:gd name="connsiteY3" fmla="*/ 463246 h 545493"/>
              <a:gd name="connsiteX4" fmla="*/ 50824 w 86780"/>
              <a:gd name="connsiteY4" fmla="*/ 545493 h 545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80" h="545493">
                <a:moveTo>
                  <a:pt x="86780" y="0"/>
                </a:moveTo>
                <a:cubicBezTo>
                  <a:pt x="55364" y="67176"/>
                  <a:pt x="12578" y="179583"/>
                  <a:pt x="11595" y="240754"/>
                </a:cubicBezTo>
                <a:cubicBezTo>
                  <a:pt x="10612" y="301925"/>
                  <a:pt x="72799" y="329942"/>
                  <a:pt x="80882" y="367024"/>
                </a:cubicBezTo>
                <a:cubicBezTo>
                  <a:pt x="88965" y="404106"/>
                  <a:pt x="-89811" y="459808"/>
                  <a:pt x="60096" y="463246"/>
                </a:cubicBezTo>
                <a:cubicBezTo>
                  <a:pt x="43385" y="499341"/>
                  <a:pt x="68537" y="529451"/>
                  <a:pt x="50824" y="545493"/>
                </a:cubicBezTo>
              </a:path>
            </a:pathLst>
          </a:custGeom>
          <a:noFill/>
          <a:ln w="19050">
            <a:solidFill>
              <a:srgbClr val="FF72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6CF37808-6277-638F-98AD-EAEDC9DF35F5}"/>
              </a:ext>
            </a:extLst>
          </p:cNvPr>
          <p:cNvGrpSpPr/>
          <p:nvPr/>
        </p:nvGrpSpPr>
        <p:grpSpPr>
          <a:xfrm>
            <a:off x="426136" y="177341"/>
            <a:ext cx="11399953" cy="869855"/>
            <a:chOff x="6095" y="77325"/>
            <a:chExt cx="12191999" cy="869855"/>
          </a:xfrm>
        </p:grpSpPr>
        <p:sp>
          <p:nvSpPr>
            <p:cNvPr id="3" name="Rounded Rectangle 2">
              <a:extLst>
                <a:ext uri="{FF2B5EF4-FFF2-40B4-BE49-F238E27FC236}">
                  <a16:creationId xmlns:a16="http://schemas.microsoft.com/office/drawing/2014/main" id="{219D17E5-94D1-1CAC-E798-97BBC161097E}"/>
                </a:ext>
              </a:extLst>
            </p:cNvPr>
            <p:cNvSpPr/>
            <p:nvPr/>
          </p:nvSpPr>
          <p:spPr>
            <a:xfrm>
              <a:off x="6095" y="77325"/>
              <a:ext cx="12191999"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a:extLst>
                <a:ext uri="{FF2B5EF4-FFF2-40B4-BE49-F238E27FC236}">
                  <a16:creationId xmlns:a16="http://schemas.microsoft.com/office/drawing/2014/main" id="{442A31CA-D91B-FAC6-F8FA-09994A4849D0}"/>
                </a:ext>
              </a:extLst>
            </p:cNvPr>
            <p:cNvSpPr/>
            <p:nvPr/>
          </p:nvSpPr>
          <p:spPr>
            <a:xfrm>
              <a:off x="103631" y="143301"/>
              <a:ext cx="11984736"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3CCA7FCF-09E3-6C8A-C5F9-ECC0FF2354E5}"/>
              </a:ext>
            </a:extLst>
          </p:cNvPr>
          <p:cNvSpPr txBox="1"/>
          <p:nvPr/>
        </p:nvSpPr>
        <p:spPr>
          <a:xfrm>
            <a:off x="66135" y="322710"/>
            <a:ext cx="12047765" cy="1015663"/>
          </a:xfrm>
          <a:prstGeom prst="rect">
            <a:avLst/>
          </a:prstGeom>
          <a:noFill/>
        </p:spPr>
        <p:txBody>
          <a:bodyPr wrap="square" rtlCol="0">
            <a:spAutoFit/>
          </a:bodyPr>
          <a:lstStyle/>
          <a:p>
            <a:pPr algn="ctr"/>
            <a:r>
              <a:rPr lang="en-US" sz="3000" spc="40">
                <a:solidFill>
                  <a:srgbClr val="E5E9D0"/>
                </a:solidFill>
                <a:latin typeface="Hardwick WF" pitchFamily="2" charset="0"/>
              </a:rPr>
              <a:t>A TAX BREAK IS SOMETHING AKIN TO A GOVERNMENT CHECK </a:t>
            </a:r>
          </a:p>
          <a:p>
            <a:pPr algn="ctr"/>
            <a:endParaRPr lang="en-US" sz="3000" spc="40" dirty="0">
              <a:solidFill>
                <a:srgbClr val="E5E9D0"/>
              </a:solidFill>
              <a:latin typeface="Hardwick WF" pitchFamily="2" charset="0"/>
            </a:endParaRPr>
          </a:p>
        </p:txBody>
      </p:sp>
      <p:sp>
        <p:nvSpPr>
          <p:cNvPr id="19" name="TextBox 18">
            <a:extLst>
              <a:ext uri="{FF2B5EF4-FFF2-40B4-BE49-F238E27FC236}">
                <a16:creationId xmlns:a16="http://schemas.microsoft.com/office/drawing/2014/main" id="{E8A97E3A-8AAC-564C-04E1-B5898CC4FACE}"/>
              </a:ext>
            </a:extLst>
          </p:cNvPr>
          <p:cNvSpPr txBox="1"/>
          <p:nvPr/>
        </p:nvSpPr>
        <p:spPr>
          <a:xfrm>
            <a:off x="604965" y="3570014"/>
            <a:ext cx="5327429" cy="1985159"/>
          </a:xfrm>
          <a:prstGeom prst="rect">
            <a:avLst/>
          </a:prstGeom>
          <a:noFill/>
        </p:spPr>
        <p:txBody>
          <a:bodyPr wrap="square" rtlCol="0">
            <a:spAutoFit/>
          </a:bodyPr>
          <a:lstStyle/>
          <a:p>
            <a:pPr>
              <a:lnSpc>
                <a:spcPct val="150000"/>
              </a:lnSpc>
            </a:pPr>
            <a:r>
              <a:rPr lang="en-US" sz="2400" dirty="0">
                <a:solidFill>
                  <a:srgbClr val="E6EAD0"/>
                </a:solidFill>
                <a:latin typeface="Avenir Next Medium" panose="020B0503020202020204" pitchFamily="34" charset="0"/>
                <a:cs typeface="Courier New" panose="02070309020205020404" pitchFamily="49" charset="0"/>
              </a:rPr>
              <a:t>The United States spent</a:t>
            </a:r>
          </a:p>
          <a:p>
            <a:pPr>
              <a:lnSpc>
                <a:spcPct val="150000"/>
              </a:lnSpc>
            </a:pPr>
            <a:r>
              <a:rPr lang="en-US" sz="3600" b="1">
                <a:solidFill>
                  <a:srgbClr val="FF7150"/>
                </a:solidFill>
                <a:latin typeface="Hardwick WF" pitchFamily="2" charset="0"/>
                <a:cs typeface="Courier New" panose="02070309020205020404" pitchFamily="49" charset="0"/>
              </a:rPr>
              <a:t>$1.8 TRILLION </a:t>
            </a:r>
          </a:p>
          <a:p>
            <a:pPr>
              <a:lnSpc>
                <a:spcPct val="150000"/>
              </a:lnSpc>
            </a:pPr>
            <a:r>
              <a:rPr lang="en-US" sz="2400">
                <a:solidFill>
                  <a:srgbClr val="E6EAD0"/>
                </a:solidFill>
                <a:latin typeface="Avenir Next Medium" panose="020B0503020202020204" pitchFamily="34" charset="0"/>
                <a:cs typeface="Courier New" panose="02070309020205020404" pitchFamily="49" charset="0"/>
              </a:rPr>
              <a:t>on </a:t>
            </a:r>
            <a:r>
              <a:rPr lang="en-US" sz="2400" dirty="0">
                <a:solidFill>
                  <a:srgbClr val="E6EAD0"/>
                </a:solidFill>
                <a:latin typeface="Avenir Next Medium" panose="020B0503020202020204" pitchFamily="34" charset="0"/>
                <a:cs typeface="Courier New" panose="02070309020205020404" pitchFamily="49" charset="0"/>
              </a:rPr>
              <a:t>tax breaks in 2021. </a:t>
            </a:r>
          </a:p>
        </p:txBody>
      </p:sp>
      <p:sp>
        <p:nvSpPr>
          <p:cNvPr id="30" name="TextBox 29">
            <a:extLst>
              <a:ext uri="{FF2B5EF4-FFF2-40B4-BE49-F238E27FC236}">
                <a16:creationId xmlns:a16="http://schemas.microsoft.com/office/drawing/2014/main" id="{2FFE0926-E10A-F7B4-78CC-01AEE0F38A83}"/>
              </a:ext>
            </a:extLst>
          </p:cNvPr>
          <p:cNvSpPr txBox="1"/>
          <p:nvPr/>
        </p:nvSpPr>
        <p:spPr>
          <a:xfrm>
            <a:off x="7041001" y="3470124"/>
            <a:ext cx="4333772" cy="2354491"/>
          </a:xfrm>
          <a:prstGeom prst="rect">
            <a:avLst/>
          </a:prstGeom>
          <a:noFill/>
        </p:spPr>
        <p:txBody>
          <a:bodyPr wrap="square" rtlCol="0">
            <a:spAutoFit/>
          </a:bodyPr>
          <a:lstStyle/>
          <a:p>
            <a:pPr algn="r">
              <a:lnSpc>
                <a:spcPct val="150000"/>
              </a:lnSpc>
            </a:pPr>
            <a:r>
              <a:rPr lang="en-US" sz="2400" dirty="0">
                <a:solidFill>
                  <a:srgbClr val="E6EAD0"/>
                </a:solidFill>
                <a:latin typeface="Avenir Next Medium" panose="020B0503020202020204" pitchFamily="34" charset="0"/>
                <a:cs typeface="Courier New" panose="02070309020205020404" pitchFamily="49" charset="0"/>
              </a:rPr>
              <a:t>The United States spent </a:t>
            </a:r>
            <a:endParaRPr lang="en-US" sz="2000" dirty="0">
              <a:solidFill>
                <a:schemeClr val="bg1"/>
              </a:solidFill>
              <a:latin typeface="Courier New" panose="02070309020205020404" pitchFamily="49" charset="0"/>
              <a:cs typeface="Courier New" panose="02070309020205020404" pitchFamily="49" charset="0"/>
            </a:endParaRPr>
          </a:p>
          <a:p>
            <a:pPr algn="r">
              <a:lnSpc>
                <a:spcPct val="150000"/>
              </a:lnSpc>
            </a:pPr>
            <a:r>
              <a:rPr lang="en-US" sz="2800" b="1" dirty="0">
                <a:solidFill>
                  <a:srgbClr val="CAFEFF"/>
                </a:solidFill>
                <a:latin typeface="Hardwick WF" pitchFamily="2" charset="0"/>
                <a:cs typeface="Courier New" panose="02070309020205020404" pitchFamily="49" charset="0"/>
              </a:rPr>
              <a:t>$600 BILLION</a:t>
            </a:r>
          </a:p>
          <a:p>
            <a:pPr algn="r">
              <a:lnSpc>
                <a:spcPct val="150000"/>
              </a:lnSpc>
            </a:pPr>
            <a:r>
              <a:rPr lang="en-US" sz="2400" dirty="0">
                <a:solidFill>
                  <a:srgbClr val="E6EAD0"/>
                </a:solidFill>
                <a:latin typeface="Avenir Next Medium" panose="020B0503020202020204" pitchFamily="34" charset="0"/>
                <a:cs typeface="Courier New" panose="02070309020205020404" pitchFamily="49" charset="0"/>
              </a:rPr>
              <a:t>on means-tested </a:t>
            </a:r>
          </a:p>
          <a:p>
            <a:pPr algn="r">
              <a:lnSpc>
                <a:spcPct val="150000"/>
              </a:lnSpc>
            </a:pPr>
            <a:r>
              <a:rPr lang="en-US" sz="2400" dirty="0">
                <a:solidFill>
                  <a:srgbClr val="E6EAD0"/>
                </a:solidFill>
                <a:latin typeface="Avenir Next Medium" panose="020B0503020202020204" pitchFamily="34" charset="0"/>
                <a:cs typeface="Courier New" panose="02070309020205020404" pitchFamily="49" charset="0"/>
              </a:rPr>
              <a:t>benefits in 2021. </a:t>
            </a:r>
          </a:p>
        </p:txBody>
      </p:sp>
      <p:grpSp>
        <p:nvGrpSpPr>
          <p:cNvPr id="39" name="Group 38">
            <a:extLst>
              <a:ext uri="{FF2B5EF4-FFF2-40B4-BE49-F238E27FC236}">
                <a16:creationId xmlns:a16="http://schemas.microsoft.com/office/drawing/2014/main" id="{34CDB1E3-B406-2C51-0434-4954DBBC0A74}"/>
              </a:ext>
            </a:extLst>
          </p:cNvPr>
          <p:cNvGrpSpPr/>
          <p:nvPr/>
        </p:nvGrpSpPr>
        <p:grpSpPr>
          <a:xfrm>
            <a:off x="2029968" y="1321651"/>
            <a:ext cx="8375904" cy="1211999"/>
            <a:chOff x="1310055" y="1221636"/>
            <a:chExt cx="9340773" cy="785217"/>
          </a:xfrm>
        </p:grpSpPr>
        <p:sp>
          <p:nvSpPr>
            <p:cNvPr id="40" name="Octagon 39">
              <a:extLst>
                <a:ext uri="{FF2B5EF4-FFF2-40B4-BE49-F238E27FC236}">
                  <a16:creationId xmlns:a16="http://schemas.microsoft.com/office/drawing/2014/main" id="{8EBC705B-0F27-4001-0E89-E9ED1EF13D28}"/>
                </a:ext>
              </a:extLst>
            </p:cNvPr>
            <p:cNvSpPr/>
            <p:nvPr/>
          </p:nvSpPr>
          <p:spPr>
            <a:xfrm>
              <a:off x="1310055" y="1221636"/>
              <a:ext cx="9340773" cy="785217"/>
            </a:xfrm>
            <a:prstGeom prst="octagon">
              <a:avLst/>
            </a:prstGeom>
            <a:solidFill>
              <a:srgbClr val="191819"/>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ctagon 40">
              <a:extLst>
                <a:ext uri="{FF2B5EF4-FFF2-40B4-BE49-F238E27FC236}">
                  <a16:creationId xmlns:a16="http://schemas.microsoft.com/office/drawing/2014/main" id="{889A6863-98C3-8B14-E155-343F9EBCB388}"/>
                </a:ext>
              </a:extLst>
            </p:cNvPr>
            <p:cNvSpPr/>
            <p:nvPr/>
          </p:nvSpPr>
          <p:spPr>
            <a:xfrm>
              <a:off x="1447650" y="1292508"/>
              <a:ext cx="9100148" cy="643373"/>
            </a:xfrm>
            <a:prstGeom prst="octagon">
              <a:avLst/>
            </a:prstGeom>
            <a:solidFill>
              <a:srgbClr val="201F20"/>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2" name="Group 41">
            <a:extLst>
              <a:ext uri="{FF2B5EF4-FFF2-40B4-BE49-F238E27FC236}">
                <a16:creationId xmlns:a16="http://schemas.microsoft.com/office/drawing/2014/main" id="{281A63D1-D92C-11B2-1D33-0461AC115E48}"/>
              </a:ext>
            </a:extLst>
          </p:cNvPr>
          <p:cNvGrpSpPr/>
          <p:nvPr/>
        </p:nvGrpSpPr>
        <p:grpSpPr>
          <a:xfrm>
            <a:off x="2863432" y="1434550"/>
            <a:ext cx="1057434" cy="955793"/>
            <a:chOff x="376198" y="1113149"/>
            <a:chExt cx="869855" cy="869855"/>
          </a:xfrm>
        </p:grpSpPr>
        <p:pic>
          <p:nvPicPr>
            <p:cNvPr id="43" name="Graphic 42" descr="Key with solid fill">
              <a:extLst>
                <a:ext uri="{FF2B5EF4-FFF2-40B4-BE49-F238E27FC236}">
                  <a16:creationId xmlns:a16="http://schemas.microsoft.com/office/drawing/2014/main" id="{9891AAA9-8127-992D-DC58-BAA8508E14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6198" y="1113149"/>
              <a:ext cx="869855" cy="869855"/>
            </a:xfrm>
            <a:prstGeom prst="rect">
              <a:avLst/>
            </a:prstGeom>
          </p:spPr>
        </p:pic>
        <p:sp>
          <p:nvSpPr>
            <p:cNvPr id="44" name="Snip Same Side Corner Rectangle 43">
              <a:extLst>
                <a:ext uri="{FF2B5EF4-FFF2-40B4-BE49-F238E27FC236}">
                  <a16:creationId xmlns:a16="http://schemas.microsoft.com/office/drawing/2014/main" id="{A496D14E-343C-88FA-6F73-4AC28AEF9C1D}"/>
                </a:ext>
              </a:extLst>
            </p:cNvPr>
            <p:cNvSpPr/>
            <p:nvPr/>
          </p:nvSpPr>
          <p:spPr>
            <a:xfrm rot="16200000">
              <a:off x="384690" y="1357214"/>
              <a:ext cx="389827" cy="388244"/>
            </a:xfrm>
            <a:prstGeom prst="snip2SameRect">
              <a:avLst>
                <a:gd name="adj1" fmla="val 21679"/>
                <a:gd name="adj2" fmla="val 3659"/>
              </a:avLst>
            </a:prstGeom>
            <a:solidFill>
              <a:srgbClr val="FF72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ounded Rectangle 49">
              <a:extLst>
                <a:ext uri="{FF2B5EF4-FFF2-40B4-BE49-F238E27FC236}">
                  <a16:creationId xmlns:a16="http://schemas.microsoft.com/office/drawing/2014/main" id="{5204496C-CDA2-F062-1DC9-2381C1B7161B}"/>
                </a:ext>
              </a:extLst>
            </p:cNvPr>
            <p:cNvSpPr/>
            <p:nvPr/>
          </p:nvSpPr>
          <p:spPr>
            <a:xfrm>
              <a:off x="460075" y="1495245"/>
              <a:ext cx="74763" cy="103517"/>
            </a:xfrm>
            <a:prstGeom prst="roundRect">
              <a:avLst/>
            </a:prstGeom>
            <a:solidFill>
              <a:srgbClr val="171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1" name="TextBox 50">
            <a:extLst>
              <a:ext uri="{FF2B5EF4-FFF2-40B4-BE49-F238E27FC236}">
                <a16:creationId xmlns:a16="http://schemas.microsoft.com/office/drawing/2014/main" id="{CFFB03E6-8176-4E6B-EB25-6BD4B7108DA8}"/>
              </a:ext>
            </a:extLst>
          </p:cNvPr>
          <p:cNvSpPr txBox="1"/>
          <p:nvPr/>
        </p:nvSpPr>
        <p:spPr>
          <a:xfrm>
            <a:off x="4053200" y="1519209"/>
            <a:ext cx="6550047" cy="743793"/>
          </a:xfrm>
          <a:prstGeom prst="rect">
            <a:avLst/>
          </a:prstGeom>
          <a:noFill/>
        </p:spPr>
        <p:txBody>
          <a:bodyPr wrap="square" rtlCol="0">
            <a:spAutoFit/>
          </a:bodyPr>
          <a:lstStyle/>
          <a:p>
            <a:pPr>
              <a:lnSpc>
                <a:spcPts val="2560"/>
              </a:lnSpc>
            </a:pPr>
            <a:r>
              <a:rPr lang="en-US" dirty="0">
                <a:solidFill>
                  <a:schemeClr val="bg1"/>
                </a:solidFill>
                <a:latin typeface="Avenir" panose="02000503020000020003" pitchFamily="2" charset="0"/>
              </a:rPr>
              <a:t>We give the most to families who have plenty already, </a:t>
            </a:r>
          </a:p>
          <a:p>
            <a:pPr>
              <a:lnSpc>
                <a:spcPts val="2560"/>
              </a:lnSpc>
            </a:pPr>
            <a:r>
              <a:rPr lang="en-US" dirty="0">
                <a:solidFill>
                  <a:schemeClr val="bg1"/>
                </a:solidFill>
                <a:latin typeface="Avenir" panose="02000503020000020003" pitchFamily="2" charset="0"/>
              </a:rPr>
              <a:t>and this starves antipoverty programs. </a:t>
            </a:r>
          </a:p>
        </p:txBody>
      </p:sp>
      <p:grpSp>
        <p:nvGrpSpPr>
          <p:cNvPr id="57" name="Group 56">
            <a:extLst>
              <a:ext uri="{FF2B5EF4-FFF2-40B4-BE49-F238E27FC236}">
                <a16:creationId xmlns:a16="http://schemas.microsoft.com/office/drawing/2014/main" id="{A94F6655-0809-6928-1CB7-A1FFBFB6EFF7}"/>
              </a:ext>
            </a:extLst>
          </p:cNvPr>
          <p:cNvGrpSpPr/>
          <p:nvPr/>
        </p:nvGrpSpPr>
        <p:grpSpPr>
          <a:xfrm>
            <a:off x="4765468" y="3254876"/>
            <a:ext cx="2526969" cy="2737263"/>
            <a:chOff x="4765468" y="3254876"/>
            <a:chExt cx="2526969" cy="2737263"/>
          </a:xfrm>
        </p:grpSpPr>
        <p:grpSp>
          <p:nvGrpSpPr>
            <p:cNvPr id="35" name="Group 34">
              <a:extLst>
                <a:ext uri="{FF2B5EF4-FFF2-40B4-BE49-F238E27FC236}">
                  <a16:creationId xmlns:a16="http://schemas.microsoft.com/office/drawing/2014/main" id="{E2664643-4D70-B9A6-0C34-EBD3B56D177E}"/>
                </a:ext>
              </a:extLst>
            </p:cNvPr>
            <p:cNvGrpSpPr/>
            <p:nvPr/>
          </p:nvGrpSpPr>
          <p:grpSpPr>
            <a:xfrm>
              <a:off x="4765468" y="3254876"/>
              <a:ext cx="2513938" cy="2721888"/>
              <a:chOff x="4765468" y="3254876"/>
              <a:chExt cx="2513938" cy="2721888"/>
            </a:xfrm>
          </p:grpSpPr>
          <p:pic>
            <p:nvPicPr>
              <p:cNvPr id="36" name="Picture 35">
                <a:extLst>
                  <a:ext uri="{FF2B5EF4-FFF2-40B4-BE49-F238E27FC236}">
                    <a16:creationId xmlns:a16="http://schemas.microsoft.com/office/drawing/2014/main" id="{EDFF126A-ED3D-89BC-A4D4-7D98CF7B8F30}"/>
                  </a:ext>
                </a:extLst>
              </p:cNvPr>
              <p:cNvPicPr>
                <a:picLocks noChangeAspect="1"/>
              </p:cNvPicPr>
              <p:nvPr/>
            </p:nvPicPr>
            <p:blipFill>
              <a:blip r:embed="rId5"/>
              <a:stretch>
                <a:fillRect/>
              </a:stretch>
            </p:blipFill>
            <p:spPr>
              <a:xfrm>
                <a:off x="4765468" y="3791223"/>
                <a:ext cx="2513938" cy="2185541"/>
              </a:xfrm>
              <a:prstGeom prst="rect">
                <a:avLst/>
              </a:prstGeom>
            </p:spPr>
          </p:pic>
          <p:pic>
            <p:nvPicPr>
              <p:cNvPr id="37" name="Picture 36">
                <a:extLst>
                  <a:ext uri="{FF2B5EF4-FFF2-40B4-BE49-F238E27FC236}">
                    <a16:creationId xmlns:a16="http://schemas.microsoft.com/office/drawing/2014/main" id="{877FC1ED-F660-4821-4676-38E6B289A6B8}"/>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brightnessContrast bright="-40000" contrast="-20000"/>
                        </a14:imgEffect>
                      </a14:imgLayer>
                    </a14:imgProps>
                  </a:ext>
                </a:extLst>
              </a:blip>
              <a:stretch>
                <a:fillRect/>
              </a:stretch>
            </p:blipFill>
            <p:spPr>
              <a:xfrm>
                <a:off x="5386997" y="3254876"/>
                <a:ext cx="1357577" cy="918794"/>
              </a:xfrm>
              <a:prstGeom prst="rect">
                <a:avLst/>
              </a:prstGeom>
            </p:spPr>
          </p:pic>
          <p:pic>
            <p:nvPicPr>
              <p:cNvPr id="38" name="Picture 37">
                <a:extLst>
                  <a:ext uri="{FF2B5EF4-FFF2-40B4-BE49-F238E27FC236}">
                    <a16:creationId xmlns:a16="http://schemas.microsoft.com/office/drawing/2014/main" id="{5F1B334B-B120-ABBD-D73B-F7E92B39312E}"/>
                  </a:ext>
                </a:extLst>
              </p:cNvPr>
              <p:cNvPicPr>
                <a:picLocks noChangeAspect="1"/>
              </p:cNvPicPr>
              <p:nvPr/>
            </p:nvPicPr>
            <p:blipFill rotWithShape="1">
              <a:blip r:embed="rId5"/>
              <a:srcRect t="4437"/>
              <a:stretch/>
            </p:blipFill>
            <p:spPr>
              <a:xfrm>
                <a:off x="4765468" y="3888205"/>
                <a:ext cx="2513938" cy="2088559"/>
              </a:xfrm>
              <a:prstGeom prst="rect">
                <a:avLst/>
              </a:prstGeom>
            </p:spPr>
          </p:pic>
        </p:grpSp>
        <p:pic>
          <p:nvPicPr>
            <p:cNvPr id="55" name="Picture 54">
              <a:extLst>
                <a:ext uri="{FF2B5EF4-FFF2-40B4-BE49-F238E27FC236}">
                  <a16:creationId xmlns:a16="http://schemas.microsoft.com/office/drawing/2014/main" id="{AE527B04-948F-6526-69DA-B0A68EC6DC2F}"/>
                </a:ext>
              </a:extLst>
            </p:cNvPr>
            <p:cNvPicPr>
              <a:picLocks noChangeAspect="1"/>
            </p:cNvPicPr>
            <p:nvPr/>
          </p:nvPicPr>
          <p:blipFill>
            <a:blip r:embed="rId8"/>
            <a:stretch>
              <a:fillRect/>
            </a:stretch>
          </p:blipFill>
          <p:spPr>
            <a:xfrm>
              <a:off x="6022437" y="3972839"/>
              <a:ext cx="1270000" cy="2019300"/>
            </a:xfrm>
            <a:prstGeom prst="rect">
              <a:avLst/>
            </a:prstGeom>
          </p:spPr>
        </p:pic>
        <p:sp>
          <p:nvSpPr>
            <p:cNvPr id="56" name="Freeform 55">
              <a:extLst>
                <a:ext uri="{FF2B5EF4-FFF2-40B4-BE49-F238E27FC236}">
                  <a16:creationId xmlns:a16="http://schemas.microsoft.com/office/drawing/2014/main" id="{0390E4A9-7064-EE9C-2A7D-4BE80A6D82E1}"/>
                </a:ext>
              </a:extLst>
            </p:cNvPr>
            <p:cNvSpPr/>
            <p:nvPr/>
          </p:nvSpPr>
          <p:spPr>
            <a:xfrm>
              <a:off x="6008336" y="4171444"/>
              <a:ext cx="509799" cy="1642683"/>
            </a:xfrm>
            <a:custGeom>
              <a:avLst/>
              <a:gdLst>
                <a:gd name="connsiteX0" fmla="*/ 509799 w 509799"/>
                <a:gd name="connsiteY0" fmla="*/ 0 h 1642683"/>
                <a:gd name="connsiteX1" fmla="*/ 0 w 509799"/>
                <a:gd name="connsiteY1" fmla="*/ 776836 h 1642683"/>
                <a:gd name="connsiteX2" fmla="*/ 445062 w 509799"/>
                <a:gd name="connsiteY2" fmla="*/ 1642683 h 1642683"/>
              </a:gdLst>
              <a:ahLst/>
              <a:cxnLst>
                <a:cxn ang="0">
                  <a:pos x="connsiteX0" y="connsiteY0"/>
                </a:cxn>
                <a:cxn ang="0">
                  <a:pos x="connsiteX1" y="connsiteY1"/>
                </a:cxn>
                <a:cxn ang="0">
                  <a:pos x="connsiteX2" y="connsiteY2"/>
                </a:cxn>
              </a:cxnLst>
              <a:rect l="l" t="t" r="r" b="b"/>
              <a:pathLst>
                <a:path w="509799" h="1642683">
                  <a:moveTo>
                    <a:pt x="509799" y="0"/>
                  </a:moveTo>
                  <a:lnTo>
                    <a:pt x="0" y="776836"/>
                  </a:lnTo>
                  <a:lnTo>
                    <a:pt x="445062" y="1642683"/>
                  </a:lnTo>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a:extLst>
              <a:ext uri="{FF2B5EF4-FFF2-40B4-BE49-F238E27FC236}">
                <a16:creationId xmlns:a16="http://schemas.microsoft.com/office/drawing/2014/main" id="{A5A4EEFF-CAF6-62F8-E1C8-B7D42F99FDFF}"/>
              </a:ext>
            </a:extLst>
          </p:cNvPr>
          <p:cNvSpPr txBox="1"/>
          <p:nvPr/>
        </p:nvSpPr>
        <p:spPr>
          <a:xfrm>
            <a:off x="5694663" y="6396790"/>
            <a:ext cx="134734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93</a:t>
            </a:r>
          </a:p>
        </p:txBody>
      </p:sp>
      <p:sp>
        <p:nvSpPr>
          <p:cNvPr id="5" name="TextBox 4">
            <a:extLst>
              <a:ext uri="{FF2B5EF4-FFF2-40B4-BE49-F238E27FC236}">
                <a16:creationId xmlns:a16="http://schemas.microsoft.com/office/drawing/2014/main" id="{564A4F49-99D7-0411-0EEA-5A8448BF59E6}"/>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406400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CF37808-6277-638F-98AD-EAEDC9DF35F5}"/>
              </a:ext>
            </a:extLst>
          </p:cNvPr>
          <p:cNvGrpSpPr/>
          <p:nvPr/>
        </p:nvGrpSpPr>
        <p:grpSpPr>
          <a:xfrm>
            <a:off x="426136" y="177341"/>
            <a:ext cx="11399953" cy="869855"/>
            <a:chOff x="6095" y="77325"/>
            <a:chExt cx="12191999" cy="869855"/>
          </a:xfrm>
        </p:grpSpPr>
        <p:sp>
          <p:nvSpPr>
            <p:cNvPr id="3" name="Rounded Rectangle 2">
              <a:extLst>
                <a:ext uri="{FF2B5EF4-FFF2-40B4-BE49-F238E27FC236}">
                  <a16:creationId xmlns:a16="http://schemas.microsoft.com/office/drawing/2014/main" id="{219D17E5-94D1-1CAC-E798-97BBC161097E}"/>
                </a:ext>
              </a:extLst>
            </p:cNvPr>
            <p:cNvSpPr/>
            <p:nvPr/>
          </p:nvSpPr>
          <p:spPr>
            <a:xfrm>
              <a:off x="6095" y="77325"/>
              <a:ext cx="12191999"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a:extLst>
                <a:ext uri="{FF2B5EF4-FFF2-40B4-BE49-F238E27FC236}">
                  <a16:creationId xmlns:a16="http://schemas.microsoft.com/office/drawing/2014/main" id="{442A31CA-D91B-FAC6-F8FA-09994A4849D0}"/>
                </a:ext>
              </a:extLst>
            </p:cNvPr>
            <p:cNvSpPr/>
            <p:nvPr/>
          </p:nvSpPr>
          <p:spPr>
            <a:xfrm>
              <a:off x="103631" y="143301"/>
              <a:ext cx="11984736"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3CCA7FCF-09E3-6C8A-C5F9-ECC0FF2354E5}"/>
              </a:ext>
            </a:extLst>
          </p:cNvPr>
          <p:cNvSpPr txBox="1"/>
          <p:nvPr/>
        </p:nvSpPr>
        <p:spPr>
          <a:xfrm>
            <a:off x="66135" y="322710"/>
            <a:ext cx="12047765" cy="553998"/>
          </a:xfrm>
          <a:prstGeom prst="rect">
            <a:avLst/>
          </a:prstGeom>
          <a:noFill/>
        </p:spPr>
        <p:txBody>
          <a:bodyPr wrap="square" rtlCol="0">
            <a:spAutoFit/>
          </a:bodyPr>
          <a:lstStyle/>
          <a:p>
            <a:pPr algn="ctr"/>
            <a:r>
              <a:rPr lang="en-US" sz="3000" spc="40">
                <a:solidFill>
                  <a:srgbClr val="E5E9D0"/>
                </a:solidFill>
                <a:latin typeface="Hardwick WF" pitchFamily="2" charset="0"/>
              </a:rPr>
              <a:t>529 PLANS: COLLEGE SAVINGS FOR THE RICH</a:t>
            </a:r>
            <a:endParaRPr lang="en-US" sz="3000" spc="40" dirty="0">
              <a:solidFill>
                <a:srgbClr val="E5E9D0"/>
              </a:solidFill>
              <a:latin typeface="Hardwick WF" pitchFamily="2" charset="0"/>
            </a:endParaRPr>
          </a:p>
        </p:txBody>
      </p:sp>
      <p:cxnSp>
        <p:nvCxnSpPr>
          <p:cNvPr id="5" name="Straight Connector 4">
            <a:extLst>
              <a:ext uri="{FF2B5EF4-FFF2-40B4-BE49-F238E27FC236}">
                <a16:creationId xmlns:a16="http://schemas.microsoft.com/office/drawing/2014/main" id="{2A8ED4A1-3953-9E1C-A8A5-A4D64AC42C38}"/>
              </a:ext>
            </a:extLst>
          </p:cNvPr>
          <p:cNvCxnSpPr>
            <a:cxnSpLocks/>
          </p:cNvCxnSpPr>
          <p:nvPr/>
        </p:nvCxnSpPr>
        <p:spPr>
          <a:xfrm flipV="1">
            <a:off x="1638491" y="1077933"/>
            <a:ext cx="0" cy="633854"/>
          </a:xfrm>
          <a:prstGeom prst="line">
            <a:avLst/>
          </a:prstGeom>
          <a:ln w="57150">
            <a:solidFill>
              <a:srgbClr val="353435"/>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BCD82C4-2F78-3565-1463-1A718F083C99}"/>
              </a:ext>
            </a:extLst>
          </p:cNvPr>
          <p:cNvSpPr txBox="1"/>
          <p:nvPr/>
        </p:nvSpPr>
        <p:spPr>
          <a:xfrm>
            <a:off x="1742775" y="1127012"/>
            <a:ext cx="9921138" cy="1569660"/>
          </a:xfrm>
          <a:prstGeom prst="rect">
            <a:avLst/>
          </a:prstGeom>
          <a:noFill/>
        </p:spPr>
        <p:txBody>
          <a:bodyPr wrap="square" rtlCol="0">
            <a:spAutoFit/>
          </a:bodyPr>
          <a:lstStyle/>
          <a:p>
            <a:r>
              <a:rPr lang="en-US" sz="1600" i="1" dirty="0">
                <a:solidFill>
                  <a:schemeClr val="bg1"/>
                </a:solidFill>
                <a:latin typeface="Courier New" panose="02070309020205020404" pitchFamily="49" charset="0"/>
                <a:cs typeface="Courier New" panose="02070309020205020404" pitchFamily="49" charset="0"/>
              </a:rPr>
              <a:t>A 529 plan is a tax-advantaged savings account for future education </a:t>
            </a:r>
          </a:p>
          <a:p>
            <a:r>
              <a:rPr lang="en-US" sz="1600" i="1" dirty="0">
                <a:solidFill>
                  <a:schemeClr val="bg1"/>
                </a:solidFill>
                <a:latin typeface="Courier New" panose="02070309020205020404" pitchFamily="49" charset="0"/>
                <a:cs typeface="Courier New" panose="02070309020205020404" pitchFamily="49" charset="0"/>
              </a:rPr>
              <a:t>expenses, offering tax-free growth and withdrawals.</a:t>
            </a:r>
          </a:p>
          <a:p>
            <a:endParaRPr lang="en-US" sz="1600" i="1" dirty="0">
              <a:solidFill>
                <a:schemeClr val="bg1"/>
              </a:solidFill>
              <a:latin typeface="Courier New" panose="02070309020205020404" pitchFamily="49" charset="0"/>
              <a:cs typeface="Courier New" panose="02070309020205020404" pitchFamily="49" charset="0"/>
            </a:endParaRPr>
          </a:p>
          <a:p>
            <a:endParaRPr lang="en-US" sz="1600" i="1" dirty="0">
              <a:solidFill>
                <a:schemeClr val="bg1"/>
              </a:solidFill>
              <a:latin typeface="Courier New" panose="02070309020205020404" pitchFamily="49" charset="0"/>
              <a:cs typeface="Courier New" panose="02070309020205020404" pitchFamily="49" charset="0"/>
            </a:endParaRPr>
          </a:p>
          <a:p>
            <a:endParaRPr lang="en-US" sz="1600" i="1" dirty="0">
              <a:solidFill>
                <a:schemeClr val="bg1"/>
              </a:solidFill>
              <a:latin typeface="Courier New" panose="02070309020205020404" pitchFamily="49" charset="0"/>
              <a:cs typeface="Courier New" panose="02070309020205020404" pitchFamily="49" charset="0"/>
            </a:endParaRPr>
          </a:p>
          <a:p>
            <a:endParaRPr lang="en-US" sz="1600" i="1" dirty="0">
              <a:solidFill>
                <a:schemeClr val="bg1"/>
              </a:solidFill>
              <a:latin typeface="Courier New" panose="02070309020205020404" pitchFamily="49" charset="0"/>
              <a:cs typeface="Courier New" panose="02070309020205020404" pitchFamily="49" charset="0"/>
            </a:endParaRPr>
          </a:p>
        </p:txBody>
      </p:sp>
      <p:sp>
        <p:nvSpPr>
          <p:cNvPr id="9" name="Rectangle 8">
            <a:extLst>
              <a:ext uri="{FF2B5EF4-FFF2-40B4-BE49-F238E27FC236}">
                <a16:creationId xmlns:a16="http://schemas.microsoft.com/office/drawing/2014/main" id="{FB3F9FDE-0E85-8156-CC74-3C5B5D12C1D5}"/>
              </a:ext>
            </a:extLst>
          </p:cNvPr>
          <p:cNvSpPr/>
          <p:nvPr/>
        </p:nvSpPr>
        <p:spPr>
          <a:xfrm>
            <a:off x="517336" y="2009213"/>
            <a:ext cx="11059621" cy="604157"/>
          </a:xfrm>
          <a:prstGeom prst="rect">
            <a:avLst/>
          </a:prstGeom>
          <a:solidFill>
            <a:srgbClr val="4923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1375C234-27DB-EDBB-8489-4886DF2F4673}"/>
              </a:ext>
            </a:extLst>
          </p:cNvPr>
          <p:cNvSpPr txBox="1"/>
          <p:nvPr/>
        </p:nvSpPr>
        <p:spPr>
          <a:xfrm>
            <a:off x="232166" y="2127565"/>
            <a:ext cx="2955418" cy="400110"/>
          </a:xfrm>
          <a:prstGeom prst="rect">
            <a:avLst/>
          </a:prstGeom>
          <a:noFill/>
        </p:spPr>
        <p:txBody>
          <a:bodyPr wrap="square" rtlCol="0">
            <a:spAutoFit/>
          </a:bodyPr>
          <a:lstStyle/>
          <a:p>
            <a:pPr algn="ctr"/>
            <a:r>
              <a:rPr lang="en-US" sz="2000" spc="40">
                <a:solidFill>
                  <a:schemeClr val="bg1"/>
                </a:solidFill>
                <a:latin typeface="Hardwick WF" pitchFamily="2" charset="0"/>
              </a:rPr>
              <a:t>COURSE NAME</a:t>
            </a:r>
            <a:endParaRPr lang="en-US" sz="2000" spc="40" dirty="0">
              <a:solidFill>
                <a:schemeClr val="bg1"/>
              </a:solidFill>
              <a:latin typeface="Hardwick WF" pitchFamily="2" charset="0"/>
            </a:endParaRPr>
          </a:p>
        </p:txBody>
      </p:sp>
      <p:sp>
        <p:nvSpPr>
          <p:cNvPr id="14" name="TextBox 13">
            <a:extLst>
              <a:ext uri="{FF2B5EF4-FFF2-40B4-BE49-F238E27FC236}">
                <a16:creationId xmlns:a16="http://schemas.microsoft.com/office/drawing/2014/main" id="{681962AF-B171-48CC-B0B9-1C5669CB954A}"/>
              </a:ext>
            </a:extLst>
          </p:cNvPr>
          <p:cNvSpPr txBox="1"/>
          <p:nvPr/>
        </p:nvSpPr>
        <p:spPr>
          <a:xfrm>
            <a:off x="3772595" y="2127565"/>
            <a:ext cx="2955418" cy="400110"/>
          </a:xfrm>
          <a:prstGeom prst="rect">
            <a:avLst/>
          </a:prstGeom>
          <a:noFill/>
        </p:spPr>
        <p:txBody>
          <a:bodyPr wrap="square" rtlCol="0">
            <a:spAutoFit/>
          </a:bodyPr>
          <a:lstStyle/>
          <a:p>
            <a:pPr algn="ctr"/>
            <a:r>
              <a:rPr lang="en-US" sz="2000" spc="40">
                <a:solidFill>
                  <a:schemeClr val="bg1"/>
                </a:solidFill>
                <a:latin typeface="Hardwick WF" pitchFamily="2" charset="0"/>
              </a:rPr>
              <a:t>INFO</a:t>
            </a:r>
            <a:endParaRPr lang="en-US" sz="2000" spc="40" dirty="0">
              <a:solidFill>
                <a:schemeClr val="bg1"/>
              </a:solidFill>
              <a:latin typeface="Hardwick WF" pitchFamily="2" charset="0"/>
            </a:endParaRPr>
          </a:p>
        </p:txBody>
      </p:sp>
      <p:sp>
        <p:nvSpPr>
          <p:cNvPr id="18" name="TextBox 17">
            <a:extLst>
              <a:ext uri="{FF2B5EF4-FFF2-40B4-BE49-F238E27FC236}">
                <a16:creationId xmlns:a16="http://schemas.microsoft.com/office/drawing/2014/main" id="{503A504F-26AD-0DEC-06E5-8D1F6C41589F}"/>
              </a:ext>
            </a:extLst>
          </p:cNvPr>
          <p:cNvSpPr txBox="1"/>
          <p:nvPr/>
        </p:nvSpPr>
        <p:spPr>
          <a:xfrm>
            <a:off x="504212" y="2910935"/>
            <a:ext cx="1870609" cy="434734"/>
          </a:xfrm>
          <a:prstGeom prst="rect">
            <a:avLst/>
          </a:prstGeom>
          <a:noFill/>
        </p:spPr>
        <p:txBody>
          <a:bodyPr wrap="square" rtlCol="0">
            <a:spAutoFit/>
          </a:bodyPr>
          <a:lstStyle/>
          <a:p>
            <a:pPr>
              <a:lnSpc>
                <a:spcPts val="2560"/>
              </a:lnSpc>
            </a:pPr>
            <a:r>
              <a:rPr lang="en-US" sz="2000" dirty="0">
                <a:solidFill>
                  <a:schemeClr val="bg1"/>
                </a:solidFill>
                <a:latin typeface="Avenir Next Condensed" panose="020B0506020202020204" pitchFamily="34" charset="0"/>
              </a:rPr>
              <a:t>SOC 529</a:t>
            </a:r>
          </a:p>
        </p:txBody>
      </p:sp>
      <p:sp>
        <p:nvSpPr>
          <p:cNvPr id="19" name="TextBox 18">
            <a:extLst>
              <a:ext uri="{FF2B5EF4-FFF2-40B4-BE49-F238E27FC236}">
                <a16:creationId xmlns:a16="http://schemas.microsoft.com/office/drawing/2014/main" id="{12CE52A3-FA21-BB4F-819B-BCB28337CC6A}"/>
              </a:ext>
            </a:extLst>
          </p:cNvPr>
          <p:cNvSpPr txBox="1"/>
          <p:nvPr/>
        </p:nvSpPr>
        <p:spPr>
          <a:xfrm>
            <a:off x="1724378" y="2801943"/>
            <a:ext cx="3533117" cy="878446"/>
          </a:xfrm>
          <a:prstGeom prst="rect">
            <a:avLst/>
          </a:prstGeom>
          <a:noFill/>
        </p:spPr>
        <p:txBody>
          <a:bodyPr wrap="square" rtlCol="0">
            <a:spAutoFit/>
          </a:bodyPr>
          <a:lstStyle/>
          <a:p>
            <a:pPr>
              <a:lnSpc>
                <a:spcPts val="3160"/>
              </a:lnSpc>
            </a:pPr>
            <a:r>
              <a:rPr lang="en-US" b="1" u="sng" dirty="0">
                <a:solidFill>
                  <a:schemeClr val="bg1"/>
                </a:solidFill>
                <a:latin typeface="Avenir" panose="02000503020000020003" pitchFamily="2" charset="0"/>
              </a:rPr>
              <a:t>Inequality Amplified </a:t>
            </a:r>
          </a:p>
          <a:p>
            <a:pPr>
              <a:lnSpc>
                <a:spcPts val="3160"/>
              </a:lnSpc>
            </a:pPr>
            <a:r>
              <a:rPr lang="en-US" b="1" u="sng" dirty="0">
                <a:solidFill>
                  <a:schemeClr val="bg1"/>
                </a:solidFill>
                <a:latin typeface="Avenir" panose="02000503020000020003" pitchFamily="2" charset="0"/>
              </a:rPr>
              <a:t>Through Rich Handouts</a:t>
            </a:r>
          </a:p>
        </p:txBody>
      </p:sp>
      <p:cxnSp>
        <p:nvCxnSpPr>
          <p:cNvPr id="21" name="Straight Connector 20">
            <a:extLst>
              <a:ext uri="{FF2B5EF4-FFF2-40B4-BE49-F238E27FC236}">
                <a16:creationId xmlns:a16="http://schemas.microsoft.com/office/drawing/2014/main" id="{9862ABBC-C1C2-5BBB-5043-F8ADFCE5B165}"/>
              </a:ext>
            </a:extLst>
          </p:cNvPr>
          <p:cNvCxnSpPr>
            <a:cxnSpLocks/>
          </p:cNvCxnSpPr>
          <p:nvPr/>
        </p:nvCxnSpPr>
        <p:spPr>
          <a:xfrm>
            <a:off x="531838" y="4032193"/>
            <a:ext cx="10945321"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6C8789F-AC6D-D6CE-DA26-DE3BB5E987F1}"/>
              </a:ext>
            </a:extLst>
          </p:cNvPr>
          <p:cNvSpPr txBox="1"/>
          <p:nvPr/>
        </p:nvSpPr>
        <p:spPr>
          <a:xfrm>
            <a:off x="504212" y="4375664"/>
            <a:ext cx="1870609" cy="434734"/>
          </a:xfrm>
          <a:prstGeom prst="rect">
            <a:avLst/>
          </a:prstGeom>
          <a:noFill/>
        </p:spPr>
        <p:txBody>
          <a:bodyPr wrap="square" rtlCol="0">
            <a:spAutoFit/>
          </a:bodyPr>
          <a:lstStyle/>
          <a:p>
            <a:pPr>
              <a:lnSpc>
                <a:spcPts val="2560"/>
              </a:lnSpc>
            </a:pPr>
            <a:r>
              <a:rPr lang="en-US" sz="2000" dirty="0">
                <a:solidFill>
                  <a:schemeClr val="bg1"/>
                </a:solidFill>
                <a:latin typeface="Avenir Next Condensed" panose="020B0506020202020204" pitchFamily="34" charset="0"/>
              </a:rPr>
              <a:t>ECON 529</a:t>
            </a:r>
          </a:p>
        </p:txBody>
      </p:sp>
      <p:sp>
        <p:nvSpPr>
          <p:cNvPr id="25" name="TextBox 24">
            <a:extLst>
              <a:ext uri="{FF2B5EF4-FFF2-40B4-BE49-F238E27FC236}">
                <a16:creationId xmlns:a16="http://schemas.microsoft.com/office/drawing/2014/main" id="{856CFBEC-51DA-2CC9-4AE6-E25B633200E7}"/>
              </a:ext>
            </a:extLst>
          </p:cNvPr>
          <p:cNvSpPr txBox="1"/>
          <p:nvPr/>
        </p:nvSpPr>
        <p:spPr>
          <a:xfrm>
            <a:off x="1724378" y="4294307"/>
            <a:ext cx="4085661" cy="885948"/>
          </a:xfrm>
          <a:prstGeom prst="rect">
            <a:avLst/>
          </a:prstGeom>
          <a:noFill/>
        </p:spPr>
        <p:txBody>
          <a:bodyPr wrap="square" rtlCol="0">
            <a:spAutoFit/>
          </a:bodyPr>
          <a:lstStyle/>
          <a:p>
            <a:pPr>
              <a:lnSpc>
                <a:spcPts val="3160"/>
              </a:lnSpc>
            </a:pPr>
            <a:r>
              <a:rPr lang="en-US" b="1" u="sng" dirty="0">
                <a:solidFill>
                  <a:schemeClr val="bg1"/>
                </a:solidFill>
                <a:latin typeface="Avenir" panose="02000503020000020003" pitchFamily="2" charset="0"/>
              </a:rPr>
              <a:t>Fiscal Implications and </a:t>
            </a:r>
          </a:p>
          <a:p>
            <a:pPr>
              <a:lnSpc>
                <a:spcPts val="3160"/>
              </a:lnSpc>
            </a:pPr>
            <a:r>
              <a:rPr lang="en-US" b="1" u="sng" dirty="0">
                <a:solidFill>
                  <a:schemeClr val="bg1"/>
                </a:solidFill>
                <a:latin typeface="Avenir" panose="02000503020000020003" pitchFamily="2" charset="0"/>
              </a:rPr>
              <a:t>Government Costs</a:t>
            </a:r>
          </a:p>
        </p:txBody>
      </p:sp>
      <p:sp>
        <p:nvSpPr>
          <p:cNvPr id="29" name="Half Frame 28">
            <a:extLst>
              <a:ext uri="{FF2B5EF4-FFF2-40B4-BE49-F238E27FC236}">
                <a16:creationId xmlns:a16="http://schemas.microsoft.com/office/drawing/2014/main" id="{A740EAA8-0233-C3FE-1F33-E95F0F75A6E2}"/>
              </a:ext>
            </a:extLst>
          </p:cNvPr>
          <p:cNvSpPr/>
          <p:nvPr/>
        </p:nvSpPr>
        <p:spPr>
          <a:xfrm rot="2744635">
            <a:off x="2730623" y="2264275"/>
            <a:ext cx="193923" cy="194029"/>
          </a:xfrm>
          <a:prstGeom prst="halfFrame">
            <a:avLst>
              <a:gd name="adj1" fmla="val 6896"/>
              <a:gd name="adj2" fmla="val 639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2" name="Straight Connector 1">
            <a:extLst>
              <a:ext uri="{FF2B5EF4-FFF2-40B4-BE49-F238E27FC236}">
                <a16:creationId xmlns:a16="http://schemas.microsoft.com/office/drawing/2014/main" id="{6B9C096B-41F5-51B8-E5C9-2427DE82545B}"/>
              </a:ext>
            </a:extLst>
          </p:cNvPr>
          <p:cNvCxnSpPr>
            <a:cxnSpLocks/>
          </p:cNvCxnSpPr>
          <p:nvPr/>
        </p:nvCxnSpPr>
        <p:spPr>
          <a:xfrm>
            <a:off x="531838" y="5466367"/>
            <a:ext cx="10945321"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A05541E-5889-DC7C-B4F6-7C2ED07BAF7C}"/>
              </a:ext>
            </a:extLst>
          </p:cNvPr>
          <p:cNvSpPr txBox="1"/>
          <p:nvPr/>
        </p:nvSpPr>
        <p:spPr>
          <a:xfrm>
            <a:off x="504212" y="5781185"/>
            <a:ext cx="1870609" cy="434734"/>
          </a:xfrm>
          <a:prstGeom prst="rect">
            <a:avLst/>
          </a:prstGeom>
          <a:noFill/>
        </p:spPr>
        <p:txBody>
          <a:bodyPr wrap="square" rtlCol="0">
            <a:spAutoFit/>
          </a:bodyPr>
          <a:lstStyle/>
          <a:p>
            <a:pPr>
              <a:lnSpc>
                <a:spcPts val="2560"/>
              </a:lnSpc>
            </a:pPr>
            <a:r>
              <a:rPr lang="en-US" sz="2000" dirty="0">
                <a:solidFill>
                  <a:schemeClr val="bg1"/>
                </a:solidFill>
                <a:latin typeface="Avenir Next Condensed" panose="020B0506020202020204" pitchFamily="34" charset="0"/>
              </a:rPr>
              <a:t>POL 529</a:t>
            </a:r>
          </a:p>
        </p:txBody>
      </p:sp>
      <p:sp>
        <p:nvSpPr>
          <p:cNvPr id="12" name="TextBox 11">
            <a:extLst>
              <a:ext uri="{FF2B5EF4-FFF2-40B4-BE49-F238E27FC236}">
                <a16:creationId xmlns:a16="http://schemas.microsoft.com/office/drawing/2014/main" id="{0366620F-AEF4-78A1-03E7-CE35BE6BF0CC}"/>
              </a:ext>
            </a:extLst>
          </p:cNvPr>
          <p:cNvSpPr txBox="1"/>
          <p:nvPr/>
        </p:nvSpPr>
        <p:spPr>
          <a:xfrm>
            <a:off x="1724378" y="5673376"/>
            <a:ext cx="3239819" cy="878446"/>
          </a:xfrm>
          <a:prstGeom prst="rect">
            <a:avLst/>
          </a:prstGeom>
          <a:noFill/>
        </p:spPr>
        <p:txBody>
          <a:bodyPr wrap="square" rtlCol="0">
            <a:spAutoFit/>
          </a:bodyPr>
          <a:lstStyle/>
          <a:p>
            <a:pPr>
              <a:lnSpc>
                <a:spcPts val="3160"/>
              </a:lnSpc>
            </a:pPr>
            <a:r>
              <a:rPr lang="en-US" b="1" u="sng" dirty="0">
                <a:solidFill>
                  <a:schemeClr val="bg1"/>
                </a:solidFill>
                <a:latin typeface="Avenir" panose="02000503020000020003" pitchFamily="2" charset="0"/>
              </a:rPr>
              <a:t>The Dynamics of </a:t>
            </a:r>
          </a:p>
          <a:p>
            <a:pPr>
              <a:lnSpc>
                <a:spcPts val="3160"/>
              </a:lnSpc>
            </a:pPr>
            <a:r>
              <a:rPr lang="en-US" b="1" u="sng" dirty="0">
                <a:solidFill>
                  <a:schemeClr val="bg1"/>
                </a:solidFill>
                <a:latin typeface="Avenir" panose="02000503020000020003" pitchFamily="2" charset="0"/>
              </a:rPr>
              <a:t>Wealth and Policy</a:t>
            </a:r>
          </a:p>
        </p:txBody>
      </p:sp>
      <p:sp>
        <p:nvSpPr>
          <p:cNvPr id="13" name="TextBox 12">
            <a:extLst>
              <a:ext uri="{FF2B5EF4-FFF2-40B4-BE49-F238E27FC236}">
                <a16:creationId xmlns:a16="http://schemas.microsoft.com/office/drawing/2014/main" id="{A484B3EE-E41B-DA75-A0D7-B93D667A2C93}"/>
              </a:ext>
            </a:extLst>
          </p:cNvPr>
          <p:cNvSpPr txBox="1"/>
          <p:nvPr/>
        </p:nvSpPr>
        <p:spPr>
          <a:xfrm>
            <a:off x="4918130" y="2808676"/>
            <a:ext cx="2284848" cy="864980"/>
          </a:xfrm>
          <a:prstGeom prst="rect">
            <a:avLst/>
          </a:prstGeom>
          <a:noFill/>
        </p:spPr>
        <p:txBody>
          <a:bodyPr wrap="square" rtlCol="0">
            <a:spAutoFit/>
          </a:bodyPr>
          <a:lstStyle/>
          <a:p>
            <a:pPr>
              <a:lnSpc>
                <a:spcPts val="3080"/>
              </a:lnSpc>
            </a:pPr>
            <a:r>
              <a:rPr lang="en-US" b="1" spc="40" dirty="0">
                <a:solidFill>
                  <a:srgbClr val="FF7957"/>
                </a:solidFill>
                <a:latin typeface="Avenir Next Condensed Demi Bold" panose="020B0506020202020204" pitchFamily="34" charset="0"/>
              </a:rPr>
              <a:t>LOPSIDED BENEFITS</a:t>
            </a:r>
          </a:p>
        </p:txBody>
      </p:sp>
      <p:sp>
        <p:nvSpPr>
          <p:cNvPr id="16" name="TextBox 15">
            <a:extLst>
              <a:ext uri="{FF2B5EF4-FFF2-40B4-BE49-F238E27FC236}">
                <a16:creationId xmlns:a16="http://schemas.microsoft.com/office/drawing/2014/main" id="{910B4999-AF47-F80E-005B-E61DB1A367B3}"/>
              </a:ext>
            </a:extLst>
          </p:cNvPr>
          <p:cNvSpPr txBox="1"/>
          <p:nvPr/>
        </p:nvSpPr>
        <p:spPr>
          <a:xfrm>
            <a:off x="4914563" y="4304791"/>
            <a:ext cx="2288417" cy="864980"/>
          </a:xfrm>
          <a:prstGeom prst="rect">
            <a:avLst/>
          </a:prstGeom>
          <a:noFill/>
        </p:spPr>
        <p:txBody>
          <a:bodyPr wrap="square" rtlCol="0">
            <a:spAutoFit/>
          </a:bodyPr>
          <a:lstStyle/>
          <a:p>
            <a:pPr>
              <a:lnSpc>
                <a:spcPts val="3080"/>
              </a:lnSpc>
            </a:pPr>
            <a:r>
              <a:rPr lang="en-US" b="1" spc="40" dirty="0">
                <a:solidFill>
                  <a:srgbClr val="FF7957"/>
                </a:solidFill>
                <a:latin typeface="Avenir Next Condensed Demi Bold" panose="020B0506020202020204" pitchFamily="34" charset="0"/>
              </a:rPr>
              <a:t>BILLIONS IN LOST REVENUE </a:t>
            </a:r>
          </a:p>
        </p:txBody>
      </p:sp>
      <p:sp>
        <p:nvSpPr>
          <p:cNvPr id="17" name="TextBox 16">
            <a:extLst>
              <a:ext uri="{FF2B5EF4-FFF2-40B4-BE49-F238E27FC236}">
                <a16:creationId xmlns:a16="http://schemas.microsoft.com/office/drawing/2014/main" id="{9B1C1348-24B7-2390-47B2-00D742497824}"/>
              </a:ext>
            </a:extLst>
          </p:cNvPr>
          <p:cNvSpPr txBox="1"/>
          <p:nvPr/>
        </p:nvSpPr>
        <p:spPr>
          <a:xfrm>
            <a:off x="4914561" y="5683956"/>
            <a:ext cx="2689318" cy="857286"/>
          </a:xfrm>
          <a:prstGeom prst="rect">
            <a:avLst/>
          </a:prstGeom>
          <a:noFill/>
        </p:spPr>
        <p:txBody>
          <a:bodyPr wrap="square" rtlCol="0">
            <a:spAutoFit/>
          </a:bodyPr>
          <a:lstStyle/>
          <a:p>
            <a:pPr>
              <a:lnSpc>
                <a:spcPts val="3080"/>
              </a:lnSpc>
            </a:pPr>
            <a:r>
              <a:rPr lang="en-US" b="1" spc="40" dirty="0">
                <a:solidFill>
                  <a:srgbClr val="FF7957"/>
                </a:solidFill>
                <a:latin typeface="Avenir Next Condensed Demi Bold" panose="020B0506020202020204" pitchFamily="34" charset="0"/>
              </a:rPr>
              <a:t>BACKLASH TO </a:t>
            </a:r>
          </a:p>
          <a:p>
            <a:pPr>
              <a:lnSpc>
                <a:spcPts val="3080"/>
              </a:lnSpc>
            </a:pPr>
            <a:r>
              <a:rPr lang="en-US" b="1" spc="40" dirty="0">
                <a:solidFill>
                  <a:srgbClr val="FF7957"/>
                </a:solidFill>
                <a:latin typeface="Avenir Next Condensed Demi Bold" panose="020B0506020202020204" pitchFamily="34" charset="0"/>
              </a:rPr>
              <a:t>POLICY REFORM</a:t>
            </a:r>
          </a:p>
        </p:txBody>
      </p:sp>
      <p:sp>
        <p:nvSpPr>
          <p:cNvPr id="20" name="TextBox 19">
            <a:extLst>
              <a:ext uri="{FF2B5EF4-FFF2-40B4-BE49-F238E27FC236}">
                <a16:creationId xmlns:a16="http://schemas.microsoft.com/office/drawing/2014/main" id="{C142E982-426E-385C-4B68-C2605D462D36}"/>
              </a:ext>
            </a:extLst>
          </p:cNvPr>
          <p:cNvSpPr txBox="1"/>
          <p:nvPr/>
        </p:nvSpPr>
        <p:spPr>
          <a:xfrm>
            <a:off x="6883879" y="4357370"/>
            <a:ext cx="5559613" cy="759823"/>
          </a:xfrm>
          <a:prstGeom prst="rect">
            <a:avLst/>
          </a:prstGeom>
          <a:noFill/>
        </p:spPr>
        <p:txBody>
          <a:bodyPr wrap="square">
            <a:spAutoFit/>
          </a:bodyPr>
          <a:lstStyle/>
          <a:p>
            <a:pPr>
              <a:lnSpc>
                <a:spcPts val="2680"/>
              </a:lnSpc>
            </a:pPr>
            <a:r>
              <a:rPr lang="en-US" sz="1600" spc="40" dirty="0">
                <a:solidFill>
                  <a:srgbClr val="E5E9D0"/>
                </a:solidFill>
                <a:latin typeface="Avenir Next" panose="020B0503020202020204" pitchFamily="34" charset="0"/>
              </a:rPr>
              <a:t>Forgone federal revenue from 529 tax benefits expected to double to </a:t>
            </a:r>
            <a:r>
              <a:rPr lang="en-US" sz="1600" b="1" spc="40" dirty="0">
                <a:solidFill>
                  <a:srgbClr val="E5E9D0"/>
                </a:solidFill>
                <a:latin typeface="Avenir Next" panose="020B0503020202020204" pitchFamily="34" charset="0"/>
              </a:rPr>
              <a:t>$4.1 billion</a:t>
            </a:r>
            <a:r>
              <a:rPr lang="en-US" sz="1600" spc="40" dirty="0">
                <a:solidFill>
                  <a:srgbClr val="E5E9D0"/>
                </a:solidFill>
                <a:latin typeface="Avenir Next" panose="020B0503020202020204" pitchFamily="34" charset="0"/>
              </a:rPr>
              <a:t> by 2027.</a:t>
            </a:r>
          </a:p>
        </p:txBody>
      </p:sp>
      <p:sp>
        <p:nvSpPr>
          <p:cNvPr id="22" name="TextBox 21">
            <a:extLst>
              <a:ext uri="{FF2B5EF4-FFF2-40B4-BE49-F238E27FC236}">
                <a16:creationId xmlns:a16="http://schemas.microsoft.com/office/drawing/2014/main" id="{930BA967-9249-E20C-B589-261924C36D37}"/>
              </a:ext>
            </a:extLst>
          </p:cNvPr>
          <p:cNvSpPr txBox="1"/>
          <p:nvPr/>
        </p:nvSpPr>
        <p:spPr>
          <a:xfrm>
            <a:off x="6883877" y="5732688"/>
            <a:ext cx="5878598" cy="759823"/>
          </a:xfrm>
          <a:prstGeom prst="rect">
            <a:avLst/>
          </a:prstGeom>
          <a:noFill/>
        </p:spPr>
        <p:txBody>
          <a:bodyPr wrap="square">
            <a:spAutoFit/>
          </a:bodyPr>
          <a:lstStyle/>
          <a:p>
            <a:pPr>
              <a:lnSpc>
                <a:spcPts val="2680"/>
              </a:lnSpc>
            </a:pPr>
            <a:r>
              <a:rPr lang="en-US" sz="1600" spc="40" dirty="0">
                <a:solidFill>
                  <a:srgbClr val="E5E9D0"/>
                </a:solidFill>
                <a:latin typeface="Avenir Next" panose="020B0503020202020204" pitchFamily="34" charset="0"/>
              </a:rPr>
              <a:t>Obama swiftly withdrew a 2015 plan to tax 529</a:t>
            </a:r>
          </a:p>
          <a:p>
            <a:pPr>
              <a:lnSpc>
                <a:spcPts val="2680"/>
              </a:lnSpc>
            </a:pPr>
            <a:r>
              <a:rPr lang="en-US" sz="1600" spc="40" dirty="0">
                <a:solidFill>
                  <a:srgbClr val="E5E9D0"/>
                </a:solidFill>
                <a:latin typeface="Avenir Next" panose="020B0503020202020204" pitchFamily="34" charset="0"/>
              </a:rPr>
              <a:t> earnings after severe political backlash.</a:t>
            </a:r>
          </a:p>
        </p:txBody>
      </p:sp>
      <p:sp>
        <p:nvSpPr>
          <p:cNvPr id="23" name="TextBox 22">
            <a:extLst>
              <a:ext uri="{FF2B5EF4-FFF2-40B4-BE49-F238E27FC236}">
                <a16:creationId xmlns:a16="http://schemas.microsoft.com/office/drawing/2014/main" id="{A941DFA2-9DC1-D552-54C0-D6B27ABCB667}"/>
              </a:ext>
            </a:extLst>
          </p:cNvPr>
          <p:cNvSpPr txBox="1"/>
          <p:nvPr/>
        </p:nvSpPr>
        <p:spPr>
          <a:xfrm>
            <a:off x="6863613" y="2861255"/>
            <a:ext cx="5544174" cy="759823"/>
          </a:xfrm>
          <a:prstGeom prst="rect">
            <a:avLst/>
          </a:prstGeom>
          <a:noFill/>
        </p:spPr>
        <p:txBody>
          <a:bodyPr wrap="square">
            <a:spAutoFit/>
          </a:bodyPr>
          <a:lstStyle/>
          <a:p>
            <a:pPr>
              <a:lnSpc>
                <a:spcPts val="2680"/>
              </a:lnSpc>
            </a:pPr>
            <a:r>
              <a:rPr lang="en-US" sz="1600" b="1" spc="40" dirty="0">
                <a:solidFill>
                  <a:srgbClr val="E5E9D0"/>
                </a:solidFill>
                <a:latin typeface="Avenir Next" panose="020B0503020202020204" pitchFamily="34" charset="0"/>
              </a:rPr>
              <a:t>70% </a:t>
            </a:r>
            <a:r>
              <a:rPr lang="en-US" sz="1600" spc="40" dirty="0">
                <a:solidFill>
                  <a:srgbClr val="E5E9D0"/>
                </a:solidFill>
                <a:latin typeface="Avenir Next" panose="020B0503020202020204" pitchFamily="34" charset="0"/>
              </a:rPr>
              <a:t>of benefits from 529 plans go to families </a:t>
            </a:r>
          </a:p>
          <a:p>
            <a:pPr>
              <a:lnSpc>
                <a:spcPts val="2680"/>
              </a:lnSpc>
            </a:pPr>
            <a:r>
              <a:rPr lang="en-US" sz="1600" spc="40" dirty="0">
                <a:solidFill>
                  <a:srgbClr val="E5E9D0"/>
                </a:solidFill>
                <a:latin typeface="Avenir Next" panose="020B0503020202020204" pitchFamily="34" charset="0"/>
              </a:rPr>
              <a:t>with more than </a:t>
            </a:r>
            <a:r>
              <a:rPr lang="en-US" sz="1600" b="1" spc="40" dirty="0">
                <a:solidFill>
                  <a:srgbClr val="E5E9D0"/>
                </a:solidFill>
                <a:latin typeface="Avenir Next" panose="020B0503020202020204" pitchFamily="34" charset="0"/>
              </a:rPr>
              <a:t>$200K </a:t>
            </a:r>
            <a:r>
              <a:rPr lang="en-US" sz="1600" spc="40" dirty="0">
                <a:solidFill>
                  <a:srgbClr val="E5E9D0"/>
                </a:solidFill>
                <a:latin typeface="Avenir Next" panose="020B0503020202020204" pitchFamily="34" charset="0"/>
              </a:rPr>
              <a:t>in household income.</a:t>
            </a:r>
          </a:p>
        </p:txBody>
      </p:sp>
      <p:sp>
        <p:nvSpPr>
          <p:cNvPr id="15" name="TextBox 14">
            <a:extLst>
              <a:ext uri="{FF2B5EF4-FFF2-40B4-BE49-F238E27FC236}">
                <a16:creationId xmlns:a16="http://schemas.microsoft.com/office/drawing/2014/main" id="{522759F5-C2AB-249E-6BC3-75C58AF30D86}"/>
              </a:ext>
            </a:extLst>
          </p:cNvPr>
          <p:cNvSpPr txBox="1"/>
          <p:nvPr/>
        </p:nvSpPr>
        <p:spPr>
          <a:xfrm>
            <a:off x="11440227" y="3334125"/>
            <a:ext cx="134734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96</a:t>
            </a:r>
          </a:p>
        </p:txBody>
      </p:sp>
      <p:sp>
        <p:nvSpPr>
          <p:cNvPr id="26" name="TextBox 25">
            <a:extLst>
              <a:ext uri="{FF2B5EF4-FFF2-40B4-BE49-F238E27FC236}">
                <a16:creationId xmlns:a16="http://schemas.microsoft.com/office/drawing/2014/main" id="{849B031E-ECB8-46D0-2403-1D8731B6CCFC}"/>
              </a:ext>
            </a:extLst>
          </p:cNvPr>
          <p:cNvSpPr txBox="1"/>
          <p:nvPr/>
        </p:nvSpPr>
        <p:spPr>
          <a:xfrm>
            <a:off x="11415131" y="4819247"/>
            <a:ext cx="134734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Ref. 1</a:t>
            </a:r>
          </a:p>
        </p:txBody>
      </p:sp>
      <p:sp>
        <p:nvSpPr>
          <p:cNvPr id="27" name="TextBox 26">
            <a:extLst>
              <a:ext uri="{FF2B5EF4-FFF2-40B4-BE49-F238E27FC236}">
                <a16:creationId xmlns:a16="http://schemas.microsoft.com/office/drawing/2014/main" id="{346AC4F5-23BA-88EE-9401-EE3DD4569DE5}"/>
              </a:ext>
            </a:extLst>
          </p:cNvPr>
          <p:cNvSpPr txBox="1"/>
          <p:nvPr/>
        </p:nvSpPr>
        <p:spPr>
          <a:xfrm>
            <a:off x="10990241" y="6187437"/>
            <a:ext cx="134734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96</a:t>
            </a:r>
          </a:p>
        </p:txBody>
      </p:sp>
      <p:sp>
        <p:nvSpPr>
          <p:cNvPr id="28" name="TextBox 27">
            <a:extLst>
              <a:ext uri="{FF2B5EF4-FFF2-40B4-BE49-F238E27FC236}">
                <a16:creationId xmlns:a16="http://schemas.microsoft.com/office/drawing/2014/main" id="{D7CC735D-D361-66F2-E8FE-2A03A6F27956}"/>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394807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FFD31BEF-F934-6FCD-5667-B5B22B894664}"/>
              </a:ext>
            </a:extLst>
          </p:cNvPr>
          <p:cNvGrpSpPr/>
          <p:nvPr/>
        </p:nvGrpSpPr>
        <p:grpSpPr>
          <a:xfrm>
            <a:off x="6368968" y="2510178"/>
            <a:ext cx="3379977" cy="1248351"/>
            <a:chOff x="5707432" y="2490710"/>
            <a:chExt cx="3379977" cy="1248351"/>
          </a:xfrm>
        </p:grpSpPr>
        <p:sp>
          <p:nvSpPr>
            <p:cNvPr id="61" name="Rounded Rectangle 60">
              <a:extLst>
                <a:ext uri="{FF2B5EF4-FFF2-40B4-BE49-F238E27FC236}">
                  <a16:creationId xmlns:a16="http://schemas.microsoft.com/office/drawing/2014/main" id="{B52E652E-C312-A7B2-1513-19A64B3441E7}"/>
                </a:ext>
              </a:extLst>
            </p:cNvPr>
            <p:cNvSpPr/>
            <p:nvPr/>
          </p:nvSpPr>
          <p:spPr>
            <a:xfrm>
              <a:off x="5991497" y="2490710"/>
              <a:ext cx="2735911" cy="1248351"/>
            </a:xfrm>
            <a:prstGeom prst="roundRect">
              <a:avLst>
                <a:gd name="adj" fmla="val 0"/>
              </a:avLst>
            </a:prstGeom>
            <a:noFill/>
            <a:ln>
              <a:solidFill>
                <a:srgbClr val="98999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Box 64">
              <a:extLst>
                <a:ext uri="{FF2B5EF4-FFF2-40B4-BE49-F238E27FC236}">
                  <a16:creationId xmlns:a16="http://schemas.microsoft.com/office/drawing/2014/main" id="{6640559C-2404-1AF3-D073-36754DDB473A}"/>
                </a:ext>
              </a:extLst>
            </p:cNvPr>
            <p:cNvSpPr txBox="1"/>
            <p:nvPr/>
          </p:nvSpPr>
          <p:spPr>
            <a:xfrm>
              <a:off x="5707432" y="2540531"/>
              <a:ext cx="3379977" cy="759823"/>
            </a:xfrm>
            <a:prstGeom prst="rect">
              <a:avLst/>
            </a:prstGeom>
            <a:noFill/>
          </p:spPr>
          <p:txBody>
            <a:bodyPr wrap="square">
              <a:spAutoFit/>
            </a:bodyPr>
            <a:lstStyle/>
            <a:p>
              <a:pPr algn="ctr">
                <a:lnSpc>
                  <a:spcPts val="2680"/>
                </a:lnSpc>
              </a:pPr>
              <a:r>
                <a:rPr lang="en-US" sz="1600" spc="40" dirty="0">
                  <a:solidFill>
                    <a:srgbClr val="E5E9D0"/>
                  </a:solidFill>
                  <a:latin typeface="Avenir Next" panose="020B0503020202020204" pitchFamily="34" charset="0"/>
                </a:rPr>
                <a:t>Spending on means-</a:t>
              </a:r>
            </a:p>
            <a:p>
              <a:pPr algn="ctr">
                <a:lnSpc>
                  <a:spcPts val="2680"/>
                </a:lnSpc>
              </a:pPr>
              <a:r>
                <a:rPr lang="en-US" sz="1600" spc="40" dirty="0">
                  <a:solidFill>
                    <a:srgbClr val="E5E9D0"/>
                  </a:solidFill>
                  <a:latin typeface="Avenir Next" panose="020B0503020202020204" pitchFamily="34" charset="0"/>
                </a:rPr>
                <a:t>tested programs:</a:t>
              </a:r>
            </a:p>
          </p:txBody>
        </p:sp>
        <p:sp>
          <p:nvSpPr>
            <p:cNvPr id="67" name="TextBox 66">
              <a:extLst>
                <a:ext uri="{FF2B5EF4-FFF2-40B4-BE49-F238E27FC236}">
                  <a16:creationId xmlns:a16="http://schemas.microsoft.com/office/drawing/2014/main" id="{9D031B69-CD27-E265-838E-47BDF2A9DAA2}"/>
                </a:ext>
              </a:extLst>
            </p:cNvPr>
            <p:cNvSpPr txBox="1"/>
            <p:nvPr/>
          </p:nvSpPr>
          <p:spPr>
            <a:xfrm>
              <a:off x="6170628" y="3232435"/>
              <a:ext cx="2460236" cy="421269"/>
            </a:xfrm>
            <a:prstGeom prst="rect">
              <a:avLst/>
            </a:prstGeom>
            <a:noFill/>
          </p:spPr>
          <p:txBody>
            <a:bodyPr wrap="square">
              <a:spAutoFit/>
            </a:bodyPr>
            <a:lstStyle/>
            <a:p>
              <a:pPr algn="ctr">
                <a:lnSpc>
                  <a:spcPts val="2680"/>
                </a:lnSpc>
              </a:pPr>
              <a:r>
                <a:rPr lang="en-US" sz="1600" spc="40" dirty="0">
                  <a:solidFill>
                    <a:srgbClr val="D1FCFB"/>
                  </a:solidFill>
                  <a:latin typeface="Hardwick WF" pitchFamily="2" charset="0"/>
                </a:rPr>
                <a:t>$600 billion</a:t>
              </a:r>
            </a:p>
          </p:txBody>
        </p:sp>
      </p:grpSp>
      <p:sp>
        <p:nvSpPr>
          <p:cNvPr id="47" name="Freeform 46">
            <a:extLst>
              <a:ext uri="{FF2B5EF4-FFF2-40B4-BE49-F238E27FC236}">
                <a16:creationId xmlns:a16="http://schemas.microsoft.com/office/drawing/2014/main" id="{3E49BCF9-706E-9E05-2ED0-B73F6E492DD5}"/>
              </a:ext>
            </a:extLst>
          </p:cNvPr>
          <p:cNvSpPr/>
          <p:nvPr/>
        </p:nvSpPr>
        <p:spPr>
          <a:xfrm>
            <a:off x="5432457" y="942954"/>
            <a:ext cx="70718" cy="517358"/>
          </a:xfrm>
          <a:custGeom>
            <a:avLst/>
            <a:gdLst>
              <a:gd name="connsiteX0" fmla="*/ 51856 w 142939"/>
              <a:gd name="connsiteY0" fmla="*/ 0 h 517358"/>
              <a:gd name="connsiteX1" fmla="*/ 3730 w 142939"/>
              <a:gd name="connsiteY1" fmla="*/ 184484 h 517358"/>
              <a:gd name="connsiteX2" fmla="*/ 140088 w 142939"/>
              <a:gd name="connsiteY2" fmla="*/ 300789 h 517358"/>
              <a:gd name="connsiteX3" fmla="*/ 91961 w 142939"/>
              <a:gd name="connsiteY3" fmla="*/ 449179 h 517358"/>
              <a:gd name="connsiteX4" fmla="*/ 39824 w 142939"/>
              <a:gd name="connsiteY4" fmla="*/ 517358 h 517358"/>
              <a:gd name="connsiteX0" fmla="*/ 15367 w 104142"/>
              <a:gd name="connsiteY0" fmla="*/ 0 h 517358"/>
              <a:gd name="connsiteX1" fmla="*/ 22779 w 104142"/>
              <a:gd name="connsiteY1" fmla="*/ 162712 h 517358"/>
              <a:gd name="connsiteX2" fmla="*/ 103599 w 104142"/>
              <a:gd name="connsiteY2" fmla="*/ 300789 h 517358"/>
              <a:gd name="connsiteX3" fmla="*/ 55472 w 104142"/>
              <a:gd name="connsiteY3" fmla="*/ 449179 h 517358"/>
              <a:gd name="connsiteX4" fmla="*/ 3335 w 104142"/>
              <a:gd name="connsiteY4" fmla="*/ 517358 h 517358"/>
              <a:gd name="connsiteX0" fmla="*/ 15367 w 127115"/>
              <a:gd name="connsiteY0" fmla="*/ 0 h 517358"/>
              <a:gd name="connsiteX1" fmla="*/ 22779 w 127115"/>
              <a:gd name="connsiteY1" fmla="*/ 162712 h 517358"/>
              <a:gd name="connsiteX2" fmla="*/ 103599 w 127115"/>
              <a:gd name="connsiteY2" fmla="*/ 300789 h 517358"/>
              <a:gd name="connsiteX3" fmla="*/ 120268 w 127115"/>
              <a:gd name="connsiteY3" fmla="*/ 449179 h 517358"/>
              <a:gd name="connsiteX4" fmla="*/ 3335 w 127115"/>
              <a:gd name="connsiteY4" fmla="*/ 517358 h 517358"/>
              <a:gd name="connsiteX0" fmla="*/ 15367 w 120268"/>
              <a:gd name="connsiteY0" fmla="*/ 0 h 517358"/>
              <a:gd name="connsiteX1" fmla="*/ 22779 w 120268"/>
              <a:gd name="connsiteY1" fmla="*/ 162712 h 517358"/>
              <a:gd name="connsiteX2" fmla="*/ 103599 w 120268"/>
              <a:gd name="connsiteY2" fmla="*/ 300789 h 517358"/>
              <a:gd name="connsiteX3" fmla="*/ 120268 w 120268"/>
              <a:gd name="connsiteY3" fmla="*/ 449179 h 517358"/>
              <a:gd name="connsiteX4" fmla="*/ 3335 w 120268"/>
              <a:gd name="connsiteY4" fmla="*/ 517358 h 517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68" h="517358">
                <a:moveTo>
                  <a:pt x="15367" y="0"/>
                </a:moveTo>
                <a:cubicBezTo>
                  <a:pt x="-16049" y="67176"/>
                  <a:pt x="8074" y="112581"/>
                  <a:pt x="22779" y="162712"/>
                </a:cubicBezTo>
                <a:cubicBezTo>
                  <a:pt x="37484" y="212843"/>
                  <a:pt x="87351" y="253045"/>
                  <a:pt x="103599" y="300789"/>
                </a:cubicBezTo>
                <a:cubicBezTo>
                  <a:pt x="119847" y="348534"/>
                  <a:pt x="-29639" y="445741"/>
                  <a:pt x="120268" y="449179"/>
                </a:cubicBezTo>
                <a:cubicBezTo>
                  <a:pt x="103557" y="485274"/>
                  <a:pt x="21048" y="501316"/>
                  <a:pt x="3335" y="517358"/>
                </a:cubicBezTo>
              </a:path>
            </a:pathLst>
          </a:custGeom>
          <a:noFill/>
          <a:ln w="19050">
            <a:solidFill>
              <a:srgbClr val="FF72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47">
            <a:extLst>
              <a:ext uri="{FF2B5EF4-FFF2-40B4-BE49-F238E27FC236}">
                <a16:creationId xmlns:a16="http://schemas.microsoft.com/office/drawing/2014/main" id="{FE786035-B11D-D066-0302-712A982AFFD0}"/>
              </a:ext>
            </a:extLst>
          </p:cNvPr>
          <p:cNvSpPr/>
          <p:nvPr/>
        </p:nvSpPr>
        <p:spPr>
          <a:xfrm>
            <a:off x="7060006" y="928886"/>
            <a:ext cx="51027" cy="545493"/>
          </a:xfrm>
          <a:custGeom>
            <a:avLst/>
            <a:gdLst>
              <a:gd name="connsiteX0" fmla="*/ 51856 w 142939"/>
              <a:gd name="connsiteY0" fmla="*/ 0 h 517358"/>
              <a:gd name="connsiteX1" fmla="*/ 3730 w 142939"/>
              <a:gd name="connsiteY1" fmla="*/ 184484 h 517358"/>
              <a:gd name="connsiteX2" fmla="*/ 140088 w 142939"/>
              <a:gd name="connsiteY2" fmla="*/ 300789 h 517358"/>
              <a:gd name="connsiteX3" fmla="*/ 91961 w 142939"/>
              <a:gd name="connsiteY3" fmla="*/ 449179 h 517358"/>
              <a:gd name="connsiteX4" fmla="*/ 39824 w 142939"/>
              <a:gd name="connsiteY4" fmla="*/ 517358 h 517358"/>
              <a:gd name="connsiteX0" fmla="*/ 15367 w 104142"/>
              <a:gd name="connsiteY0" fmla="*/ 0 h 517358"/>
              <a:gd name="connsiteX1" fmla="*/ 22779 w 104142"/>
              <a:gd name="connsiteY1" fmla="*/ 162712 h 517358"/>
              <a:gd name="connsiteX2" fmla="*/ 103599 w 104142"/>
              <a:gd name="connsiteY2" fmla="*/ 300789 h 517358"/>
              <a:gd name="connsiteX3" fmla="*/ 55472 w 104142"/>
              <a:gd name="connsiteY3" fmla="*/ 449179 h 517358"/>
              <a:gd name="connsiteX4" fmla="*/ 3335 w 104142"/>
              <a:gd name="connsiteY4" fmla="*/ 517358 h 517358"/>
              <a:gd name="connsiteX0" fmla="*/ 15367 w 127115"/>
              <a:gd name="connsiteY0" fmla="*/ 0 h 517358"/>
              <a:gd name="connsiteX1" fmla="*/ 22779 w 127115"/>
              <a:gd name="connsiteY1" fmla="*/ 162712 h 517358"/>
              <a:gd name="connsiteX2" fmla="*/ 103599 w 127115"/>
              <a:gd name="connsiteY2" fmla="*/ 300789 h 517358"/>
              <a:gd name="connsiteX3" fmla="*/ 120268 w 127115"/>
              <a:gd name="connsiteY3" fmla="*/ 449179 h 517358"/>
              <a:gd name="connsiteX4" fmla="*/ 3335 w 127115"/>
              <a:gd name="connsiteY4" fmla="*/ 517358 h 517358"/>
              <a:gd name="connsiteX0" fmla="*/ 15367 w 120268"/>
              <a:gd name="connsiteY0" fmla="*/ 0 h 517358"/>
              <a:gd name="connsiteX1" fmla="*/ 22779 w 120268"/>
              <a:gd name="connsiteY1" fmla="*/ 162712 h 517358"/>
              <a:gd name="connsiteX2" fmla="*/ 103599 w 120268"/>
              <a:gd name="connsiteY2" fmla="*/ 300789 h 517358"/>
              <a:gd name="connsiteX3" fmla="*/ 120268 w 120268"/>
              <a:gd name="connsiteY3" fmla="*/ 449179 h 517358"/>
              <a:gd name="connsiteX4" fmla="*/ 3335 w 120268"/>
              <a:gd name="connsiteY4" fmla="*/ 517358 h 517358"/>
              <a:gd name="connsiteX0" fmla="*/ 12032 w 116933"/>
              <a:gd name="connsiteY0" fmla="*/ 0 h 517358"/>
              <a:gd name="connsiteX1" fmla="*/ 102751 w 116933"/>
              <a:gd name="connsiteY1" fmla="*/ 168155 h 517358"/>
              <a:gd name="connsiteX2" fmla="*/ 100264 w 116933"/>
              <a:gd name="connsiteY2" fmla="*/ 300789 h 517358"/>
              <a:gd name="connsiteX3" fmla="*/ 116933 w 116933"/>
              <a:gd name="connsiteY3" fmla="*/ 449179 h 517358"/>
              <a:gd name="connsiteX4" fmla="*/ 0 w 116933"/>
              <a:gd name="connsiteY4" fmla="*/ 517358 h 517358"/>
              <a:gd name="connsiteX0" fmla="*/ 23047 w 127948"/>
              <a:gd name="connsiteY0" fmla="*/ 0 h 517358"/>
              <a:gd name="connsiteX1" fmla="*/ 113766 w 127948"/>
              <a:gd name="connsiteY1" fmla="*/ 168155 h 517358"/>
              <a:gd name="connsiteX2" fmla="*/ 202 w 127948"/>
              <a:gd name="connsiteY2" fmla="*/ 306232 h 517358"/>
              <a:gd name="connsiteX3" fmla="*/ 127948 w 127948"/>
              <a:gd name="connsiteY3" fmla="*/ 449179 h 517358"/>
              <a:gd name="connsiteX4" fmla="*/ 11015 w 127948"/>
              <a:gd name="connsiteY4" fmla="*/ 517358 h 517358"/>
              <a:gd name="connsiteX0" fmla="*/ 12032 w 116933"/>
              <a:gd name="connsiteY0" fmla="*/ 0 h 517358"/>
              <a:gd name="connsiteX1" fmla="*/ 102751 w 116933"/>
              <a:gd name="connsiteY1" fmla="*/ 168155 h 517358"/>
              <a:gd name="connsiteX2" fmla="*/ 53983 w 116933"/>
              <a:gd name="connsiteY2" fmla="*/ 338889 h 517358"/>
              <a:gd name="connsiteX3" fmla="*/ 116933 w 116933"/>
              <a:gd name="connsiteY3" fmla="*/ 449179 h 517358"/>
              <a:gd name="connsiteX4" fmla="*/ 0 w 116933"/>
              <a:gd name="connsiteY4" fmla="*/ 517358 h 517358"/>
              <a:gd name="connsiteX0" fmla="*/ 12032 w 116933"/>
              <a:gd name="connsiteY0" fmla="*/ 0 h 517358"/>
              <a:gd name="connsiteX1" fmla="*/ 56469 w 116933"/>
              <a:gd name="connsiteY1" fmla="*/ 184484 h 517358"/>
              <a:gd name="connsiteX2" fmla="*/ 53983 w 116933"/>
              <a:gd name="connsiteY2" fmla="*/ 338889 h 517358"/>
              <a:gd name="connsiteX3" fmla="*/ 116933 w 116933"/>
              <a:gd name="connsiteY3" fmla="*/ 449179 h 517358"/>
              <a:gd name="connsiteX4" fmla="*/ 0 w 116933"/>
              <a:gd name="connsiteY4" fmla="*/ 517358 h 517358"/>
              <a:gd name="connsiteX0" fmla="*/ 30471 w 135372"/>
              <a:gd name="connsiteY0" fmla="*/ 0 h 517358"/>
              <a:gd name="connsiteX1" fmla="*/ 3135 w 135372"/>
              <a:gd name="connsiteY1" fmla="*/ 219653 h 517358"/>
              <a:gd name="connsiteX2" fmla="*/ 72422 w 135372"/>
              <a:gd name="connsiteY2" fmla="*/ 338889 h 517358"/>
              <a:gd name="connsiteX3" fmla="*/ 135372 w 135372"/>
              <a:gd name="connsiteY3" fmla="*/ 449179 h 517358"/>
              <a:gd name="connsiteX4" fmla="*/ 18439 w 135372"/>
              <a:gd name="connsiteY4" fmla="*/ 517358 h 517358"/>
              <a:gd name="connsiteX0" fmla="*/ 161212 w 161212"/>
              <a:gd name="connsiteY0" fmla="*/ 0 h 531425"/>
              <a:gd name="connsiteX1" fmla="*/ 2291 w 161212"/>
              <a:gd name="connsiteY1" fmla="*/ 233720 h 531425"/>
              <a:gd name="connsiteX2" fmla="*/ 71578 w 161212"/>
              <a:gd name="connsiteY2" fmla="*/ 352956 h 531425"/>
              <a:gd name="connsiteX3" fmla="*/ 134528 w 161212"/>
              <a:gd name="connsiteY3" fmla="*/ 463246 h 531425"/>
              <a:gd name="connsiteX4" fmla="*/ 17595 w 161212"/>
              <a:gd name="connsiteY4" fmla="*/ 531425 h 531425"/>
              <a:gd name="connsiteX0" fmla="*/ 143617 w 143617"/>
              <a:gd name="connsiteY0" fmla="*/ 0 h 531425"/>
              <a:gd name="connsiteX1" fmla="*/ 68432 w 143617"/>
              <a:gd name="connsiteY1" fmla="*/ 240754 h 531425"/>
              <a:gd name="connsiteX2" fmla="*/ 53983 w 143617"/>
              <a:gd name="connsiteY2" fmla="*/ 352956 h 531425"/>
              <a:gd name="connsiteX3" fmla="*/ 116933 w 143617"/>
              <a:gd name="connsiteY3" fmla="*/ 463246 h 531425"/>
              <a:gd name="connsiteX4" fmla="*/ 0 w 143617"/>
              <a:gd name="connsiteY4" fmla="*/ 531425 h 531425"/>
              <a:gd name="connsiteX0" fmla="*/ 143617 w 143617"/>
              <a:gd name="connsiteY0" fmla="*/ 0 h 531425"/>
              <a:gd name="connsiteX1" fmla="*/ 68432 w 143617"/>
              <a:gd name="connsiteY1" fmla="*/ 240754 h 531425"/>
              <a:gd name="connsiteX2" fmla="*/ 137719 w 143617"/>
              <a:gd name="connsiteY2" fmla="*/ 367024 h 531425"/>
              <a:gd name="connsiteX3" fmla="*/ 116933 w 143617"/>
              <a:gd name="connsiteY3" fmla="*/ 463246 h 531425"/>
              <a:gd name="connsiteX4" fmla="*/ 0 w 143617"/>
              <a:gd name="connsiteY4" fmla="*/ 531425 h 531425"/>
              <a:gd name="connsiteX0" fmla="*/ 86780 w 86780"/>
              <a:gd name="connsiteY0" fmla="*/ 0 h 545493"/>
              <a:gd name="connsiteX1" fmla="*/ 11595 w 86780"/>
              <a:gd name="connsiteY1" fmla="*/ 240754 h 545493"/>
              <a:gd name="connsiteX2" fmla="*/ 80882 w 86780"/>
              <a:gd name="connsiteY2" fmla="*/ 367024 h 545493"/>
              <a:gd name="connsiteX3" fmla="*/ 60096 w 86780"/>
              <a:gd name="connsiteY3" fmla="*/ 463246 h 545493"/>
              <a:gd name="connsiteX4" fmla="*/ 50824 w 86780"/>
              <a:gd name="connsiteY4" fmla="*/ 545493 h 545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80" h="545493">
                <a:moveTo>
                  <a:pt x="86780" y="0"/>
                </a:moveTo>
                <a:cubicBezTo>
                  <a:pt x="55364" y="67176"/>
                  <a:pt x="12578" y="179583"/>
                  <a:pt x="11595" y="240754"/>
                </a:cubicBezTo>
                <a:cubicBezTo>
                  <a:pt x="10612" y="301925"/>
                  <a:pt x="72799" y="329942"/>
                  <a:pt x="80882" y="367024"/>
                </a:cubicBezTo>
                <a:cubicBezTo>
                  <a:pt x="88965" y="404106"/>
                  <a:pt x="-89811" y="459808"/>
                  <a:pt x="60096" y="463246"/>
                </a:cubicBezTo>
                <a:cubicBezTo>
                  <a:pt x="43385" y="499341"/>
                  <a:pt x="68537" y="529451"/>
                  <a:pt x="50824" y="545493"/>
                </a:cubicBezTo>
              </a:path>
            </a:pathLst>
          </a:custGeom>
          <a:noFill/>
          <a:ln w="19050">
            <a:solidFill>
              <a:srgbClr val="FF72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ctagon 48">
            <a:extLst>
              <a:ext uri="{FF2B5EF4-FFF2-40B4-BE49-F238E27FC236}">
                <a16:creationId xmlns:a16="http://schemas.microsoft.com/office/drawing/2014/main" id="{979779A6-8DC2-4E61-97CE-D19D773E0BD0}"/>
              </a:ext>
            </a:extLst>
          </p:cNvPr>
          <p:cNvSpPr/>
          <p:nvPr/>
        </p:nvSpPr>
        <p:spPr>
          <a:xfrm>
            <a:off x="1310055" y="1321652"/>
            <a:ext cx="9340773" cy="785217"/>
          </a:xfrm>
          <a:prstGeom prst="octagon">
            <a:avLst/>
          </a:prstGeom>
          <a:solidFill>
            <a:srgbClr val="191819"/>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ctagon 10">
            <a:extLst>
              <a:ext uri="{FF2B5EF4-FFF2-40B4-BE49-F238E27FC236}">
                <a16:creationId xmlns:a16="http://schemas.microsoft.com/office/drawing/2014/main" id="{97ED01AA-A663-3A46-BA5A-80DC535E4F09}"/>
              </a:ext>
            </a:extLst>
          </p:cNvPr>
          <p:cNvSpPr/>
          <p:nvPr/>
        </p:nvSpPr>
        <p:spPr>
          <a:xfrm>
            <a:off x="1447650" y="1392524"/>
            <a:ext cx="9100148" cy="643373"/>
          </a:xfrm>
          <a:prstGeom prst="octagon">
            <a:avLst/>
          </a:prstGeom>
          <a:solidFill>
            <a:srgbClr val="201F20"/>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6CF37808-6277-638F-98AD-EAEDC9DF35F5}"/>
              </a:ext>
            </a:extLst>
          </p:cNvPr>
          <p:cNvGrpSpPr/>
          <p:nvPr/>
        </p:nvGrpSpPr>
        <p:grpSpPr>
          <a:xfrm>
            <a:off x="2224495" y="177341"/>
            <a:ext cx="7702398" cy="869855"/>
            <a:chOff x="6095" y="77325"/>
            <a:chExt cx="12191999" cy="869855"/>
          </a:xfrm>
        </p:grpSpPr>
        <p:sp>
          <p:nvSpPr>
            <p:cNvPr id="3" name="Rounded Rectangle 2">
              <a:extLst>
                <a:ext uri="{FF2B5EF4-FFF2-40B4-BE49-F238E27FC236}">
                  <a16:creationId xmlns:a16="http://schemas.microsoft.com/office/drawing/2014/main" id="{219D17E5-94D1-1CAC-E798-97BBC161097E}"/>
                </a:ext>
              </a:extLst>
            </p:cNvPr>
            <p:cNvSpPr/>
            <p:nvPr/>
          </p:nvSpPr>
          <p:spPr>
            <a:xfrm>
              <a:off x="6095" y="77325"/>
              <a:ext cx="12191999"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a:extLst>
                <a:ext uri="{FF2B5EF4-FFF2-40B4-BE49-F238E27FC236}">
                  <a16:creationId xmlns:a16="http://schemas.microsoft.com/office/drawing/2014/main" id="{442A31CA-D91B-FAC6-F8FA-09994A4849D0}"/>
                </a:ext>
              </a:extLst>
            </p:cNvPr>
            <p:cNvSpPr/>
            <p:nvPr/>
          </p:nvSpPr>
          <p:spPr>
            <a:xfrm>
              <a:off x="103631" y="143301"/>
              <a:ext cx="11984736"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3CCA7FCF-09E3-6C8A-C5F9-ECC0FF2354E5}"/>
              </a:ext>
            </a:extLst>
          </p:cNvPr>
          <p:cNvSpPr txBox="1"/>
          <p:nvPr/>
        </p:nvSpPr>
        <p:spPr>
          <a:xfrm>
            <a:off x="66135" y="322710"/>
            <a:ext cx="12047765" cy="553998"/>
          </a:xfrm>
          <a:prstGeom prst="rect">
            <a:avLst/>
          </a:prstGeom>
          <a:noFill/>
        </p:spPr>
        <p:txBody>
          <a:bodyPr wrap="square" rtlCol="0">
            <a:spAutoFit/>
          </a:bodyPr>
          <a:lstStyle/>
          <a:p>
            <a:pPr algn="ctr"/>
            <a:r>
              <a:rPr lang="en-US" sz="3000" spc="40">
                <a:solidFill>
                  <a:srgbClr val="E5E9D0"/>
                </a:solidFill>
                <a:latin typeface="Hardwick WF" pitchFamily="2" charset="0"/>
              </a:rPr>
              <a:t>WE HAVE A </a:t>
            </a:r>
            <a:r>
              <a:rPr lang="en-US" sz="3000" spc="40">
                <a:solidFill>
                  <a:srgbClr val="FF7251"/>
                </a:solidFill>
                <a:latin typeface="Hardwick WF" pitchFamily="2" charset="0"/>
              </a:rPr>
              <a:t>LOPSIDED</a:t>
            </a:r>
            <a:r>
              <a:rPr lang="en-US" sz="3000" spc="40">
                <a:solidFill>
                  <a:srgbClr val="E5E9D0"/>
                </a:solidFill>
                <a:latin typeface="Hardwick WF" pitchFamily="2" charset="0"/>
              </a:rPr>
              <a:t> WELFARE STATE</a:t>
            </a:r>
            <a:endParaRPr lang="en-US" sz="3000" spc="40" dirty="0">
              <a:solidFill>
                <a:srgbClr val="E5E9D0"/>
              </a:solidFill>
              <a:latin typeface="Hardwick WF" pitchFamily="2" charset="0"/>
            </a:endParaRPr>
          </a:p>
        </p:txBody>
      </p:sp>
      <p:grpSp>
        <p:nvGrpSpPr>
          <p:cNvPr id="15" name="Group 14">
            <a:extLst>
              <a:ext uri="{FF2B5EF4-FFF2-40B4-BE49-F238E27FC236}">
                <a16:creationId xmlns:a16="http://schemas.microsoft.com/office/drawing/2014/main" id="{E42DD060-9835-D5C8-C7C7-4698C08A1D8F}"/>
              </a:ext>
            </a:extLst>
          </p:cNvPr>
          <p:cNvGrpSpPr/>
          <p:nvPr/>
        </p:nvGrpSpPr>
        <p:grpSpPr>
          <a:xfrm>
            <a:off x="1769597" y="1321551"/>
            <a:ext cx="847000" cy="785318"/>
            <a:chOff x="376198" y="1113149"/>
            <a:chExt cx="869855" cy="869855"/>
          </a:xfrm>
        </p:grpSpPr>
        <p:pic>
          <p:nvPicPr>
            <p:cNvPr id="2" name="Graphic 1" descr="Key with solid fill">
              <a:extLst>
                <a:ext uri="{FF2B5EF4-FFF2-40B4-BE49-F238E27FC236}">
                  <a16:creationId xmlns:a16="http://schemas.microsoft.com/office/drawing/2014/main" id="{CA5CCE76-B3C4-91B5-11FC-FD6C1FA390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6198" y="1113149"/>
              <a:ext cx="869855" cy="869855"/>
            </a:xfrm>
            <a:prstGeom prst="rect">
              <a:avLst/>
            </a:prstGeom>
          </p:spPr>
        </p:pic>
        <p:sp>
          <p:nvSpPr>
            <p:cNvPr id="12" name="Snip Same Side Corner Rectangle 11">
              <a:extLst>
                <a:ext uri="{FF2B5EF4-FFF2-40B4-BE49-F238E27FC236}">
                  <a16:creationId xmlns:a16="http://schemas.microsoft.com/office/drawing/2014/main" id="{106F1A92-FD45-CAF6-AA23-D8C319FF366C}"/>
                </a:ext>
              </a:extLst>
            </p:cNvPr>
            <p:cNvSpPr/>
            <p:nvPr/>
          </p:nvSpPr>
          <p:spPr>
            <a:xfrm rot="16200000">
              <a:off x="384690" y="1357214"/>
              <a:ext cx="389827" cy="388244"/>
            </a:xfrm>
            <a:prstGeom prst="snip2SameRect">
              <a:avLst>
                <a:gd name="adj1" fmla="val 21679"/>
                <a:gd name="adj2" fmla="val 3659"/>
              </a:avLst>
            </a:prstGeom>
            <a:solidFill>
              <a:srgbClr val="FF72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a:extLst>
                <a:ext uri="{FF2B5EF4-FFF2-40B4-BE49-F238E27FC236}">
                  <a16:creationId xmlns:a16="http://schemas.microsoft.com/office/drawing/2014/main" id="{15C037F3-2D36-B235-C91A-E97C654B7391}"/>
                </a:ext>
              </a:extLst>
            </p:cNvPr>
            <p:cNvSpPr/>
            <p:nvPr/>
          </p:nvSpPr>
          <p:spPr>
            <a:xfrm>
              <a:off x="460075" y="1495245"/>
              <a:ext cx="74763" cy="103517"/>
            </a:xfrm>
            <a:prstGeom prst="roundRect">
              <a:avLst/>
            </a:prstGeom>
            <a:solidFill>
              <a:srgbClr val="171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TextBox 16">
            <a:extLst>
              <a:ext uri="{FF2B5EF4-FFF2-40B4-BE49-F238E27FC236}">
                <a16:creationId xmlns:a16="http://schemas.microsoft.com/office/drawing/2014/main" id="{6D9354FD-F8EA-28FB-1FCC-FD9D469DD8FE}"/>
              </a:ext>
            </a:extLst>
          </p:cNvPr>
          <p:cNvSpPr txBox="1"/>
          <p:nvPr/>
        </p:nvSpPr>
        <p:spPr>
          <a:xfrm>
            <a:off x="2673060" y="1540625"/>
            <a:ext cx="8791290" cy="400110"/>
          </a:xfrm>
          <a:prstGeom prst="rect">
            <a:avLst/>
          </a:prstGeom>
          <a:noFill/>
        </p:spPr>
        <p:txBody>
          <a:bodyPr wrap="square" rtlCol="0">
            <a:spAutoFit/>
          </a:bodyPr>
          <a:lstStyle/>
          <a:p>
            <a:r>
              <a:rPr lang="en-US" sz="2000" dirty="0">
                <a:solidFill>
                  <a:schemeClr val="bg1"/>
                </a:solidFill>
                <a:latin typeface="Avenir" panose="02000503020000020003" pitchFamily="2" charset="0"/>
              </a:rPr>
              <a:t>When it comes to government aid, the scales tip toward the rich.</a:t>
            </a:r>
          </a:p>
        </p:txBody>
      </p:sp>
      <p:grpSp>
        <p:nvGrpSpPr>
          <p:cNvPr id="5" name="Group 4">
            <a:extLst>
              <a:ext uri="{FF2B5EF4-FFF2-40B4-BE49-F238E27FC236}">
                <a16:creationId xmlns:a16="http://schemas.microsoft.com/office/drawing/2014/main" id="{0B098236-6D90-4B46-2E0E-93CD79C52AD2}"/>
              </a:ext>
            </a:extLst>
          </p:cNvPr>
          <p:cNvGrpSpPr/>
          <p:nvPr/>
        </p:nvGrpSpPr>
        <p:grpSpPr>
          <a:xfrm>
            <a:off x="2561009" y="2613852"/>
            <a:ext cx="2644686" cy="1459514"/>
            <a:chOff x="675215" y="4441783"/>
            <a:chExt cx="2482047" cy="1459514"/>
          </a:xfrm>
        </p:grpSpPr>
        <p:sp>
          <p:nvSpPr>
            <p:cNvPr id="14" name="Rounded Rectangle 13">
              <a:extLst>
                <a:ext uri="{FF2B5EF4-FFF2-40B4-BE49-F238E27FC236}">
                  <a16:creationId xmlns:a16="http://schemas.microsoft.com/office/drawing/2014/main" id="{E10E2386-5274-1B50-B140-4842529FE764}"/>
                </a:ext>
              </a:extLst>
            </p:cNvPr>
            <p:cNvSpPr/>
            <p:nvPr/>
          </p:nvSpPr>
          <p:spPr>
            <a:xfrm>
              <a:off x="796417" y="4441783"/>
              <a:ext cx="2212252" cy="1459514"/>
            </a:xfrm>
            <a:prstGeom prst="roundRect">
              <a:avLst>
                <a:gd name="adj" fmla="val 23088"/>
              </a:avLst>
            </a:prstGeom>
            <a:solidFill>
              <a:schemeClr val="tx1"/>
            </a:solidFill>
            <a:ln w="28575">
              <a:solidFill>
                <a:srgbClr val="FF72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63">
              <a:extLst>
                <a:ext uri="{FF2B5EF4-FFF2-40B4-BE49-F238E27FC236}">
                  <a16:creationId xmlns:a16="http://schemas.microsoft.com/office/drawing/2014/main" id="{B12C4ED8-09BB-27BB-869C-2D1AA0B2ED03}"/>
                </a:ext>
              </a:extLst>
            </p:cNvPr>
            <p:cNvSpPr txBox="1"/>
            <p:nvPr/>
          </p:nvSpPr>
          <p:spPr>
            <a:xfrm>
              <a:off x="675215" y="4597928"/>
              <a:ext cx="2482047" cy="1121461"/>
            </a:xfrm>
            <a:prstGeom prst="rect">
              <a:avLst/>
            </a:prstGeom>
            <a:noFill/>
          </p:spPr>
          <p:txBody>
            <a:bodyPr wrap="square">
              <a:spAutoFit/>
            </a:bodyPr>
            <a:lstStyle/>
            <a:p>
              <a:pPr algn="ctr">
                <a:lnSpc>
                  <a:spcPts val="2680"/>
                </a:lnSpc>
              </a:pPr>
              <a:r>
                <a:rPr lang="en-US" sz="1600" spc="40" dirty="0">
                  <a:solidFill>
                    <a:srgbClr val="E5E9D0"/>
                  </a:solidFill>
                  <a:latin typeface="Avenir Next" panose="020B0503020202020204" pitchFamily="34" charset="0"/>
                </a:rPr>
                <a:t>Total tax breaks </a:t>
              </a:r>
            </a:p>
            <a:p>
              <a:pPr algn="ctr">
                <a:lnSpc>
                  <a:spcPts val="2680"/>
                </a:lnSpc>
              </a:pPr>
              <a:r>
                <a:rPr lang="en-US" sz="1600" spc="40" dirty="0">
                  <a:solidFill>
                    <a:srgbClr val="E5E9D0"/>
                  </a:solidFill>
                  <a:latin typeface="Avenir Next" panose="020B0503020202020204" pitchFamily="34" charset="0"/>
                </a:rPr>
                <a:t>in 2021:</a:t>
              </a:r>
            </a:p>
            <a:p>
              <a:pPr algn="ctr">
                <a:lnSpc>
                  <a:spcPts val="2680"/>
                </a:lnSpc>
              </a:pPr>
              <a:r>
                <a:rPr lang="en-US" sz="2000" spc="40" dirty="0">
                  <a:solidFill>
                    <a:srgbClr val="FF7251"/>
                  </a:solidFill>
                  <a:latin typeface="Hardwick WF" pitchFamily="2" charset="0"/>
                </a:rPr>
                <a:t>$1.8 TRILLION</a:t>
              </a:r>
            </a:p>
          </p:txBody>
        </p:sp>
      </p:grpSp>
      <p:grpSp>
        <p:nvGrpSpPr>
          <p:cNvPr id="7" name="Group 6">
            <a:extLst>
              <a:ext uri="{FF2B5EF4-FFF2-40B4-BE49-F238E27FC236}">
                <a16:creationId xmlns:a16="http://schemas.microsoft.com/office/drawing/2014/main" id="{7EAA6802-6E30-D16A-94B9-33094A208376}"/>
              </a:ext>
            </a:extLst>
          </p:cNvPr>
          <p:cNvGrpSpPr/>
          <p:nvPr/>
        </p:nvGrpSpPr>
        <p:grpSpPr>
          <a:xfrm>
            <a:off x="449142" y="3422895"/>
            <a:ext cx="2715601" cy="1348374"/>
            <a:chOff x="2865328" y="4420175"/>
            <a:chExt cx="2715601" cy="1348374"/>
          </a:xfrm>
        </p:grpSpPr>
        <p:sp>
          <p:nvSpPr>
            <p:cNvPr id="69" name="Rounded Rectangle 68">
              <a:extLst>
                <a:ext uri="{FF2B5EF4-FFF2-40B4-BE49-F238E27FC236}">
                  <a16:creationId xmlns:a16="http://schemas.microsoft.com/office/drawing/2014/main" id="{0B4F4CB5-27EA-4A49-F518-5A4053ABE250}"/>
                </a:ext>
              </a:extLst>
            </p:cNvPr>
            <p:cNvSpPr/>
            <p:nvPr/>
          </p:nvSpPr>
          <p:spPr>
            <a:xfrm>
              <a:off x="3160031" y="4420175"/>
              <a:ext cx="2113324" cy="1348374"/>
            </a:xfrm>
            <a:prstGeom prst="roundRect">
              <a:avLst>
                <a:gd name="adj" fmla="val 22431"/>
              </a:avLst>
            </a:prstGeom>
            <a:solidFill>
              <a:schemeClr val="tx1"/>
            </a:solidFill>
            <a:ln w="28575">
              <a:solidFill>
                <a:srgbClr val="FF72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extBox 69">
              <a:extLst>
                <a:ext uri="{FF2B5EF4-FFF2-40B4-BE49-F238E27FC236}">
                  <a16:creationId xmlns:a16="http://schemas.microsoft.com/office/drawing/2014/main" id="{7ADCE7F2-C717-5440-EA11-6FB9F727A22F}"/>
                </a:ext>
              </a:extLst>
            </p:cNvPr>
            <p:cNvSpPr txBox="1"/>
            <p:nvPr/>
          </p:nvSpPr>
          <p:spPr>
            <a:xfrm>
              <a:off x="2865328" y="4496285"/>
              <a:ext cx="2715601" cy="1121461"/>
            </a:xfrm>
            <a:prstGeom prst="rect">
              <a:avLst/>
            </a:prstGeom>
            <a:noFill/>
          </p:spPr>
          <p:txBody>
            <a:bodyPr wrap="square">
              <a:spAutoFit/>
            </a:bodyPr>
            <a:lstStyle/>
            <a:p>
              <a:pPr algn="ctr">
                <a:lnSpc>
                  <a:spcPts val="2680"/>
                </a:lnSpc>
              </a:pPr>
              <a:r>
                <a:rPr lang="en-US" sz="1600" spc="40" dirty="0">
                  <a:solidFill>
                    <a:srgbClr val="E5E9D0"/>
                  </a:solidFill>
                  <a:latin typeface="Avenir Next" panose="020B0503020202020204" pitchFamily="34" charset="0"/>
                </a:rPr>
                <a:t>Homeowner </a:t>
              </a:r>
            </a:p>
            <a:p>
              <a:pPr algn="ctr">
                <a:lnSpc>
                  <a:spcPts val="2680"/>
                </a:lnSpc>
              </a:pPr>
              <a:r>
                <a:rPr lang="en-US" sz="1600" spc="40" dirty="0">
                  <a:solidFill>
                    <a:srgbClr val="E5E9D0"/>
                  </a:solidFill>
                  <a:latin typeface="Avenir Next" panose="020B0503020202020204" pitchFamily="34" charset="0"/>
                </a:rPr>
                <a:t>subsidies: </a:t>
              </a:r>
            </a:p>
            <a:p>
              <a:pPr algn="ctr">
                <a:lnSpc>
                  <a:spcPts val="2680"/>
                </a:lnSpc>
              </a:pPr>
              <a:r>
                <a:rPr lang="en-US" sz="2000" spc="40" dirty="0">
                  <a:solidFill>
                    <a:srgbClr val="FF7251"/>
                  </a:solidFill>
                  <a:latin typeface="Hardwick WF" pitchFamily="2" charset="0"/>
                </a:rPr>
                <a:t>$193 BILLION</a:t>
              </a:r>
            </a:p>
          </p:txBody>
        </p:sp>
      </p:grpSp>
      <p:sp>
        <p:nvSpPr>
          <p:cNvPr id="68" name="Rounded Rectangle 67">
            <a:extLst>
              <a:ext uri="{FF2B5EF4-FFF2-40B4-BE49-F238E27FC236}">
                <a16:creationId xmlns:a16="http://schemas.microsoft.com/office/drawing/2014/main" id="{1B3003FE-4351-02BC-87AC-7B4A92000625}"/>
              </a:ext>
            </a:extLst>
          </p:cNvPr>
          <p:cNvSpPr/>
          <p:nvPr/>
        </p:nvSpPr>
        <p:spPr>
          <a:xfrm>
            <a:off x="9149330" y="3057727"/>
            <a:ext cx="2201491" cy="1426047"/>
          </a:xfrm>
          <a:prstGeom prst="roundRect">
            <a:avLst>
              <a:gd name="adj" fmla="val 0"/>
            </a:avLst>
          </a:prstGeom>
          <a:solidFill>
            <a:schemeClr val="tx1"/>
          </a:solidFill>
          <a:ln>
            <a:solidFill>
              <a:srgbClr val="98999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extBox 70">
            <a:extLst>
              <a:ext uri="{FF2B5EF4-FFF2-40B4-BE49-F238E27FC236}">
                <a16:creationId xmlns:a16="http://schemas.microsoft.com/office/drawing/2014/main" id="{AC6EDEF2-E4A1-BCDD-1671-649F526742DB}"/>
              </a:ext>
            </a:extLst>
          </p:cNvPr>
          <p:cNvSpPr txBox="1"/>
          <p:nvPr/>
        </p:nvSpPr>
        <p:spPr>
          <a:xfrm>
            <a:off x="8733669" y="3172886"/>
            <a:ext cx="3160637" cy="759823"/>
          </a:xfrm>
          <a:prstGeom prst="rect">
            <a:avLst/>
          </a:prstGeom>
          <a:noFill/>
        </p:spPr>
        <p:txBody>
          <a:bodyPr wrap="square">
            <a:spAutoFit/>
          </a:bodyPr>
          <a:lstStyle/>
          <a:p>
            <a:pPr algn="ctr">
              <a:lnSpc>
                <a:spcPts val="2680"/>
              </a:lnSpc>
            </a:pPr>
            <a:r>
              <a:rPr lang="en-US" sz="1600" spc="40" dirty="0">
                <a:solidFill>
                  <a:srgbClr val="E5E9D0"/>
                </a:solidFill>
                <a:latin typeface="Avenir Next" panose="020B0503020202020204" pitchFamily="34" charset="0"/>
              </a:rPr>
              <a:t>Direct housing </a:t>
            </a:r>
          </a:p>
          <a:p>
            <a:pPr algn="ctr">
              <a:lnSpc>
                <a:spcPts val="2680"/>
              </a:lnSpc>
            </a:pPr>
            <a:r>
              <a:rPr lang="en-US" sz="1600" spc="40" dirty="0">
                <a:solidFill>
                  <a:srgbClr val="E5E9D0"/>
                </a:solidFill>
                <a:latin typeface="Avenir Next" panose="020B0503020202020204" pitchFamily="34" charset="0"/>
              </a:rPr>
              <a:t>assistance:</a:t>
            </a:r>
          </a:p>
        </p:txBody>
      </p:sp>
      <p:sp>
        <p:nvSpPr>
          <p:cNvPr id="72" name="TextBox 71">
            <a:extLst>
              <a:ext uri="{FF2B5EF4-FFF2-40B4-BE49-F238E27FC236}">
                <a16:creationId xmlns:a16="http://schemas.microsoft.com/office/drawing/2014/main" id="{8BA5758E-254A-9443-77DD-71D13B9B4F39}"/>
              </a:ext>
            </a:extLst>
          </p:cNvPr>
          <p:cNvSpPr txBox="1"/>
          <p:nvPr/>
        </p:nvSpPr>
        <p:spPr>
          <a:xfrm>
            <a:off x="9098007" y="3830493"/>
            <a:ext cx="2460236" cy="421269"/>
          </a:xfrm>
          <a:prstGeom prst="rect">
            <a:avLst/>
          </a:prstGeom>
          <a:noFill/>
        </p:spPr>
        <p:txBody>
          <a:bodyPr wrap="square">
            <a:spAutoFit/>
          </a:bodyPr>
          <a:lstStyle/>
          <a:p>
            <a:pPr algn="ctr">
              <a:lnSpc>
                <a:spcPts val="2680"/>
              </a:lnSpc>
            </a:pPr>
            <a:r>
              <a:rPr lang="en-US" sz="1600" spc="40">
                <a:solidFill>
                  <a:srgbClr val="D1FCFB"/>
                </a:solidFill>
                <a:latin typeface="Hardwick WF" pitchFamily="2" charset="0"/>
              </a:rPr>
              <a:t>$53 BILLION</a:t>
            </a:r>
            <a:endParaRPr lang="en-US" sz="1600" spc="40" dirty="0">
              <a:solidFill>
                <a:srgbClr val="D1FCFB"/>
              </a:solidFill>
              <a:latin typeface="Hardwick WF" pitchFamily="2" charset="0"/>
            </a:endParaRPr>
          </a:p>
        </p:txBody>
      </p:sp>
      <p:grpSp>
        <p:nvGrpSpPr>
          <p:cNvPr id="76" name="Group 75">
            <a:extLst>
              <a:ext uri="{FF2B5EF4-FFF2-40B4-BE49-F238E27FC236}">
                <a16:creationId xmlns:a16="http://schemas.microsoft.com/office/drawing/2014/main" id="{98BDA735-DB88-8847-905A-C81B2C87BA4A}"/>
              </a:ext>
            </a:extLst>
          </p:cNvPr>
          <p:cNvGrpSpPr/>
          <p:nvPr/>
        </p:nvGrpSpPr>
        <p:grpSpPr>
          <a:xfrm>
            <a:off x="5773003" y="5927825"/>
            <a:ext cx="970384" cy="559156"/>
            <a:chOff x="1119673" y="4557713"/>
            <a:chExt cx="970384" cy="559156"/>
          </a:xfrm>
        </p:grpSpPr>
        <p:sp>
          <p:nvSpPr>
            <p:cNvPr id="74" name="Triangle 73">
              <a:extLst>
                <a:ext uri="{FF2B5EF4-FFF2-40B4-BE49-F238E27FC236}">
                  <a16:creationId xmlns:a16="http://schemas.microsoft.com/office/drawing/2014/main" id="{43AA22BB-8B06-DC1E-7020-C675980B2ABD}"/>
                </a:ext>
              </a:extLst>
            </p:cNvPr>
            <p:cNvSpPr/>
            <p:nvPr/>
          </p:nvSpPr>
          <p:spPr>
            <a:xfrm>
              <a:off x="1310055" y="4557713"/>
              <a:ext cx="614014" cy="500062"/>
            </a:xfrm>
            <a:prstGeom prst="triangle">
              <a:avLst/>
            </a:prstGeom>
            <a:solidFill>
              <a:schemeClr val="tx1"/>
            </a:solidFill>
            <a:ln w="76200">
              <a:solidFill>
                <a:srgbClr val="9899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6B0FBF70-123E-DC0B-8D15-9DD553DE185F}"/>
                </a:ext>
              </a:extLst>
            </p:cNvPr>
            <p:cNvSpPr/>
            <p:nvPr/>
          </p:nvSpPr>
          <p:spPr>
            <a:xfrm>
              <a:off x="1119673" y="4998681"/>
              <a:ext cx="970384" cy="118188"/>
            </a:xfrm>
            <a:prstGeom prst="rect">
              <a:avLst/>
            </a:prstGeom>
            <a:solidFill>
              <a:schemeClr val="tx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78" name="Straight Connector 77">
            <a:extLst>
              <a:ext uri="{FF2B5EF4-FFF2-40B4-BE49-F238E27FC236}">
                <a16:creationId xmlns:a16="http://schemas.microsoft.com/office/drawing/2014/main" id="{31A520AA-6D70-A8EB-08E4-FABC66F80C4E}"/>
              </a:ext>
            </a:extLst>
          </p:cNvPr>
          <p:cNvCxnSpPr>
            <a:cxnSpLocks/>
          </p:cNvCxnSpPr>
          <p:nvPr/>
        </p:nvCxnSpPr>
        <p:spPr>
          <a:xfrm flipV="1">
            <a:off x="2727653" y="5536348"/>
            <a:ext cx="7129919" cy="668947"/>
          </a:xfrm>
          <a:prstGeom prst="line">
            <a:avLst/>
          </a:prstGeom>
          <a:ln w="38100">
            <a:solidFill>
              <a:srgbClr val="989999"/>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DDF5C99-2244-BF9B-026E-E85E50352C97}"/>
              </a:ext>
            </a:extLst>
          </p:cNvPr>
          <p:cNvCxnSpPr>
            <a:cxnSpLocks/>
          </p:cNvCxnSpPr>
          <p:nvPr/>
        </p:nvCxnSpPr>
        <p:spPr>
          <a:xfrm flipV="1">
            <a:off x="2738088" y="6042578"/>
            <a:ext cx="0" cy="162717"/>
          </a:xfrm>
          <a:prstGeom prst="line">
            <a:avLst/>
          </a:prstGeom>
          <a:ln w="19050">
            <a:solidFill>
              <a:srgbClr val="98999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D8C7CC5-B292-22A9-0013-31FDE467D7CA}"/>
              </a:ext>
            </a:extLst>
          </p:cNvPr>
          <p:cNvCxnSpPr>
            <a:cxnSpLocks/>
          </p:cNvCxnSpPr>
          <p:nvPr/>
        </p:nvCxnSpPr>
        <p:spPr>
          <a:xfrm flipV="1">
            <a:off x="9847181" y="5376603"/>
            <a:ext cx="0" cy="170136"/>
          </a:xfrm>
          <a:prstGeom prst="line">
            <a:avLst/>
          </a:prstGeom>
          <a:ln w="19050">
            <a:solidFill>
              <a:srgbClr val="989999"/>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289E4F93-99AA-DADC-7323-A980B8B2060A}"/>
              </a:ext>
            </a:extLst>
          </p:cNvPr>
          <p:cNvGrpSpPr/>
          <p:nvPr/>
        </p:nvGrpSpPr>
        <p:grpSpPr>
          <a:xfrm>
            <a:off x="1371391" y="4708424"/>
            <a:ext cx="3375532" cy="987570"/>
            <a:chOff x="2888077" y="2565080"/>
            <a:chExt cx="3262476" cy="987570"/>
          </a:xfrm>
        </p:grpSpPr>
        <p:sp>
          <p:nvSpPr>
            <p:cNvPr id="26" name="Rounded Rectangle 25">
              <a:extLst>
                <a:ext uri="{FF2B5EF4-FFF2-40B4-BE49-F238E27FC236}">
                  <a16:creationId xmlns:a16="http://schemas.microsoft.com/office/drawing/2014/main" id="{DC05E746-3F17-2A9F-F74F-6F3E9C976835}"/>
                </a:ext>
              </a:extLst>
            </p:cNvPr>
            <p:cNvSpPr/>
            <p:nvPr/>
          </p:nvSpPr>
          <p:spPr>
            <a:xfrm>
              <a:off x="3129802" y="2565080"/>
              <a:ext cx="2778991" cy="987570"/>
            </a:xfrm>
            <a:prstGeom prst="roundRect">
              <a:avLst>
                <a:gd name="adj" fmla="val 32226"/>
              </a:avLst>
            </a:prstGeom>
            <a:solidFill>
              <a:schemeClr val="tx1"/>
            </a:solidFill>
            <a:ln w="28575">
              <a:solidFill>
                <a:srgbClr val="FF72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24BE83EC-922D-4AE5-7E2A-5EDB046616A9}"/>
                </a:ext>
              </a:extLst>
            </p:cNvPr>
            <p:cNvSpPr txBox="1"/>
            <p:nvPr/>
          </p:nvSpPr>
          <p:spPr>
            <a:xfrm>
              <a:off x="2888077" y="2653531"/>
              <a:ext cx="3262476" cy="759823"/>
            </a:xfrm>
            <a:prstGeom prst="rect">
              <a:avLst/>
            </a:prstGeom>
            <a:noFill/>
          </p:spPr>
          <p:txBody>
            <a:bodyPr wrap="square">
              <a:spAutoFit/>
            </a:bodyPr>
            <a:lstStyle/>
            <a:p>
              <a:pPr algn="ctr">
                <a:lnSpc>
                  <a:spcPts val="2680"/>
                </a:lnSpc>
              </a:pPr>
              <a:r>
                <a:rPr lang="en-US" sz="1600" spc="40" dirty="0">
                  <a:solidFill>
                    <a:srgbClr val="E5E9D0"/>
                  </a:solidFill>
                  <a:latin typeface="Avenir Next" panose="020B0503020202020204" pitchFamily="34" charset="0"/>
                </a:rPr>
                <a:t>Mortgage deductions: </a:t>
              </a:r>
            </a:p>
            <a:p>
              <a:pPr algn="ctr">
                <a:lnSpc>
                  <a:spcPts val="2680"/>
                </a:lnSpc>
              </a:pPr>
              <a:r>
                <a:rPr lang="en-US" sz="1600" spc="40" dirty="0">
                  <a:solidFill>
                    <a:srgbClr val="FF7251"/>
                  </a:solidFill>
                  <a:latin typeface="Hardwick WF" pitchFamily="2" charset="0"/>
                </a:rPr>
                <a:t>Avg. 30-year term</a:t>
              </a:r>
              <a:endParaRPr lang="en-US" sz="2000" spc="40" dirty="0">
                <a:solidFill>
                  <a:srgbClr val="FF7251"/>
                </a:solidFill>
                <a:latin typeface="Hardwick WF" pitchFamily="2" charset="0"/>
              </a:endParaRPr>
            </a:p>
          </p:txBody>
        </p:sp>
      </p:grpSp>
      <p:grpSp>
        <p:nvGrpSpPr>
          <p:cNvPr id="21" name="Group 20">
            <a:extLst>
              <a:ext uri="{FF2B5EF4-FFF2-40B4-BE49-F238E27FC236}">
                <a16:creationId xmlns:a16="http://schemas.microsoft.com/office/drawing/2014/main" id="{E4472130-327F-2D54-B5F6-3A8CDA5C56CE}"/>
              </a:ext>
            </a:extLst>
          </p:cNvPr>
          <p:cNvGrpSpPr/>
          <p:nvPr/>
        </p:nvGrpSpPr>
        <p:grpSpPr>
          <a:xfrm>
            <a:off x="7183661" y="4344376"/>
            <a:ext cx="3931338" cy="868720"/>
            <a:chOff x="5917845" y="4612301"/>
            <a:chExt cx="3931338" cy="868720"/>
          </a:xfrm>
        </p:grpSpPr>
        <p:sp>
          <p:nvSpPr>
            <p:cNvPr id="28" name="Rounded Rectangle 27">
              <a:extLst>
                <a:ext uri="{FF2B5EF4-FFF2-40B4-BE49-F238E27FC236}">
                  <a16:creationId xmlns:a16="http://schemas.microsoft.com/office/drawing/2014/main" id="{B3AFC5C2-D0DF-0583-D299-D9AC9CB3E8E8}"/>
                </a:ext>
              </a:extLst>
            </p:cNvPr>
            <p:cNvSpPr/>
            <p:nvPr/>
          </p:nvSpPr>
          <p:spPr>
            <a:xfrm>
              <a:off x="6176681" y="4612301"/>
              <a:ext cx="3376806" cy="868720"/>
            </a:xfrm>
            <a:prstGeom prst="roundRect">
              <a:avLst>
                <a:gd name="adj" fmla="val 0"/>
              </a:avLst>
            </a:prstGeom>
            <a:solidFill>
              <a:schemeClr val="tx1"/>
            </a:solidFill>
            <a:ln>
              <a:solidFill>
                <a:srgbClr val="98999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09D1DD0A-59E3-EF74-3721-3273D1B1CFAC}"/>
                </a:ext>
              </a:extLst>
            </p:cNvPr>
            <p:cNvSpPr txBox="1"/>
            <p:nvPr/>
          </p:nvSpPr>
          <p:spPr>
            <a:xfrm>
              <a:off x="5917845" y="4653824"/>
              <a:ext cx="3931338" cy="413575"/>
            </a:xfrm>
            <a:prstGeom prst="rect">
              <a:avLst/>
            </a:prstGeom>
            <a:noFill/>
          </p:spPr>
          <p:txBody>
            <a:bodyPr wrap="square">
              <a:spAutoFit/>
            </a:bodyPr>
            <a:lstStyle/>
            <a:p>
              <a:pPr algn="ctr">
                <a:lnSpc>
                  <a:spcPts val="2680"/>
                </a:lnSpc>
              </a:pPr>
              <a:r>
                <a:rPr lang="en-US" sz="1600" spc="40" dirty="0">
                  <a:solidFill>
                    <a:srgbClr val="E5E9D0"/>
                  </a:solidFill>
                  <a:latin typeface="Avenir Next" panose="020B0503020202020204" pitchFamily="34" charset="0"/>
                </a:rPr>
                <a:t>Lifetime limit on cash welfare:</a:t>
              </a:r>
            </a:p>
          </p:txBody>
        </p:sp>
        <p:sp>
          <p:nvSpPr>
            <p:cNvPr id="30" name="TextBox 29">
              <a:extLst>
                <a:ext uri="{FF2B5EF4-FFF2-40B4-BE49-F238E27FC236}">
                  <a16:creationId xmlns:a16="http://schemas.microsoft.com/office/drawing/2014/main" id="{327FE2EE-2CF5-8A5B-03A4-C5F423CF625F}"/>
                </a:ext>
              </a:extLst>
            </p:cNvPr>
            <p:cNvSpPr txBox="1"/>
            <p:nvPr/>
          </p:nvSpPr>
          <p:spPr>
            <a:xfrm>
              <a:off x="6548280" y="4983921"/>
              <a:ext cx="2460236" cy="421269"/>
            </a:xfrm>
            <a:prstGeom prst="rect">
              <a:avLst/>
            </a:prstGeom>
            <a:noFill/>
          </p:spPr>
          <p:txBody>
            <a:bodyPr wrap="square">
              <a:spAutoFit/>
            </a:bodyPr>
            <a:lstStyle/>
            <a:p>
              <a:pPr algn="ctr">
                <a:lnSpc>
                  <a:spcPts val="2680"/>
                </a:lnSpc>
              </a:pPr>
              <a:r>
                <a:rPr lang="en-US" sz="1600" spc="40" dirty="0">
                  <a:solidFill>
                    <a:srgbClr val="D1FCFB"/>
                  </a:solidFill>
                  <a:latin typeface="Hardwick WF" pitchFamily="2" charset="0"/>
                </a:rPr>
                <a:t>5 years</a:t>
              </a:r>
            </a:p>
          </p:txBody>
        </p:sp>
      </p:grpSp>
      <p:sp>
        <p:nvSpPr>
          <p:cNvPr id="18" name="TextBox 17">
            <a:extLst>
              <a:ext uri="{FF2B5EF4-FFF2-40B4-BE49-F238E27FC236}">
                <a16:creationId xmlns:a16="http://schemas.microsoft.com/office/drawing/2014/main" id="{152044DC-E43C-693B-9FC7-B694E64765FD}"/>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3553796657"/>
      </p:ext>
    </p:extLst>
  </p:cSld>
  <p:clrMapOvr>
    <a:masterClrMapping/>
  </p:clrMapOvr>
  <p:transition spd="med">
    <p:fade thruBlk="1"/>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5F69C1E-B31E-5F8A-6392-4C2B223ECDCC}"/>
              </a:ext>
            </a:extLst>
          </p:cNvPr>
          <p:cNvGrpSpPr/>
          <p:nvPr/>
        </p:nvGrpSpPr>
        <p:grpSpPr>
          <a:xfrm>
            <a:off x="570485" y="495864"/>
            <a:ext cx="11011281" cy="869855"/>
            <a:chOff x="570485" y="495864"/>
            <a:chExt cx="11011281" cy="869855"/>
          </a:xfrm>
        </p:grpSpPr>
        <p:sp>
          <p:nvSpPr>
            <p:cNvPr id="3" name="Rounded Rectangle 2">
              <a:extLst>
                <a:ext uri="{FF2B5EF4-FFF2-40B4-BE49-F238E27FC236}">
                  <a16:creationId xmlns:a16="http://schemas.microsoft.com/office/drawing/2014/main" id="{219D17E5-94D1-1CAC-E798-97BBC161097E}"/>
                </a:ext>
              </a:extLst>
            </p:cNvPr>
            <p:cNvSpPr/>
            <p:nvPr/>
          </p:nvSpPr>
          <p:spPr>
            <a:xfrm>
              <a:off x="570485" y="495864"/>
              <a:ext cx="11011281"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a:extLst>
                <a:ext uri="{FF2B5EF4-FFF2-40B4-BE49-F238E27FC236}">
                  <a16:creationId xmlns:a16="http://schemas.microsoft.com/office/drawing/2014/main" id="{442A31CA-D91B-FAC6-F8FA-09994A4849D0}"/>
                </a:ext>
              </a:extLst>
            </p:cNvPr>
            <p:cNvSpPr/>
            <p:nvPr/>
          </p:nvSpPr>
          <p:spPr>
            <a:xfrm>
              <a:off x="673966" y="561840"/>
              <a:ext cx="10844067"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Freeform 21">
            <a:extLst>
              <a:ext uri="{FF2B5EF4-FFF2-40B4-BE49-F238E27FC236}">
                <a16:creationId xmlns:a16="http://schemas.microsoft.com/office/drawing/2014/main" id="{482C2643-603D-ECFC-6042-F7223A988287}"/>
              </a:ext>
            </a:extLst>
          </p:cNvPr>
          <p:cNvSpPr/>
          <p:nvPr/>
        </p:nvSpPr>
        <p:spPr>
          <a:xfrm>
            <a:off x="4360838" y="2405575"/>
            <a:ext cx="3700485" cy="2788248"/>
          </a:xfrm>
          <a:custGeom>
            <a:avLst/>
            <a:gdLst>
              <a:gd name="connsiteX0" fmla="*/ 1181833 w 3700485"/>
              <a:gd name="connsiteY0" fmla="*/ 1026942 h 2788248"/>
              <a:gd name="connsiteX1" fmla="*/ 773870 w 3700485"/>
              <a:gd name="connsiteY1" fmla="*/ 2250831 h 2788248"/>
              <a:gd name="connsiteX2" fmla="*/ 2208774 w 3700485"/>
              <a:gd name="connsiteY2" fmla="*/ 2194560 h 2788248"/>
              <a:gd name="connsiteX3" fmla="*/ 379974 w 3700485"/>
              <a:gd name="connsiteY3" fmla="*/ 1547447 h 2788248"/>
              <a:gd name="connsiteX4" fmla="*/ 1181833 w 3700485"/>
              <a:gd name="connsiteY4" fmla="*/ 211016 h 2788248"/>
              <a:gd name="connsiteX5" fmla="*/ 2166571 w 3700485"/>
              <a:gd name="connsiteY5" fmla="*/ 1083213 h 2788248"/>
              <a:gd name="connsiteX6" fmla="*/ 351839 w 3700485"/>
              <a:gd name="connsiteY6" fmla="*/ 1336431 h 2788248"/>
              <a:gd name="connsiteX7" fmla="*/ 1575728 w 3700485"/>
              <a:gd name="connsiteY7" fmla="*/ 2658794 h 2788248"/>
              <a:gd name="connsiteX8" fmla="*/ 1449119 w 3700485"/>
              <a:gd name="connsiteY8" fmla="*/ 872197 h 2788248"/>
              <a:gd name="connsiteX9" fmla="*/ 3291987 w 3700485"/>
              <a:gd name="connsiteY9" fmla="*/ 562708 h 2788248"/>
              <a:gd name="connsiteX10" fmla="*/ 2377587 w 3700485"/>
              <a:gd name="connsiteY10" fmla="*/ 2138290 h 2788248"/>
              <a:gd name="connsiteX11" fmla="*/ 2152504 w 3700485"/>
              <a:gd name="connsiteY11" fmla="*/ 351693 h 2788248"/>
              <a:gd name="connsiteX12" fmla="*/ 147 w 3700485"/>
              <a:gd name="connsiteY12" fmla="*/ 900333 h 2788248"/>
              <a:gd name="connsiteX13" fmla="*/ 2265045 w 3700485"/>
              <a:gd name="connsiteY13" fmla="*/ 1533379 h 2788248"/>
              <a:gd name="connsiteX14" fmla="*/ 2025894 w 3700485"/>
              <a:gd name="connsiteY14" fmla="*/ 2757268 h 2788248"/>
              <a:gd name="connsiteX15" fmla="*/ 126756 w 3700485"/>
              <a:gd name="connsiteY15" fmla="*/ 2335237 h 2788248"/>
              <a:gd name="connsiteX16" fmla="*/ 2504196 w 3700485"/>
              <a:gd name="connsiteY16" fmla="*/ 1392702 h 2788248"/>
              <a:gd name="connsiteX17" fmla="*/ 2687076 w 3700485"/>
              <a:gd name="connsiteY17" fmla="*/ 2672862 h 2788248"/>
              <a:gd name="connsiteX18" fmla="*/ 1055224 w 3700485"/>
              <a:gd name="connsiteY18" fmla="*/ 787791 h 2788248"/>
              <a:gd name="connsiteX19" fmla="*/ 3545205 w 3700485"/>
              <a:gd name="connsiteY19" fmla="*/ 844062 h 2788248"/>
              <a:gd name="connsiteX20" fmla="*/ 3348257 w 3700485"/>
              <a:gd name="connsiteY20" fmla="*/ 2039816 h 2788248"/>
              <a:gd name="connsiteX21" fmla="*/ 2616737 w 3700485"/>
              <a:gd name="connsiteY21" fmla="*/ 1012874 h 2788248"/>
              <a:gd name="connsiteX22" fmla="*/ 1927420 w 3700485"/>
              <a:gd name="connsiteY22" fmla="*/ 0 h 278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00485" h="2788248">
                <a:moveTo>
                  <a:pt x="1181833" y="1026942"/>
                </a:moveTo>
                <a:cubicBezTo>
                  <a:pt x="892273" y="1541585"/>
                  <a:pt x="602713" y="2056228"/>
                  <a:pt x="773870" y="2250831"/>
                </a:cubicBezTo>
                <a:cubicBezTo>
                  <a:pt x="945027" y="2445434"/>
                  <a:pt x="2274423" y="2311791"/>
                  <a:pt x="2208774" y="2194560"/>
                </a:cubicBezTo>
                <a:cubicBezTo>
                  <a:pt x="2143125" y="2077329"/>
                  <a:pt x="551131" y="1878038"/>
                  <a:pt x="379974" y="1547447"/>
                </a:cubicBezTo>
                <a:cubicBezTo>
                  <a:pt x="208817" y="1216856"/>
                  <a:pt x="884067" y="288388"/>
                  <a:pt x="1181833" y="211016"/>
                </a:cubicBezTo>
                <a:cubicBezTo>
                  <a:pt x="1479599" y="133644"/>
                  <a:pt x="2304903" y="895644"/>
                  <a:pt x="2166571" y="1083213"/>
                </a:cubicBezTo>
                <a:cubicBezTo>
                  <a:pt x="2028239" y="1270782"/>
                  <a:pt x="450313" y="1073834"/>
                  <a:pt x="351839" y="1336431"/>
                </a:cubicBezTo>
                <a:cubicBezTo>
                  <a:pt x="253365" y="1599028"/>
                  <a:pt x="1392848" y="2736166"/>
                  <a:pt x="1575728" y="2658794"/>
                </a:cubicBezTo>
                <a:cubicBezTo>
                  <a:pt x="1758608" y="2581422"/>
                  <a:pt x="1163076" y="1221545"/>
                  <a:pt x="1449119" y="872197"/>
                </a:cubicBezTo>
                <a:cubicBezTo>
                  <a:pt x="1735162" y="522849"/>
                  <a:pt x="3137242" y="351693"/>
                  <a:pt x="3291987" y="562708"/>
                </a:cubicBezTo>
                <a:cubicBezTo>
                  <a:pt x="3446732" y="773723"/>
                  <a:pt x="2567501" y="2173459"/>
                  <a:pt x="2377587" y="2138290"/>
                </a:cubicBezTo>
                <a:cubicBezTo>
                  <a:pt x="2187673" y="2103121"/>
                  <a:pt x="2548744" y="558019"/>
                  <a:pt x="2152504" y="351693"/>
                </a:cubicBezTo>
                <a:cubicBezTo>
                  <a:pt x="1756264" y="145367"/>
                  <a:pt x="-18610" y="703385"/>
                  <a:pt x="147" y="900333"/>
                </a:cubicBezTo>
                <a:cubicBezTo>
                  <a:pt x="18904" y="1097281"/>
                  <a:pt x="1927421" y="1223890"/>
                  <a:pt x="2265045" y="1533379"/>
                </a:cubicBezTo>
                <a:cubicBezTo>
                  <a:pt x="2602669" y="1842868"/>
                  <a:pt x="2382275" y="2623625"/>
                  <a:pt x="2025894" y="2757268"/>
                </a:cubicBezTo>
                <a:cubicBezTo>
                  <a:pt x="1669513" y="2890911"/>
                  <a:pt x="47039" y="2562665"/>
                  <a:pt x="126756" y="2335237"/>
                </a:cubicBezTo>
                <a:cubicBezTo>
                  <a:pt x="206473" y="2107809"/>
                  <a:pt x="2077476" y="1336431"/>
                  <a:pt x="2504196" y="1392702"/>
                </a:cubicBezTo>
                <a:cubicBezTo>
                  <a:pt x="2930916" y="1448973"/>
                  <a:pt x="2928571" y="2773680"/>
                  <a:pt x="2687076" y="2672862"/>
                </a:cubicBezTo>
                <a:cubicBezTo>
                  <a:pt x="2445581" y="2572044"/>
                  <a:pt x="912202" y="1092591"/>
                  <a:pt x="1055224" y="787791"/>
                </a:cubicBezTo>
                <a:cubicBezTo>
                  <a:pt x="1198246" y="482991"/>
                  <a:pt x="3163033" y="635391"/>
                  <a:pt x="3545205" y="844062"/>
                </a:cubicBezTo>
                <a:cubicBezTo>
                  <a:pt x="3927377" y="1052733"/>
                  <a:pt x="3503002" y="2011681"/>
                  <a:pt x="3348257" y="2039816"/>
                </a:cubicBezTo>
                <a:cubicBezTo>
                  <a:pt x="3193512" y="2067951"/>
                  <a:pt x="2853543" y="1352843"/>
                  <a:pt x="2616737" y="1012874"/>
                </a:cubicBezTo>
                <a:cubicBezTo>
                  <a:pt x="2379931" y="672905"/>
                  <a:pt x="2082164" y="53926"/>
                  <a:pt x="1927420" y="0"/>
                </a:cubicBezTo>
              </a:path>
            </a:pathLst>
          </a:custGeom>
          <a:noFill/>
          <a:ln w="28575">
            <a:solidFill>
              <a:srgbClr val="FF72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7250"/>
              </a:solidFill>
            </a:endParaRPr>
          </a:p>
        </p:txBody>
      </p:sp>
      <p:sp>
        <p:nvSpPr>
          <p:cNvPr id="6" name="TextBox 5">
            <a:extLst>
              <a:ext uri="{FF2B5EF4-FFF2-40B4-BE49-F238E27FC236}">
                <a16:creationId xmlns:a16="http://schemas.microsoft.com/office/drawing/2014/main" id="{334F68D8-60E5-3258-65DA-4FB89861ED72}"/>
              </a:ext>
            </a:extLst>
          </p:cNvPr>
          <p:cNvSpPr txBox="1"/>
          <p:nvPr/>
        </p:nvSpPr>
        <p:spPr>
          <a:xfrm>
            <a:off x="323903" y="651156"/>
            <a:ext cx="11564068" cy="584775"/>
          </a:xfrm>
          <a:prstGeom prst="rect">
            <a:avLst/>
          </a:prstGeom>
          <a:noFill/>
        </p:spPr>
        <p:txBody>
          <a:bodyPr wrap="square" rtlCol="0">
            <a:spAutoFit/>
          </a:bodyPr>
          <a:lstStyle/>
          <a:p>
            <a:pPr algn="ctr"/>
            <a:r>
              <a:rPr lang="en-US" sz="3200" dirty="0">
                <a:solidFill>
                  <a:srgbClr val="E5E9D0"/>
                </a:solidFill>
                <a:latin typeface="Avenir Light" panose="020B0402020203020204" pitchFamily="34" charset="77"/>
              </a:rPr>
              <a:t>Poverty isn't </a:t>
            </a:r>
            <a:r>
              <a:rPr lang="en-US" sz="3200">
                <a:solidFill>
                  <a:srgbClr val="E5E9D0"/>
                </a:solidFill>
                <a:latin typeface="Avenir Light" panose="020B0402020203020204" pitchFamily="34" charset="77"/>
              </a:rPr>
              <a:t>a </a:t>
            </a:r>
            <a:r>
              <a:rPr lang="en-US" sz="3200">
                <a:solidFill>
                  <a:srgbClr val="FF7250"/>
                </a:solidFill>
                <a:latin typeface="Hardwick WF" pitchFamily="2" charset="0"/>
              </a:rPr>
              <a:t>LINE. </a:t>
            </a:r>
            <a:r>
              <a:rPr lang="en-US" sz="3200">
                <a:solidFill>
                  <a:srgbClr val="E5E9D0"/>
                </a:solidFill>
                <a:latin typeface="Avenir Light" panose="020B0402020203020204" pitchFamily="34" charset="77"/>
              </a:rPr>
              <a:t>It's a</a:t>
            </a:r>
            <a:r>
              <a:rPr lang="en-US" sz="3200">
                <a:solidFill>
                  <a:srgbClr val="E5E9D0"/>
                </a:solidFill>
                <a:latin typeface="Hardwick WF" pitchFamily="2" charset="0"/>
              </a:rPr>
              <a:t> </a:t>
            </a:r>
            <a:r>
              <a:rPr lang="en-US" sz="3200">
                <a:solidFill>
                  <a:srgbClr val="FF7250"/>
                </a:solidFill>
                <a:latin typeface="Hardwick WF" pitchFamily="2" charset="0"/>
              </a:rPr>
              <a:t>TIGHT KNOT</a:t>
            </a:r>
            <a:r>
              <a:rPr lang="en-US" sz="3200">
                <a:solidFill>
                  <a:srgbClr val="E5E9D0"/>
                </a:solidFill>
                <a:latin typeface="Hardwick WF" pitchFamily="2" charset="0"/>
              </a:rPr>
              <a:t> </a:t>
            </a:r>
            <a:r>
              <a:rPr lang="en-US" sz="3200">
                <a:solidFill>
                  <a:srgbClr val="E5E9D0"/>
                </a:solidFill>
                <a:latin typeface="Avenir Light" panose="020B0402020203020204" pitchFamily="34" charset="77"/>
              </a:rPr>
              <a:t>of </a:t>
            </a:r>
            <a:r>
              <a:rPr lang="en-US" sz="3200" dirty="0">
                <a:solidFill>
                  <a:srgbClr val="E5E9D0"/>
                </a:solidFill>
                <a:latin typeface="Avenir Light" panose="020B0402020203020204" pitchFamily="34" charset="77"/>
              </a:rPr>
              <a:t>social maladies.</a:t>
            </a:r>
          </a:p>
        </p:txBody>
      </p:sp>
      <p:sp>
        <p:nvSpPr>
          <p:cNvPr id="5" name="TextBox 4">
            <a:extLst>
              <a:ext uri="{FF2B5EF4-FFF2-40B4-BE49-F238E27FC236}">
                <a16:creationId xmlns:a16="http://schemas.microsoft.com/office/drawing/2014/main" id="{DE642B3F-46CE-3676-5DFC-B457C623EF21}"/>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4148765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3E49BCF9-706E-9E05-2ED0-B73F6E492DD5}"/>
              </a:ext>
            </a:extLst>
          </p:cNvPr>
          <p:cNvSpPr/>
          <p:nvPr/>
        </p:nvSpPr>
        <p:spPr>
          <a:xfrm>
            <a:off x="5432457" y="942954"/>
            <a:ext cx="70718" cy="517358"/>
          </a:xfrm>
          <a:custGeom>
            <a:avLst/>
            <a:gdLst>
              <a:gd name="connsiteX0" fmla="*/ 51856 w 142939"/>
              <a:gd name="connsiteY0" fmla="*/ 0 h 517358"/>
              <a:gd name="connsiteX1" fmla="*/ 3730 w 142939"/>
              <a:gd name="connsiteY1" fmla="*/ 184484 h 517358"/>
              <a:gd name="connsiteX2" fmla="*/ 140088 w 142939"/>
              <a:gd name="connsiteY2" fmla="*/ 300789 h 517358"/>
              <a:gd name="connsiteX3" fmla="*/ 91961 w 142939"/>
              <a:gd name="connsiteY3" fmla="*/ 449179 h 517358"/>
              <a:gd name="connsiteX4" fmla="*/ 39824 w 142939"/>
              <a:gd name="connsiteY4" fmla="*/ 517358 h 517358"/>
              <a:gd name="connsiteX0" fmla="*/ 15367 w 104142"/>
              <a:gd name="connsiteY0" fmla="*/ 0 h 517358"/>
              <a:gd name="connsiteX1" fmla="*/ 22779 w 104142"/>
              <a:gd name="connsiteY1" fmla="*/ 162712 h 517358"/>
              <a:gd name="connsiteX2" fmla="*/ 103599 w 104142"/>
              <a:gd name="connsiteY2" fmla="*/ 300789 h 517358"/>
              <a:gd name="connsiteX3" fmla="*/ 55472 w 104142"/>
              <a:gd name="connsiteY3" fmla="*/ 449179 h 517358"/>
              <a:gd name="connsiteX4" fmla="*/ 3335 w 104142"/>
              <a:gd name="connsiteY4" fmla="*/ 517358 h 517358"/>
              <a:gd name="connsiteX0" fmla="*/ 15367 w 127115"/>
              <a:gd name="connsiteY0" fmla="*/ 0 h 517358"/>
              <a:gd name="connsiteX1" fmla="*/ 22779 w 127115"/>
              <a:gd name="connsiteY1" fmla="*/ 162712 h 517358"/>
              <a:gd name="connsiteX2" fmla="*/ 103599 w 127115"/>
              <a:gd name="connsiteY2" fmla="*/ 300789 h 517358"/>
              <a:gd name="connsiteX3" fmla="*/ 120268 w 127115"/>
              <a:gd name="connsiteY3" fmla="*/ 449179 h 517358"/>
              <a:gd name="connsiteX4" fmla="*/ 3335 w 127115"/>
              <a:gd name="connsiteY4" fmla="*/ 517358 h 517358"/>
              <a:gd name="connsiteX0" fmla="*/ 15367 w 120268"/>
              <a:gd name="connsiteY0" fmla="*/ 0 h 517358"/>
              <a:gd name="connsiteX1" fmla="*/ 22779 w 120268"/>
              <a:gd name="connsiteY1" fmla="*/ 162712 h 517358"/>
              <a:gd name="connsiteX2" fmla="*/ 103599 w 120268"/>
              <a:gd name="connsiteY2" fmla="*/ 300789 h 517358"/>
              <a:gd name="connsiteX3" fmla="*/ 120268 w 120268"/>
              <a:gd name="connsiteY3" fmla="*/ 449179 h 517358"/>
              <a:gd name="connsiteX4" fmla="*/ 3335 w 120268"/>
              <a:gd name="connsiteY4" fmla="*/ 517358 h 517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68" h="517358">
                <a:moveTo>
                  <a:pt x="15367" y="0"/>
                </a:moveTo>
                <a:cubicBezTo>
                  <a:pt x="-16049" y="67176"/>
                  <a:pt x="8074" y="112581"/>
                  <a:pt x="22779" y="162712"/>
                </a:cubicBezTo>
                <a:cubicBezTo>
                  <a:pt x="37484" y="212843"/>
                  <a:pt x="87351" y="253045"/>
                  <a:pt x="103599" y="300789"/>
                </a:cubicBezTo>
                <a:cubicBezTo>
                  <a:pt x="119847" y="348534"/>
                  <a:pt x="-29639" y="445741"/>
                  <a:pt x="120268" y="449179"/>
                </a:cubicBezTo>
                <a:cubicBezTo>
                  <a:pt x="103557" y="485274"/>
                  <a:pt x="21048" y="501316"/>
                  <a:pt x="3335" y="517358"/>
                </a:cubicBezTo>
              </a:path>
            </a:pathLst>
          </a:custGeom>
          <a:noFill/>
          <a:ln w="19050">
            <a:solidFill>
              <a:srgbClr val="FF72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47">
            <a:extLst>
              <a:ext uri="{FF2B5EF4-FFF2-40B4-BE49-F238E27FC236}">
                <a16:creationId xmlns:a16="http://schemas.microsoft.com/office/drawing/2014/main" id="{FE786035-B11D-D066-0302-712A982AFFD0}"/>
              </a:ext>
            </a:extLst>
          </p:cNvPr>
          <p:cNvSpPr/>
          <p:nvPr/>
        </p:nvSpPr>
        <p:spPr>
          <a:xfrm>
            <a:off x="7060006" y="928886"/>
            <a:ext cx="51027" cy="545493"/>
          </a:xfrm>
          <a:custGeom>
            <a:avLst/>
            <a:gdLst>
              <a:gd name="connsiteX0" fmla="*/ 51856 w 142939"/>
              <a:gd name="connsiteY0" fmla="*/ 0 h 517358"/>
              <a:gd name="connsiteX1" fmla="*/ 3730 w 142939"/>
              <a:gd name="connsiteY1" fmla="*/ 184484 h 517358"/>
              <a:gd name="connsiteX2" fmla="*/ 140088 w 142939"/>
              <a:gd name="connsiteY2" fmla="*/ 300789 h 517358"/>
              <a:gd name="connsiteX3" fmla="*/ 91961 w 142939"/>
              <a:gd name="connsiteY3" fmla="*/ 449179 h 517358"/>
              <a:gd name="connsiteX4" fmla="*/ 39824 w 142939"/>
              <a:gd name="connsiteY4" fmla="*/ 517358 h 517358"/>
              <a:gd name="connsiteX0" fmla="*/ 15367 w 104142"/>
              <a:gd name="connsiteY0" fmla="*/ 0 h 517358"/>
              <a:gd name="connsiteX1" fmla="*/ 22779 w 104142"/>
              <a:gd name="connsiteY1" fmla="*/ 162712 h 517358"/>
              <a:gd name="connsiteX2" fmla="*/ 103599 w 104142"/>
              <a:gd name="connsiteY2" fmla="*/ 300789 h 517358"/>
              <a:gd name="connsiteX3" fmla="*/ 55472 w 104142"/>
              <a:gd name="connsiteY3" fmla="*/ 449179 h 517358"/>
              <a:gd name="connsiteX4" fmla="*/ 3335 w 104142"/>
              <a:gd name="connsiteY4" fmla="*/ 517358 h 517358"/>
              <a:gd name="connsiteX0" fmla="*/ 15367 w 127115"/>
              <a:gd name="connsiteY0" fmla="*/ 0 h 517358"/>
              <a:gd name="connsiteX1" fmla="*/ 22779 w 127115"/>
              <a:gd name="connsiteY1" fmla="*/ 162712 h 517358"/>
              <a:gd name="connsiteX2" fmla="*/ 103599 w 127115"/>
              <a:gd name="connsiteY2" fmla="*/ 300789 h 517358"/>
              <a:gd name="connsiteX3" fmla="*/ 120268 w 127115"/>
              <a:gd name="connsiteY3" fmla="*/ 449179 h 517358"/>
              <a:gd name="connsiteX4" fmla="*/ 3335 w 127115"/>
              <a:gd name="connsiteY4" fmla="*/ 517358 h 517358"/>
              <a:gd name="connsiteX0" fmla="*/ 15367 w 120268"/>
              <a:gd name="connsiteY0" fmla="*/ 0 h 517358"/>
              <a:gd name="connsiteX1" fmla="*/ 22779 w 120268"/>
              <a:gd name="connsiteY1" fmla="*/ 162712 h 517358"/>
              <a:gd name="connsiteX2" fmla="*/ 103599 w 120268"/>
              <a:gd name="connsiteY2" fmla="*/ 300789 h 517358"/>
              <a:gd name="connsiteX3" fmla="*/ 120268 w 120268"/>
              <a:gd name="connsiteY3" fmla="*/ 449179 h 517358"/>
              <a:gd name="connsiteX4" fmla="*/ 3335 w 120268"/>
              <a:gd name="connsiteY4" fmla="*/ 517358 h 517358"/>
              <a:gd name="connsiteX0" fmla="*/ 12032 w 116933"/>
              <a:gd name="connsiteY0" fmla="*/ 0 h 517358"/>
              <a:gd name="connsiteX1" fmla="*/ 102751 w 116933"/>
              <a:gd name="connsiteY1" fmla="*/ 168155 h 517358"/>
              <a:gd name="connsiteX2" fmla="*/ 100264 w 116933"/>
              <a:gd name="connsiteY2" fmla="*/ 300789 h 517358"/>
              <a:gd name="connsiteX3" fmla="*/ 116933 w 116933"/>
              <a:gd name="connsiteY3" fmla="*/ 449179 h 517358"/>
              <a:gd name="connsiteX4" fmla="*/ 0 w 116933"/>
              <a:gd name="connsiteY4" fmla="*/ 517358 h 517358"/>
              <a:gd name="connsiteX0" fmla="*/ 23047 w 127948"/>
              <a:gd name="connsiteY0" fmla="*/ 0 h 517358"/>
              <a:gd name="connsiteX1" fmla="*/ 113766 w 127948"/>
              <a:gd name="connsiteY1" fmla="*/ 168155 h 517358"/>
              <a:gd name="connsiteX2" fmla="*/ 202 w 127948"/>
              <a:gd name="connsiteY2" fmla="*/ 306232 h 517358"/>
              <a:gd name="connsiteX3" fmla="*/ 127948 w 127948"/>
              <a:gd name="connsiteY3" fmla="*/ 449179 h 517358"/>
              <a:gd name="connsiteX4" fmla="*/ 11015 w 127948"/>
              <a:gd name="connsiteY4" fmla="*/ 517358 h 517358"/>
              <a:gd name="connsiteX0" fmla="*/ 12032 w 116933"/>
              <a:gd name="connsiteY0" fmla="*/ 0 h 517358"/>
              <a:gd name="connsiteX1" fmla="*/ 102751 w 116933"/>
              <a:gd name="connsiteY1" fmla="*/ 168155 h 517358"/>
              <a:gd name="connsiteX2" fmla="*/ 53983 w 116933"/>
              <a:gd name="connsiteY2" fmla="*/ 338889 h 517358"/>
              <a:gd name="connsiteX3" fmla="*/ 116933 w 116933"/>
              <a:gd name="connsiteY3" fmla="*/ 449179 h 517358"/>
              <a:gd name="connsiteX4" fmla="*/ 0 w 116933"/>
              <a:gd name="connsiteY4" fmla="*/ 517358 h 517358"/>
              <a:gd name="connsiteX0" fmla="*/ 12032 w 116933"/>
              <a:gd name="connsiteY0" fmla="*/ 0 h 517358"/>
              <a:gd name="connsiteX1" fmla="*/ 56469 w 116933"/>
              <a:gd name="connsiteY1" fmla="*/ 184484 h 517358"/>
              <a:gd name="connsiteX2" fmla="*/ 53983 w 116933"/>
              <a:gd name="connsiteY2" fmla="*/ 338889 h 517358"/>
              <a:gd name="connsiteX3" fmla="*/ 116933 w 116933"/>
              <a:gd name="connsiteY3" fmla="*/ 449179 h 517358"/>
              <a:gd name="connsiteX4" fmla="*/ 0 w 116933"/>
              <a:gd name="connsiteY4" fmla="*/ 517358 h 517358"/>
              <a:gd name="connsiteX0" fmla="*/ 30471 w 135372"/>
              <a:gd name="connsiteY0" fmla="*/ 0 h 517358"/>
              <a:gd name="connsiteX1" fmla="*/ 3135 w 135372"/>
              <a:gd name="connsiteY1" fmla="*/ 219653 h 517358"/>
              <a:gd name="connsiteX2" fmla="*/ 72422 w 135372"/>
              <a:gd name="connsiteY2" fmla="*/ 338889 h 517358"/>
              <a:gd name="connsiteX3" fmla="*/ 135372 w 135372"/>
              <a:gd name="connsiteY3" fmla="*/ 449179 h 517358"/>
              <a:gd name="connsiteX4" fmla="*/ 18439 w 135372"/>
              <a:gd name="connsiteY4" fmla="*/ 517358 h 517358"/>
              <a:gd name="connsiteX0" fmla="*/ 161212 w 161212"/>
              <a:gd name="connsiteY0" fmla="*/ 0 h 531425"/>
              <a:gd name="connsiteX1" fmla="*/ 2291 w 161212"/>
              <a:gd name="connsiteY1" fmla="*/ 233720 h 531425"/>
              <a:gd name="connsiteX2" fmla="*/ 71578 w 161212"/>
              <a:gd name="connsiteY2" fmla="*/ 352956 h 531425"/>
              <a:gd name="connsiteX3" fmla="*/ 134528 w 161212"/>
              <a:gd name="connsiteY3" fmla="*/ 463246 h 531425"/>
              <a:gd name="connsiteX4" fmla="*/ 17595 w 161212"/>
              <a:gd name="connsiteY4" fmla="*/ 531425 h 531425"/>
              <a:gd name="connsiteX0" fmla="*/ 143617 w 143617"/>
              <a:gd name="connsiteY0" fmla="*/ 0 h 531425"/>
              <a:gd name="connsiteX1" fmla="*/ 68432 w 143617"/>
              <a:gd name="connsiteY1" fmla="*/ 240754 h 531425"/>
              <a:gd name="connsiteX2" fmla="*/ 53983 w 143617"/>
              <a:gd name="connsiteY2" fmla="*/ 352956 h 531425"/>
              <a:gd name="connsiteX3" fmla="*/ 116933 w 143617"/>
              <a:gd name="connsiteY3" fmla="*/ 463246 h 531425"/>
              <a:gd name="connsiteX4" fmla="*/ 0 w 143617"/>
              <a:gd name="connsiteY4" fmla="*/ 531425 h 531425"/>
              <a:gd name="connsiteX0" fmla="*/ 143617 w 143617"/>
              <a:gd name="connsiteY0" fmla="*/ 0 h 531425"/>
              <a:gd name="connsiteX1" fmla="*/ 68432 w 143617"/>
              <a:gd name="connsiteY1" fmla="*/ 240754 h 531425"/>
              <a:gd name="connsiteX2" fmla="*/ 137719 w 143617"/>
              <a:gd name="connsiteY2" fmla="*/ 367024 h 531425"/>
              <a:gd name="connsiteX3" fmla="*/ 116933 w 143617"/>
              <a:gd name="connsiteY3" fmla="*/ 463246 h 531425"/>
              <a:gd name="connsiteX4" fmla="*/ 0 w 143617"/>
              <a:gd name="connsiteY4" fmla="*/ 531425 h 531425"/>
              <a:gd name="connsiteX0" fmla="*/ 86780 w 86780"/>
              <a:gd name="connsiteY0" fmla="*/ 0 h 545493"/>
              <a:gd name="connsiteX1" fmla="*/ 11595 w 86780"/>
              <a:gd name="connsiteY1" fmla="*/ 240754 h 545493"/>
              <a:gd name="connsiteX2" fmla="*/ 80882 w 86780"/>
              <a:gd name="connsiteY2" fmla="*/ 367024 h 545493"/>
              <a:gd name="connsiteX3" fmla="*/ 60096 w 86780"/>
              <a:gd name="connsiteY3" fmla="*/ 463246 h 545493"/>
              <a:gd name="connsiteX4" fmla="*/ 50824 w 86780"/>
              <a:gd name="connsiteY4" fmla="*/ 545493 h 545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80" h="545493">
                <a:moveTo>
                  <a:pt x="86780" y="0"/>
                </a:moveTo>
                <a:cubicBezTo>
                  <a:pt x="55364" y="67176"/>
                  <a:pt x="12578" y="179583"/>
                  <a:pt x="11595" y="240754"/>
                </a:cubicBezTo>
                <a:cubicBezTo>
                  <a:pt x="10612" y="301925"/>
                  <a:pt x="72799" y="329942"/>
                  <a:pt x="80882" y="367024"/>
                </a:cubicBezTo>
                <a:cubicBezTo>
                  <a:pt x="88965" y="404106"/>
                  <a:pt x="-89811" y="459808"/>
                  <a:pt x="60096" y="463246"/>
                </a:cubicBezTo>
                <a:cubicBezTo>
                  <a:pt x="43385" y="499341"/>
                  <a:pt x="68537" y="529451"/>
                  <a:pt x="50824" y="545493"/>
                </a:cubicBezTo>
              </a:path>
            </a:pathLst>
          </a:custGeom>
          <a:noFill/>
          <a:ln w="19050">
            <a:solidFill>
              <a:srgbClr val="FF72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ctagon 48">
            <a:extLst>
              <a:ext uri="{FF2B5EF4-FFF2-40B4-BE49-F238E27FC236}">
                <a16:creationId xmlns:a16="http://schemas.microsoft.com/office/drawing/2014/main" id="{979779A6-8DC2-4E61-97CE-D19D773E0BD0}"/>
              </a:ext>
            </a:extLst>
          </p:cNvPr>
          <p:cNvSpPr/>
          <p:nvPr/>
        </p:nvSpPr>
        <p:spPr>
          <a:xfrm>
            <a:off x="1310055" y="1321652"/>
            <a:ext cx="9340773" cy="785217"/>
          </a:xfrm>
          <a:prstGeom prst="octagon">
            <a:avLst/>
          </a:prstGeom>
          <a:solidFill>
            <a:srgbClr val="191819"/>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ctagon 10">
            <a:extLst>
              <a:ext uri="{FF2B5EF4-FFF2-40B4-BE49-F238E27FC236}">
                <a16:creationId xmlns:a16="http://schemas.microsoft.com/office/drawing/2014/main" id="{97ED01AA-A663-3A46-BA5A-80DC535E4F09}"/>
              </a:ext>
            </a:extLst>
          </p:cNvPr>
          <p:cNvSpPr/>
          <p:nvPr/>
        </p:nvSpPr>
        <p:spPr>
          <a:xfrm>
            <a:off x="1447650" y="1392524"/>
            <a:ext cx="9100148" cy="643373"/>
          </a:xfrm>
          <a:prstGeom prst="octagon">
            <a:avLst/>
          </a:prstGeom>
          <a:solidFill>
            <a:srgbClr val="201F20"/>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6CF37808-6277-638F-98AD-EAEDC9DF35F5}"/>
              </a:ext>
            </a:extLst>
          </p:cNvPr>
          <p:cNvGrpSpPr/>
          <p:nvPr/>
        </p:nvGrpSpPr>
        <p:grpSpPr>
          <a:xfrm>
            <a:off x="2224495" y="177341"/>
            <a:ext cx="7702398" cy="869855"/>
            <a:chOff x="6095" y="77325"/>
            <a:chExt cx="12191999" cy="869855"/>
          </a:xfrm>
        </p:grpSpPr>
        <p:sp>
          <p:nvSpPr>
            <p:cNvPr id="3" name="Rounded Rectangle 2">
              <a:extLst>
                <a:ext uri="{FF2B5EF4-FFF2-40B4-BE49-F238E27FC236}">
                  <a16:creationId xmlns:a16="http://schemas.microsoft.com/office/drawing/2014/main" id="{219D17E5-94D1-1CAC-E798-97BBC161097E}"/>
                </a:ext>
              </a:extLst>
            </p:cNvPr>
            <p:cNvSpPr/>
            <p:nvPr/>
          </p:nvSpPr>
          <p:spPr>
            <a:xfrm>
              <a:off x="6095" y="77325"/>
              <a:ext cx="12191999"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a:extLst>
                <a:ext uri="{FF2B5EF4-FFF2-40B4-BE49-F238E27FC236}">
                  <a16:creationId xmlns:a16="http://schemas.microsoft.com/office/drawing/2014/main" id="{442A31CA-D91B-FAC6-F8FA-09994A4849D0}"/>
                </a:ext>
              </a:extLst>
            </p:cNvPr>
            <p:cNvSpPr/>
            <p:nvPr/>
          </p:nvSpPr>
          <p:spPr>
            <a:xfrm>
              <a:off x="103631" y="143301"/>
              <a:ext cx="11984736"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3CCA7FCF-09E3-6C8A-C5F9-ECC0FF2354E5}"/>
              </a:ext>
            </a:extLst>
          </p:cNvPr>
          <p:cNvSpPr txBox="1"/>
          <p:nvPr/>
        </p:nvSpPr>
        <p:spPr>
          <a:xfrm>
            <a:off x="66135" y="322710"/>
            <a:ext cx="12047765" cy="553998"/>
          </a:xfrm>
          <a:prstGeom prst="rect">
            <a:avLst/>
          </a:prstGeom>
          <a:noFill/>
        </p:spPr>
        <p:txBody>
          <a:bodyPr wrap="square" rtlCol="0">
            <a:spAutoFit/>
          </a:bodyPr>
          <a:lstStyle/>
          <a:p>
            <a:pPr algn="ctr"/>
            <a:r>
              <a:rPr lang="en-US" sz="3000" spc="40">
                <a:solidFill>
                  <a:srgbClr val="E5E9D0"/>
                </a:solidFill>
                <a:latin typeface="Hardwick WF" pitchFamily="2" charset="0"/>
              </a:rPr>
              <a:t>WE HAVE A </a:t>
            </a:r>
            <a:r>
              <a:rPr lang="en-US" sz="3000" spc="40">
                <a:solidFill>
                  <a:srgbClr val="FF7251"/>
                </a:solidFill>
                <a:latin typeface="Hardwick WF" pitchFamily="2" charset="0"/>
              </a:rPr>
              <a:t>LOPSIDED</a:t>
            </a:r>
            <a:r>
              <a:rPr lang="en-US" sz="3000" spc="40">
                <a:solidFill>
                  <a:srgbClr val="E5E9D0"/>
                </a:solidFill>
                <a:latin typeface="Hardwick WF" pitchFamily="2" charset="0"/>
              </a:rPr>
              <a:t> WELFARE STATE</a:t>
            </a:r>
            <a:endParaRPr lang="en-US" sz="3000" spc="40" dirty="0">
              <a:solidFill>
                <a:srgbClr val="E5E9D0"/>
              </a:solidFill>
              <a:latin typeface="Hardwick WF" pitchFamily="2" charset="0"/>
            </a:endParaRPr>
          </a:p>
        </p:txBody>
      </p:sp>
      <p:grpSp>
        <p:nvGrpSpPr>
          <p:cNvPr id="15" name="Group 14">
            <a:extLst>
              <a:ext uri="{FF2B5EF4-FFF2-40B4-BE49-F238E27FC236}">
                <a16:creationId xmlns:a16="http://schemas.microsoft.com/office/drawing/2014/main" id="{E42DD060-9835-D5C8-C7C7-4698C08A1D8F}"/>
              </a:ext>
            </a:extLst>
          </p:cNvPr>
          <p:cNvGrpSpPr/>
          <p:nvPr/>
        </p:nvGrpSpPr>
        <p:grpSpPr>
          <a:xfrm>
            <a:off x="1769597" y="1321551"/>
            <a:ext cx="847000" cy="785318"/>
            <a:chOff x="376198" y="1113149"/>
            <a:chExt cx="869855" cy="869855"/>
          </a:xfrm>
        </p:grpSpPr>
        <p:pic>
          <p:nvPicPr>
            <p:cNvPr id="2" name="Graphic 1" descr="Key with solid fill">
              <a:extLst>
                <a:ext uri="{FF2B5EF4-FFF2-40B4-BE49-F238E27FC236}">
                  <a16:creationId xmlns:a16="http://schemas.microsoft.com/office/drawing/2014/main" id="{CA5CCE76-B3C4-91B5-11FC-FD6C1FA390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6198" y="1113149"/>
              <a:ext cx="869855" cy="869855"/>
            </a:xfrm>
            <a:prstGeom prst="rect">
              <a:avLst/>
            </a:prstGeom>
          </p:spPr>
        </p:pic>
        <p:sp>
          <p:nvSpPr>
            <p:cNvPr id="12" name="Snip Same Side Corner Rectangle 11">
              <a:extLst>
                <a:ext uri="{FF2B5EF4-FFF2-40B4-BE49-F238E27FC236}">
                  <a16:creationId xmlns:a16="http://schemas.microsoft.com/office/drawing/2014/main" id="{106F1A92-FD45-CAF6-AA23-D8C319FF366C}"/>
                </a:ext>
              </a:extLst>
            </p:cNvPr>
            <p:cNvSpPr/>
            <p:nvPr/>
          </p:nvSpPr>
          <p:spPr>
            <a:xfrm rot="16200000">
              <a:off x="384690" y="1357214"/>
              <a:ext cx="389827" cy="388244"/>
            </a:xfrm>
            <a:prstGeom prst="snip2SameRect">
              <a:avLst>
                <a:gd name="adj1" fmla="val 21679"/>
                <a:gd name="adj2" fmla="val 3659"/>
              </a:avLst>
            </a:prstGeom>
            <a:solidFill>
              <a:srgbClr val="FF72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a:extLst>
                <a:ext uri="{FF2B5EF4-FFF2-40B4-BE49-F238E27FC236}">
                  <a16:creationId xmlns:a16="http://schemas.microsoft.com/office/drawing/2014/main" id="{15C037F3-2D36-B235-C91A-E97C654B7391}"/>
                </a:ext>
              </a:extLst>
            </p:cNvPr>
            <p:cNvSpPr/>
            <p:nvPr/>
          </p:nvSpPr>
          <p:spPr>
            <a:xfrm>
              <a:off x="460075" y="1495245"/>
              <a:ext cx="74763" cy="103517"/>
            </a:xfrm>
            <a:prstGeom prst="roundRect">
              <a:avLst/>
            </a:prstGeom>
            <a:solidFill>
              <a:srgbClr val="171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TextBox 16">
            <a:extLst>
              <a:ext uri="{FF2B5EF4-FFF2-40B4-BE49-F238E27FC236}">
                <a16:creationId xmlns:a16="http://schemas.microsoft.com/office/drawing/2014/main" id="{6D9354FD-F8EA-28FB-1FCC-FD9D469DD8FE}"/>
              </a:ext>
            </a:extLst>
          </p:cNvPr>
          <p:cNvSpPr txBox="1"/>
          <p:nvPr/>
        </p:nvSpPr>
        <p:spPr>
          <a:xfrm>
            <a:off x="2673060" y="1540625"/>
            <a:ext cx="8791290" cy="400110"/>
          </a:xfrm>
          <a:prstGeom prst="rect">
            <a:avLst/>
          </a:prstGeom>
          <a:noFill/>
        </p:spPr>
        <p:txBody>
          <a:bodyPr wrap="square" rtlCol="0">
            <a:spAutoFit/>
          </a:bodyPr>
          <a:lstStyle/>
          <a:p>
            <a:r>
              <a:rPr lang="en-US" sz="2000" dirty="0">
                <a:solidFill>
                  <a:schemeClr val="bg1"/>
                </a:solidFill>
                <a:latin typeface="Avenir" panose="02000503020000020003" pitchFamily="2" charset="0"/>
              </a:rPr>
              <a:t>When it comes to government aid, the scales tip toward the rich.</a:t>
            </a:r>
          </a:p>
        </p:txBody>
      </p:sp>
      <p:cxnSp>
        <p:nvCxnSpPr>
          <p:cNvPr id="18" name="Straight Connector 17">
            <a:extLst>
              <a:ext uri="{FF2B5EF4-FFF2-40B4-BE49-F238E27FC236}">
                <a16:creationId xmlns:a16="http://schemas.microsoft.com/office/drawing/2014/main" id="{B7ADF844-18B9-D3B8-B279-0C142C889156}"/>
              </a:ext>
            </a:extLst>
          </p:cNvPr>
          <p:cNvCxnSpPr>
            <a:cxnSpLocks/>
          </p:cNvCxnSpPr>
          <p:nvPr/>
        </p:nvCxnSpPr>
        <p:spPr>
          <a:xfrm flipH="1">
            <a:off x="6903146" y="4896345"/>
            <a:ext cx="4298261" cy="0"/>
          </a:xfrm>
          <a:prstGeom prst="line">
            <a:avLst/>
          </a:prstGeom>
          <a:ln w="12700">
            <a:solidFill>
              <a:srgbClr val="81817F"/>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BA363F42-0B91-B7D1-F3C0-0852FA53632F}"/>
              </a:ext>
            </a:extLst>
          </p:cNvPr>
          <p:cNvSpPr/>
          <p:nvPr/>
        </p:nvSpPr>
        <p:spPr>
          <a:xfrm>
            <a:off x="7756586" y="4146010"/>
            <a:ext cx="859536" cy="750093"/>
          </a:xfrm>
          <a:prstGeom prst="rect">
            <a:avLst/>
          </a:prstGeom>
          <a:solidFill>
            <a:srgbClr val="CA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84F5CEB4-147E-4592-76F7-CE44F8AC0E70}"/>
              </a:ext>
            </a:extLst>
          </p:cNvPr>
          <p:cNvSpPr/>
          <p:nvPr/>
        </p:nvSpPr>
        <p:spPr>
          <a:xfrm>
            <a:off x="9332402" y="3371932"/>
            <a:ext cx="859536" cy="1519789"/>
          </a:xfrm>
          <a:prstGeom prst="rect">
            <a:avLst/>
          </a:prstGeom>
          <a:solidFill>
            <a:srgbClr val="FF71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13AA00F1-6CE8-DE5A-7DF9-83526645D247}"/>
              </a:ext>
            </a:extLst>
          </p:cNvPr>
          <p:cNvSpPr txBox="1"/>
          <p:nvPr/>
        </p:nvSpPr>
        <p:spPr>
          <a:xfrm>
            <a:off x="845971" y="3221091"/>
            <a:ext cx="6551282" cy="1842812"/>
          </a:xfrm>
          <a:prstGeom prst="rect">
            <a:avLst/>
          </a:prstGeom>
          <a:noFill/>
        </p:spPr>
        <p:txBody>
          <a:bodyPr wrap="square" rtlCol="0">
            <a:spAutoFit/>
          </a:bodyPr>
          <a:lstStyle/>
          <a:p>
            <a:pPr>
              <a:lnSpc>
                <a:spcPct val="150000"/>
              </a:lnSpc>
            </a:pPr>
            <a:r>
              <a:rPr lang="en-US" sz="2600" dirty="0">
                <a:solidFill>
                  <a:srgbClr val="E5EBD7"/>
                </a:solidFill>
                <a:latin typeface="Avenir Light" panose="020B0402020203020204" pitchFamily="34" charset="77"/>
              </a:rPr>
              <a:t>The</a:t>
            </a:r>
            <a:r>
              <a:rPr lang="en-US" sz="2600" dirty="0">
                <a:solidFill>
                  <a:srgbClr val="81817F"/>
                </a:solidFill>
                <a:latin typeface="Avenir Light" panose="020B0402020203020204" pitchFamily="34" charset="77"/>
              </a:rPr>
              <a:t> </a:t>
            </a:r>
            <a:r>
              <a:rPr lang="en-US" sz="2600" dirty="0">
                <a:solidFill>
                  <a:srgbClr val="FF7152"/>
                </a:solidFill>
                <a:latin typeface="Avenir Light" panose="020B0402020203020204" pitchFamily="34" charset="77"/>
              </a:rPr>
              <a:t>richest</a:t>
            </a:r>
            <a:r>
              <a:rPr lang="en-US" sz="2600" dirty="0">
                <a:solidFill>
                  <a:srgbClr val="81817F"/>
                </a:solidFill>
                <a:latin typeface="Avenir Light" panose="020B0402020203020204" pitchFamily="34" charset="77"/>
              </a:rPr>
              <a:t> </a:t>
            </a:r>
            <a:r>
              <a:rPr lang="en-US" sz="2600" dirty="0">
                <a:solidFill>
                  <a:srgbClr val="E5EBD7"/>
                </a:solidFill>
                <a:latin typeface="Avenir Light" panose="020B0402020203020204" pitchFamily="34" charset="77"/>
              </a:rPr>
              <a:t>American families receive almost</a:t>
            </a:r>
            <a:r>
              <a:rPr lang="en-US" sz="2600" dirty="0">
                <a:solidFill>
                  <a:srgbClr val="81817F"/>
                </a:solidFill>
                <a:latin typeface="Avenir Light" panose="020B0402020203020204" pitchFamily="34" charset="77"/>
              </a:rPr>
              <a:t> </a:t>
            </a:r>
            <a:r>
              <a:rPr lang="en-US" sz="2600" dirty="0">
                <a:solidFill>
                  <a:srgbClr val="FF7152"/>
                </a:solidFill>
                <a:latin typeface="Hardwick WF" pitchFamily="2" charset="0"/>
              </a:rPr>
              <a:t>40% MORE </a:t>
            </a:r>
            <a:r>
              <a:rPr lang="en-US" sz="2600" dirty="0">
                <a:solidFill>
                  <a:srgbClr val="E5EBD7"/>
                </a:solidFill>
                <a:latin typeface="Avenir Light" panose="020B0402020203020204" pitchFamily="34" charset="77"/>
              </a:rPr>
              <a:t>in government </a:t>
            </a:r>
          </a:p>
          <a:p>
            <a:pPr>
              <a:lnSpc>
                <a:spcPct val="150000"/>
              </a:lnSpc>
            </a:pPr>
            <a:r>
              <a:rPr lang="en-US" sz="2600" dirty="0">
                <a:solidFill>
                  <a:srgbClr val="E5EBD7"/>
                </a:solidFill>
                <a:latin typeface="Avenir Light" panose="020B0402020203020204" pitchFamily="34" charset="77"/>
              </a:rPr>
              <a:t>subsidies than the </a:t>
            </a:r>
            <a:r>
              <a:rPr lang="en-US" sz="2600" dirty="0">
                <a:solidFill>
                  <a:srgbClr val="FF7152"/>
                </a:solidFill>
                <a:latin typeface="Avenir Light" panose="020B0402020203020204" pitchFamily="34" charset="77"/>
              </a:rPr>
              <a:t>poorest.</a:t>
            </a:r>
            <a:endParaRPr lang="en-US" sz="2600" dirty="0">
              <a:solidFill>
                <a:srgbClr val="FF7152"/>
              </a:solidFill>
              <a:latin typeface="Avenir Next" panose="020B0503020202020204" pitchFamily="34" charset="0"/>
            </a:endParaRPr>
          </a:p>
        </p:txBody>
      </p:sp>
      <p:sp>
        <p:nvSpPr>
          <p:cNvPr id="25" name="TextBox 24">
            <a:extLst>
              <a:ext uri="{FF2B5EF4-FFF2-40B4-BE49-F238E27FC236}">
                <a16:creationId xmlns:a16="http://schemas.microsoft.com/office/drawing/2014/main" id="{3EA79132-9C77-7B6C-D0F7-8FA2F1C3ABDD}"/>
              </a:ext>
            </a:extLst>
          </p:cNvPr>
          <p:cNvSpPr txBox="1"/>
          <p:nvPr/>
        </p:nvSpPr>
        <p:spPr>
          <a:xfrm>
            <a:off x="6989010" y="5020597"/>
            <a:ext cx="2469813" cy="754053"/>
          </a:xfrm>
          <a:prstGeom prst="rect">
            <a:avLst/>
          </a:prstGeom>
          <a:noFill/>
        </p:spPr>
        <p:txBody>
          <a:bodyPr wrap="square" rtlCol="0">
            <a:spAutoFit/>
          </a:bodyPr>
          <a:lstStyle/>
          <a:p>
            <a:pPr algn="ctr">
              <a:spcAft>
                <a:spcPts val="600"/>
              </a:spcAft>
            </a:pPr>
            <a:r>
              <a:rPr lang="en-US" sz="2000" b="1" dirty="0">
                <a:solidFill>
                  <a:schemeClr val="bg2">
                    <a:lumMod val="75000"/>
                  </a:schemeClr>
                </a:solidFill>
                <a:latin typeface="Avenir Next" panose="020B0503020202020204" pitchFamily="34" charset="0"/>
              </a:rPr>
              <a:t>Bottom</a:t>
            </a:r>
            <a:r>
              <a:rPr lang="en-US" dirty="0">
                <a:solidFill>
                  <a:schemeClr val="bg2">
                    <a:lumMod val="75000"/>
                  </a:schemeClr>
                </a:solidFill>
                <a:latin typeface="Avenir Next" panose="020B0503020202020204" pitchFamily="34" charset="0"/>
              </a:rPr>
              <a:t> </a:t>
            </a:r>
          </a:p>
          <a:p>
            <a:pPr algn="ctr">
              <a:spcAft>
                <a:spcPts val="600"/>
              </a:spcAft>
            </a:pPr>
            <a:r>
              <a:rPr lang="en-US" dirty="0">
                <a:solidFill>
                  <a:schemeClr val="bg2">
                    <a:lumMod val="75000"/>
                  </a:schemeClr>
                </a:solidFill>
                <a:latin typeface="Avenir Next" panose="020B0503020202020204" pitchFamily="34" charset="0"/>
              </a:rPr>
              <a:t>20%</a:t>
            </a:r>
          </a:p>
        </p:txBody>
      </p:sp>
      <p:sp>
        <p:nvSpPr>
          <p:cNvPr id="31" name="TextBox 30">
            <a:extLst>
              <a:ext uri="{FF2B5EF4-FFF2-40B4-BE49-F238E27FC236}">
                <a16:creationId xmlns:a16="http://schemas.microsoft.com/office/drawing/2014/main" id="{47712E8C-0A44-49C9-D33C-72B2DF0A6D91}"/>
              </a:ext>
            </a:extLst>
          </p:cNvPr>
          <p:cNvSpPr txBox="1"/>
          <p:nvPr/>
        </p:nvSpPr>
        <p:spPr>
          <a:xfrm>
            <a:off x="6929172" y="3680832"/>
            <a:ext cx="2472627" cy="461665"/>
          </a:xfrm>
          <a:prstGeom prst="rect">
            <a:avLst/>
          </a:prstGeom>
          <a:noFill/>
        </p:spPr>
        <p:txBody>
          <a:bodyPr wrap="square" rtlCol="0">
            <a:spAutoFit/>
          </a:bodyPr>
          <a:lstStyle/>
          <a:p>
            <a:pPr algn="ctr"/>
            <a:r>
              <a:rPr lang="en-US" sz="2400">
                <a:solidFill>
                  <a:srgbClr val="CAFDFF"/>
                </a:solidFill>
                <a:latin typeface="Hardwick WF" pitchFamily="2" charset="0"/>
              </a:rPr>
              <a:t>$25,733</a:t>
            </a:r>
            <a:endParaRPr lang="en-US" sz="2400" dirty="0">
              <a:solidFill>
                <a:srgbClr val="CAFDFF"/>
              </a:solidFill>
              <a:latin typeface="Hardwick WF" pitchFamily="2" charset="0"/>
            </a:endParaRPr>
          </a:p>
        </p:txBody>
      </p:sp>
      <p:sp>
        <p:nvSpPr>
          <p:cNvPr id="32" name="TextBox 31">
            <a:extLst>
              <a:ext uri="{FF2B5EF4-FFF2-40B4-BE49-F238E27FC236}">
                <a16:creationId xmlns:a16="http://schemas.microsoft.com/office/drawing/2014/main" id="{8AF0EEA1-01CA-BEF1-A30F-15486B66713F}"/>
              </a:ext>
            </a:extLst>
          </p:cNvPr>
          <p:cNvSpPr txBox="1"/>
          <p:nvPr/>
        </p:nvSpPr>
        <p:spPr>
          <a:xfrm>
            <a:off x="8525856" y="2885069"/>
            <a:ext cx="2472627" cy="461665"/>
          </a:xfrm>
          <a:prstGeom prst="rect">
            <a:avLst/>
          </a:prstGeom>
          <a:noFill/>
        </p:spPr>
        <p:txBody>
          <a:bodyPr wrap="square" rtlCol="0">
            <a:spAutoFit/>
          </a:bodyPr>
          <a:lstStyle/>
          <a:p>
            <a:pPr algn="ctr"/>
            <a:r>
              <a:rPr lang="en-US" sz="2400">
                <a:solidFill>
                  <a:srgbClr val="FF7152"/>
                </a:solidFill>
                <a:latin typeface="Hardwick WF" pitchFamily="2" charset="0"/>
              </a:rPr>
              <a:t>$35,363</a:t>
            </a:r>
            <a:endParaRPr lang="en-US" sz="2400" dirty="0">
              <a:solidFill>
                <a:srgbClr val="FF7152"/>
              </a:solidFill>
              <a:latin typeface="Hardwick WF" pitchFamily="2" charset="0"/>
            </a:endParaRPr>
          </a:p>
        </p:txBody>
      </p:sp>
      <p:sp>
        <p:nvSpPr>
          <p:cNvPr id="33" name="TextBox 32">
            <a:extLst>
              <a:ext uri="{FF2B5EF4-FFF2-40B4-BE49-F238E27FC236}">
                <a16:creationId xmlns:a16="http://schemas.microsoft.com/office/drawing/2014/main" id="{B269021A-6926-A34F-9723-586E897C8628}"/>
              </a:ext>
            </a:extLst>
          </p:cNvPr>
          <p:cNvSpPr txBox="1"/>
          <p:nvPr/>
        </p:nvSpPr>
        <p:spPr>
          <a:xfrm>
            <a:off x="8505927" y="5027622"/>
            <a:ext cx="2469813" cy="754053"/>
          </a:xfrm>
          <a:prstGeom prst="rect">
            <a:avLst/>
          </a:prstGeom>
          <a:noFill/>
        </p:spPr>
        <p:txBody>
          <a:bodyPr wrap="square" rtlCol="0">
            <a:spAutoFit/>
          </a:bodyPr>
          <a:lstStyle/>
          <a:p>
            <a:pPr algn="ctr">
              <a:spcAft>
                <a:spcPts val="600"/>
              </a:spcAft>
            </a:pPr>
            <a:r>
              <a:rPr lang="en-US" sz="2000" b="1" dirty="0">
                <a:solidFill>
                  <a:schemeClr val="bg2">
                    <a:lumMod val="75000"/>
                  </a:schemeClr>
                </a:solidFill>
                <a:latin typeface="Avenir Next" panose="020B0503020202020204" pitchFamily="34" charset="0"/>
              </a:rPr>
              <a:t>Top</a:t>
            </a:r>
            <a:r>
              <a:rPr lang="en-US" dirty="0">
                <a:solidFill>
                  <a:schemeClr val="bg2">
                    <a:lumMod val="75000"/>
                  </a:schemeClr>
                </a:solidFill>
                <a:latin typeface="Avenir Next" panose="020B0503020202020204" pitchFamily="34" charset="0"/>
              </a:rPr>
              <a:t> </a:t>
            </a:r>
          </a:p>
          <a:p>
            <a:pPr algn="ctr">
              <a:spcAft>
                <a:spcPts val="600"/>
              </a:spcAft>
            </a:pPr>
            <a:r>
              <a:rPr lang="en-US" dirty="0">
                <a:solidFill>
                  <a:schemeClr val="bg2">
                    <a:lumMod val="75000"/>
                  </a:schemeClr>
                </a:solidFill>
                <a:latin typeface="Avenir Next" panose="020B0503020202020204" pitchFamily="34" charset="0"/>
              </a:rPr>
              <a:t>20%</a:t>
            </a:r>
          </a:p>
        </p:txBody>
      </p:sp>
      <p:sp>
        <p:nvSpPr>
          <p:cNvPr id="5" name="TextBox 4">
            <a:extLst>
              <a:ext uri="{FF2B5EF4-FFF2-40B4-BE49-F238E27FC236}">
                <a16:creationId xmlns:a16="http://schemas.microsoft.com/office/drawing/2014/main" id="{BFBE07D1-4408-119F-55A3-CDB8E934037E}"/>
              </a:ext>
            </a:extLst>
          </p:cNvPr>
          <p:cNvSpPr txBox="1"/>
          <p:nvPr/>
        </p:nvSpPr>
        <p:spPr>
          <a:xfrm>
            <a:off x="10631774" y="4614722"/>
            <a:ext cx="134734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99</a:t>
            </a:r>
          </a:p>
        </p:txBody>
      </p:sp>
      <p:sp>
        <p:nvSpPr>
          <p:cNvPr id="7" name="TextBox 6">
            <a:extLst>
              <a:ext uri="{FF2B5EF4-FFF2-40B4-BE49-F238E27FC236}">
                <a16:creationId xmlns:a16="http://schemas.microsoft.com/office/drawing/2014/main" id="{C262CD1C-1C7C-E6D3-D4E2-1BE9D9F84773}"/>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2010323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CF37808-6277-638F-98AD-EAEDC9DF35F5}"/>
              </a:ext>
            </a:extLst>
          </p:cNvPr>
          <p:cNvGrpSpPr/>
          <p:nvPr/>
        </p:nvGrpSpPr>
        <p:grpSpPr>
          <a:xfrm>
            <a:off x="1028700" y="177341"/>
            <a:ext cx="10172707" cy="869855"/>
            <a:chOff x="6095" y="77325"/>
            <a:chExt cx="12191999" cy="869855"/>
          </a:xfrm>
        </p:grpSpPr>
        <p:sp>
          <p:nvSpPr>
            <p:cNvPr id="3" name="Rounded Rectangle 2">
              <a:extLst>
                <a:ext uri="{FF2B5EF4-FFF2-40B4-BE49-F238E27FC236}">
                  <a16:creationId xmlns:a16="http://schemas.microsoft.com/office/drawing/2014/main" id="{219D17E5-94D1-1CAC-E798-97BBC161097E}"/>
                </a:ext>
              </a:extLst>
            </p:cNvPr>
            <p:cNvSpPr/>
            <p:nvPr/>
          </p:nvSpPr>
          <p:spPr>
            <a:xfrm>
              <a:off x="6095" y="77325"/>
              <a:ext cx="12191999"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a:extLst>
                <a:ext uri="{FF2B5EF4-FFF2-40B4-BE49-F238E27FC236}">
                  <a16:creationId xmlns:a16="http://schemas.microsoft.com/office/drawing/2014/main" id="{442A31CA-D91B-FAC6-F8FA-09994A4849D0}"/>
                </a:ext>
              </a:extLst>
            </p:cNvPr>
            <p:cNvSpPr/>
            <p:nvPr/>
          </p:nvSpPr>
          <p:spPr>
            <a:xfrm>
              <a:off x="103631" y="143301"/>
              <a:ext cx="11984736"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3CCA7FCF-09E3-6C8A-C5F9-ECC0FF2354E5}"/>
              </a:ext>
            </a:extLst>
          </p:cNvPr>
          <p:cNvSpPr txBox="1"/>
          <p:nvPr/>
        </p:nvSpPr>
        <p:spPr>
          <a:xfrm>
            <a:off x="66135" y="322710"/>
            <a:ext cx="12047765" cy="553998"/>
          </a:xfrm>
          <a:prstGeom prst="rect">
            <a:avLst/>
          </a:prstGeom>
          <a:noFill/>
        </p:spPr>
        <p:txBody>
          <a:bodyPr wrap="square" rtlCol="0">
            <a:spAutoFit/>
          </a:bodyPr>
          <a:lstStyle/>
          <a:p>
            <a:pPr algn="ctr"/>
            <a:r>
              <a:rPr lang="en-US" sz="3000" spc="40">
                <a:solidFill>
                  <a:srgbClr val="E5E9D0"/>
                </a:solidFill>
                <a:latin typeface="Hardwick WF" pitchFamily="2" charset="0"/>
              </a:rPr>
              <a:t>THE SUBTLE WAYS THAT AID FAVORS THE AFFLUENT</a:t>
            </a:r>
            <a:endParaRPr lang="en-US" sz="3000" spc="40" dirty="0">
              <a:solidFill>
                <a:srgbClr val="E5E9D0"/>
              </a:solidFill>
              <a:latin typeface="Hardwick WF" pitchFamily="2" charset="0"/>
            </a:endParaRPr>
          </a:p>
        </p:txBody>
      </p:sp>
      <p:sp>
        <p:nvSpPr>
          <p:cNvPr id="5" name="Rectangle 4">
            <a:extLst>
              <a:ext uri="{FF2B5EF4-FFF2-40B4-BE49-F238E27FC236}">
                <a16:creationId xmlns:a16="http://schemas.microsoft.com/office/drawing/2014/main" id="{2B614616-C596-62B2-5DC9-BF8FDF9CEBF0}"/>
              </a:ext>
            </a:extLst>
          </p:cNvPr>
          <p:cNvSpPr/>
          <p:nvPr/>
        </p:nvSpPr>
        <p:spPr>
          <a:xfrm>
            <a:off x="8448675" y="1358637"/>
            <a:ext cx="1820082" cy="44896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a:extLst>
              <a:ext uri="{FF2B5EF4-FFF2-40B4-BE49-F238E27FC236}">
                <a16:creationId xmlns:a16="http://schemas.microsoft.com/office/drawing/2014/main" id="{2BD8F4C3-D0AB-0719-B89C-0FDEE0282E6B}"/>
              </a:ext>
            </a:extLst>
          </p:cNvPr>
          <p:cNvSpPr/>
          <p:nvPr/>
        </p:nvSpPr>
        <p:spPr>
          <a:xfrm>
            <a:off x="192018" y="1479207"/>
            <a:ext cx="11807963" cy="5135476"/>
          </a:xfrm>
          <a:prstGeom prst="roundRect">
            <a:avLst>
              <a:gd name="adj" fmla="val 613"/>
            </a:avLst>
          </a:prstGeom>
          <a:noFill/>
          <a:ln w="3175" cmpd="sng">
            <a:solidFill>
              <a:schemeClr val="bg2">
                <a:lumMod val="50000"/>
              </a:schemeClr>
            </a:solidFill>
          </a:ln>
          <a:effectLst>
            <a:outerShdw blurRad="50800" dist="38100" dir="2700000" sx="96034" sy="96034" algn="tl"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1DB40EE8-0BEB-F40B-D7A0-452B48640314}"/>
              </a:ext>
            </a:extLst>
          </p:cNvPr>
          <p:cNvCxnSpPr>
            <a:cxnSpLocks/>
          </p:cNvCxnSpPr>
          <p:nvPr/>
        </p:nvCxnSpPr>
        <p:spPr>
          <a:xfrm>
            <a:off x="3148100" y="1518569"/>
            <a:ext cx="0" cy="1126898"/>
          </a:xfrm>
          <a:prstGeom prst="line">
            <a:avLst/>
          </a:prstGeom>
          <a:ln w="19050">
            <a:solidFill>
              <a:srgbClr val="E5E9D0"/>
            </a:solidFill>
            <a:prstDash val="sysDot"/>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DD9E729C-62EC-5117-F01A-8743FFA9B262}"/>
              </a:ext>
            </a:extLst>
          </p:cNvPr>
          <p:cNvSpPr/>
          <p:nvPr/>
        </p:nvSpPr>
        <p:spPr>
          <a:xfrm>
            <a:off x="1632863" y="1216689"/>
            <a:ext cx="3233050" cy="50519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6F097ACB-1E47-4D53-D5B0-BBC7F205A48A}"/>
              </a:ext>
            </a:extLst>
          </p:cNvPr>
          <p:cNvSpPr txBox="1"/>
          <p:nvPr/>
        </p:nvSpPr>
        <p:spPr>
          <a:xfrm>
            <a:off x="979658" y="1241756"/>
            <a:ext cx="4576412" cy="461665"/>
          </a:xfrm>
          <a:prstGeom prst="rect">
            <a:avLst/>
          </a:prstGeom>
          <a:noFill/>
          <a:ln>
            <a:noFill/>
          </a:ln>
        </p:spPr>
        <p:txBody>
          <a:bodyPr wrap="square" rtlCol="0">
            <a:spAutoFit/>
          </a:bodyPr>
          <a:lstStyle/>
          <a:p>
            <a:pPr algn="ctr"/>
            <a:r>
              <a:rPr lang="en-US" sz="2400" spc="100">
                <a:solidFill>
                  <a:srgbClr val="FF7250"/>
                </a:solidFill>
                <a:latin typeface="Hardwick WF" pitchFamily="2" charset="0"/>
              </a:rPr>
              <a:t>TAXING DISPARITY</a:t>
            </a:r>
            <a:endParaRPr lang="en-US" sz="2400" spc="100" dirty="0">
              <a:solidFill>
                <a:srgbClr val="FF7250"/>
              </a:solidFill>
              <a:latin typeface="Hardwick WF" pitchFamily="2" charset="0"/>
            </a:endParaRPr>
          </a:p>
        </p:txBody>
      </p:sp>
      <p:cxnSp>
        <p:nvCxnSpPr>
          <p:cNvPr id="16" name="Straight Connector 15">
            <a:extLst>
              <a:ext uri="{FF2B5EF4-FFF2-40B4-BE49-F238E27FC236}">
                <a16:creationId xmlns:a16="http://schemas.microsoft.com/office/drawing/2014/main" id="{AA034234-5A38-226A-74FF-5FDC56CD2A25}"/>
              </a:ext>
            </a:extLst>
          </p:cNvPr>
          <p:cNvCxnSpPr>
            <a:cxnSpLocks/>
          </p:cNvCxnSpPr>
          <p:nvPr/>
        </p:nvCxnSpPr>
        <p:spPr>
          <a:xfrm>
            <a:off x="9204668" y="1478983"/>
            <a:ext cx="0" cy="1126898"/>
          </a:xfrm>
          <a:prstGeom prst="line">
            <a:avLst/>
          </a:prstGeom>
          <a:ln w="19050">
            <a:solidFill>
              <a:srgbClr val="E5E9D0"/>
            </a:solidFill>
            <a:prstDash val="sysDot"/>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6567B457-0BB3-AA39-48D2-7AB911CD712E}"/>
              </a:ext>
            </a:extLst>
          </p:cNvPr>
          <p:cNvGrpSpPr/>
          <p:nvPr/>
        </p:nvGrpSpPr>
        <p:grpSpPr>
          <a:xfrm>
            <a:off x="6427934" y="1890709"/>
            <a:ext cx="5459204" cy="923701"/>
            <a:chOff x="6555870" y="1866325"/>
            <a:chExt cx="5331267" cy="1307714"/>
          </a:xfrm>
        </p:grpSpPr>
        <p:sp>
          <p:nvSpPr>
            <p:cNvPr id="21" name="Octagon 20">
              <a:extLst>
                <a:ext uri="{FF2B5EF4-FFF2-40B4-BE49-F238E27FC236}">
                  <a16:creationId xmlns:a16="http://schemas.microsoft.com/office/drawing/2014/main" id="{A9B29CA7-AB61-287B-5C96-B2A4AA8B7EC1}"/>
                </a:ext>
              </a:extLst>
            </p:cNvPr>
            <p:cNvSpPr/>
            <p:nvPr/>
          </p:nvSpPr>
          <p:spPr>
            <a:xfrm>
              <a:off x="6555870" y="1866325"/>
              <a:ext cx="5331267" cy="1307714"/>
            </a:xfrm>
            <a:prstGeom prst="octagon">
              <a:avLst/>
            </a:prstGeom>
            <a:solidFill>
              <a:srgbClr val="191819"/>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ctagon 22">
              <a:extLst>
                <a:ext uri="{FF2B5EF4-FFF2-40B4-BE49-F238E27FC236}">
                  <a16:creationId xmlns:a16="http://schemas.microsoft.com/office/drawing/2014/main" id="{E0A0553C-4957-2D0D-624C-CFFDB0FD0E89}"/>
                </a:ext>
              </a:extLst>
            </p:cNvPr>
            <p:cNvSpPr/>
            <p:nvPr/>
          </p:nvSpPr>
          <p:spPr>
            <a:xfrm>
              <a:off x="6652309" y="1921844"/>
              <a:ext cx="5127768" cy="1149779"/>
            </a:xfrm>
            <a:prstGeom prst="octagon">
              <a:avLst/>
            </a:prstGeom>
            <a:solidFill>
              <a:srgbClr val="201F20"/>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Rectangle 23">
            <a:extLst>
              <a:ext uri="{FF2B5EF4-FFF2-40B4-BE49-F238E27FC236}">
                <a16:creationId xmlns:a16="http://schemas.microsoft.com/office/drawing/2014/main" id="{C09B5882-A43A-9EB1-5A4E-97BE85AA573C}"/>
              </a:ext>
            </a:extLst>
          </p:cNvPr>
          <p:cNvSpPr/>
          <p:nvPr/>
        </p:nvSpPr>
        <p:spPr>
          <a:xfrm>
            <a:off x="7450521" y="1198487"/>
            <a:ext cx="3522239" cy="52931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ED6EEE28-6849-EF10-F3DD-48C6303CE0C5}"/>
              </a:ext>
            </a:extLst>
          </p:cNvPr>
          <p:cNvSpPr txBox="1"/>
          <p:nvPr/>
        </p:nvSpPr>
        <p:spPr>
          <a:xfrm>
            <a:off x="7164453" y="1248150"/>
            <a:ext cx="4168307" cy="461665"/>
          </a:xfrm>
          <a:prstGeom prst="rect">
            <a:avLst/>
          </a:prstGeom>
          <a:noFill/>
          <a:ln>
            <a:noFill/>
          </a:ln>
        </p:spPr>
        <p:txBody>
          <a:bodyPr wrap="square" rtlCol="0">
            <a:spAutoFit/>
          </a:bodyPr>
          <a:lstStyle/>
          <a:p>
            <a:pPr algn="ctr"/>
            <a:r>
              <a:rPr lang="en-US" sz="2400" spc="100">
                <a:solidFill>
                  <a:srgbClr val="FF7250"/>
                </a:solidFill>
                <a:latin typeface="Hardwick WF" pitchFamily="2" charset="0"/>
              </a:rPr>
              <a:t>PROGRAM VISIBILITY</a:t>
            </a:r>
            <a:endParaRPr lang="en-US" sz="2400" spc="100" dirty="0">
              <a:solidFill>
                <a:srgbClr val="FF7250"/>
              </a:solidFill>
              <a:latin typeface="Hardwick WF" pitchFamily="2" charset="0"/>
            </a:endParaRPr>
          </a:p>
        </p:txBody>
      </p:sp>
      <p:sp>
        <p:nvSpPr>
          <p:cNvPr id="27" name="TextBox 26">
            <a:extLst>
              <a:ext uri="{FF2B5EF4-FFF2-40B4-BE49-F238E27FC236}">
                <a16:creationId xmlns:a16="http://schemas.microsoft.com/office/drawing/2014/main" id="{3FDCE46F-1A94-0DAE-8B17-2CAF8438C334}"/>
              </a:ext>
            </a:extLst>
          </p:cNvPr>
          <p:cNvSpPr txBox="1"/>
          <p:nvPr/>
        </p:nvSpPr>
        <p:spPr>
          <a:xfrm>
            <a:off x="7287744" y="2058428"/>
            <a:ext cx="5137907" cy="571567"/>
          </a:xfrm>
          <a:prstGeom prst="rect">
            <a:avLst/>
          </a:prstGeom>
          <a:noFill/>
        </p:spPr>
        <p:txBody>
          <a:bodyPr wrap="square" rtlCol="0">
            <a:spAutoFit/>
          </a:bodyPr>
          <a:lstStyle/>
          <a:p>
            <a:pPr>
              <a:lnSpc>
                <a:spcPts val="1900"/>
              </a:lnSpc>
            </a:pPr>
            <a:r>
              <a:rPr lang="en-US" sz="1400" dirty="0">
                <a:solidFill>
                  <a:schemeClr val="bg1"/>
                </a:solidFill>
                <a:latin typeface="Avenir Light" panose="020B0402020203020204" pitchFamily="34" charset="77"/>
              </a:rPr>
              <a:t> A less ”visible“ tax break is fundamentally the same </a:t>
            </a:r>
          </a:p>
          <a:p>
            <a:pPr>
              <a:lnSpc>
                <a:spcPts val="1900"/>
              </a:lnSpc>
            </a:pPr>
            <a:r>
              <a:rPr lang="en-US" sz="1400" dirty="0">
                <a:solidFill>
                  <a:schemeClr val="bg1"/>
                </a:solidFill>
                <a:latin typeface="Avenir Light" panose="020B0402020203020204" pitchFamily="34" charset="77"/>
              </a:rPr>
              <a:t>as a government aid—both boost household income.</a:t>
            </a:r>
          </a:p>
        </p:txBody>
      </p:sp>
      <p:grpSp>
        <p:nvGrpSpPr>
          <p:cNvPr id="28" name="Group 27">
            <a:extLst>
              <a:ext uri="{FF2B5EF4-FFF2-40B4-BE49-F238E27FC236}">
                <a16:creationId xmlns:a16="http://schemas.microsoft.com/office/drawing/2014/main" id="{9FFB8BED-4F89-6FDB-995D-870C43EB06F0}"/>
              </a:ext>
            </a:extLst>
          </p:cNvPr>
          <p:cNvGrpSpPr/>
          <p:nvPr/>
        </p:nvGrpSpPr>
        <p:grpSpPr>
          <a:xfrm>
            <a:off x="6704458" y="1943690"/>
            <a:ext cx="645846" cy="790107"/>
            <a:chOff x="376198" y="1113149"/>
            <a:chExt cx="869855" cy="869855"/>
          </a:xfrm>
        </p:grpSpPr>
        <p:pic>
          <p:nvPicPr>
            <p:cNvPr id="29" name="Graphic 28" descr="Key with solid fill">
              <a:extLst>
                <a:ext uri="{FF2B5EF4-FFF2-40B4-BE49-F238E27FC236}">
                  <a16:creationId xmlns:a16="http://schemas.microsoft.com/office/drawing/2014/main" id="{04283382-58B5-0243-F45A-302DB181D6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6198" y="1113149"/>
              <a:ext cx="869855" cy="869855"/>
            </a:xfrm>
            <a:prstGeom prst="rect">
              <a:avLst/>
            </a:prstGeom>
          </p:spPr>
        </p:pic>
        <p:sp>
          <p:nvSpPr>
            <p:cNvPr id="30" name="Snip Same Side Corner Rectangle 29">
              <a:extLst>
                <a:ext uri="{FF2B5EF4-FFF2-40B4-BE49-F238E27FC236}">
                  <a16:creationId xmlns:a16="http://schemas.microsoft.com/office/drawing/2014/main" id="{12571F26-E412-6931-98DA-6A787DCCE926}"/>
                </a:ext>
              </a:extLst>
            </p:cNvPr>
            <p:cNvSpPr/>
            <p:nvPr/>
          </p:nvSpPr>
          <p:spPr>
            <a:xfrm rot="16200000">
              <a:off x="384690" y="1357214"/>
              <a:ext cx="389827" cy="388244"/>
            </a:xfrm>
            <a:prstGeom prst="snip2SameRect">
              <a:avLst>
                <a:gd name="adj1" fmla="val 21679"/>
                <a:gd name="adj2" fmla="val 3659"/>
              </a:avLst>
            </a:prstGeom>
            <a:solidFill>
              <a:srgbClr val="E5E9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ounded Rectangle 33">
              <a:extLst>
                <a:ext uri="{FF2B5EF4-FFF2-40B4-BE49-F238E27FC236}">
                  <a16:creationId xmlns:a16="http://schemas.microsoft.com/office/drawing/2014/main" id="{20690875-CE00-9839-ED67-FD9A70E40C8E}"/>
                </a:ext>
              </a:extLst>
            </p:cNvPr>
            <p:cNvSpPr/>
            <p:nvPr/>
          </p:nvSpPr>
          <p:spPr>
            <a:xfrm>
              <a:off x="460075" y="1495245"/>
              <a:ext cx="74763" cy="103517"/>
            </a:xfrm>
            <a:prstGeom prst="roundRect">
              <a:avLst/>
            </a:prstGeom>
            <a:solidFill>
              <a:srgbClr val="171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35" name="Straight Connector 34">
            <a:extLst>
              <a:ext uri="{FF2B5EF4-FFF2-40B4-BE49-F238E27FC236}">
                <a16:creationId xmlns:a16="http://schemas.microsoft.com/office/drawing/2014/main" id="{CCAB4FA4-5FA0-B98F-AC9B-7D7DE19A46E6}"/>
              </a:ext>
            </a:extLst>
          </p:cNvPr>
          <p:cNvCxnSpPr>
            <a:cxnSpLocks/>
          </p:cNvCxnSpPr>
          <p:nvPr/>
        </p:nvCxnSpPr>
        <p:spPr>
          <a:xfrm>
            <a:off x="6298870" y="1491002"/>
            <a:ext cx="0" cy="5128838"/>
          </a:xfrm>
          <a:prstGeom prst="line">
            <a:avLst/>
          </a:prstGeom>
          <a:ln w="6350">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E8D9258E-675D-D14F-3901-F5068F3D2B65}"/>
              </a:ext>
            </a:extLst>
          </p:cNvPr>
          <p:cNvGrpSpPr/>
          <p:nvPr/>
        </p:nvGrpSpPr>
        <p:grpSpPr>
          <a:xfrm>
            <a:off x="304860" y="1866323"/>
            <a:ext cx="5840814" cy="942623"/>
            <a:chOff x="6705075" y="3113238"/>
            <a:chExt cx="5261201" cy="769139"/>
          </a:xfrm>
        </p:grpSpPr>
        <p:sp>
          <p:nvSpPr>
            <p:cNvPr id="50" name="Octagon 49">
              <a:extLst>
                <a:ext uri="{FF2B5EF4-FFF2-40B4-BE49-F238E27FC236}">
                  <a16:creationId xmlns:a16="http://schemas.microsoft.com/office/drawing/2014/main" id="{242DDDE8-3ACF-5B53-E741-60B0EF1D226A}"/>
                </a:ext>
              </a:extLst>
            </p:cNvPr>
            <p:cNvSpPr/>
            <p:nvPr/>
          </p:nvSpPr>
          <p:spPr>
            <a:xfrm>
              <a:off x="6705075" y="3113238"/>
              <a:ext cx="5261201" cy="769139"/>
            </a:xfrm>
            <a:prstGeom prst="octagon">
              <a:avLst/>
            </a:prstGeom>
            <a:solidFill>
              <a:srgbClr val="191819"/>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ctagon 50">
              <a:extLst>
                <a:ext uri="{FF2B5EF4-FFF2-40B4-BE49-F238E27FC236}">
                  <a16:creationId xmlns:a16="http://schemas.microsoft.com/office/drawing/2014/main" id="{E7BF3B17-4DC3-D022-9897-80BB908DB8C9}"/>
                </a:ext>
              </a:extLst>
            </p:cNvPr>
            <p:cNvSpPr/>
            <p:nvPr/>
          </p:nvSpPr>
          <p:spPr>
            <a:xfrm>
              <a:off x="6801514" y="3168757"/>
              <a:ext cx="5068321" cy="644693"/>
            </a:xfrm>
            <a:prstGeom prst="octagon">
              <a:avLst/>
            </a:prstGeom>
            <a:solidFill>
              <a:srgbClr val="201F20"/>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2" name="Group 51">
              <a:extLst>
                <a:ext uri="{FF2B5EF4-FFF2-40B4-BE49-F238E27FC236}">
                  <a16:creationId xmlns:a16="http://schemas.microsoft.com/office/drawing/2014/main" id="{A9DB85FE-BCCF-74B9-758E-68FBDF397227}"/>
                </a:ext>
              </a:extLst>
            </p:cNvPr>
            <p:cNvGrpSpPr/>
            <p:nvPr/>
          </p:nvGrpSpPr>
          <p:grpSpPr>
            <a:xfrm>
              <a:off x="6953881" y="3168757"/>
              <a:ext cx="645846" cy="644693"/>
              <a:chOff x="376198" y="1113149"/>
              <a:chExt cx="869855" cy="869855"/>
            </a:xfrm>
          </p:grpSpPr>
          <p:pic>
            <p:nvPicPr>
              <p:cNvPr id="53" name="Graphic 52" descr="Key with solid fill">
                <a:extLst>
                  <a:ext uri="{FF2B5EF4-FFF2-40B4-BE49-F238E27FC236}">
                    <a16:creationId xmlns:a16="http://schemas.microsoft.com/office/drawing/2014/main" id="{4B986C62-91F4-3260-59AB-76FFAA2285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6198" y="1113149"/>
                <a:ext cx="869855" cy="869855"/>
              </a:xfrm>
              <a:prstGeom prst="rect">
                <a:avLst/>
              </a:prstGeom>
            </p:spPr>
          </p:pic>
          <p:sp>
            <p:nvSpPr>
              <p:cNvPr id="54" name="Snip Same Side Corner Rectangle 53">
                <a:extLst>
                  <a:ext uri="{FF2B5EF4-FFF2-40B4-BE49-F238E27FC236}">
                    <a16:creationId xmlns:a16="http://schemas.microsoft.com/office/drawing/2014/main" id="{E15A461C-CF79-A000-B131-339625D7922B}"/>
                  </a:ext>
                </a:extLst>
              </p:cNvPr>
              <p:cNvSpPr/>
              <p:nvPr/>
            </p:nvSpPr>
            <p:spPr>
              <a:xfrm rot="16200000">
                <a:off x="384690" y="1357214"/>
                <a:ext cx="389827" cy="388244"/>
              </a:xfrm>
              <a:prstGeom prst="snip2SameRect">
                <a:avLst>
                  <a:gd name="adj1" fmla="val 21679"/>
                  <a:gd name="adj2" fmla="val 3659"/>
                </a:avLst>
              </a:prstGeom>
              <a:solidFill>
                <a:srgbClr val="E5E9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ounded Rectangle 54">
                <a:extLst>
                  <a:ext uri="{FF2B5EF4-FFF2-40B4-BE49-F238E27FC236}">
                    <a16:creationId xmlns:a16="http://schemas.microsoft.com/office/drawing/2014/main" id="{E4C1671C-9B04-116C-65DB-B02AB5E6172F}"/>
                  </a:ext>
                </a:extLst>
              </p:cNvPr>
              <p:cNvSpPr/>
              <p:nvPr/>
            </p:nvSpPr>
            <p:spPr>
              <a:xfrm>
                <a:off x="460075" y="1495245"/>
                <a:ext cx="74763" cy="103517"/>
              </a:xfrm>
              <a:prstGeom prst="roundRect">
                <a:avLst/>
              </a:prstGeom>
              <a:solidFill>
                <a:srgbClr val="171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56" name="TextBox 55">
            <a:extLst>
              <a:ext uri="{FF2B5EF4-FFF2-40B4-BE49-F238E27FC236}">
                <a16:creationId xmlns:a16="http://schemas.microsoft.com/office/drawing/2014/main" id="{38CD32BF-480B-8602-7CCB-F96A6BD743AB}"/>
              </a:ext>
            </a:extLst>
          </p:cNvPr>
          <p:cNvSpPr txBox="1"/>
          <p:nvPr/>
        </p:nvSpPr>
        <p:spPr>
          <a:xfrm>
            <a:off x="1298073" y="2051850"/>
            <a:ext cx="5420659" cy="571567"/>
          </a:xfrm>
          <a:prstGeom prst="rect">
            <a:avLst/>
          </a:prstGeom>
          <a:noFill/>
        </p:spPr>
        <p:txBody>
          <a:bodyPr wrap="square" rtlCol="0">
            <a:spAutoFit/>
          </a:bodyPr>
          <a:lstStyle/>
          <a:p>
            <a:pPr>
              <a:lnSpc>
                <a:spcPts val="1900"/>
              </a:lnSpc>
            </a:pPr>
            <a:r>
              <a:rPr lang="en-US" sz="1400" dirty="0">
                <a:solidFill>
                  <a:schemeClr val="bg1"/>
                </a:solidFill>
                <a:latin typeface="Avenir Light" panose="020B0402020203020204" pitchFamily="34" charset="77"/>
              </a:rPr>
              <a:t>The progressive federal tax is canceled out by other, </a:t>
            </a:r>
          </a:p>
          <a:p>
            <a:pPr>
              <a:lnSpc>
                <a:spcPts val="1900"/>
              </a:lnSpc>
            </a:pPr>
            <a:r>
              <a:rPr lang="en-US" sz="1400" dirty="0">
                <a:solidFill>
                  <a:schemeClr val="bg1"/>
                </a:solidFill>
                <a:latin typeface="Avenir Light" panose="020B0402020203020204" pitchFamily="34" charset="77"/>
              </a:rPr>
              <a:t>regressive taxes, leveling our overall tax rate.</a:t>
            </a:r>
          </a:p>
        </p:txBody>
      </p:sp>
      <p:sp>
        <p:nvSpPr>
          <p:cNvPr id="48" name="Pie 47">
            <a:extLst>
              <a:ext uri="{FF2B5EF4-FFF2-40B4-BE49-F238E27FC236}">
                <a16:creationId xmlns:a16="http://schemas.microsoft.com/office/drawing/2014/main" id="{533A7D06-3A10-7C43-729C-DBA9A0513B42}"/>
              </a:ext>
            </a:extLst>
          </p:cNvPr>
          <p:cNvSpPr/>
          <p:nvPr/>
        </p:nvSpPr>
        <p:spPr>
          <a:xfrm rot="1700195">
            <a:off x="991913" y="2932381"/>
            <a:ext cx="1199035" cy="1202079"/>
          </a:xfrm>
          <a:prstGeom prst="pie">
            <a:avLst>
              <a:gd name="adj1" fmla="val 16117691"/>
              <a:gd name="adj2" fmla="val 19035539"/>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66" name="Picture 65">
            <a:extLst>
              <a:ext uri="{FF2B5EF4-FFF2-40B4-BE49-F238E27FC236}">
                <a16:creationId xmlns:a16="http://schemas.microsoft.com/office/drawing/2014/main" id="{4DE650EA-4E9C-74B8-EC5D-F46F9FDCC8E4}"/>
              </a:ext>
            </a:extLst>
          </p:cNvPr>
          <p:cNvPicPr>
            <a:picLocks noChangeAspect="1"/>
          </p:cNvPicPr>
          <p:nvPr/>
        </p:nvPicPr>
        <p:blipFill>
          <a:blip r:embed="rId5"/>
          <a:stretch>
            <a:fillRect/>
          </a:stretch>
        </p:blipFill>
        <p:spPr>
          <a:xfrm>
            <a:off x="6066523" y="3042388"/>
            <a:ext cx="114300" cy="101600"/>
          </a:xfrm>
          <a:prstGeom prst="rect">
            <a:avLst/>
          </a:prstGeom>
        </p:spPr>
      </p:pic>
      <p:grpSp>
        <p:nvGrpSpPr>
          <p:cNvPr id="2" name="Group 1">
            <a:extLst>
              <a:ext uri="{FF2B5EF4-FFF2-40B4-BE49-F238E27FC236}">
                <a16:creationId xmlns:a16="http://schemas.microsoft.com/office/drawing/2014/main" id="{DE7AE0A4-D050-992A-5F8B-572E364F5F44}"/>
              </a:ext>
            </a:extLst>
          </p:cNvPr>
          <p:cNvGrpSpPr/>
          <p:nvPr/>
        </p:nvGrpSpPr>
        <p:grpSpPr>
          <a:xfrm>
            <a:off x="398460" y="3167478"/>
            <a:ext cx="568027" cy="710761"/>
            <a:chOff x="398460" y="3010462"/>
            <a:chExt cx="568027" cy="710761"/>
          </a:xfrm>
        </p:grpSpPr>
        <p:sp>
          <p:nvSpPr>
            <p:cNvPr id="33" name="Pie 32">
              <a:extLst>
                <a:ext uri="{FF2B5EF4-FFF2-40B4-BE49-F238E27FC236}">
                  <a16:creationId xmlns:a16="http://schemas.microsoft.com/office/drawing/2014/main" id="{B6FAC1C5-CA66-316E-0C72-2A9DDDCBFFC4}"/>
                </a:ext>
              </a:extLst>
            </p:cNvPr>
            <p:cNvSpPr/>
            <p:nvPr/>
          </p:nvSpPr>
          <p:spPr>
            <a:xfrm rot="1700195">
              <a:off x="398460" y="3010462"/>
              <a:ext cx="525799" cy="527134"/>
            </a:xfrm>
            <a:prstGeom prst="pie">
              <a:avLst>
                <a:gd name="adj1" fmla="val 16117691"/>
                <a:gd name="adj2" fmla="val 19035539"/>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98" name="Group 97">
              <a:extLst>
                <a:ext uri="{FF2B5EF4-FFF2-40B4-BE49-F238E27FC236}">
                  <a16:creationId xmlns:a16="http://schemas.microsoft.com/office/drawing/2014/main" id="{15010641-5683-6D88-3031-5BE42E9363B3}"/>
                </a:ext>
              </a:extLst>
            </p:cNvPr>
            <p:cNvGrpSpPr/>
            <p:nvPr/>
          </p:nvGrpSpPr>
          <p:grpSpPr>
            <a:xfrm>
              <a:off x="504722" y="3278024"/>
              <a:ext cx="444216" cy="443199"/>
              <a:chOff x="504722" y="3218064"/>
              <a:chExt cx="444216" cy="443199"/>
            </a:xfrm>
          </p:grpSpPr>
          <p:sp>
            <p:nvSpPr>
              <p:cNvPr id="71" name="Freeform 70">
                <a:extLst>
                  <a:ext uri="{FF2B5EF4-FFF2-40B4-BE49-F238E27FC236}">
                    <a16:creationId xmlns:a16="http://schemas.microsoft.com/office/drawing/2014/main" id="{12DA39B2-763E-93BE-6946-15A2D8E1B00F}"/>
                  </a:ext>
                </a:extLst>
              </p:cNvPr>
              <p:cNvSpPr/>
              <p:nvPr/>
            </p:nvSpPr>
            <p:spPr>
              <a:xfrm>
                <a:off x="504722" y="3218064"/>
                <a:ext cx="444216" cy="443199"/>
              </a:xfrm>
              <a:custGeom>
                <a:avLst/>
                <a:gdLst>
                  <a:gd name="connsiteX0" fmla="*/ 333375 w 412750"/>
                  <a:gd name="connsiteY0" fmla="*/ 38100 h 422275"/>
                  <a:gd name="connsiteX1" fmla="*/ 295275 w 412750"/>
                  <a:gd name="connsiteY1" fmla="*/ 19050 h 422275"/>
                  <a:gd name="connsiteX2" fmla="*/ 263525 w 412750"/>
                  <a:gd name="connsiteY2" fmla="*/ 9525 h 422275"/>
                  <a:gd name="connsiteX3" fmla="*/ 228600 w 412750"/>
                  <a:gd name="connsiteY3" fmla="*/ 3175 h 422275"/>
                  <a:gd name="connsiteX4" fmla="*/ 187325 w 412750"/>
                  <a:gd name="connsiteY4" fmla="*/ 0 h 422275"/>
                  <a:gd name="connsiteX5" fmla="*/ 155575 w 412750"/>
                  <a:gd name="connsiteY5" fmla="*/ 6350 h 422275"/>
                  <a:gd name="connsiteX6" fmla="*/ 123825 w 412750"/>
                  <a:gd name="connsiteY6" fmla="*/ 15875 h 422275"/>
                  <a:gd name="connsiteX7" fmla="*/ 85725 w 412750"/>
                  <a:gd name="connsiteY7" fmla="*/ 31750 h 422275"/>
                  <a:gd name="connsiteX8" fmla="*/ 60325 w 412750"/>
                  <a:gd name="connsiteY8" fmla="*/ 50800 h 422275"/>
                  <a:gd name="connsiteX9" fmla="*/ 34925 w 412750"/>
                  <a:gd name="connsiteY9" fmla="*/ 85725 h 422275"/>
                  <a:gd name="connsiteX10" fmla="*/ 15875 w 412750"/>
                  <a:gd name="connsiteY10" fmla="*/ 111125 h 422275"/>
                  <a:gd name="connsiteX11" fmla="*/ 0 w 412750"/>
                  <a:gd name="connsiteY11" fmla="*/ 139700 h 422275"/>
                  <a:gd name="connsiteX12" fmla="*/ 0 w 412750"/>
                  <a:gd name="connsiteY12" fmla="*/ 171450 h 422275"/>
                  <a:gd name="connsiteX13" fmla="*/ 0 w 412750"/>
                  <a:gd name="connsiteY13" fmla="*/ 212725 h 422275"/>
                  <a:gd name="connsiteX14" fmla="*/ 0 w 412750"/>
                  <a:gd name="connsiteY14" fmla="*/ 241300 h 422275"/>
                  <a:gd name="connsiteX15" fmla="*/ 0 w 412750"/>
                  <a:gd name="connsiteY15" fmla="*/ 273050 h 422275"/>
                  <a:gd name="connsiteX16" fmla="*/ 9525 w 412750"/>
                  <a:gd name="connsiteY16" fmla="*/ 304800 h 422275"/>
                  <a:gd name="connsiteX17" fmla="*/ 28575 w 412750"/>
                  <a:gd name="connsiteY17" fmla="*/ 330200 h 422275"/>
                  <a:gd name="connsiteX18" fmla="*/ 53975 w 412750"/>
                  <a:gd name="connsiteY18" fmla="*/ 355600 h 422275"/>
                  <a:gd name="connsiteX19" fmla="*/ 69850 w 412750"/>
                  <a:gd name="connsiteY19" fmla="*/ 381000 h 422275"/>
                  <a:gd name="connsiteX20" fmla="*/ 101600 w 412750"/>
                  <a:gd name="connsiteY20" fmla="*/ 400050 h 422275"/>
                  <a:gd name="connsiteX21" fmla="*/ 152400 w 412750"/>
                  <a:gd name="connsiteY21" fmla="*/ 415925 h 422275"/>
                  <a:gd name="connsiteX22" fmla="*/ 206375 w 412750"/>
                  <a:gd name="connsiteY22" fmla="*/ 422275 h 422275"/>
                  <a:gd name="connsiteX23" fmla="*/ 263525 w 412750"/>
                  <a:gd name="connsiteY23" fmla="*/ 419100 h 422275"/>
                  <a:gd name="connsiteX24" fmla="*/ 314325 w 412750"/>
                  <a:gd name="connsiteY24" fmla="*/ 396875 h 422275"/>
                  <a:gd name="connsiteX25" fmla="*/ 355600 w 412750"/>
                  <a:gd name="connsiteY25" fmla="*/ 358775 h 422275"/>
                  <a:gd name="connsiteX26" fmla="*/ 390525 w 412750"/>
                  <a:gd name="connsiteY26" fmla="*/ 311150 h 422275"/>
                  <a:gd name="connsiteX27" fmla="*/ 396875 w 412750"/>
                  <a:gd name="connsiteY27" fmla="*/ 273050 h 422275"/>
                  <a:gd name="connsiteX28" fmla="*/ 412750 w 412750"/>
                  <a:gd name="connsiteY28" fmla="*/ 234950 h 422275"/>
                  <a:gd name="connsiteX29" fmla="*/ 412750 w 412750"/>
                  <a:gd name="connsiteY29" fmla="*/ 184150 h 422275"/>
                  <a:gd name="connsiteX30" fmla="*/ 412750 w 412750"/>
                  <a:gd name="connsiteY30" fmla="*/ 184150 h 422275"/>
                  <a:gd name="connsiteX31" fmla="*/ 409575 w 412750"/>
                  <a:gd name="connsiteY31" fmla="*/ 142875 h 422275"/>
                  <a:gd name="connsiteX32" fmla="*/ 409575 w 412750"/>
                  <a:gd name="connsiteY32" fmla="*/ 142875 h 422275"/>
                  <a:gd name="connsiteX33" fmla="*/ 377825 w 412750"/>
                  <a:gd name="connsiteY33" fmla="*/ 82550 h 422275"/>
                  <a:gd name="connsiteX34" fmla="*/ 333375 w 412750"/>
                  <a:gd name="connsiteY34" fmla="*/ 38100 h 422275"/>
                  <a:gd name="connsiteX0" fmla="*/ 343868 w 423243"/>
                  <a:gd name="connsiteY0" fmla="*/ 38100 h 422275"/>
                  <a:gd name="connsiteX1" fmla="*/ 305768 w 423243"/>
                  <a:gd name="connsiteY1" fmla="*/ 19050 h 422275"/>
                  <a:gd name="connsiteX2" fmla="*/ 274018 w 423243"/>
                  <a:gd name="connsiteY2" fmla="*/ 9525 h 422275"/>
                  <a:gd name="connsiteX3" fmla="*/ 239093 w 423243"/>
                  <a:gd name="connsiteY3" fmla="*/ 3175 h 422275"/>
                  <a:gd name="connsiteX4" fmla="*/ 197818 w 423243"/>
                  <a:gd name="connsiteY4" fmla="*/ 0 h 422275"/>
                  <a:gd name="connsiteX5" fmla="*/ 166068 w 423243"/>
                  <a:gd name="connsiteY5" fmla="*/ 6350 h 422275"/>
                  <a:gd name="connsiteX6" fmla="*/ 134318 w 423243"/>
                  <a:gd name="connsiteY6" fmla="*/ 15875 h 422275"/>
                  <a:gd name="connsiteX7" fmla="*/ 96218 w 423243"/>
                  <a:gd name="connsiteY7" fmla="*/ 31750 h 422275"/>
                  <a:gd name="connsiteX8" fmla="*/ 70818 w 423243"/>
                  <a:gd name="connsiteY8" fmla="*/ 50800 h 422275"/>
                  <a:gd name="connsiteX9" fmla="*/ 45418 w 423243"/>
                  <a:gd name="connsiteY9" fmla="*/ 85725 h 422275"/>
                  <a:gd name="connsiteX10" fmla="*/ 26368 w 423243"/>
                  <a:gd name="connsiteY10" fmla="*/ 111125 h 422275"/>
                  <a:gd name="connsiteX11" fmla="*/ 10493 w 423243"/>
                  <a:gd name="connsiteY11" fmla="*/ 139700 h 422275"/>
                  <a:gd name="connsiteX12" fmla="*/ 10493 w 423243"/>
                  <a:gd name="connsiteY12" fmla="*/ 171450 h 422275"/>
                  <a:gd name="connsiteX13" fmla="*/ 10493 w 423243"/>
                  <a:gd name="connsiteY13" fmla="*/ 212725 h 422275"/>
                  <a:gd name="connsiteX14" fmla="*/ 10493 w 423243"/>
                  <a:gd name="connsiteY14" fmla="*/ 241300 h 422275"/>
                  <a:gd name="connsiteX15" fmla="*/ 10493 w 423243"/>
                  <a:gd name="connsiteY15" fmla="*/ 273050 h 422275"/>
                  <a:gd name="connsiteX16" fmla="*/ 20018 w 423243"/>
                  <a:gd name="connsiteY16" fmla="*/ 304800 h 422275"/>
                  <a:gd name="connsiteX17" fmla="*/ 39068 w 423243"/>
                  <a:gd name="connsiteY17" fmla="*/ 330200 h 422275"/>
                  <a:gd name="connsiteX18" fmla="*/ 64468 w 423243"/>
                  <a:gd name="connsiteY18" fmla="*/ 355600 h 422275"/>
                  <a:gd name="connsiteX19" fmla="*/ 80343 w 423243"/>
                  <a:gd name="connsiteY19" fmla="*/ 381000 h 422275"/>
                  <a:gd name="connsiteX20" fmla="*/ 112093 w 423243"/>
                  <a:gd name="connsiteY20" fmla="*/ 400050 h 422275"/>
                  <a:gd name="connsiteX21" fmla="*/ 162893 w 423243"/>
                  <a:gd name="connsiteY21" fmla="*/ 415925 h 422275"/>
                  <a:gd name="connsiteX22" fmla="*/ 216868 w 423243"/>
                  <a:gd name="connsiteY22" fmla="*/ 422275 h 422275"/>
                  <a:gd name="connsiteX23" fmla="*/ 274018 w 423243"/>
                  <a:gd name="connsiteY23" fmla="*/ 419100 h 422275"/>
                  <a:gd name="connsiteX24" fmla="*/ 324818 w 423243"/>
                  <a:gd name="connsiteY24" fmla="*/ 396875 h 422275"/>
                  <a:gd name="connsiteX25" fmla="*/ 366093 w 423243"/>
                  <a:gd name="connsiteY25" fmla="*/ 358775 h 422275"/>
                  <a:gd name="connsiteX26" fmla="*/ 401018 w 423243"/>
                  <a:gd name="connsiteY26" fmla="*/ 311150 h 422275"/>
                  <a:gd name="connsiteX27" fmla="*/ 407368 w 423243"/>
                  <a:gd name="connsiteY27" fmla="*/ 273050 h 422275"/>
                  <a:gd name="connsiteX28" fmla="*/ 423243 w 423243"/>
                  <a:gd name="connsiteY28" fmla="*/ 234950 h 422275"/>
                  <a:gd name="connsiteX29" fmla="*/ 423243 w 423243"/>
                  <a:gd name="connsiteY29" fmla="*/ 184150 h 422275"/>
                  <a:gd name="connsiteX30" fmla="*/ 423243 w 423243"/>
                  <a:gd name="connsiteY30" fmla="*/ 184150 h 422275"/>
                  <a:gd name="connsiteX31" fmla="*/ 420068 w 423243"/>
                  <a:gd name="connsiteY31" fmla="*/ 142875 h 422275"/>
                  <a:gd name="connsiteX32" fmla="*/ 420068 w 423243"/>
                  <a:gd name="connsiteY32" fmla="*/ 142875 h 422275"/>
                  <a:gd name="connsiteX33" fmla="*/ 388318 w 423243"/>
                  <a:gd name="connsiteY33" fmla="*/ 82550 h 422275"/>
                  <a:gd name="connsiteX34" fmla="*/ 343868 w 423243"/>
                  <a:gd name="connsiteY34" fmla="*/ 38100 h 42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23243" h="422275">
                    <a:moveTo>
                      <a:pt x="343868" y="38100"/>
                    </a:moveTo>
                    <a:lnTo>
                      <a:pt x="305768" y="19050"/>
                    </a:lnTo>
                    <a:lnTo>
                      <a:pt x="274018" y="9525"/>
                    </a:lnTo>
                    <a:lnTo>
                      <a:pt x="239093" y="3175"/>
                    </a:lnTo>
                    <a:lnTo>
                      <a:pt x="197818" y="0"/>
                    </a:lnTo>
                    <a:lnTo>
                      <a:pt x="166068" y="6350"/>
                    </a:lnTo>
                    <a:lnTo>
                      <a:pt x="134318" y="15875"/>
                    </a:lnTo>
                    <a:lnTo>
                      <a:pt x="96218" y="31750"/>
                    </a:lnTo>
                    <a:lnTo>
                      <a:pt x="70818" y="50800"/>
                    </a:lnTo>
                    <a:lnTo>
                      <a:pt x="45418" y="85725"/>
                    </a:lnTo>
                    <a:lnTo>
                      <a:pt x="26368" y="111125"/>
                    </a:lnTo>
                    <a:lnTo>
                      <a:pt x="10493" y="139700"/>
                    </a:lnTo>
                    <a:lnTo>
                      <a:pt x="10493" y="171450"/>
                    </a:lnTo>
                    <a:cubicBezTo>
                      <a:pt x="10493" y="185208"/>
                      <a:pt x="-13117" y="190113"/>
                      <a:pt x="10493" y="212725"/>
                    </a:cubicBezTo>
                    <a:lnTo>
                      <a:pt x="10493" y="241300"/>
                    </a:lnTo>
                    <a:lnTo>
                      <a:pt x="10493" y="273050"/>
                    </a:lnTo>
                    <a:lnTo>
                      <a:pt x="20018" y="304800"/>
                    </a:lnTo>
                    <a:lnTo>
                      <a:pt x="39068" y="330200"/>
                    </a:lnTo>
                    <a:lnTo>
                      <a:pt x="64468" y="355600"/>
                    </a:lnTo>
                    <a:lnTo>
                      <a:pt x="80343" y="381000"/>
                    </a:lnTo>
                    <a:lnTo>
                      <a:pt x="112093" y="400050"/>
                    </a:lnTo>
                    <a:lnTo>
                      <a:pt x="162893" y="415925"/>
                    </a:lnTo>
                    <a:lnTo>
                      <a:pt x="216868" y="422275"/>
                    </a:lnTo>
                    <a:lnTo>
                      <a:pt x="274018" y="419100"/>
                    </a:lnTo>
                    <a:lnTo>
                      <a:pt x="324818" y="396875"/>
                    </a:lnTo>
                    <a:lnTo>
                      <a:pt x="366093" y="358775"/>
                    </a:lnTo>
                    <a:lnTo>
                      <a:pt x="401018" y="311150"/>
                    </a:lnTo>
                    <a:lnTo>
                      <a:pt x="407368" y="273050"/>
                    </a:lnTo>
                    <a:lnTo>
                      <a:pt x="423243" y="234950"/>
                    </a:lnTo>
                    <a:lnTo>
                      <a:pt x="423243" y="184150"/>
                    </a:lnTo>
                    <a:lnTo>
                      <a:pt x="423243" y="184150"/>
                    </a:lnTo>
                    <a:lnTo>
                      <a:pt x="420068" y="142875"/>
                    </a:lnTo>
                    <a:lnTo>
                      <a:pt x="420068" y="142875"/>
                    </a:lnTo>
                    <a:lnTo>
                      <a:pt x="388318" y="82550"/>
                    </a:lnTo>
                    <a:lnTo>
                      <a:pt x="343868" y="38100"/>
                    </a:lnTo>
                    <a:close/>
                  </a:path>
                </a:pathLst>
              </a:custGeom>
              <a:solidFill>
                <a:srgbClr val="FF72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Oval 71">
                <a:extLst>
                  <a:ext uri="{FF2B5EF4-FFF2-40B4-BE49-F238E27FC236}">
                    <a16:creationId xmlns:a16="http://schemas.microsoft.com/office/drawing/2014/main" id="{7C794A8B-4792-B0C4-1C88-359D3229AAE6}"/>
                  </a:ext>
                </a:extLst>
              </p:cNvPr>
              <p:cNvSpPr>
                <a:spLocks noChangeAspect="1"/>
              </p:cNvSpPr>
              <p:nvPr/>
            </p:nvSpPr>
            <p:spPr>
              <a:xfrm>
                <a:off x="524656" y="3238602"/>
                <a:ext cx="401428" cy="401428"/>
              </a:xfrm>
              <a:prstGeom prst="ellipse">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Pie 72">
                <a:extLst>
                  <a:ext uri="{FF2B5EF4-FFF2-40B4-BE49-F238E27FC236}">
                    <a16:creationId xmlns:a16="http://schemas.microsoft.com/office/drawing/2014/main" id="{87D00447-9023-95A4-B4E1-4275B2911E85}"/>
                  </a:ext>
                </a:extLst>
              </p:cNvPr>
              <p:cNvSpPr/>
              <p:nvPr/>
            </p:nvSpPr>
            <p:spPr>
              <a:xfrm>
                <a:off x="541521" y="3254389"/>
                <a:ext cx="366750" cy="366749"/>
              </a:xfrm>
              <a:prstGeom prst="pie">
                <a:avLst>
                  <a:gd name="adj1" fmla="val 20526023"/>
                  <a:gd name="adj2" fmla="val 17770504"/>
                </a:avLst>
              </a:prstGeom>
              <a:solidFill>
                <a:srgbClr val="FF72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4" name="Oval 73">
                <a:extLst>
                  <a:ext uri="{FF2B5EF4-FFF2-40B4-BE49-F238E27FC236}">
                    <a16:creationId xmlns:a16="http://schemas.microsoft.com/office/drawing/2014/main" id="{9CAE1D95-3F6C-76D1-AF25-2B32DDC55847}"/>
                  </a:ext>
                </a:extLst>
              </p:cNvPr>
              <p:cNvSpPr/>
              <p:nvPr/>
            </p:nvSpPr>
            <p:spPr>
              <a:xfrm>
                <a:off x="630820" y="3370587"/>
                <a:ext cx="44602" cy="4460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a:extLst>
                  <a:ext uri="{FF2B5EF4-FFF2-40B4-BE49-F238E27FC236}">
                    <a16:creationId xmlns:a16="http://schemas.microsoft.com/office/drawing/2014/main" id="{8B091C01-B5E8-3C7D-869E-4D1C263F062C}"/>
                  </a:ext>
                </a:extLst>
              </p:cNvPr>
              <p:cNvSpPr/>
              <p:nvPr/>
            </p:nvSpPr>
            <p:spPr>
              <a:xfrm>
                <a:off x="779496" y="3519263"/>
                <a:ext cx="44602" cy="4460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E0767172-257B-D5D5-80BF-308D22C953B7}"/>
                  </a:ext>
                </a:extLst>
              </p:cNvPr>
              <p:cNvSpPr/>
              <p:nvPr/>
            </p:nvSpPr>
            <p:spPr>
              <a:xfrm flipH="1">
                <a:off x="614443" y="3473763"/>
                <a:ext cx="44602" cy="4460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1AA16DC7-6B18-4864-A7B1-F12A762C6624}"/>
                  </a:ext>
                </a:extLst>
              </p:cNvPr>
              <p:cNvSpPr/>
              <p:nvPr/>
            </p:nvSpPr>
            <p:spPr>
              <a:xfrm flipH="1">
                <a:off x="679640" y="3563866"/>
                <a:ext cx="19559" cy="1969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a:extLst>
                  <a:ext uri="{FF2B5EF4-FFF2-40B4-BE49-F238E27FC236}">
                    <a16:creationId xmlns:a16="http://schemas.microsoft.com/office/drawing/2014/main" id="{90E0BD06-1285-A94B-6381-5795153E3507}"/>
                  </a:ext>
                </a:extLst>
              </p:cNvPr>
              <p:cNvSpPr/>
              <p:nvPr/>
            </p:nvSpPr>
            <p:spPr>
              <a:xfrm flipH="1">
                <a:off x="744838" y="3461952"/>
                <a:ext cx="19559" cy="1969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Oval 78">
                <a:extLst>
                  <a:ext uri="{FF2B5EF4-FFF2-40B4-BE49-F238E27FC236}">
                    <a16:creationId xmlns:a16="http://schemas.microsoft.com/office/drawing/2014/main" id="{2F9F5023-F79C-B0FC-5737-946D9030BA4D}"/>
                  </a:ext>
                </a:extLst>
              </p:cNvPr>
              <p:cNvSpPr/>
              <p:nvPr/>
            </p:nvSpPr>
            <p:spPr>
              <a:xfrm flipH="1">
                <a:off x="727747" y="3294845"/>
                <a:ext cx="19559" cy="19697"/>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Oval 79">
                <a:extLst>
                  <a:ext uri="{FF2B5EF4-FFF2-40B4-BE49-F238E27FC236}">
                    <a16:creationId xmlns:a16="http://schemas.microsoft.com/office/drawing/2014/main" id="{97685542-8401-137F-15BD-6236F5A3DACB}"/>
                  </a:ext>
                </a:extLst>
              </p:cNvPr>
              <p:cNvSpPr/>
              <p:nvPr/>
            </p:nvSpPr>
            <p:spPr>
              <a:xfrm>
                <a:off x="824099" y="3387444"/>
                <a:ext cx="44602" cy="4460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Oval 80">
                <a:extLst>
                  <a:ext uri="{FF2B5EF4-FFF2-40B4-BE49-F238E27FC236}">
                    <a16:creationId xmlns:a16="http://schemas.microsoft.com/office/drawing/2014/main" id="{23A068FB-CA97-AB20-A856-25530650A906}"/>
                  </a:ext>
                </a:extLst>
              </p:cNvPr>
              <p:cNvSpPr/>
              <p:nvPr/>
            </p:nvSpPr>
            <p:spPr>
              <a:xfrm>
                <a:off x="551829" y="3401902"/>
                <a:ext cx="21917" cy="3014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4" name="Pie 93">
              <a:extLst>
                <a:ext uri="{FF2B5EF4-FFF2-40B4-BE49-F238E27FC236}">
                  <a16:creationId xmlns:a16="http://schemas.microsoft.com/office/drawing/2014/main" id="{38FA7D64-C5BB-82D1-7864-041317840106}"/>
                </a:ext>
              </a:extLst>
            </p:cNvPr>
            <p:cNvSpPr/>
            <p:nvPr/>
          </p:nvSpPr>
          <p:spPr>
            <a:xfrm rot="18856399">
              <a:off x="506658" y="3252020"/>
              <a:ext cx="446688" cy="472970"/>
            </a:xfrm>
            <a:prstGeom prst="pie">
              <a:avLst>
                <a:gd name="adj1" fmla="val 20526023"/>
                <a:gd name="adj2" fmla="val 1782719"/>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11" name="Group 10">
            <a:extLst>
              <a:ext uri="{FF2B5EF4-FFF2-40B4-BE49-F238E27FC236}">
                <a16:creationId xmlns:a16="http://schemas.microsoft.com/office/drawing/2014/main" id="{AEB37556-8700-4E8A-FBDB-6DF4916B36AE}"/>
              </a:ext>
            </a:extLst>
          </p:cNvPr>
          <p:cNvGrpSpPr/>
          <p:nvPr/>
        </p:nvGrpSpPr>
        <p:grpSpPr>
          <a:xfrm>
            <a:off x="1053991" y="3129773"/>
            <a:ext cx="830513" cy="1011755"/>
            <a:chOff x="1137280" y="3041760"/>
            <a:chExt cx="830513" cy="1011755"/>
          </a:xfrm>
        </p:grpSpPr>
        <p:grpSp>
          <p:nvGrpSpPr>
            <p:cNvPr id="99" name="Group 98">
              <a:extLst>
                <a:ext uri="{FF2B5EF4-FFF2-40B4-BE49-F238E27FC236}">
                  <a16:creationId xmlns:a16="http://schemas.microsoft.com/office/drawing/2014/main" id="{5C5DA1E0-8EEF-8960-1602-5A1A75EFDAD4}"/>
                </a:ext>
              </a:extLst>
            </p:cNvPr>
            <p:cNvGrpSpPr/>
            <p:nvPr/>
          </p:nvGrpSpPr>
          <p:grpSpPr>
            <a:xfrm>
              <a:off x="1188851" y="3188455"/>
              <a:ext cx="726239" cy="724577"/>
              <a:chOff x="1188851" y="3128495"/>
              <a:chExt cx="726239" cy="724577"/>
            </a:xfrm>
          </p:grpSpPr>
          <p:sp>
            <p:nvSpPr>
              <p:cNvPr id="83" name="Freeform 82">
                <a:extLst>
                  <a:ext uri="{FF2B5EF4-FFF2-40B4-BE49-F238E27FC236}">
                    <a16:creationId xmlns:a16="http://schemas.microsoft.com/office/drawing/2014/main" id="{1F85C45E-C11F-E593-C792-92B4B2F490B2}"/>
                  </a:ext>
                </a:extLst>
              </p:cNvPr>
              <p:cNvSpPr/>
              <p:nvPr/>
            </p:nvSpPr>
            <p:spPr>
              <a:xfrm>
                <a:off x="1188851" y="3128495"/>
                <a:ext cx="726239" cy="724577"/>
              </a:xfrm>
              <a:custGeom>
                <a:avLst/>
                <a:gdLst>
                  <a:gd name="connsiteX0" fmla="*/ 333375 w 412750"/>
                  <a:gd name="connsiteY0" fmla="*/ 38100 h 422275"/>
                  <a:gd name="connsiteX1" fmla="*/ 295275 w 412750"/>
                  <a:gd name="connsiteY1" fmla="*/ 19050 h 422275"/>
                  <a:gd name="connsiteX2" fmla="*/ 263525 w 412750"/>
                  <a:gd name="connsiteY2" fmla="*/ 9525 h 422275"/>
                  <a:gd name="connsiteX3" fmla="*/ 228600 w 412750"/>
                  <a:gd name="connsiteY3" fmla="*/ 3175 h 422275"/>
                  <a:gd name="connsiteX4" fmla="*/ 187325 w 412750"/>
                  <a:gd name="connsiteY4" fmla="*/ 0 h 422275"/>
                  <a:gd name="connsiteX5" fmla="*/ 155575 w 412750"/>
                  <a:gd name="connsiteY5" fmla="*/ 6350 h 422275"/>
                  <a:gd name="connsiteX6" fmla="*/ 123825 w 412750"/>
                  <a:gd name="connsiteY6" fmla="*/ 15875 h 422275"/>
                  <a:gd name="connsiteX7" fmla="*/ 85725 w 412750"/>
                  <a:gd name="connsiteY7" fmla="*/ 31750 h 422275"/>
                  <a:gd name="connsiteX8" fmla="*/ 60325 w 412750"/>
                  <a:gd name="connsiteY8" fmla="*/ 50800 h 422275"/>
                  <a:gd name="connsiteX9" fmla="*/ 34925 w 412750"/>
                  <a:gd name="connsiteY9" fmla="*/ 85725 h 422275"/>
                  <a:gd name="connsiteX10" fmla="*/ 15875 w 412750"/>
                  <a:gd name="connsiteY10" fmla="*/ 111125 h 422275"/>
                  <a:gd name="connsiteX11" fmla="*/ 0 w 412750"/>
                  <a:gd name="connsiteY11" fmla="*/ 139700 h 422275"/>
                  <a:gd name="connsiteX12" fmla="*/ 0 w 412750"/>
                  <a:gd name="connsiteY12" fmla="*/ 171450 h 422275"/>
                  <a:gd name="connsiteX13" fmla="*/ 0 w 412750"/>
                  <a:gd name="connsiteY13" fmla="*/ 212725 h 422275"/>
                  <a:gd name="connsiteX14" fmla="*/ 0 w 412750"/>
                  <a:gd name="connsiteY14" fmla="*/ 241300 h 422275"/>
                  <a:gd name="connsiteX15" fmla="*/ 0 w 412750"/>
                  <a:gd name="connsiteY15" fmla="*/ 273050 h 422275"/>
                  <a:gd name="connsiteX16" fmla="*/ 9525 w 412750"/>
                  <a:gd name="connsiteY16" fmla="*/ 304800 h 422275"/>
                  <a:gd name="connsiteX17" fmla="*/ 28575 w 412750"/>
                  <a:gd name="connsiteY17" fmla="*/ 330200 h 422275"/>
                  <a:gd name="connsiteX18" fmla="*/ 53975 w 412750"/>
                  <a:gd name="connsiteY18" fmla="*/ 355600 h 422275"/>
                  <a:gd name="connsiteX19" fmla="*/ 69850 w 412750"/>
                  <a:gd name="connsiteY19" fmla="*/ 381000 h 422275"/>
                  <a:gd name="connsiteX20" fmla="*/ 101600 w 412750"/>
                  <a:gd name="connsiteY20" fmla="*/ 400050 h 422275"/>
                  <a:gd name="connsiteX21" fmla="*/ 152400 w 412750"/>
                  <a:gd name="connsiteY21" fmla="*/ 415925 h 422275"/>
                  <a:gd name="connsiteX22" fmla="*/ 206375 w 412750"/>
                  <a:gd name="connsiteY22" fmla="*/ 422275 h 422275"/>
                  <a:gd name="connsiteX23" fmla="*/ 263525 w 412750"/>
                  <a:gd name="connsiteY23" fmla="*/ 419100 h 422275"/>
                  <a:gd name="connsiteX24" fmla="*/ 314325 w 412750"/>
                  <a:gd name="connsiteY24" fmla="*/ 396875 h 422275"/>
                  <a:gd name="connsiteX25" fmla="*/ 355600 w 412750"/>
                  <a:gd name="connsiteY25" fmla="*/ 358775 h 422275"/>
                  <a:gd name="connsiteX26" fmla="*/ 390525 w 412750"/>
                  <a:gd name="connsiteY26" fmla="*/ 311150 h 422275"/>
                  <a:gd name="connsiteX27" fmla="*/ 396875 w 412750"/>
                  <a:gd name="connsiteY27" fmla="*/ 273050 h 422275"/>
                  <a:gd name="connsiteX28" fmla="*/ 412750 w 412750"/>
                  <a:gd name="connsiteY28" fmla="*/ 234950 h 422275"/>
                  <a:gd name="connsiteX29" fmla="*/ 412750 w 412750"/>
                  <a:gd name="connsiteY29" fmla="*/ 184150 h 422275"/>
                  <a:gd name="connsiteX30" fmla="*/ 412750 w 412750"/>
                  <a:gd name="connsiteY30" fmla="*/ 184150 h 422275"/>
                  <a:gd name="connsiteX31" fmla="*/ 409575 w 412750"/>
                  <a:gd name="connsiteY31" fmla="*/ 142875 h 422275"/>
                  <a:gd name="connsiteX32" fmla="*/ 409575 w 412750"/>
                  <a:gd name="connsiteY32" fmla="*/ 142875 h 422275"/>
                  <a:gd name="connsiteX33" fmla="*/ 377825 w 412750"/>
                  <a:gd name="connsiteY33" fmla="*/ 82550 h 422275"/>
                  <a:gd name="connsiteX34" fmla="*/ 333375 w 412750"/>
                  <a:gd name="connsiteY34" fmla="*/ 38100 h 422275"/>
                  <a:gd name="connsiteX0" fmla="*/ 343868 w 423243"/>
                  <a:gd name="connsiteY0" fmla="*/ 38100 h 422275"/>
                  <a:gd name="connsiteX1" fmla="*/ 305768 w 423243"/>
                  <a:gd name="connsiteY1" fmla="*/ 19050 h 422275"/>
                  <a:gd name="connsiteX2" fmla="*/ 274018 w 423243"/>
                  <a:gd name="connsiteY2" fmla="*/ 9525 h 422275"/>
                  <a:gd name="connsiteX3" fmla="*/ 239093 w 423243"/>
                  <a:gd name="connsiteY3" fmla="*/ 3175 h 422275"/>
                  <a:gd name="connsiteX4" fmla="*/ 197818 w 423243"/>
                  <a:gd name="connsiteY4" fmla="*/ 0 h 422275"/>
                  <a:gd name="connsiteX5" fmla="*/ 166068 w 423243"/>
                  <a:gd name="connsiteY5" fmla="*/ 6350 h 422275"/>
                  <a:gd name="connsiteX6" fmla="*/ 134318 w 423243"/>
                  <a:gd name="connsiteY6" fmla="*/ 15875 h 422275"/>
                  <a:gd name="connsiteX7" fmla="*/ 96218 w 423243"/>
                  <a:gd name="connsiteY7" fmla="*/ 31750 h 422275"/>
                  <a:gd name="connsiteX8" fmla="*/ 70818 w 423243"/>
                  <a:gd name="connsiteY8" fmla="*/ 50800 h 422275"/>
                  <a:gd name="connsiteX9" fmla="*/ 45418 w 423243"/>
                  <a:gd name="connsiteY9" fmla="*/ 85725 h 422275"/>
                  <a:gd name="connsiteX10" fmla="*/ 26368 w 423243"/>
                  <a:gd name="connsiteY10" fmla="*/ 111125 h 422275"/>
                  <a:gd name="connsiteX11" fmla="*/ 10493 w 423243"/>
                  <a:gd name="connsiteY11" fmla="*/ 139700 h 422275"/>
                  <a:gd name="connsiteX12" fmla="*/ 10493 w 423243"/>
                  <a:gd name="connsiteY12" fmla="*/ 171450 h 422275"/>
                  <a:gd name="connsiteX13" fmla="*/ 10493 w 423243"/>
                  <a:gd name="connsiteY13" fmla="*/ 212725 h 422275"/>
                  <a:gd name="connsiteX14" fmla="*/ 10493 w 423243"/>
                  <a:gd name="connsiteY14" fmla="*/ 241300 h 422275"/>
                  <a:gd name="connsiteX15" fmla="*/ 10493 w 423243"/>
                  <a:gd name="connsiteY15" fmla="*/ 273050 h 422275"/>
                  <a:gd name="connsiteX16" fmla="*/ 20018 w 423243"/>
                  <a:gd name="connsiteY16" fmla="*/ 304800 h 422275"/>
                  <a:gd name="connsiteX17" fmla="*/ 39068 w 423243"/>
                  <a:gd name="connsiteY17" fmla="*/ 330200 h 422275"/>
                  <a:gd name="connsiteX18" fmla="*/ 64468 w 423243"/>
                  <a:gd name="connsiteY18" fmla="*/ 355600 h 422275"/>
                  <a:gd name="connsiteX19" fmla="*/ 80343 w 423243"/>
                  <a:gd name="connsiteY19" fmla="*/ 381000 h 422275"/>
                  <a:gd name="connsiteX20" fmla="*/ 112093 w 423243"/>
                  <a:gd name="connsiteY20" fmla="*/ 400050 h 422275"/>
                  <a:gd name="connsiteX21" fmla="*/ 162893 w 423243"/>
                  <a:gd name="connsiteY21" fmla="*/ 415925 h 422275"/>
                  <a:gd name="connsiteX22" fmla="*/ 216868 w 423243"/>
                  <a:gd name="connsiteY22" fmla="*/ 422275 h 422275"/>
                  <a:gd name="connsiteX23" fmla="*/ 274018 w 423243"/>
                  <a:gd name="connsiteY23" fmla="*/ 419100 h 422275"/>
                  <a:gd name="connsiteX24" fmla="*/ 324818 w 423243"/>
                  <a:gd name="connsiteY24" fmla="*/ 396875 h 422275"/>
                  <a:gd name="connsiteX25" fmla="*/ 366093 w 423243"/>
                  <a:gd name="connsiteY25" fmla="*/ 358775 h 422275"/>
                  <a:gd name="connsiteX26" fmla="*/ 401018 w 423243"/>
                  <a:gd name="connsiteY26" fmla="*/ 311150 h 422275"/>
                  <a:gd name="connsiteX27" fmla="*/ 407368 w 423243"/>
                  <a:gd name="connsiteY27" fmla="*/ 273050 h 422275"/>
                  <a:gd name="connsiteX28" fmla="*/ 423243 w 423243"/>
                  <a:gd name="connsiteY28" fmla="*/ 234950 h 422275"/>
                  <a:gd name="connsiteX29" fmla="*/ 423243 w 423243"/>
                  <a:gd name="connsiteY29" fmla="*/ 184150 h 422275"/>
                  <a:gd name="connsiteX30" fmla="*/ 423243 w 423243"/>
                  <a:gd name="connsiteY30" fmla="*/ 184150 h 422275"/>
                  <a:gd name="connsiteX31" fmla="*/ 420068 w 423243"/>
                  <a:gd name="connsiteY31" fmla="*/ 142875 h 422275"/>
                  <a:gd name="connsiteX32" fmla="*/ 420068 w 423243"/>
                  <a:gd name="connsiteY32" fmla="*/ 142875 h 422275"/>
                  <a:gd name="connsiteX33" fmla="*/ 388318 w 423243"/>
                  <a:gd name="connsiteY33" fmla="*/ 82550 h 422275"/>
                  <a:gd name="connsiteX34" fmla="*/ 343868 w 423243"/>
                  <a:gd name="connsiteY34" fmla="*/ 38100 h 42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23243" h="422275">
                    <a:moveTo>
                      <a:pt x="343868" y="38100"/>
                    </a:moveTo>
                    <a:lnTo>
                      <a:pt x="305768" y="19050"/>
                    </a:lnTo>
                    <a:lnTo>
                      <a:pt x="274018" y="9525"/>
                    </a:lnTo>
                    <a:lnTo>
                      <a:pt x="239093" y="3175"/>
                    </a:lnTo>
                    <a:lnTo>
                      <a:pt x="197818" y="0"/>
                    </a:lnTo>
                    <a:lnTo>
                      <a:pt x="166068" y="6350"/>
                    </a:lnTo>
                    <a:lnTo>
                      <a:pt x="134318" y="15875"/>
                    </a:lnTo>
                    <a:lnTo>
                      <a:pt x="96218" y="31750"/>
                    </a:lnTo>
                    <a:lnTo>
                      <a:pt x="70818" y="50800"/>
                    </a:lnTo>
                    <a:lnTo>
                      <a:pt x="45418" y="85725"/>
                    </a:lnTo>
                    <a:lnTo>
                      <a:pt x="26368" y="111125"/>
                    </a:lnTo>
                    <a:lnTo>
                      <a:pt x="10493" y="139700"/>
                    </a:lnTo>
                    <a:lnTo>
                      <a:pt x="10493" y="171450"/>
                    </a:lnTo>
                    <a:cubicBezTo>
                      <a:pt x="10493" y="185208"/>
                      <a:pt x="-13117" y="190113"/>
                      <a:pt x="10493" y="212725"/>
                    </a:cubicBezTo>
                    <a:lnTo>
                      <a:pt x="10493" y="241300"/>
                    </a:lnTo>
                    <a:lnTo>
                      <a:pt x="10493" y="273050"/>
                    </a:lnTo>
                    <a:lnTo>
                      <a:pt x="20018" y="304800"/>
                    </a:lnTo>
                    <a:lnTo>
                      <a:pt x="39068" y="330200"/>
                    </a:lnTo>
                    <a:lnTo>
                      <a:pt x="64468" y="355600"/>
                    </a:lnTo>
                    <a:lnTo>
                      <a:pt x="80343" y="381000"/>
                    </a:lnTo>
                    <a:lnTo>
                      <a:pt x="112093" y="400050"/>
                    </a:lnTo>
                    <a:lnTo>
                      <a:pt x="162893" y="415925"/>
                    </a:lnTo>
                    <a:lnTo>
                      <a:pt x="216868" y="422275"/>
                    </a:lnTo>
                    <a:lnTo>
                      <a:pt x="274018" y="419100"/>
                    </a:lnTo>
                    <a:lnTo>
                      <a:pt x="324818" y="396875"/>
                    </a:lnTo>
                    <a:lnTo>
                      <a:pt x="366093" y="358775"/>
                    </a:lnTo>
                    <a:lnTo>
                      <a:pt x="401018" y="311150"/>
                    </a:lnTo>
                    <a:lnTo>
                      <a:pt x="407368" y="273050"/>
                    </a:lnTo>
                    <a:lnTo>
                      <a:pt x="423243" y="234950"/>
                    </a:lnTo>
                    <a:lnTo>
                      <a:pt x="423243" y="184150"/>
                    </a:lnTo>
                    <a:lnTo>
                      <a:pt x="423243" y="184150"/>
                    </a:lnTo>
                    <a:lnTo>
                      <a:pt x="420068" y="142875"/>
                    </a:lnTo>
                    <a:lnTo>
                      <a:pt x="420068" y="142875"/>
                    </a:lnTo>
                    <a:lnTo>
                      <a:pt x="388318" y="82550"/>
                    </a:lnTo>
                    <a:lnTo>
                      <a:pt x="343868" y="38100"/>
                    </a:lnTo>
                    <a:close/>
                  </a:path>
                </a:pathLst>
              </a:custGeom>
              <a:solidFill>
                <a:srgbClr val="FF72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Oval 83">
                <a:extLst>
                  <a:ext uri="{FF2B5EF4-FFF2-40B4-BE49-F238E27FC236}">
                    <a16:creationId xmlns:a16="http://schemas.microsoft.com/office/drawing/2014/main" id="{941FE588-50BB-42A9-5ED2-D7D2895E07E8}"/>
                  </a:ext>
                </a:extLst>
              </p:cNvPr>
              <p:cNvSpPr>
                <a:spLocks noChangeAspect="1"/>
              </p:cNvSpPr>
              <p:nvPr/>
            </p:nvSpPr>
            <p:spPr>
              <a:xfrm>
                <a:off x="1221440" y="3162072"/>
                <a:ext cx="656286" cy="656286"/>
              </a:xfrm>
              <a:prstGeom prst="ellipse">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Pie 84">
                <a:extLst>
                  <a:ext uri="{FF2B5EF4-FFF2-40B4-BE49-F238E27FC236}">
                    <a16:creationId xmlns:a16="http://schemas.microsoft.com/office/drawing/2014/main" id="{082CC99E-20B7-E0FC-6979-FB3694A1E3F1}"/>
                  </a:ext>
                </a:extLst>
              </p:cNvPr>
              <p:cNvSpPr/>
              <p:nvPr/>
            </p:nvSpPr>
            <p:spPr>
              <a:xfrm>
                <a:off x="1249014" y="3187883"/>
                <a:ext cx="599591" cy="599591"/>
              </a:xfrm>
              <a:prstGeom prst="pie">
                <a:avLst>
                  <a:gd name="adj1" fmla="val 20526023"/>
                  <a:gd name="adj2" fmla="val 17770504"/>
                </a:avLst>
              </a:prstGeom>
              <a:solidFill>
                <a:srgbClr val="FF72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6" name="Oval 85">
                <a:extLst>
                  <a:ext uri="{FF2B5EF4-FFF2-40B4-BE49-F238E27FC236}">
                    <a16:creationId xmlns:a16="http://schemas.microsoft.com/office/drawing/2014/main" id="{5036B59D-9F2A-3CEB-284E-81818DDC27F8}"/>
                  </a:ext>
                </a:extLst>
              </p:cNvPr>
              <p:cNvSpPr/>
              <p:nvPr/>
            </p:nvSpPr>
            <p:spPr>
              <a:xfrm>
                <a:off x="1395005" y="3377851"/>
                <a:ext cx="72919" cy="7291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Oval 86">
                <a:extLst>
                  <a:ext uri="{FF2B5EF4-FFF2-40B4-BE49-F238E27FC236}">
                    <a16:creationId xmlns:a16="http://schemas.microsoft.com/office/drawing/2014/main" id="{AFCF305E-00D7-632A-2CE5-F8326A29D825}"/>
                  </a:ext>
                </a:extLst>
              </p:cNvPr>
              <p:cNvSpPr/>
              <p:nvPr/>
            </p:nvSpPr>
            <p:spPr>
              <a:xfrm>
                <a:off x="1638074" y="3620920"/>
                <a:ext cx="72919" cy="7291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a:extLst>
                  <a:ext uri="{FF2B5EF4-FFF2-40B4-BE49-F238E27FC236}">
                    <a16:creationId xmlns:a16="http://schemas.microsoft.com/office/drawing/2014/main" id="{89420CCF-D97C-D8F5-86EA-F3D61CEC3A87}"/>
                  </a:ext>
                </a:extLst>
              </p:cNvPr>
              <p:cNvSpPr/>
              <p:nvPr/>
            </p:nvSpPr>
            <p:spPr>
              <a:xfrm flipH="1">
                <a:off x="1368231" y="3546532"/>
                <a:ext cx="72919" cy="7291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a:extLst>
                  <a:ext uri="{FF2B5EF4-FFF2-40B4-BE49-F238E27FC236}">
                    <a16:creationId xmlns:a16="http://schemas.microsoft.com/office/drawing/2014/main" id="{4D0AD4A4-D7F8-CCD6-288D-EC2DEE96FAC5}"/>
                  </a:ext>
                </a:extLst>
              </p:cNvPr>
              <p:cNvSpPr/>
              <p:nvPr/>
            </p:nvSpPr>
            <p:spPr>
              <a:xfrm flipH="1">
                <a:off x="1474821" y="3693839"/>
                <a:ext cx="55210" cy="556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Oval 89">
                <a:extLst>
                  <a:ext uri="{FF2B5EF4-FFF2-40B4-BE49-F238E27FC236}">
                    <a16:creationId xmlns:a16="http://schemas.microsoft.com/office/drawing/2014/main" id="{737B67F1-B06D-86CD-863B-EF03D948163E}"/>
                  </a:ext>
                </a:extLst>
              </p:cNvPr>
              <p:cNvSpPr/>
              <p:nvPr/>
            </p:nvSpPr>
            <p:spPr>
              <a:xfrm flipH="1">
                <a:off x="1538747" y="3527221"/>
                <a:ext cx="74641" cy="7516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a:extLst>
                  <a:ext uri="{FF2B5EF4-FFF2-40B4-BE49-F238E27FC236}">
                    <a16:creationId xmlns:a16="http://schemas.microsoft.com/office/drawing/2014/main" id="{40FBF2A8-7C41-13FC-87EE-F6D356158777}"/>
                  </a:ext>
                </a:extLst>
              </p:cNvPr>
              <p:cNvSpPr/>
              <p:nvPr/>
            </p:nvSpPr>
            <p:spPr>
              <a:xfrm flipH="1">
                <a:off x="1518272" y="3254023"/>
                <a:ext cx="67173" cy="6764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Oval 91">
                <a:extLst>
                  <a:ext uri="{FF2B5EF4-FFF2-40B4-BE49-F238E27FC236}">
                    <a16:creationId xmlns:a16="http://schemas.microsoft.com/office/drawing/2014/main" id="{E025DB18-CD25-C06D-DE7B-FF7CFE7AA95B}"/>
                  </a:ext>
                </a:extLst>
              </p:cNvPr>
              <p:cNvSpPr/>
              <p:nvPr/>
            </p:nvSpPr>
            <p:spPr>
              <a:xfrm>
                <a:off x="1710993" y="3405410"/>
                <a:ext cx="72919" cy="7291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Oval 92">
                <a:extLst>
                  <a:ext uri="{FF2B5EF4-FFF2-40B4-BE49-F238E27FC236}">
                    <a16:creationId xmlns:a16="http://schemas.microsoft.com/office/drawing/2014/main" id="{503887DD-D84C-B432-976D-1F72AFD315D3}"/>
                  </a:ext>
                </a:extLst>
              </p:cNvPr>
              <p:cNvSpPr/>
              <p:nvPr/>
            </p:nvSpPr>
            <p:spPr>
              <a:xfrm>
                <a:off x="1265866" y="3425929"/>
                <a:ext cx="88847" cy="8853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5" name="Pie 94">
              <a:extLst>
                <a:ext uri="{FF2B5EF4-FFF2-40B4-BE49-F238E27FC236}">
                  <a16:creationId xmlns:a16="http://schemas.microsoft.com/office/drawing/2014/main" id="{2BF24E41-EB50-2971-94D5-0AAE7B0F5E00}"/>
                </a:ext>
              </a:extLst>
            </p:cNvPr>
            <p:cNvSpPr/>
            <p:nvPr/>
          </p:nvSpPr>
          <p:spPr>
            <a:xfrm rot="18856399">
              <a:off x="1046659" y="3132381"/>
              <a:ext cx="1011755" cy="830513"/>
            </a:xfrm>
            <a:prstGeom prst="pie">
              <a:avLst>
                <a:gd name="adj1" fmla="val 20526023"/>
                <a:gd name="adj2" fmla="val 4533887"/>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103" name="Group 102">
            <a:extLst>
              <a:ext uri="{FF2B5EF4-FFF2-40B4-BE49-F238E27FC236}">
                <a16:creationId xmlns:a16="http://schemas.microsoft.com/office/drawing/2014/main" id="{C136E94F-1EBB-A86A-7E83-CD7BA4A4E77B}"/>
              </a:ext>
            </a:extLst>
          </p:cNvPr>
          <p:cNvGrpSpPr/>
          <p:nvPr/>
        </p:nvGrpSpPr>
        <p:grpSpPr>
          <a:xfrm rot="20238804">
            <a:off x="1905804" y="2984713"/>
            <a:ext cx="1143859" cy="1266910"/>
            <a:chOff x="2102331" y="2903345"/>
            <a:chExt cx="1143859" cy="1266910"/>
          </a:xfrm>
        </p:grpSpPr>
        <p:grpSp>
          <p:nvGrpSpPr>
            <p:cNvPr id="97" name="Group 96">
              <a:extLst>
                <a:ext uri="{FF2B5EF4-FFF2-40B4-BE49-F238E27FC236}">
                  <a16:creationId xmlns:a16="http://schemas.microsoft.com/office/drawing/2014/main" id="{D193AEFF-4B1B-E341-2002-030D91A8378C}"/>
                </a:ext>
              </a:extLst>
            </p:cNvPr>
            <p:cNvGrpSpPr/>
            <p:nvPr/>
          </p:nvGrpSpPr>
          <p:grpSpPr>
            <a:xfrm>
              <a:off x="2161719" y="3030003"/>
              <a:ext cx="1038358" cy="1035981"/>
              <a:chOff x="2161719" y="3030003"/>
              <a:chExt cx="1038358" cy="1035981"/>
            </a:xfrm>
          </p:grpSpPr>
          <p:sp>
            <p:nvSpPr>
              <p:cNvPr id="47" name="Freeform 46">
                <a:extLst>
                  <a:ext uri="{FF2B5EF4-FFF2-40B4-BE49-F238E27FC236}">
                    <a16:creationId xmlns:a16="http://schemas.microsoft.com/office/drawing/2014/main" id="{919033A4-231C-B02C-0139-14DCCF23CE82}"/>
                  </a:ext>
                </a:extLst>
              </p:cNvPr>
              <p:cNvSpPr/>
              <p:nvPr/>
            </p:nvSpPr>
            <p:spPr>
              <a:xfrm>
                <a:off x="2161719" y="3030003"/>
                <a:ext cx="1038358" cy="1035981"/>
              </a:xfrm>
              <a:custGeom>
                <a:avLst/>
                <a:gdLst>
                  <a:gd name="connsiteX0" fmla="*/ 333375 w 412750"/>
                  <a:gd name="connsiteY0" fmla="*/ 38100 h 422275"/>
                  <a:gd name="connsiteX1" fmla="*/ 295275 w 412750"/>
                  <a:gd name="connsiteY1" fmla="*/ 19050 h 422275"/>
                  <a:gd name="connsiteX2" fmla="*/ 263525 w 412750"/>
                  <a:gd name="connsiteY2" fmla="*/ 9525 h 422275"/>
                  <a:gd name="connsiteX3" fmla="*/ 228600 w 412750"/>
                  <a:gd name="connsiteY3" fmla="*/ 3175 h 422275"/>
                  <a:gd name="connsiteX4" fmla="*/ 187325 w 412750"/>
                  <a:gd name="connsiteY4" fmla="*/ 0 h 422275"/>
                  <a:gd name="connsiteX5" fmla="*/ 155575 w 412750"/>
                  <a:gd name="connsiteY5" fmla="*/ 6350 h 422275"/>
                  <a:gd name="connsiteX6" fmla="*/ 123825 w 412750"/>
                  <a:gd name="connsiteY6" fmla="*/ 15875 h 422275"/>
                  <a:gd name="connsiteX7" fmla="*/ 85725 w 412750"/>
                  <a:gd name="connsiteY7" fmla="*/ 31750 h 422275"/>
                  <a:gd name="connsiteX8" fmla="*/ 60325 w 412750"/>
                  <a:gd name="connsiteY8" fmla="*/ 50800 h 422275"/>
                  <a:gd name="connsiteX9" fmla="*/ 34925 w 412750"/>
                  <a:gd name="connsiteY9" fmla="*/ 85725 h 422275"/>
                  <a:gd name="connsiteX10" fmla="*/ 15875 w 412750"/>
                  <a:gd name="connsiteY10" fmla="*/ 111125 h 422275"/>
                  <a:gd name="connsiteX11" fmla="*/ 0 w 412750"/>
                  <a:gd name="connsiteY11" fmla="*/ 139700 h 422275"/>
                  <a:gd name="connsiteX12" fmla="*/ 0 w 412750"/>
                  <a:gd name="connsiteY12" fmla="*/ 171450 h 422275"/>
                  <a:gd name="connsiteX13" fmla="*/ 0 w 412750"/>
                  <a:gd name="connsiteY13" fmla="*/ 212725 h 422275"/>
                  <a:gd name="connsiteX14" fmla="*/ 0 w 412750"/>
                  <a:gd name="connsiteY14" fmla="*/ 241300 h 422275"/>
                  <a:gd name="connsiteX15" fmla="*/ 0 w 412750"/>
                  <a:gd name="connsiteY15" fmla="*/ 273050 h 422275"/>
                  <a:gd name="connsiteX16" fmla="*/ 9525 w 412750"/>
                  <a:gd name="connsiteY16" fmla="*/ 304800 h 422275"/>
                  <a:gd name="connsiteX17" fmla="*/ 28575 w 412750"/>
                  <a:gd name="connsiteY17" fmla="*/ 330200 h 422275"/>
                  <a:gd name="connsiteX18" fmla="*/ 53975 w 412750"/>
                  <a:gd name="connsiteY18" fmla="*/ 355600 h 422275"/>
                  <a:gd name="connsiteX19" fmla="*/ 69850 w 412750"/>
                  <a:gd name="connsiteY19" fmla="*/ 381000 h 422275"/>
                  <a:gd name="connsiteX20" fmla="*/ 101600 w 412750"/>
                  <a:gd name="connsiteY20" fmla="*/ 400050 h 422275"/>
                  <a:gd name="connsiteX21" fmla="*/ 152400 w 412750"/>
                  <a:gd name="connsiteY21" fmla="*/ 415925 h 422275"/>
                  <a:gd name="connsiteX22" fmla="*/ 206375 w 412750"/>
                  <a:gd name="connsiteY22" fmla="*/ 422275 h 422275"/>
                  <a:gd name="connsiteX23" fmla="*/ 263525 w 412750"/>
                  <a:gd name="connsiteY23" fmla="*/ 419100 h 422275"/>
                  <a:gd name="connsiteX24" fmla="*/ 314325 w 412750"/>
                  <a:gd name="connsiteY24" fmla="*/ 396875 h 422275"/>
                  <a:gd name="connsiteX25" fmla="*/ 355600 w 412750"/>
                  <a:gd name="connsiteY25" fmla="*/ 358775 h 422275"/>
                  <a:gd name="connsiteX26" fmla="*/ 390525 w 412750"/>
                  <a:gd name="connsiteY26" fmla="*/ 311150 h 422275"/>
                  <a:gd name="connsiteX27" fmla="*/ 396875 w 412750"/>
                  <a:gd name="connsiteY27" fmla="*/ 273050 h 422275"/>
                  <a:gd name="connsiteX28" fmla="*/ 412750 w 412750"/>
                  <a:gd name="connsiteY28" fmla="*/ 234950 h 422275"/>
                  <a:gd name="connsiteX29" fmla="*/ 412750 w 412750"/>
                  <a:gd name="connsiteY29" fmla="*/ 184150 h 422275"/>
                  <a:gd name="connsiteX30" fmla="*/ 412750 w 412750"/>
                  <a:gd name="connsiteY30" fmla="*/ 184150 h 422275"/>
                  <a:gd name="connsiteX31" fmla="*/ 409575 w 412750"/>
                  <a:gd name="connsiteY31" fmla="*/ 142875 h 422275"/>
                  <a:gd name="connsiteX32" fmla="*/ 409575 w 412750"/>
                  <a:gd name="connsiteY32" fmla="*/ 142875 h 422275"/>
                  <a:gd name="connsiteX33" fmla="*/ 377825 w 412750"/>
                  <a:gd name="connsiteY33" fmla="*/ 82550 h 422275"/>
                  <a:gd name="connsiteX34" fmla="*/ 333375 w 412750"/>
                  <a:gd name="connsiteY34" fmla="*/ 38100 h 422275"/>
                  <a:gd name="connsiteX0" fmla="*/ 343868 w 423243"/>
                  <a:gd name="connsiteY0" fmla="*/ 38100 h 422275"/>
                  <a:gd name="connsiteX1" fmla="*/ 305768 w 423243"/>
                  <a:gd name="connsiteY1" fmla="*/ 19050 h 422275"/>
                  <a:gd name="connsiteX2" fmla="*/ 274018 w 423243"/>
                  <a:gd name="connsiteY2" fmla="*/ 9525 h 422275"/>
                  <a:gd name="connsiteX3" fmla="*/ 239093 w 423243"/>
                  <a:gd name="connsiteY3" fmla="*/ 3175 h 422275"/>
                  <a:gd name="connsiteX4" fmla="*/ 197818 w 423243"/>
                  <a:gd name="connsiteY4" fmla="*/ 0 h 422275"/>
                  <a:gd name="connsiteX5" fmla="*/ 166068 w 423243"/>
                  <a:gd name="connsiteY5" fmla="*/ 6350 h 422275"/>
                  <a:gd name="connsiteX6" fmla="*/ 134318 w 423243"/>
                  <a:gd name="connsiteY6" fmla="*/ 15875 h 422275"/>
                  <a:gd name="connsiteX7" fmla="*/ 96218 w 423243"/>
                  <a:gd name="connsiteY7" fmla="*/ 31750 h 422275"/>
                  <a:gd name="connsiteX8" fmla="*/ 70818 w 423243"/>
                  <a:gd name="connsiteY8" fmla="*/ 50800 h 422275"/>
                  <a:gd name="connsiteX9" fmla="*/ 45418 w 423243"/>
                  <a:gd name="connsiteY9" fmla="*/ 85725 h 422275"/>
                  <a:gd name="connsiteX10" fmla="*/ 26368 w 423243"/>
                  <a:gd name="connsiteY10" fmla="*/ 111125 h 422275"/>
                  <a:gd name="connsiteX11" fmla="*/ 10493 w 423243"/>
                  <a:gd name="connsiteY11" fmla="*/ 139700 h 422275"/>
                  <a:gd name="connsiteX12" fmla="*/ 10493 w 423243"/>
                  <a:gd name="connsiteY12" fmla="*/ 171450 h 422275"/>
                  <a:gd name="connsiteX13" fmla="*/ 10493 w 423243"/>
                  <a:gd name="connsiteY13" fmla="*/ 212725 h 422275"/>
                  <a:gd name="connsiteX14" fmla="*/ 10493 w 423243"/>
                  <a:gd name="connsiteY14" fmla="*/ 241300 h 422275"/>
                  <a:gd name="connsiteX15" fmla="*/ 10493 w 423243"/>
                  <a:gd name="connsiteY15" fmla="*/ 273050 h 422275"/>
                  <a:gd name="connsiteX16" fmla="*/ 20018 w 423243"/>
                  <a:gd name="connsiteY16" fmla="*/ 304800 h 422275"/>
                  <a:gd name="connsiteX17" fmla="*/ 39068 w 423243"/>
                  <a:gd name="connsiteY17" fmla="*/ 330200 h 422275"/>
                  <a:gd name="connsiteX18" fmla="*/ 64468 w 423243"/>
                  <a:gd name="connsiteY18" fmla="*/ 355600 h 422275"/>
                  <a:gd name="connsiteX19" fmla="*/ 80343 w 423243"/>
                  <a:gd name="connsiteY19" fmla="*/ 381000 h 422275"/>
                  <a:gd name="connsiteX20" fmla="*/ 112093 w 423243"/>
                  <a:gd name="connsiteY20" fmla="*/ 400050 h 422275"/>
                  <a:gd name="connsiteX21" fmla="*/ 162893 w 423243"/>
                  <a:gd name="connsiteY21" fmla="*/ 415925 h 422275"/>
                  <a:gd name="connsiteX22" fmla="*/ 216868 w 423243"/>
                  <a:gd name="connsiteY22" fmla="*/ 422275 h 422275"/>
                  <a:gd name="connsiteX23" fmla="*/ 274018 w 423243"/>
                  <a:gd name="connsiteY23" fmla="*/ 419100 h 422275"/>
                  <a:gd name="connsiteX24" fmla="*/ 324818 w 423243"/>
                  <a:gd name="connsiteY24" fmla="*/ 396875 h 422275"/>
                  <a:gd name="connsiteX25" fmla="*/ 366093 w 423243"/>
                  <a:gd name="connsiteY25" fmla="*/ 358775 h 422275"/>
                  <a:gd name="connsiteX26" fmla="*/ 401018 w 423243"/>
                  <a:gd name="connsiteY26" fmla="*/ 311150 h 422275"/>
                  <a:gd name="connsiteX27" fmla="*/ 407368 w 423243"/>
                  <a:gd name="connsiteY27" fmla="*/ 273050 h 422275"/>
                  <a:gd name="connsiteX28" fmla="*/ 423243 w 423243"/>
                  <a:gd name="connsiteY28" fmla="*/ 234950 h 422275"/>
                  <a:gd name="connsiteX29" fmla="*/ 423243 w 423243"/>
                  <a:gd name="connsiteY29" fmla="*/ 184150 h 422275"/>
                  <a:gd name="connsiteX30" fmla="*/ 423243 w 423243"/>
                  <a:gd name="connsiteY30" fmla="*/ 184150 h 422275"/>
                  <a:gd name="connsiteX31" fmla="*/ 420068 w 423243"/>
                  <a:gd name="connsiteY31" fmla="*/ 142875 h 422275"/>
                  <a:gd name="connsiteX32" fmla="*/ 420068 w 423243"/>
                  <a:gd name="connsiteY32" fmla="*/ 142875 h 422275"/>
                  <a:gd name="connsiteX33" fmla="*/ 388318 w 423243"/>
                  <a:gd name="connsiteY33" fmla="*/ 82550 h 422275"/>
                  <a:gd name="connsiteX34" fmla="*/ 343868 w 423243"/>
                  <a:gd name="connsiteY34" fmla="*/ 38100 h 42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23243" h="422275">
                    <a:moveTo>
                      <a:pt x="343868" y="38100"/>
                    </a:moveTo>
                    <a:lnTo>
                      <a:pt x="305768" y="19050"/>
                    </a:lnTo>
                    <a:lnTo>
                      <a:pt x="274018" y="9525"/>
                    </a:lnTo>
                    <a:lnTo>
                      <a:pt x="239093" y="3175"/>
                    </a:lnTo>
                    <a:lnTo>
                      <a:pt x="197818" y="0"/>
                    </a:lnTo>
                    <a:lnTo>
                      <a:pt x="166068" y="6350"/>
                    </a:lnTo>
                    <a:lnTo>
                      <a:pt x="134318" y="15875"/>
                    </a:lnTo>
                    <a:lnTo>
                      <a:pt x="96218" y="31750"/>
                    </a:lnTo>
                    <a:lnTo>
                      <a:pt x="70818" y="50800"/>
                    </a:lnTo>
                    <a:lnTo>
                      <a:pt x="45418" y="85725"/>
                    </a:lnTo>
                    <a:lnTo>
                      <a:pt x="26368" y="111125"/>
                    </a:lnTo>
                    <a:lnTo>
                      <a:pt x="10493" y="139700"/>
                    </a:lnTo>
                    <a:lnTo>
                      <a:pt x="10493" y="171450"/>
                    </a:lnTo>
                    <a:cubicBezTo>
                      <a:pt x="10493" y="185208"/>
                      <a:pt x="-13117" y="190113"/>
                      <a:pt x="10493" y="212725"/>
                    </a:cubicBezTo>
                    <a:lnTo>
                      <a:pt x="10493" y="241300"/>
                    </a:lnTo>
                    <a:lnTo>
                      <a:pt x="10493" y="273050"/>
                    </a:lnTo>
                    <a:lnTo>
                      <a:pt x="20018" y="304800"/>
                    </a:lnTo>
                    <a:lnTo>
                      <a:pt x="39068" y="330200"/>
                    </a:lnTo>
                    <a:lnTo>
                      <a:pt x="64468" y="355600"/>
                    </a:lnTo>
                    <a:lnTo>
                      <a:pt x="80343" y="381000"/>
                    </a:lnTo>
                    <a:lnTo>
                      <a:pt x="112093" y="400050"/>
                    </a:lnTo>
                    <a:lnTo>
                      <a:pt x="162893" y="415925"/>
                    </a:lnTo>
                    <a:lnTo>
                      <a:pt x="216868" y="422275"/>
                    </a:lnTo>
                    <a:lnTo>
                      <a:pt x="274018" y="419100"/>
                    </a:lnTo>
                    <a:lnTo>
                      <a:pt x="324818" y="396875"/>
                    </a:lnTo>
                    <a:lnTo>
                      <a:pt x="366093" y="358775"/>
                    </a:lnTo>
                    <a:lnTo>
                      <a:pt x="401018" y="311150"/>
                    </a:lnTo>
                    <a:lnTo>
                      <a:pt x="407368" y="273050"/>
                    </a:lnTo>
                    <a:lnTo>
                      <a:pt x="423243" y="234950"/>
                    </a:lnTo>
                    <a:lnTo>
                      <a:pt x="423243" y="184150"/>
                    </a:lnTo>
                    <a:lnTo>
                      <a:pt x="423243" y="184150"/>
                    </a:lnTo>
                    <a:lnTo>
                      <a:pt x="420068" y="142875"/>
                    </a:lnTo>
                    <a:lnTo>
                      <a:pt x="420068" y="142875"/>
                    </a:lnTo>
                    <a:lnTo>
                      <a:pt x="388318" y="82550"/>
                    </a:lnTo>
                    <a:lnTo>
                      <a:pt x="343868" y="38100"/>
                    </a:lnTo>
                    <a:close/>
                  </a:path>
                </a:pathLst>
              </a:custGeom>
              <a:solidFill>
                <a:srgbClr val="FF72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a:extLst>
                  <a:ext uri="{FF2B5EF4-FFF2-40B4-BE49-F238E27FC236}">
                    <a16:creationId xmlns:a16="http://schemas.microsoft.com/office/drawing/2014/main" id="{CBD0F46E-8F5D-88D4-48DE-3D9015622962}"/>
                  </a:ext>
                </a:extLst>
              </p:cNvPr>
              <p:cNvSpPr>
                <a:spLocks noChangeAspect="1"/>
              </p:cNvSpPr>
              <p:nvPr/>
            </p:nvSpPr>
            <p:spPr>
              <a:xfrm>
                <a:off x="2208314" y="3078010"/>
                <a:ext cx="938341" cy="938341"/>
              </a:xfrm>
              <a:prstGeom prst="ellipse">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Pie 56">
                <a:extLst>
                  <a:ext uri="{FF2B5EF4-FFF2-40B4-BE49-F238E27FC236}">
                    <a16:creationId xmlns:a16="http://schemas.microsoft.com/office/drawing/2014/main" id="{5E6EFAA5-4518-BBC3-9DC8-19319FF327B1}"/>
                  </a:ext>
                </a:extLst>
              </p:cNvPr>
              <p:cNvSpPr/>
              <p:nvPr/>
            </p:nvSpPr>
            <p:spPr>
              <a:xfrm>
                <a:off x="2247738" y="3114914"/>
                <a:ext cx="857280" cy="857279"/>
              </a:xfrm>
              <a:prstGeom prst="pie">
                <a:avLst>
                  <a:gd name="adj1" fmla="val 20526023"/>
                  <a:gd name="adj2" fmla="val 17770504"/>
                </a:avLst>
              </a:prstGeom>
              <a:solidFill>
                <a:srgbClr val="FF72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8" name="Oval 57">
                <a:extLst>
                  <a:ext uri="{FF2B5EF4-FFF2-40B4-BE49-F238E27FC236}">
                    <a16:creationId xmlns:a16="http://schemas.microsoft.com/office/drawing/2014/main" id="{764DE6EF-9723-04F5-45E4-BB401F01EF7C}"/>
                  </a:ext>
                </a:extLst>
              </p:cNvPr>
              <p:cNvSpPr/>
              <p:nvPr/>
            </p:nvSpPr>
            <p:spPr>
              <a:xfrm>
                <a:off x="2424416" y="3294529"/>
                <a:ext cx="104258" cy="10425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Oval 58">
                <a:extLst>
                  <a:ext uri="{FF2B5EF4-FFF2-40B4-BE49-F238E27FC236}">
                    <a16:creationId xmlns:a16="http://schemas.microsoft.com/office/drawing/2014/main" id="{BC061B71-A51A-C024-1B80-CF0F28691035}"/>
                  </a:ext>
                </a:extLst>
              </p:cNvPr>
              <p:cNvSpPr/>
              <p:nvPr/>
            </p:nvSpPr>
            <p:spPr>
              <a:xfrm>
                <a:off x="2804006" y="3734059"/>
                <a:ext cx="104258" cy="10425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a:extLst>
                  <a:ext uri="{FF2B5EF4-FFF2-40B4-BE49-F238E27FC236}">
                    <a16:creationId xmlns:a16="http://schemas.microsoft.com/office/drawing/2014/main" id="{EA3F1947-DFBF-8372-9B06-5127EEF71FFE}"/>
                  </a:ext>
                </a:extLst>
              </p:cNvPr>
              <p:cNvSpPr/>
              <p:nvPr/>
            </p:nvSpPr>
            <p:spPr>
              <a:xfrm flipH="1">
                <a:off x="2444687" y="3584109"/>
                <a:ext cx="104258" cy="10425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a:extLst>
                  <a:ext uri="{FF2B5EF4-FFF2-40B4-BE49-F238E27FC236}">
                    <a16:creationId xmlns:a16="http://schemas.microsoft.com/office/drawing/2014/main" id="{3638E864-86ED-5A31-0420-94FF7C5ED74B}"/>
                  </a:ext>
                </a:extLst>
              </p:cNvPr>
              <p:cNvSpPr/>
              <p:nvPr/>
            </p:nvSpPr>
            <p:spPr>
              <a:xfrm flipH="1">
                <a:off x="2465088" y="3781194"/>
                <a:ext cx="93861" cy="9452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Oval 62">
                <a:extLst>
                  <a:ext uri="{FF2B5EF4-FFF2-40B4-BE49-F238E27FC236}">
                    <a16:creationId xmlns:a16="http://schemas.microsoft.com/office/drawing/2014/main" id="{103C05C8-9547-5FC5-FED7-23CB57FA9FF0}"/>
                  </a:ext>
                </a:extLst>
              </p:cNvPr>
              <p:cNvSpPr/>
              <p:nvPr/>
            </p:nvSpPr>
            <p:spPr>
              <a:xfrm flipH="1">
                <a:off x="2722992" y="3600092"/>
                <a:ext cx="45719" cy="4604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8844D49F-5D20-3A8C-5390-FA341AEE4AB5}"/>
                  </a:ext>
                </a:extLst>
              </p:cNvPr>
              <p:cNvSpPr/>
              <p:nvPr/>
            </p:nvSpPr>
            <p:spPr>
              <a:xfrm flipH="1">
                <a:off x="2589602" y="3183593"/>
                <a:ext cx="84051" cy="84645"/>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66">
                <a:extLst>
                  <a:ext uri="{FF2B5EF4-FFF2-40B4-BE49-F238E27FC236}">
                    <a16:creationId xmlns:a16="http://schemas.microsoft.com/office/drawing/2014/main" id="{69603CA5-A95D-1AC4-DCC2-A2914D445A2B}"/>
                  </a:ext>
                </a:extLst>
              </p:cNvPr>
              <p:cNvSpPr/>
              <p:nvPr/>
            </p:nvSpPr>
            <p:spPr>
              <a:xfrm>
                <a:off x="2908264" y="3425929"/>
                <a:ext cx="104258" cy="10425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id="{57AFFD63-3095-DF4F-FC2D-71712553AF26}"/>
                  </a:ext>
                </a:extLst>
              </p:cNvPr>
              <p:cNvSpPr/>
              <p:nvPr/>
            </p:nvSpPr>
            <p:spPr>
              <a:xfrm>
                <a:off x="2271832" y="3459724"/>
                <a:ext cx="116863" cy="111115"/>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6" name="Pie 95">
              <a:extLst>
                <a:ext uri="{FF2B5EF4-FFF2-40B4-BE49-F238E27FC236}">
                  <a16:creationId xmlns:a16="http://schemas.microsoft.com/office/drawing/2014/main" id="{E5F1F10D-B5EA-5BAD-C71B-F8DFED5F4E31}"/>
                </a:ext>
              </a:extLst>
            </p:cNvPr>
            <p:cNvSpPr/>
            <p:nvPr/>
          </p:nvSpPr>
          <p:spPr>
            <a:xfrm rot="18856399">
              <a:off x="2040806" y="2964870"/>
              <a:ext cx="1266910" cy="1143859"/>
            </a:xfrm>
            <a:prstGeom prst="pie">
              <a:avLst>
                <a:gd name="adj1" fmla="val 20526023"/>
                <a:gd name="adj2" fmla="val 688235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1" name="Oval 100">
              <a:extLst>
                <a:ext uri="{FF2B5EF4-FFF2-40B4-BE49-F238E27FC236}">
                  <a16:creationId xmlns:a16="http://schemas.microsoft.com/office/drawing/2014/main" id="{2DD1AFE4-F25D-C222-3DC0-281293FFC63F}"/>
                </a:ext>
              </a:extLst>
            </p:cNvPr>
            <p:cNvSpPr/>
            <p:nvPr/>
          </p:nvSpPr>
          <p:spPr>
            <a:xfrm>
              <a:off x="2646132" y="3346658"/>
              <a:ext cx="104258" cy="10425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a:extLst>
                <a:ext uri="{FF2B5EF4-FFF2-40B4-BE49-F238E27FC236}">
                  <a16:creationId xmlns:a16="http://schemas.microsoft.com/office/drawing/2014/main" id="{A0941E76-57CE-3D36-7709-00DB7EB1886F}"/>
                </a:ext>
              </a:extLst>
            </p:cNvPr>
            <p:cNvSpPr/>
            <p:nvPr/>
          </p:nvSpPr>
          <p:spPr>
            <a:xfrm>
              <a:off x="2696624" y="3749439"/>
              <a:ext cx="159838" cy="149441"/>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4" name="TextBox 103">
            <a:extLst>
              <a:ext uri="{FF2B5EF4-FFF2-40B4-BE49-F238E27FC236}">
                <a16:creationId xmlns:a16="http://schemas.microsoft.com/office/drawing/2014/main" id="{20F106E5-AE54-A2A8-4691-ACA15CEE33C7}"/>
              </a:ext>
            </a:extLst>
          </p:cNvPr>
          <p:cNvSpPr txBox="1"/>
          <p:nvPr/>
        </p:nvSpPr>
        <p:spPr>
          <a:xfrm>
            <a:off x="2817906" y="3046627"/>
            <a:ext cx="3169988" cy="369332"/>
          </a:xfrm>
          <a:prstGeom prst="rect">
            <a:avLst/>
          </a:prstGeom>
          <a:noFill/>
        </p:spPr>
        <p:txBody>
          <a:bodyPr wrap="square" rtlCol="0">
            <a:spAutoFit/>
          </a:bodyPr>
          <a:lstStyle/>
          <a:p>
            <a:pPr algn="ctr"/>
            <a:r>
              <a:rPr lang="en-US" b="1" spc="80">
                <a:solidFill>
                  <a:srgbClr val="E5E9D0"/>
                </a:solidFill>
                <a:latin typeface="Hardwick WF" pitchFamily="2" charset="0"/>
              </a:rPr>
              <a:t>PROGRESSIVE TAX</a:t>
            </a:r>
            <a:endParaRPr lang="en-US" b="1" spc="80" dirty="0">
              <a:solidFill>
                <a:srgbClr val="E5E9D0"/>
              </a:solidFill>
              <a:latin typeface="Hardwick WF" pitchFamily="2" charset="0"/>
            </a:endParaRPr>
          </a:p>
        </p:txBody>
      </p:sp>
      <p:cxnSp>
        <p:nvCxnSpPr>
          <p:cNvPr id="105" name="Straight Connector 104">
            <a:extLst>
              <a:ext uri="{FF2B5EF4-FFF2-40B4-BE49-F238E27FC236}">
                <a16:creationId xmlns:a16="http://schemas.microsoft.com/office/drawing/2014/main" id="{274F96EB-56E0-78DB-8E3F-A81046E2E52C}"/>
              </a:ext>
            </a:extLst>
          </p:cNvPr>
          <p:cNvCxnSpPr>
            <a:cxnSpLocks/>
          </p:cNvCxnSpPr>
          <p:nvPr/>
        </p:nvCxnSpPr>
        <p:spPr>
          <a:xfrm flipV="1">
            <a:off x="434805" y="5172171"/>
            <a:ext cx="0" cy="672517"/>
          </a:xfrm>
          <a:prstGeom prst="line">
            <a:avLst/>
          </a:prstGeom>
          <a:ln w="57150">
            <a:solidFill>
              <a:srgbClr val="353435"/>
            </a:solidFill>
            <a:prstDash val="sysDot"/>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E620B90C-987C-FE2F-A2B4-77BB61A8CEDC}"/>
              </a:ext>
            </a:extLst>
          </p:cNvPr>
          <p:cNvSpPr txBox="1"/>
          <p:nvPr/>
        </p:nvSpPr>
        <p:spPr>
          <a:xfrm>
            <a:off x="3105349" y="3422903"/>
            <a:ext cx="3701294" cy="492443"/>
          </a:xfrm>
          <a:prstGeom prst="rect">
            <a:avLst/>
          </a:prstGeom>
          <a:noFill/>
        </p:spPr>
        <p:txBody>
          <a:bodyPr wrap="square" rtlCol="0">
            <a:spAutoFit/>
          </a:bodyPr>
          <a:lstStyle/>
          <a:p>
            <a:r>
              <a:rPr lang="en-US" sz="1300" i="1" dirty="0">
                <a:solidFill>
                  <a:schemeClr val="bg1"/>
                </a:solidFill>
                <a:latin typeface="Courier New" panose="02070309020205020404" pitchFamily="49" charset="0"/>
                <a:cs typeface="Courier New" panose="02070309020205020404" pitchFamily="49" charset="0"/>
              </a:rPr>
              <a:t>A tax rate that increases as taxable income increases</a:t>
            </a:r>
          </a:p>
        </p:txBody>
      </p:sp>
      <p:sp>
        <p:nvSpPr>
          <p:cNvPr id="111" name="TextBox 110">
            <a:extLst>
              <a:ext uri="{FF2B5EF4-FFF2-40B4-BE49-F238E27FC236}">
                <a16:creationId xmlns:a16="http://schemas.microsoft.com/office/drawing/2014/main" id="{48BA6D82-96DD-CFB5-A49D-F09D3C4B5D90}"/>
              </a:ext>
            </a:extLst>
          </p:cNvPr>
          <p:cNvSpPr txBox="1"/>
          <p:nvPr/>
        </p:nvSpPr>
        <p:spPr>
          <a:xfrm>
            <a:off x="-130529" y="4794620"/>
            <a:ext cx="3236755" cy="369332"/>
          </a:xfrm>
          <a:prstGeom prst="rect">
            <a:avLst/>
          </a:prstGeom>
          <a:noFill/>
        </p:spPr>
        <p:txBody>
          <a:bodyPr wrap="square" rtlCol="0">
            <a:spAutoFit/>
          </a:bodyPr>
          <a:lstStyle/>
          <a:p>
            <a:pPr algn="ctr"/>
            <a:r>
              <a:rPr lang="en-US" b="1" spc="80">
                <a:solidFill>
                  <a:srgbClr val="E5E9D0"/>
                </a:solidFill>
                <a:latin typeface="Hardwick WF" pitchFamily="2" charset="0"/>
              </a:rPr>
              <a:t>REGRESSIVE TAX</a:t>
            </a:r>
            <a:endParaRPr lang="en-US" b="1" spc="80" dirty="0">
              <a:solidFill>
                <a:srgbClr val="E5E9D0"/>
              </a:solidFill>
              <a:latin typeface="Hardwick WF" pitchFamily="2" charset="0"/>
            </a:endParaRPr>
          </a:p>
        </p:txBody>
      </p:sp>
      <p:sp>
        <p:nvSpPr>
          <p:cNvPr id="112" name="TextBox 111">
            <a:extLst>
              <a:ext uri="{FF2B5EF4-FFF2-40B4-BE49-F238E27FC236}">
                <a16:creationId xmlns:a16="http://schemas.microsoft.com/office/drawing/2014/main" id="{DDD76375-DEF8-E747-D1BA-E6D5943EED90}"/>
              </a:ext>
            </a:extLst>
          </p:cNvPr>
          <p:cNvSpPr txBox="1"/>
          <p:nvPr/>
        </p:nvSpPr>
        <p:spPr>
          <a:xfrm>
            <a:off x="522229" y="5182407"/>
            <a:ext cx="3236754" cy="692497"/>
          </a:xfrm>
          <a:prstGeom prst="rect">
            <a:avLst/>
          </a:prstGeom>
          <a:noFill/>
        </p:spPr>
        <p:txBody>
          <a:bodyPr wrap="square" rtlCol="0">
            <a:spAutoFit/>
          </a:bodyPr>
          <a:lstStyle/>
          <a:p>
            <a:r>
              <a:rPr lang="en-US" sz="1300" i="1" dirty="0">
                <a:solidFill>
                  <a:schemeClr val="bg1"/>
                </a:solidFill>
                <a:latin typeface="Courier New" panose="02070309020205020404" pitchFamily="49" charset="0"/>
                <a:cs typeface="Courier New" panose="02070309020205020404" pitchFamily="49" charset="0"/>
              </a:rPr>
              <a:t>Taxes that force the </a:t>
            </a:r>
          </a:p>
          <a:p>
            <a:r>
              <a:rPr lang="en-US" sz="1300" i="1" dirty="0">
                <a:solidFill>
                  <a:schemeClr val="bg1"/>
                </a:solidFill>
                <a:latin typeface="Courier New" panose="02070309020205020404" pitchFamily="49" charset="0"/>
                <a:cs typeface="Courier New" panose="02070309020205020404" pitchFamily="49" charset="0"/>
              </a:rPr>
              <a:t>poor to pay a larger </a:t>
            </a:r>
          </a:p>
          <a:p>
            <a:r>
              <a:rPr lang="en-US" sz="1300" i="1" dirty="0">
                <a:solidFill>
                  <a:schemeClr val="bg1"/>
                </a:solidFill>
                <a:latin typeface="Courier New" panose="02070309020205020404" pitchFamily="49" charset="0"/>
                <a:cs typeface="Courier New" panose="02070309020205020404" pitchFamily="49" charset="0"/>
              </a:rPr>
              <a:t>share of their earnings</a:t>
            </a:r>
          </a:p>
        </p:txBody>
      </p:sp>
      <p:cxnSp>
        <p:nvCxnSpPr>
          <p:cNvPr id="113" name="Straight Connector 112">
            <a:extLst>
              <a:ext uri="{FF2B5EF4-FFF2-40B4-BE49-F238E27FC236}">
                <a16:creationId xmlns:a16="http://schemas.microsoft.com/office/drawing/2014/main" id="{C54C3217-1FE5-68A7-4110-18237FE396A4}"/>
              </a:ext>
            </a:extLst>
          </p:cNvPr>
          <p:cNvCxnSpPr>
            <a:cxnSpLocks/>
          </p:cNvCxnSpPr>
          <p:nvPr/>
        </p:nvCxnSpPr>
        <p:spPr>
          <a:xfrm flipV="1">
            <a:off x="3026212" y="3463161"/>
            <a:ext cx="0" cy="343566"/>
          </a:xfrm>
          <a:prstGeom prst="line">
            <a:avLst/>
          </a:prstGeom>
          <a:ln w="57150">
            <a:solidFill>
              <a:srgbClr val="353435"/>
            </a:solidFill>
            <a:prstDash val="sysDot"/>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6C34A8D6-208B-8508-8F08-2B4FF050F32C}"/>
              </a:ext>
            </a:extLst>
          </p:cNvPr>
          <p:cNvPicPr>
            <a:picLocks noChangeAspect="1"/>
          </p:cNvPicPr>
          <p:nvPr/>
        </p:nvPicPr>
        <p:blipFill>
          <a:blip r:embed="rId6"/>
          <a:stretch>
            <a:fillRect/>
          </a:stretch>
        </p:blipFill>
        <p:spPr>
          <a:xfrm>
            <a:off x="2870160" y="4662256"/>
            <a:ext cx="824533" cy="781428"/>
          </a:xfrm>
          <a:prstGeom prst="rect">
            <a:avLst/>
          </a:prstGeom>
        </p:spPr>
      </p:pic>
      <p:sp>
        <p:nvSpPr>
          <p:cNvPr id="19" name="TextBox 18">
            <a:extLst>
              <a:ext uri="{FF2B5EF4-FFF2-40B4-BE49-F238E27FC236}">
                <a16:creationId xmlns:a16="http://schemas.microsoft.com/office/drawing/2014/main" id="{07CF8DA5-F862-3941-81ED-4EF0065C30C2}"/>
              </a:ext>
            </a:extLst>
          </p:cNvPr>
          <p:cNvSpPr txBox="1"/>
          <p:nvPr/>
        </p:nvSpPr>
        <p:spPr>
          <a:xfrm>
            <a:off x="3760210" y="5740109"/>
            <a:ext cx="3238046" cy="617477"/>
          </a:xfrm>
          <a:prstGeom prst="rect">
            <a:avLst/>
          </a:prstGeom>
          <a:noFill/>
        </p:spPr>
        <p:txBody>
          <a:bodyPr wrap="square">
            <a:spAutoFit/>
          </a:bodyPr>
          <a:lstStyle/>
          <a:p>
            <a:pPr>
              <a:lnSpc>
                <a:spcPts val="2080"/>
              </a:lnSpc>
            </a:pPr>
            <a:r>
              <a:rPr lang="en-US" sz="1400" b="1" spc="40" dirty="0">
                <a:solidFill>
                  <a:srgbClr val="D1FCFB"/>
                </a:solidFill>
                <a:latin typeface="Avenir Next Demi Bold" panose="020B0503020202020204" pitchFamily="34" charset="0"/>
              </a:rPr>
              <a:t>Capital gains</a:t>
            </a:r>
            <a:r>
              <a:rPr lang="en-US" sz="1400" spc="40" dirty="0">
                <a:solidFill>
                  <a:srgbClr val="E5E9D0"/>
                </a:solidFill>
                <a:latin typeface="Avenir Next" panose="020B0503020202020204" pitchFamily="34" charset="0"/>
              </a:rPr>
              <a:t> are taxed </a:t>
            </a:r>
          </a:p>
          <a:p>
            <a:pPr>
              <a:lnSpc>
                <a:spcPts val="2080"/>
              </a:lnSpc>
            </a:pPr>
            <a:r>
              <a:rPr lang="en-US" sz="1400" spc="40" dirty="0">
                <a:solidFill>
                  <a:srgbClr val="E5E9D0"/>
                </a:solidFill>
                <a:latin typeface="Avenir Next" panose="020B0503020202020204" pitchFamily="34" charset="0"/>
              </a:rPr>
              <a:t>at a lower rate than wages.</a:t>
            </a:r>
          </a:p>
        </p:txBody>
      </p:sp>
      <p:sp>
        <p:nvSpPr>
          <p:cNvPr id="20" name="TextBox 19">
            <a:extLst>
              <a:ext uri="{FF2B5EF4-FFF2-40B4-BE49-F238E27FC236}">
                <a16:creationId xmlns:a16="http://schemas.microsoft.com/office/drawing/2014/main" id="{3D57EA38-D8C3-2AF4-C51F-671B29DA84CB}"/>
              </a:ext>
            </a:extLst>
          </p:cNvPr>
          <p:cNvSpPr txBox="1"/>
          <p:nvPr/>
        </p:nvSpPr>
        <p:spPr>
          <a:xfrm>
            <a:off x="3724428" y="4434720"/>
            <a:ext cx="3273829" cy="1156086"/>
          </a:xfrm>
          <a:prstGeom prst="rect">
            <a:avLst/>
          </a:prstGeom>
          <a:noFill/>
        </p:spPr>
        <p:txBody>
          <a:bodyPr wrap="square">
            <a:spAutoFit/>
          </a:bodyPr>
          <a:lstStyle/>
          <a:p>
            <a:pPr>
              <a:lnSpc>
                <a:spcPts val="2080"/>
              </a:lnSpc>
            </a:pPr>
            <a:r>
              <a:rPr lang="en-US" sz="1400" b="1" spc="40" dirty="0">
                <a:solidFill>
                  <a:srgbClr val="D1FCFB"/>
                </a:solidFill>
                <a:latin typeface="Avenir Next Demi Bold" panose="020B0503020202020204" pitchFamily="34" charset="0"/>
              </a:rPr>
              <a:t>Sales taxes</a:t>
            </a:r>
            <a:r>
              <a:rPr lang="en-US" sz="1400" spc="40" dirty="0">
                <a:solidFill>
                  <a:srgbClr val="E5E9D0"/>
                </a:solidFill>
                <a:latin typeface="Avenir Next" panose="020B0503020202020204" pitchFamily="34" charset="0"/>
              </a:rPr>
              <a:t> consume a</a:t>
            </a:r>
          </a:p>
          <a:p>
            <a:pPr>
              <a:lnSpc>
                <a:spcPts val="2080"/>
              </a:lnSpc>
            </a:pPr>
            <a:r>
              <a:rPr lang="en-US" sz="1400" spc="40" dirty="0">
                <a:solidFill>
                  <a:srgbClr val="E5E9D0"/>
                </a:solidFill>
                <a:latin typeface="Avenir Next" panose="020B0503020202020204" pitchFamily="34" charset="0"/>
              </a:rPr>
              <a:t>larger percentage of poor </a:t>
            </a:r>
          </a:p>
          <a:p>
            <a:pPr>
              <a:lnSpc>
                <a:spcPts val="2080"/>
              </a:lnSpc>
            </a:pPr>
            <a:r>
              <a:rPr lang="en-US" sz="1400" spc="40" dirty="0">
                <a:solidFill>
                  <a:srgbClr val="E5E9D0"/>
                </a:solidFill>
                <a:latin typeface="Avenir Next" panose="020B0503020202020204" pitchFamily="34" charset="0"/>
              </a:rPr>
              <a:t>families’ limited income </a:t>
            </a:r>
          </a:p>
          <a:p>
            <a:pPr>
              <a:lnSpc>
                <a:spcPts val="2080"/>
              </a:lnSpc>
            </a:pPr>
            <a:r>
              <a:rPr lang="en-US" sz="1400" spc="40" dirty="0">
                <a:solidFill>
                  <a:srgbClr val="E5E9D0"/>
                </a:solidFill>
                <a:latin typeface="Avenir Next" panose="020B0503020202020204" pitchFamily="34" charset="0"/>
              </a:rPr>
              <a:t>compared to the wealthy.</a:t>
            </a:r>
          </a:p>
        </p:txBody>
      </p:sp>
      <p:pic>
        <p:nvPicPr>
          <p:cNvPr id="25" name="Picture 24">
            <a:extLst>
              <a:ext uri="{FF2B5EF4-FFF2-40B4-BE49-F238E27FC236}">
                <a16:creationId xmlns:a16="http://schemas.microsoft.com/office/drawing/2014/main" id="{A3EEC6B1-69D9-EF5C-F3D0-BF967587804C}"/>
              </a:ext>
            </a:extLst>
          </p:cNvPr>
          <p:cNvPicPr>
            <a:picLocks noChangeAspect="1"/>
          </p:cNvPicPr>
          <p:nvPr/>
        </p:nvPicPr>
        <p:blipFill rotWithShape="1">
          <a:blip r:embed="rId7"/>
          <a:srcRect t="39415"/>
          <a:stretch/>
        </p:blipFill>
        <p:spPr>
          <a:xfrm>
            <a:off x="7042796" y="3311958"/>
            <a:ext cx="4169145" cy="1386017"/>
          </a:xfrm>
          <a:prstGeom prst="rect">
            <a:avLst/>
          </a:prstGeom>
        </p:spPr>
      </p:pic>
      <p:cxnSp>
        <p:nvCxnSpPr>
          <p:cNvPr id="32" name="Straight Connector 31">
            <a:extLst>
              <a:ext uri="{FF2B5EF4-FFF2-40B4-BE49-F238E27FC236}">
                <a16:creationId xmlns:a16="http://schemas.microsoft.com/office/drawing/2014/main" id="{4E862960-F510-C2CD-874C-0A41E65B1A1E}"/>
              </a:ext>
            </a:extLst>
          </p:cNvPr>
          <p:cNvCxnSpPr>
            <a:cxnSpLocks/>
          </p:cNvCxnSpPr>
          <p:nvPr/>
        </p:nvCxnSpPr>
        <p:spPr>
          <a:xfrm flipH="1">
            <a:off x="6584122" y="3527436"/>
            <a:ext cx="675484" cy="1221512"/>
          </a:xfrm>
          <a:prstGeom prst="line">
            <a:avLst/>
          </a:prstGeom>
          <a:ln w="57150">
            <a:gradFill>
              <a:gsLst>
                <a:gs pos="0">
                  <a:srgbClr val="FF7251"/>
                </a:gs>
                <a:gs pos="100000">
                  <a:schemeClr val="tx1"/>
                </a:gs>
              </a:gsLst>
              <a:lin ang="5400000" scaled="1"/>
            </a:gradFill>
          </a:ln>
        </p:spPr>
        <p:style>
          <a:lnRef idx="1">
            <a:schemeClr val="accent1"/>
          </a:lnRef>
          <a:fillRef idx="0">
            <a:schemeClr val="accent1"/>
          </a:fillRef>
          <a:effectRef idx="0">
            <a:schemeClr val="accent1"/>
          </a:effectRef>
          <a:fontRef idx="minor">
            <a:schemeClr val="tx1"/>
          </a:fontRef>
        </p:style>
      </p:cxnSp>
      <p:sp>
        <p:nvSpPr>
          <p:cNvPr id="40" name="Freeform 39">
            <a:extLst>
              <a:ext uri="{FF2B5EF4-FFF2-40B4-BE49-F238E27FC236}">
                <a16:creationId xmlns:a16="http://schemas.microsoft.com/office/drawing/2014/main" id="{3DAFC9A4-F166-B02C-796B-EF0582BFD0BC}"/>
              </a:ext>
            </a:extLst>
          </p:cNvPr>
          <p:cNvSpPr/>
          <p:nvPr/>
        </p:nvSpPr>
        <p:spPr>
          <a:xfrm>
            <a:off x="7210526" y="3208888"/>
            <a:ext cx="344905" cy="312821"/>
          </a:xfrm>
          <a:custGeom>
            <a:avLst/>
            <a:gdLst>
              <a:gd name="connsiteX0" fmla="*/ 8021 w 344905"/>
              <a:gd name="connsiteY0" fmla="*/ 312821 h 312821"/>
              <a:gd name="connsiteX1" fmla="*/ 200526 w 344905"/>
              <a:gd name="connsiteY1" fmla="*/ 200526 h 312821"/>
              <a:gd name="connsiteX2" fmla="*/ 344905 w 344905"/>
              <a:gd name="connsiteY2" fmla="*/ 40105 h 312821"/>
              <a:gd name="connsiteX3" fmla="*/ 92242 w 344905"/>
              <a:gd name="connsiteY3" fmla="*/ 0 h 312821"/>
              <a:gd name="connsiteX4" fmla="*/ 0 w 344905"/>
              <a:gd name="connsiteY4" fmla="*/ 208547 h 312821"/>
              <a:gd name="connsiteX5" fmla="*/ 8021 w 344905"/>
              <a:gd name="connsiteY5" fmla="*/ 312821 h 312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905" h="312821">
                <a:moveTo>
                  <a:pt x="8021" y="312821"/>
                </a:moveTo>
                <a:lnTo>
                  <a:pt x="200526" y="200526"/>
                </a:lnTo>
                <a:lnTo>
                  <a:pt x="344905" y="40105"/>
                </a:lnTo>
                <a:lnTo>
                  <a:pt x="92242" y="0"/>
                </a:lnTo>
                <a:lnTo>
                  <a:pt x="0" y="208547"/>
                </a:lnTo>
                <a:lnTo>
                  <a:pt x="8021" y="312821"/>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Freeform 40">
            <a:extLst>
              <a:ext uri="{FF2B5EF4-FFF2-40B4-BE49-F238E27FC236}">
                <a16:creationId xmlns:a16="http://schemas.microsoft.com/office/drawing/2014/main" id="{A7A0D039-C845-E5E4-4C36-6621949696CC}"/>
              </a:ext>
            </a:extLst>
          </p:cNvPr>
          <p:cNvSpPr/>
          <p:nvPr/>
        </p:nvSpPr>
        <p:spPr>
          <a:xfrm flipH="1">
            <a:off x="10695400" y="3212791"/>
            <a:ext cx="344905" cy="312821"/>
          </a:xfrm>
          <a:custGeom>
            <a:avLst/>
            <a:gdLst>
              <a:gd name="connsiteX0" fmla="*/ 8021 w 344905"/>
              <a:gd name="connsiteY0" fmla="*/ 312821 h 312821"/>
              <a:gd name="connsiteX1" fmla="*/ 200526 w 344905"/>
              <a:gd name="connsiteY1" fmla="*/ 200526 h 312821"/>
              <a:gd name="connsiteX2" fmla="*/ 344905 w 344905"/>
              <a:gd name="connsiteY2" fmla="*/ 40105 h 312821"/>
              <a:gd name="connsiteX3" fmla="*/ 92242 w 344905"/>
              <a:gd name="connsiteY3" fmla="*/ 0 h 312821"/>
              <a:gd name="connsiteX4" fmla="*/ 0 w 344905"/>
              <a:gd name="connsiteY4" fmla="*/ 208547 h 312821"/>
              <a:gd name="connsiteX5" fmla="*/ 8021 w 344905"/>
              <a:gd name="connsiteY5" fmla="*/ 312821 h 312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905" h="312821">
                <a:moveTo>
                  <a:pt x="8021" y="312821"/>
                </a:moveTo>
                <a:lnTo>
                  <a:pt x="200526" y="200526"/>
                </a:lnTo>
                <a:lnTo>
                  <a:pt x="344905" y="40105"/>
                </a:lnTo>
                <a:lnTo>
                  <a:pt x="92242" y="0"/>
                </a:lnTo>
                <a:lnTo>
                  <a:pt x="0" y="208547"/>
                </a:lnTo>
                <a:lnTo>
                  <a:pt x="8021" y="312821"/>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2" name="Straight Connector 81">
            <a:extLst>
              <a:ext uri="{FF2B5EF4-FFF2-40B4-BE49-F238E27FC236}">
                <a16:creationId xmlns:a16="http://schemas.microsoft.com/office/drawing/2014/main" id="{AFABC92F-0245-794E-0682-111883B306EC}"/>
              </a:ext>
            </a:extLst>
          </p:cNvPr>
          <p:cNvCxnSpPr>
            <a:cxnSpLocks/>
          </p:cNvCxnSpPr>
          <p:nvPr/>
        </p:nvCxnSpPr>
        <p:spPr>
          <a:xfrm>
            <a:off x="10964687" y="3511312"/>
            <a:ext cx="675484" cy="1221512"/>
          </a:xfrm>
          <a:prstGeom prst="line">
            <a:avLst/>
          </a:prstGeom>
          <a:ln w="57150">
            <a:gradFill>
              <a:gsLst>
                <a:gs pos="0">
                  <a:srgbClr val="FF7251"/>
                </a:gs>
                <a:gs pos="100000">
                  <a:schemeClr val="tx1"/>
                </a:gs>
              </a:gsLst>
              <a:lin ang="5400000" scaled="1"/>
            </a:gradFill>
          </a:ln>
        </p:spPr>
        <p:style>
          <a:lnRef idx="1">
            <a:schemeClr val="accent1"/>
          </a:lnRef>
          <a:fillRef idx="0">
            <a:schemeClr val="accent1"/>
          </a:fillRef>
          <a:effectRef idx="0">
            <a:schemeClr val="accent1"/>
          </a:effectRef>
          <a:fontRef idx="minor">
            <a:schemeClr val="tx1"/>
          </a:fontRef>
        </p:style>
      </p:cxnSp>
      <p:sp>
        <p:nvSpPr>
          <p:cNvPr id="116" name="Freeform 115">
            <a:extLst>
              <a:ext uri="{FF2B5EF4-FFF2-40B4-BE49-F238E27FC236}">
                <a16:creationId xmlns:a16="http://schemas.microsoft.com/office/drawing/2014/main" id="{2EB70000-8EA8-25F7-6ABE-2B3D2EC2CEFF}"/>
              </a:ext>
            </a:extLst>
          </p:cNvPr>
          <p:cNvSpPr/>
          <p:nvPr/>
        </p:nvSpPr>
        <p:spPr>
          <a:xfrm>
            <a:off x="9490581" y="3379272"/>
            <a:ext cx="1471296" cy="1121782"/>
          </a:xfrm>
          <a:custGeom>
            <a:avLst/>
            <a:gdLst>
              <a:gd name="connsiteX0" fmla="*/ 0 w 1455031"/>
              <a:gd name="connsiteY0" fmla="*/ 166862 h 1104622"/>
              <a:gd name="connsiteX1" fmla="*/ 690806 w 1455031"/>
              <a:gd name="connsiteY1" fmla="*/ 0 h 1104622"/>
              <a:gd name="connsiteX2" fmla="*/ 1455031 w 1455031"/>
              <a:gd name="connsiteY2" fmla="*/ 170199 h 1104622"/>
              <a:gd name="connsiteX3" fmla="*/ 1455031 w 1455031"/>
              <a:gd name="connsiteY3" fmla="*/ 757551 h 1104622"/>
              <a:gd name="connsiteX4" fmla="*/ 720841 w 1455031"/>
              <a:gd name="connsiteY4" fmla="*/ 1104622 h 1104622"/>
              <a:gd name="connsiteX5" fmla="*/ 0 w 1455031"/>
              <a:gd name="connsiteY5" fmla="*/ 744202 h 1104622"/>
              <a:gd name="connsiteX6" fmla="*/ 0 w 1455031"/>
              <a:gd name="connsiteY6" fmla="*/ 166862 h 1104622"/>
              <a:gd name="connsiteX0" fmla="*/ 0 w 1455031"/>
              <a:gd name="connsiteY0" fmla="*/ 166862 h 1104622"/>
              <a:gd name="connsiteX1" fmla="*/ 690806 w 1455031"/>
              <a:gd name="connsiteY1" fmla="*/ 0 h 1104622"/>
              <a:gd name="connsiteX2" fmla="*/ 1455031 w 1455031"/>
              <a:gd name="connsiteY2" fmla="*/ 170199 h 1104622"/>
              <a:gd name="connsiteX3" fmla="*/ 1455031 w 1455031"/>
              <a:gd name="connsiteY3" fmla="*/ 757551 h 1104622"/>
              <a:gd name="connsiteX4" fmla="*/ 720841 w 1455031"/>
              <a:gd name="connsiteY4" fmla="*/ 1104622 h 1104622"/>
              <a:gd name="connsiteX5" fmla="*/ 0 w 1455031"/>
              <a:gd name="connsiteY5" fmla="*/ 744202 h 1104622"/>
              <a:gd name="connsiteX6" fmla="*/ 0 w 1455031"/>
              <a:gd name="connsiteY6" fmla="*/ 166862 h 1104622"/>
              <a:gd name="connsiteX0" fmla="*/ 0 w 1455031"/>
              <a:gd name="connsiteY0" fmla="*/ 166862 h 1104622"/>
              <a:gd name="connsiteX1" fmla="*/ 690806 w 1455031"/>
              <a:gd name="connsiteY1" fmla="*/ 0 h 1104622"/>
              <a:gd name="connsiteX2" fmla="*/ 1455031 w 1455031"/>
              <a:gd name="connsiteY2" fmla="*/ 170199 h 1104622"/>
              <a:gd name="connsiteX3" fmla="*/ 1455031 w 1455031"/>
              <a:gd name="connsiteY3" fmla="*/ 757551 h 1104622"/>
              <a:gd name="connsiteX4" fmla="*/ 720841 w 1455031"/>
              <a:gd name="connsiteY4" fmla="*/ 1104622 h 1104622"/>
              <a:gd name="connsiteX5" fmla="*/ 0 w 1455031"/>
              <a:gd name="connsiteY5" fmla="*/ 744202 h 1104622"/>
              <a:gd name="connsiteX6" fmla="*/ 0 w 1455031"/>
              <a:gd name="connsiteY6" fmla="*/ 166862 h 1104622"/>
              <a:gd name="connsiteX0" fmla="*/ 0 w 1455031"/>
              <a:gd name="connsiteY0" fmla="*/ 166862 h 1104622"/>
              <a:gd name="connsiteX1" fmla="*/ 690806 w 1455031"/>
              <a:gd name="connsiteY1" fmla="*/ 0 h 1104622"/>
              <a:gd name="connsiteX2" fmla="*/ 1455031 w 1455031"/>
              <a:gd name="connsiteY2" fmla="*/ 170199 h 1104622"/>
              <a:gd name="connsiteX3" fmla="*/ 1455031 w 1455031"/>
              <a:gd name="connsiteY3" fmla="*/ 757551 h 1104622"/>
              <a:gd name="connsiteX4" fmla="*/ 720841 w 1455031"/>
              <a:gd name="connsiteY4" fmla="*/ 1104622 h 1104622"/>
              <a:gd name="connsiteX5" fmla="*/ 0 w 1455031"/>
              <a:gd name="connsiteY5" fmla="*/ 744202 h 1104622"/>
              <a:gd name="connsiteX6" fmla="*/ 0 w 1455031"/>
              <a:gd name="connsiteY6" fmla="*/ 166862 h 1104622"/>
              <a:gd name="connsiteX0" fmla="*/ 0 w 1455031"/>
              <a:gd name="connsiteY0" fmla="*/ 166862 h 1104622"/>
              <a:gd name="connsiteX1" fmla="*/ 690806 w 1455031"/>
              <a:gd name="connsiteY1" fmla="*/ 0 h 1104622"/>
              <a:gd name="connsiteX2" fmla="*/ 1455031 w 1455031"/>
              <a:gd name="connsiteY2" fmla="*/ 170199 h 1104622"/>
              <a:gd name="connsiteX3" fmla="*/ 1455031 w 1455031"/>
              <a:gd name="connsiteY3" fmla="*/ 757551 h 1104622"/>
              <a:gd name="connsiteX4" fmla="*/ 720841 w 1455031"/>
              <a:gd name="connsiteY4" fmla="*/ 1104622 h 1104622"/>
              <a:gd name="connsiteX5" fmla="*/ 0 w 1455031"/>
              <a:gd name="connsiteY5" fmla="*/ 744202 h 1104622"/>
              <a:gd name="connsiteX6" fmla="*/ 0 w 1455031"/>
              <a:gd name="connsiteY6" fmla="*/ 166862 h 1104622"/>
              <a:gd name="connsiteX0" fmla="*/ 0 w 1455031"/>
              <a:gd name="connsiteY0" fmla="*/ 166862 h 1104622"/>
              <a:gd name="connsiteX1" fmla="*/ 690806 w 1455031"/>
              <a:gd name="connsiteY1" fmla="*/ 0 h 1104622"/>
              <a:gd name="connsiteX2" fmla="*/ 1455031 w 1455031"/>
              <a:gd name="connsiteY2" fmla="*/ 170199 h 1104622"/>
              <a:gd name="connsiteX3" fmla="*/ 1455031 w 1455031"/>
              <a:gd name="connsiteY3" fmla="*/ 757551 h 1104622"/>
              <a:gd name="connsiteX4" fmla="*/ 720841 w 1455031"/>
              <a:gd name="connsiteY4" fmla="*/ 1104622 h 1104622"/>
              <a:gd name="connsiteX5" fmla="*/ 0 w 1455031"/>
              <a:gd name="connsiteY5" fmla="*/ 744202 h 1104622"/>
              <a:gd name="connsiteX6" fmla="*/ 0 w 1455031"/>
              <a:gd name="connsiteY6" fmla="*/ 166862 h 1104622"/>
              <a:gd name="connsiteX0" fmla="*/ 0 w 1455031"/>
              <a:gd name="connsiteY0" fmla="*/ 168323 h 1106083"/>
              <a:gd name="connsiteX1" fmla="*/ 690806 w 1455031"/>
              <a:gd name="connsiteY1" fmla="*/ 1461 h 1106083"/>
              <a:gd name="connsiteX2" fmla="*/ 1455031 w 1455031"/>
              <a:gd name="connsiteY2" fmla="*/ 171660 h 1106083"/>
              <a:gd name="connsiteX3" fmla="*/ 1455031 w 1455031"/>
              <a:gd name="connsiteY3" fmla="*/ 759012 h 1106083"/>
              <a:gd name="connsiteX4" fmla="*/ 720841 w 1455031"/>
              <a:gd name="connsiteY4" fmla="*/ 1106083 h 1106083"/>
              <a:gd name="connsiteX5" fmla="*/ 0 w 1455031"/>
              <a:gd name="connsiteY5" fmla="*/ 745663 h 1106083"/>
              <a:gd name="connsiteX6" fmla="*/ 0 w 1455031"/>
              <a:gd name="connsiteY6" fmla="*/ 168323 h 1106083"/>
              <a:gd name="connsiteX0" fmla="*/ 0 w 1455031"/>
              <a:gd name="connsiteY0" fmla="*/ 168323 h 1106083"/>
              <a:gd name="connsiteX1" fmla="*/ 690806 w 1455031"/>
              <a:gd name="connsiteY1" fmla="*/ 1461 h 1106083"/>
              <a:gd name="connsiteX2" fmla="*/ 1455031 w 1455031"/>
              <a:gd name="connsiteY2" fmla="*/ 171660 h 1106083"/>
              <a:gd name="connsiteX3" fmla="*/ 1455031 w 1455031"/>
              <a:gd name="connsiteY3" fmla="*/ 759012 h 1106083"/>
              <a:gd name="connsiteX4" fmla="*/ 720841 w 1455031"/>
              <a:gd name="connsiteY4" fmla="*/ 1106083 h 1106083"/>
              <a:gd name="connsiteX5" fmla="*/ 0 w 1455031"/>
              <a:gd name="connsiteY5" fmla="*/ 745663 h 1106083"/>
              <a:gd name="connsiteX6" fmla="*/ 0 w 1455031"/>
              <a:gd name="connsiteY6" fmla="*/ 168323 h 1106083"/>
              <a:gd name="connsiteX0" fmla="*/ 0 w 1455031"/>
              <a:gd name="connsiteY0" fmla="*/ 168323 h 1106083"/>
              <a:gd name="connsiteX1" fmla="*/ 690806 w 1455031"/>
              <a:gd name="connsiteY1" fmla="*/ 1461 h 1106083"/>
              <a:gd name="connsiteX2" fmla="*/ 1455031 w 1455031"/>
              <a:gd name="connsiteY2" fmla="*/ 171660 h 1106083"/>
              <a:gd name="connsiteX3" fmla="*/ 1455031 w 1455031"/>
              <a:gd name="connsiteY3" fmla="*/ 759012 h 1106083"/>
              <a:gd name="connsiteX4" fmla="*/ 720841 w 1455031"/>
              <a:gd name="connsiteY4" fmla="*/ 1106083 h 1106083"/>
              <a:gd name="connsiteX5" fmla="*/ 0 w 1455031"/>
              <a:gd name="connsiteY5" fmla="*/ 745663 h 1106083"/>
              <a:gd name="connsiteX6" fmla="*/ 0 w 1455031"/>
              <a:gd name="connsiteY6" fmla="*/ 168323 h 1106083"/>
              <a:gd name="connsiteX0" fmla="*/ 0 w 1455031"/>
              <a:gd name="connsiteY0" fmla="*/ 168323 h 1106083"/>
              <a:gd name="connsiteX1" fmla="*/ 690806 w 1455031"/>
              <a:gd name="connsiteY1" fmla="*/ 1461 h 1106083"/>
              <a:gd name="connsiteX2" fmla="*/ 1455031 w 1455031"/>
              <a:gd name="connsiteY2" fmla="*/ 171660 h 1106083"/>
              <a:gd name="connsiteX3" fmla="*/ 1455031 w 1455031"/>
              <a:gd name="connsiteY3" fmla="*/ 759012 h 1106083"/>
              <a:gd name="connsiteX4" fmla="*/ 720841 w 1455031"/>
              <a:gd name="connsiteY4" fmla="*/ 1106083 h 1106083"/>
              <a:gd name="connsiteX5" fmla="*/ 0 w 1455031"/>
              <a:gd name="connsiteY5" fmla="*/ 745663 h 1106083"/>
              <a:gd name="connsiteX6" fmla="*/ 0 w 1455031"/>
              <a:gd name="connsiteY6" fmla="*/ 168323 h 1106083"/>
              <a:gd name="connsiteX0" fmla="*/ 0 w 1455031"/>
              <a:gd name="connsiteY0" fmla="*/ 168323 h 1106083"/>
              <a:gd name="connsiteX1" fmla="*/ 690806 w 1455031"/>
              <a:gd name="connsiteY1" fmla="*/ 1461 h 1106083"/>
              <a:gd name="connsiteX2" fmla="*/ 1455031 w 1455031"/>
              <a:gd name="connsiteY2" fmla="*/ 171660 h 1106083"/>
              <a:gd name="connsiteX3" fmla="*/ 1455031 w 1455031"/>
              <a:gd name="connsiteY3" fmla="*/ 759012 h 1106083"/>
              <a:gd name="connsiteX4" fmla="*/ 720841 w 1455031"/>
              <a:gd name="connsiteY4" fmla="*/ 1106083 h 1106083"/>
              <a:gd name="connsiteX5" fmla="*/ 0 w 1455031"/>
              <a:gd name="connsiteY5" fmla="*/ 745663 h 1106083"/>
              <a:gd name="connsiteX6" fmla="*/ 0 w 1455031"/>
              <a:gd name="connsiteY6" fmla="*/ 168323 h 110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031" h="1106083">
                <a:moveTo>
                  <a:pt x="0" y="168323"/>
                </a:moveTo>
                <a:cubicBezTo>
                  <a:pt x="256967" y="-34136"/>
                  <a:pt x="617386" y="3687"/>
                  <a:pt x="690806" y="1461"/>
                </a:cubicBezTo>
                <a:cubicBezTo>
                  <a:pt x="1325992" y="8136"/>
                  <a:pt x="1360476" y="108253"/>
                  <a:pt x="1455031" y="171660"/>
                </a:cubicBezTo>
                <a:lnTo>
                  <a:pt x="1455031" y="759012"/>
                </a:lnTo>
                <a:cubicBezTo>
                  <a:pt x="1380500" y="841330"/>
                  <a:pt x="1349352" y="1057137"/>
                  <a:pt x="720841" y="1106083"/>
                </a:cubicBezTo>
                <a:cubicBezTo>
                  <a:pt x="590690" y="1099409"/>
                  <a:pt x="96779" y="1069374"/>
                  <a:pt x="0" y="745663"/>
                </a:cubicBezTo>
                <a:lnTo>
                  <a:pt x="0" y="168323"/>
                </a:lnTo>
                <a:close/>
              </a:path>
            </a:pathLst>
          </a:custGeom>
          <a:pattFill prst="pct25">
            <a:fgClr>
              <a:srgbClr val="242424"/>
            </a:fgClr>
            <a:bgClr>
              <a:schemeClr val="tx1"/>
            </a:bgClr>
          </a:pattFill>
          <a:ln>
            <a:solidFill>
              <a:srgbClr val="EE6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Freeform 99">
            <a:extLst>
              <a:ext uri="{FF2B5EF4-FFF2-40B4-BE49-F238E27FC236}">
                <a16:creationId xmlns:a16="http://schemas.microsoft.com/office/drawing/2014/main" id="{0CF7ADD5-DDDC-4AF9-9524-CDDF59B02B3B}"/>
              </a:ext>
            </a:extLst>
          </p:cNvPr>
          <p:cNvSpPr/>
          <p:nvPr/>
        </p:nvSpPr>
        <p:spPr>
          <a:xfrm>
            <a:off x="9500396" y="3382378"/>
            <a:ext cx="1471296" cy="1121782"/>
          </a:xfrm>
          <a:custGeom>
            <a:avLst/>
            <a:gdLst>
              <a:gd name="connsiteX0" fmla="*/ 0 w 1455031"/>
              <a:gd name="connsiteY0" fmla="*/ 166862 h 1104622"/>
              <a:gd name="connsiteX1" fmla="*/ 690806 w 1455031"/>
              <a:gd name="connsiteY1" fmla="*/ 0 h 1104622"/>
              <a:gd name="connsiteX2" fmla="*/ 1455031 w 1455031"/>
              <a:gd name="connsiteY2" fmla="*/ 170199 h 1104622"/>
              <a:gd name="connsiteX3" fmla="*/ 1455031 w 1455031"/>
              <a:gd name="connsiteY3" fmla="*/ 757551 h 1104622"/>
              <a:gd name="connsiteX4" fmla="*/ 720841 w 1455031"/>
              <a:gd name="connsiteY4" fmla="*/ 1104622 h 1104622"/>
              <a:gd name="connsiteX5" fmla="*/ 0 w 1455031"/>
              <a:gd name="connsiteY5" fmla="*/ 744202 h 1104622"/>
              <a:gd name="connsiteX6" fmla="*/ 0 w 1455031"/>
              <a:gd name="connsiteY6" fmla="*/ 166862 h 1104622"/>
              <a:gd name="connsiteX0" fmla="*/ 0 w 1455031"/>
              <a:gd name="connsiteY0" fmla="*/ 166862 h 1104622"/>
              <a:gd name="connsiteX1" fmla="*/ 690806 w 1455031"/>
              <a:gd name="connsiteY1" fmla="*/ 0 h 1104622"/>
              <a:gd name="connsiteX2" fmla="*/ 1455031 w 1455031"/>
              <a:gd name="connsiteY2" fmla="*/ 170199 h 1104622"/>
              <a:gd name="connsiteX3" fmla="*/ 1455031 w 1455031"/>
              <a:gd name="connsiteY3" fmla="*/ 757551 h 1104622"/>
              <a:gd name="connsiteX4" fmla="*/ 720841 w 1455031"/>
              <a:gd name="connsiteY4" fmla="*/ 1104622 h 1104622"/>
              <a:gd name="connsiteX5" fmla="*/ 0 w 1455031"/>
              <a:gd name="connsiteY5" fmla="*/ 744202 h 1104622"/>
              <a:gd name="connsiteX6" fmla="*/ 0 w 1455031"/>
              <a:gd name="connsiteY6" fmla="*/ 166862 h 1104622"/>
              <a:gd name="connsiteX0" fmla="*/ 0 w 1455031"/>
              <a:gd name="connsiteY0" fmla="*/ 166862 h 1104622"/>
              <a:gd name="connsiteX1" fmla="*/ 690806 w 1455031"/>
              <a:gd name="connsiteY1" fmla="*/ 0 h 1104622"/>
              <a:gd name="connsiteX2" fmla="*/ 1455031 w 1455031"/>
              <a:gd name="connsiteY2" fmla="*/ 170199 h 1104622"/>
              <a:gd name="connsiteX3" fmla="*/ 1455031 w 1455031"/>
              <a:gd name="connsiteY3" fmla="*/ 757551 h 1104622"/>
              <a:gd name="connsiteX4" fmla="*/ 720841 w 1455031"/>
              <a:gd name="connsiteY4" fmla="*/ 1104622 h 1104622"/>
              <a:gd name="connsiteX5" fmla="*/ 0 w 1455031"/>
              <a:gd name="connsiteY5" fmla="*/ 744202 h 1104622"/>
              <a:gd name="connsiteX6" fmla="*/ 0 w 1455031"/>
              <a:gd name="connsiteY6" fmla="*/ 166862 h 1104622"/>
              <a:gd name="connsiteX0" fmla="*/ 0 w 1455031"/>
              <a:gd name="connsiteY0" fmla="*/ 166862 h 1104622"/>
              <a:gd name="connsiteX1" fmla="*/ 690806 w 1455031"/>
              <a:gd name="connsiteY1" fmla="*/ 0 h 1104622"/>
              <a:gd name="connsiteX2" fmla="*/ 1455031 w 1455031"/>
              <a:gd name="connsiteY2" fmla="*/ 170199 h 1104622"/>
              <a:gd name="connsiteX3" fmla="*/ 1455031 w 1455031"/>
              <a:gd name="connsiteY3" fmla="*/ 757551 h 1104622"/>
              <a:gd name="connsiteX4" fmla="*/ 720841 w 1455031"/>
              <a:gd name="connsiteY4" fmla="*/ 1104622 h 1104622"/>
              <a:gd name="connsiteX5" fmla="*/ 0 w 1455031"/>
              <a:gd name="connsiteY5" fmla="*/ 744202 h 1104622"/>
              <a:gd name="connsiteX6" fmla="*/ 0 w 1455031"/>
              <a:gd name="connsiteY6" fmla="*/ 166862 h 1104622"/>
              <a:gd name="connsiteX0" fmla="*/ 0 w 1455031"/>
              <a:gd name="connsiteY0" fmla="*/ 166862 h 1104622"/>
              <a:gd name="connsiteX1" fmla="*/ 690806 w 1455031"/>
              <a:gd name="connsiteY1" fmla="*/ 0 h 1104622"/>
              <a:gd name="connsiteX2" fmla="*/ 1455031 w 1455031"/>
              <a:gd name="connsiteY2" fmla="*/ 170199 h 1104622"/>
              <a:gd name="connsiteX3" fmla="*/ 1455031 w 1455031"/>
              <a:gd name="connsiteY3" fmla="*/ 757551 h 1104622"/>
              <a:gd name="connsiteX4" fmla="*/ 720841 w 1455031"/>
              <a:gd name="connsiteY4" fmla="*/ 1104622 h 1104622"/>
              <a:gd name="connsiteX5" fmla="*/ 0 w 1455031"/>
              <a:gd name="connsiteY5" fmla="*/ 744202 h 1104622"/>
              <a:gd name="connsiteX6" fmla="*/ 0 w 1455031"/>
              <a:gd name="connsiteY6" fmla="*/ 166862 h 1104622"/>
              <a:gd name="connsiteX0" fmla="*/ 0 w 1455031"/>
              <a:gd name="connsiteY0" fmla="*/ 166862 h 1104622"/>
              <a:gd name="connsiteX1" fmla="*/ 690806 w 1455031"/>
              <a:gd name="connsiteY1" fmla="*/ 0 h 1104622"/>
              <a:gd name="connsiteX2" fmla="*/ 1455031 w 1455031"/>
              <a:gd name="connsiteY2" fmla="*/ 170199 h 1104622"/>
              <a:gd name="connsiteX3" fmla="*/ 1455031 w 1455031"/>
              <a:gd name="connsiteY3" fmla="*/ 757551 h 1104622"/>
              <a:gd name="connsiteX4" fmla="*/ 720841 w 1455031"/>
              <a:gd name="connsiteY4" fmla="*/ 1104622 h 1104622"/>
              <a:gd name="connsiteX5" fmla="*/ 0 w 1455031"/>
              <a:gd name="connsiteY5" fmla="*/ 744202 h 1104622"/>
              <a:gd name="connsiteX6" fmla="*/ 0 w 1455031"/>
              <a:gd name="connsiteY6" fmla="*/ 166862 h 1104622"/>
              <a:gd name="connsiteX0" fmla="*/ 0 w 1455031"/>
              <a:gd name="connsiteY0" fmla="*/ 168323 h 1106083"/>
              <a:gd name="connsiteX1" fmla="*/ 690806 w 1455031"/>
              <a:gd name="connsiteY1" fmla="*/ 1461 h 1106083"/>
              <a:gd name="connsiteX2" fmla="*/ 1455031 w 1455031"/>
              <a:gd name="connsiteY2" fmla="*/ 171660 h 1106083"/>
              <a:gd name="connsiteX3" fmla="*/ 1455031 w 1455031"/>
              <a:gd name="connsiteY3" fmla="*/ 759012 h 1106083"/>
              <a:gd name="connsiteX4" fmla="*/ 720841 w 1455031"/>
              <a:gd name="connsiteY4" fmla="*/ 1106083 h 1106083"/>
              <a:gd name="connsiteX5" fmla="*/ 0 w 1455031"/>
              <a:gd name="connsiteY5" fmla="*/ 745663 h 1106083"/>
              <a:gd name="connsiteX6" fmla="*/ 0 w 1455031"/>
              <a:gd name="connsiteY6" fmla="*/ 168323 h 1106083"/>
              <a:gd name="connsiteX0" fmla="*/ 0 w 1455031"/>
              <a:gd name="connsiteY0" fmla="*/ 168323 h 1106083"/>
              <a:gd name="connsiteX1" fmla="*/ 690806 w 1455031"/>
              <a:gd name="connsiteY1" fmla="*/ 1461 h 1106083"/>
              <a:gd name="connsiteX2" fmla="*/ 1455031 w 1455031"/>
              <a:gd name="connsiteY2" fmla="*/ 171660 h 1106083"/>
              <a:gd name="connsiteX3" fmla="*/ 1455031 w 1455031"/>
              <a:gd name="connsiteY3" fmla="*/ 759012 h 1106083"/>
              <a:gd name="connsiteX4" fmla="*/ 720841 w 1455031"/>
              <a:gd name="connsiteY4" fmla="*/ 1106083 h 1106083"/>
              <a:gd name="connsiteX5" fmla="*/ 0 w 1455031"/>
              <a:gd name="connsiteY5" fmla="*/ 745663 h 1106083"/>
              <a:gd name="connsiteX6" fmla="*/ 0 w 1455031"/>
              <a:gd name="connsiteY6" fmla="*/ 168323 h 1106083"/>
              <a:gd name="connsiteX0" fmla="*/ 0 w 1455031"/>
              <a:gd name="connsiteY0" fmla="*/ 168323 h 1106083"/>
              <a:gd name="connsiteX1" fmla="*/ 690806 w 1455031"/>
              <a:gd name="connsiteY1" fmla="*/ 1461 h 1106083"/>
              <a:gd name="connsiteX2" fmla="*/ 1455031 w 1455031"/>
              <a:gd name="connsiteY2" fmla="*/ 171660 h 1106083"/>
              <a:gd name="connsiteX3" fmla="*/ 1455031 w 1455031"/>
              <a:gd name="connsiteY3" fmla="*/ 759012 h 1106083"/>
              <a:gd name="connsiteX4" fmla="*/ 720841 w 1455031"/>
              <a:gd name="connsiteY4" fmla="*/ 1106083 h 1106083"/>
              <a:gd name="connsiteX5" fmla="*/ 0 w 1455031"/>
              <a:gd name="connsiteY5" fmla="*/ 745663 h 1106083"/>
              <a:gd name="connsiteX6" fmla="*/ 0 w 1455031"/>
              <a:gd name="connsiteY6" fmla="*/ 168323 h 1106083"/>
              <a:gd name="connsiteX0" fmla="*/ 0 w 1455031"/>
              <a:gd name="connsiteY0" fmla="*/ 168323 h 1106083"/>
              <a:gd name="connsiteX1" fmla="*/ 690806 w 1455031"/>
              <a:gd name="connsiteY1" fmla="*/ 1461 h 1106083"/>
              <a:gd name="connsiteX2" fmla="*/ 1455031 w 1455031"/>
              <a:gd name="connsiteY2" fmla="*/ 171660 h 1106083"/>
              <a:gd name="connsiteX3" fmla="*/ 1455031 w 1455031"/>
              <a:gd name="connsiteY3" fmla="*/ 759012 h 1106083"/>
              <a:gd name="connsiteX4" fmla="*/ 720841 w 1455031"/>
              <a:gd name="connsiteY4" fmla="*/ 1106083 h 1106083"/>
              <a:gd name="connsiteX5" fmla="*/ 0 w 1455031"/>
              <a:gd name="connsiteY5" fmla="*/ 745663 h 1106083"/>
              <a:gd name="connsiteX6" fmla="*/ 0 w 1455031"/>
              <a:gd name="connsiteY6" fmla="*/ 168323 h 1106083"/>
              <a:gd name="connsiteX0" fmla="*/ 0 w 1455031"/>
              <a:gd name="connsiteY0" fmla="*/ 168323 h 1106083"/>
              <a:gd name="connsiteX1" fmla="*/ 690806 w 1455031"/>
              <a:gd name="connsiteY1" fmla="*/ 1461 h 1106083"/>
              <a:gd name="connsiteX2" fmla="*/ 1455031 w 1455031"/>
              <a:gd name="connsiteY2" fmla="*/ 171660 h 1106083"/>
              <a:gd name="connsiteX3" fmla="*/ 1455031 w 1455031"/>
              <a:gd name="connsiteY3" fmla="*/ 759012 h 1106083"/>
              <a:gd name="connsiteX4" fmla="*/ 720841 w 1455031"/>
              <a:gd name="connsiteY4" fmla="*/ 1106083 h 1106083"/>
              <a:gd name="connsiteX5" fmla="*/ 0 w 1455031"/>
              <a:gd name="connsiteY5" fmla="*/ 745663 h 1106083"/>
              <a:gd name="connsiteX6" fmla="*/ 0 w 1455031"/>
              <a:gd name="connsiteY6" fmla="*/ 168323 h 110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031" h="1106083">
                <a:moveTo>
                  <a:pt x="0" y="168323"/>
                </a:moveTo>
                <a:cubicBezTo>
                  <a:pt x="256967" y="-34136"/>
                  <a:pt x="617386" y="3687"/>
                  <a:pt x="690806" y="1461"/>
                </a:cubicBezTo>
                <a:cubicBezTo>
                  <a:pt x="1325992" y="8136"/>
                  <a:pt x="1360476" y="108253"/>
                  <a:pt x="1455031" y="171660"/>
                </a:cubicBezTo>
                <a:lnTo>
                  <a:pt x="1455031" y="759012"/>
                </a:lnTo>
                <a:cubicBezTo>
                  <a:pt x="1380500" y="841330"/>
                  <a:pt x="1349352" y="1057137"/>
                  <a:pt x="720841" y="1106083"/>
                </a:cubicBezTo>
                <a:cubicBezTo>
                  <a:pt x="590690" y="1099409"/>
                  <a:pt x="96779" y="1069374"/>
                  <a:pt x="0" y="745663"/>
                </a:cubicBezTo>
                <a:lnTo>
                  <a:pt x="0" y="168323"/>
                </a:lnTo>
                <a:close/>
              </a:path>
            </a:pathLst>
          </a:custGeom>
          <a:solidFill>
            <a:schemeClr val="tx1">
              <a:lumMod val="50000"/>
              <a:lumOff val="50000"/>
              <a:alpha val="20144"/>
            </a:schemeClr>
          </a:solidFill>
          <a:ln>
            <a:solidFill>
              <a:srgbClr val="EE6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TextBox 106">
            <a:extLst>
              <a:ext uri="{FF2B5EF4-FFF2-40B4-BE49-F238E27FC236}">
                <a16:creationId xmlns:a16="http://schemas.microsoft.com/office/drawing/2014/main" id="{6603BAB0-D1DC-3CFB-AFB9-1422E37A91B3}"/>
              </a:ext>
            </a:extLst>
          </p:cNvPr>
          <p:cNvSpPr txBox="1"/>
          <p:nvPr/>
        </p:nvSpPr>
        <p:spPr>
          <a:xfrm>
            <a:off x="6969468" y="3510294"/>
            <a:ext cx="2033877" cy="799258"/>
          </a:xfrm>
          <a:prstGeom prst="rect">
            <a:avLst/>
          </a:prstGeom>
          <a:noFill/>
        </p:spPr>
        <p:txBody>
          <a:bodyPr wrap="square" rtlCol="0">
            <a:spAutoFit/>
          </a:bodyPr>
          <a:lstStyle/>
          <a:p>
            <a:pPr algn="ctr">
              <a:lnSpc>
                <a:spcPct val="150000"/>
              </a:lnSpc>
            </a:pPr>
            <a:r>
              <a:rPr lang="en-US" sz="1050" b="1" dirty="0">
                <a:solidFill>
                  <a:schemeClr val="bg1"/>
                </a:solidFill>
                <a:latin typeface="Courier New" panose="02070309020205020404" pitchFamily="49" charset="0"/>
                <a:cs typeface="Courier New" panose="02070309020205020404" pitchFamily="49" charset="0"/>
              </a:rPr>
              <a:t>Public housing</a:t>
            </a:r>
          </a:p>
          <a:p>
            <a:pPr algn="ctr">
              <a:lnSpc>
                <a:spcPct val="150000"/>
              </a:lnSpc>
            </a:pPr>
            <a:r>
              <a:rPr lang="en-US" sz="1050" b="1" dirty="0">
                <a:solidFill>
                  <a:schemeClr val="bg1"/>
                </a:solidFill>
                <a:latin typeface="Courier New" panose="02070309020205020404" pitchFamily="49" charset="0"/>
                <a:cs typeface="Courier New" panose="02070309020205020404" pitchFamily="49" charset="0"/>
              </a:rPr>
              <a:t>Food stamps</a:t>
            </a:r>
          </a:p>
          <a:p>
            <a:pPr algn="ctr">
              <a:lnSpc>
                <a:spcPct val="150000"/>
              </a:lnSpc>
            </a:pPr>
            <a:r>
              <a:rPr lang="en-US" sz="1050" b="1" dirty="0">
                <a:solidFill>
                  <a:schemeClr val="bg1"/>
                </a:solidFill>
                <a:latin typeface="Courier New" panose="02070309020205020404" pitchFamily="49" charset="0"/>
                <a:cs typeface="Courier New" panose="02070309020205020404" pitchFamily="49" charset="0"/>
              </a:rPr>
              <a:t>Cash welfare</a:t>
            </a:r>
          </a:p>
        </p:txBody>
      </p:sp>
      <p:sp>
        <p:nvSpPr>
          <p:cNvPr id="109" name="TextBox 108">
            <a:extLst>
              <a:ext uri="{FF2B5EF4-FFF2-40B4-BE49-F238E27FC236}">
                <a16:creationId xmlns:a16="http://schemas.microsoft.com/office/drawing/2014/main" id="{17BE41B2-C105-2AAB-F1B6-B0BE32D3FCD5}"/>
              </a:ext>
            </a:extLst>
          </p:cNvPr>
          <p:cNvSpPr txBox="1"/>
          <p:nvPr/>
        </p:nvSpPr>
        <p:spPr>
          <a:xfrm>
            <a:off x="9229881" y="3770986"/>
            <a:ext cx="2046573" cy="261610"/>
          </a:xfrm>
          <a:prstGeom prst="rect">
            <a:avLst/>
          </a:prstGeom>
          <a:noFill/>
        </p:spPr>
        <p:txBody>
          <a:bodyPr wrap="square" rtlCol="0">
            <a:spAutoFit/>
          </a:bodyPr>
          <a:lstStyle/>
          <a:p>
            <a:pPr algn="ctr">
              <a:lnSpc>
                <a:spcPct val="150000"/>
              </a:lnSpc>
            </a:pPr>
            <a:r>
              <a:rPr lang="en-US" sz="800" dirty="0">
                <a:solidFill>
                  <a:schemeClr val="bg1"/>
                </a:solidFill>
                <a:latin typeface="Courier New" panose="02070309020205020404" pitchFamily="49" charset="0"/>
                <a:cs typeface="Courier New" panose="02070309020205020404" pitchFamily="49" charset="0"/>
              </a:rPr>
              <a:t>529 Saving Plans</a:t>
            </a:r>
          </a:p>
        </p:txBody>
      </p:sp>
      <p:sp>
        <p:nvSpPr>
          <p:cNvPr id="114" name="TextBox 113">
            <a:extLst>
              <a:ext uri="{FF2B5EF4-FFF2-40B4-BE49-F238E27FC236}">
                <a16:creationId xmlns:a16="http://schemas.microsoft.com/office/drawing/2014/main" id="{7231B54C-86DF-99CE-E257-23AB63C4B5B9}"/>
              </a:ext>
            </a:extLst>
          </p:cNvPr>
          <p:cNvSpPr txBox="1"/>
          <p:nvPr/>
        </p:nvSpPr>
        <p:spPr>
          <a:xfrm>
            <a:off x="9092207" y="3473879"/>
            <a:ext cx="2287674" cy="338554"/>
          </a:xfrm>
          <a:prstGeom prst="rect">
            <a:avLst/>
          </a:prstGeom>
          <a:noFill/>
        </p:spPr>
        <p:txBody>
          <a:bodyPr wrap="square">
            <a:spAutoFit/>
          </a:bodyPr>
          <a:lstStyle/>
          <a:p>
            <a:pPr algn="ctr"/>
            <a:r>
              <a:rPr lang="en-US" sz="800" dirty="0">
                <a:solidFill>
                  <a:schemeClr val="bg1"/>
                </a:solidFill>
                <a:latin typeface="Courier New" panose="02070309020205020404" pitchFamily="49" charset="0"/>
                <a:cs typeface="Courier New" panose="02070309020205020404" pitchFamily="49" charset="0"/>
              </a:rPr>
              <a:t>Mortgage interest </a:t>
            </a:r>
          </a:p>
          <a:p>
            <a:pPr algn="ctr"/>
            <a:r>
              <a:rPr lang="en-US" sz="800" dirty="0">
                <a:solidFill>
                  <a:schemeClr val="bg1"/>
                </a:solidFill>
                <a:latin typeface="Courier New" panose="02070309020205020404" pitchFamily="49" charset="0"/>
                <a:cs typeface="Courier New" panose="02070309020205020404" pitchFamily="49" charset="0"/>
              </a:rPr>
              <a:t>deductions</a:t>
            </a:r>
          </a:p>
        </p:txBody>
      </p:sp>
      <p:sp>
        <p:nvSpPr>
          <p:cNvPr id="115" name="TextBox 114">
            <a:extLst>
              <a:ext uri="{FF2B5EF4-FFF2-40B4-BE49-F238E27FC236}">
                <a16:creationId xmlns:a16="http://schemas.microsoft.com/office/drawing/2014/main" id="{E271F97B-3734-D578-9DAE-34F449BEF00D}"/>
              </a:ext>
            </a:extLst>
          </p:cNvPr>
          <p:cNvSpPr txBox="1"/>
          <p:nvPr/>
        </p:nvSpPr>
        <p:spPr>
          <a:xfrm>
            <a:off x="9176346" y="4054756"/>
            <a:ext cx="2119944" cy="338554"/>
          </a:xfrm>
          <a:prstGeom prst="rect">
            <a:avLst/>
          </a:prstGeom>
          <a:noFill/>
        </p:spPr>
        <p:txBody>
          <a:bodyPr wrap="square">
            <a:spAutoFit/>
          </a:bodyPr>
          <a:lstStyle/>
          <a:p>
            <a:pPr algn="ctr"/>
            <a:r>
              <a:rPr lang="en-US" sz="800" dirty="0">
                <a:solidFill>
                  <a:schemeClr val="bg1"/>
                </a:solidFill>
                <a:latin typeface="Courier New" panose="02070309020205020404" pitchFamily="49" charset="0"/>
                <a:cs typeface="Courier New" panose="02070309020205020404" pitchFamily="49" charset="0"/>
              </a:rPr>
              <a:t>Employer-sponsored </a:t>
            </a:r>
          </a:p>
          <a:p>
            <a:pPr algn="ctr"/>
            <a:r>
              <a:rPr lang="en-US" sz="800" dirty="0">
                <a:solidFill>
                  <a:schemeClr val="bg1"/>
                </a:solidFill>
                <a:latin typeface="Courier New" panose="02070309020205020404" pitchFamily="49" charset="0"/>
                <a:cs typeface="Courier New" panose="02070309020205020404" pitchFamily="49" charset="0"/>
              </a:rPr>
              <a:t>healthcare</a:t>
            </a:r>
          </a:p>
        </p:txBody>
      </p:sp>
      <p:sp>
        <p:nvSpPr>
          <p:cNvPr id="117" name="TextBox 116">
            <a:extLst>
              <a:ext uri="{FF2B5EF4-FFF2-40B4-BE49-F238E27FC236}">
                <a16:creationId xmlns:a16="http://schemas.microsoft.com/office/drawing/2014/main" id="{3089A7BC-7466-D498-7A99-1CE798D70D66}"/>
              </a:ext>
            </a:extLst>
          </p:cNvPr>
          <p:cNvSpPr txBox="1"/>
          <p:nvPr/>
        </p:nvSpPr>
        <p:spPr>
          <a:xfrm>
            <a:off x="6189440" y="5252206"/>
            <a:ext cx="5937704" cy="886781"/>
          </a:xfrm>
          <a:prstGeom prst="rect">
            <a:avLst/>
          </a:prstGeom>
          <a:noFill/>
        </p:spPr>
        <p:txBody>
          <a:bodyPr wrap="square">
            <a:spAutoFit/>
          </a:bodyPr>
          <a:lstStyle/>
          <a:p>
            <a:pPr algn="ctr">
              <a:lnSpc>
                <a:spcPts val="2080"/>
              </a:lnSpc>
            </a:pPr>
            <a:r>
              <a:rPr lang="en-US" sz="1400" spc="40" dirty="0">
                <a:solidFill>
                  <a:srgbClr val="E5E9D0"/>
                </a:solidFill>
                <a:latin typeface="Avenir Next" panose="020B0503020202020204" pitchFamily="34" charset="0"/>
              </a:rPr>
              <a:t>More delayed and opaque forms of government aid tend </a:t>
            </a:r>
          </a:p>
          <a:p>
            <a:pPr algn="ctr">
              <a:lnSpc>
                <a:spcPts val="2080"/>
              </a:lnSpc>
            </a:pPr>
            <a:r>
              <a:rPr lang="en-US" sz="1400" spc="40" dirty="0">
                <a:solidFill>
                  <a:srgbClr val="E5E9D0"/>
                </a:solidFill>
                <a:latin typeface="Avenir Next" panose="020B0503020202020204" pitchFamily="34" charset="0"/>
              </a:rPr>
              <a:t>to exclude the poor while substantially aiding the wealthy, </a:t>
            </a:r>
          </a:p>
          <a:p>
            <a:pPr algn="ctr">
              <a:lnSpc>
                <a:spcPts val="2080"/>
              </a:lnSpc>
            </a:pPr>
            <a:r>
              <a:rPr lang="en-US" sz="1400" spc="40" dirty="0">
                <a:solidFill>
                  <a:srgbClr val="E5E9D0"/>
                </a:solidFill>
                <a:latin typeface="Avenir Next" panose="020B0503020202020204" pitchFamily="34" charset="0"/>
              </a:rPr>
              <a:t>who can capitalize on them due to higher tax obligations.</a:t>
            </a:r>
          </a:p>
        </p:txBody>
      </p:sp>
      <p:pic>
        <p:nvPicPr>
          <p:cNvPr id="13" name="Picture 12">
            <a:extLst>
              <a:ext uri="{FF2B5EF4-FFF2-40B4-BE49-F238E27FC236}">
                <a16:creationId xmlns:a16="http://schemas.microsoft.com/office/drawing/2014/main" id="{AED7A1F7-1FE3-502E-0AFA-988D4DA83072}"/>
              </a:ext>
            </a:extLst>
          </p:cNvPr>
          <p:cNvPicPr>
            <a:picLocks noChangeAspect="1"/>
          </p:cNvPicPr>
          <p:nvPr/>
        </p:nvPicPr>
        <p:blipFill>
          <a:blip r:embed="rId8"/>
          <a:stretch>
            <a:fillRect/>
          </a:stretch>
        </p:blipFill>
        <p:spPr>
          <a:xfrm>
            <a:off x="2885143" y="5692657"/>
            <a:ext cx="895919" cy="692498"/>
          </a:xfrm>
          <a:prstGeom prst="rect">
            <a:avLst/>
          </a:prstGeom>
        </p:spPr>
      </p:pic>
      <p:sp>
        <p:nvSpPr>
          <p:cNvPr id="22" name="TextBox 21">
            <a:extLst>
              <a:ext uri="{FF2B5EF4-FFF2-40B4-BE49-F238E27FC236}">
                <a16:creationId xmlns:a16="http://schemas.microsoft.com/office/drawing/2014/main" id="{981E274A-1F96-0AD8-3B7C-3DED8F7698E2}"/>
              </a:ext>
            </a:extLst>
          </p:cNvPr>
          <p:cNvSpPr txBox="1"/>
          <p:nvPr/>
        </p:nvSpPr>
        <p:spPr>
          <a:xfrm>
            <a:off x="6330817" y="6306709"/>
            <a:ext cx="134734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91</a:t>
            </a:r>
          </a:p>
        </p:txBody>
      </p:sp>
      <p:sp>
        <p:nvSpPr>
          <p:cNvPr id="31" name="TextBox 30">
            <a:extLst>
              <a:ext uri="{FF2B5EF4-FFF2-40B4-BE49-F238E27FC236}">
                <a16:creationId xmlns:a16="http://schemas.microsoft.com/office/drawing/2014/main" id="{A8973269-043F-CB4F-6D31-E1D4C8297067}"/>
              </a:ext>
            </a:extLst>
          </p:cNvPr>
          <p:cNvSpPr txBox="1"/>
          <p:nvPr/>
        </p:nvSpPr>
        <p:spPr>
          <a:xfrm>
            <a:off x="243900" y="6314985"/>
            <a:ext cx="134734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94</a:t>
            </a:r>
          </a:p>
        </p:txBody>
      </p:sp>
      <p:sp>
        <p:nvSpPr>
          <p:cNvPr id="15" name="TextBox 14">
            <a:extLst>
              <a:ext uri="{FF2B5EF4-FFF2-40B4-BE49-F238E27FC236}">
                <a16:creationId xmlns:a16="http://schemas.microsoft.com/office/drawing/2014/main" id="{BFED48FB-CA8B-BE78-8FD9-D837BCA846BD}"/>
              </a:ext>
            </a:extLst>
          </p:cNvPr>
          <p:cNvSpPr txBox="1"/>
          <p:nvPr/>
        </p:nvSpPr>
        <p:spPr>
          <a:xfrm>
            <a:off x="9698894" y="6612114"/>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974673416"/>
      </p:ext>
    </p:extLst>
  </p:cSld>
  <p:clrMapOvr>
    <a:masterClrMapping/>
  </p:clrMapOvr>
  <p:transition spd="med">
    <p:fade thruBlk="1"/>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245" name="Group 1244">
            <a:extLst>
              <a:ext uri="{FF2B5EF4-FFF2-40B4-BE49-F238E27FC236}">
                <a16:creationId xmlns:a16="http://schemas.microsoft.com/office/drawing/2014/main" id="{E4295ED3-6117-F2F1-3AD2-FD865129E5DA}"/>
              </a:ext>
            </a:extLst>
          </p:cNvPr>
          <p:cNvGrpSpPr/>
          <p:nvPr/>
        </p:nvGrpSpPr>
        <p:grpSpPr>
          <a:xfrm>
            <a:off x="8187630" y="2931838"/>
            <a:ext cx="1434732" cy="2156293"/>
            <a:chOff x="8205900" y="2909602"/>
            <a:chExt cx="1434732" cy="2156293"/>
          </a:xfrm>
        </p:grpSpPr>
        <p:pic>
          <p:nvPicPr>
            <p:cNvPr id="1242" name="Picture 1241">
              <a:extLst>
                <a:ext uri="{FF2B5EF4-FFF2-40B4-BE49-F238E27FC236}">
                  <a16:creationId xmlns:a16="http://schemas.microsoft.com/office/drawing/2014/main" id="{D1F9B697-2454-5D80-6DDA-9B4B968B10F9}"/>
                </a:ext>
              </a:extLst>
            </p:cNvPr>
            <p:cNvPicPr>
              <a:picLocks noChangeAspect="1"/>
            </p:cNvPicPr>
            <p:nvPr/>
          </p:nvPicPr>
          <p:blipFill>
            <a:blip r:embed="rId3">
              <a:duotone>
                <a:prstClr val="black"/>
                <a:schemeClr val="accent3">
                  <a:tint val="45000"/>
                  <a:satMod val="400000"/>
                </a:schemeClr>
              </a:duotone>
            </a:blip>
            <a:stretch>
              <a:fillRect/>
            </a:stretch>
          </p:blipFill>
          <p:spPr>
            <a:xfrm>
              <a:off x="8205900" y="2909602"/>
              <a:ext cx="1434732" cy="2156293"/>
            </a:xfrm>
            <a:prstGeom prst="rect">
              <a:avLst/>
            </a:prstGeom>
          </p:spPr>
        </p:pic>
        <p:sp>
          <p:nvSpPr>
            <p:cNvPr id="1243" name="Oval 1242">
              <a:extLst>
                <a:ext uri="{FF2B5EF4-FFF2-40B4-BE49-F238E27FC236}">
                  <a16:creationId xmlns:a16="http://schemas.microsoft.com/office/drawing/2014/main" id="{A99A7D9F-CE7A-13B4-8923-1F087EAA6882}"/>
                </a:ext>
              </a:extLst>
            </p:cNvPr>
            <p:cNvSpPr/>
            <p:nvPr/>
          </p:nvSpPr>
          <p:spPr>
            <a:xfrm>
              <a:off x="8609162" y="3087990"/>
              <a:ext cx="583507" cy="589739"/>
            </a:xfrm>
            <a:prstGeom prst="ellipse">
              <a:avLst/>
            </a:prstGeom>
            <a:solidFill>
              <a:srgbClr val="D1FC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1FCFB"/>
                </a:solidFill>
              </a:endParaRPr>
            </a:p>
          </p:txBody>
        </p:sp>
        <p:sp>
          <p:nvSpPr>
            <p:cNvPr id="1244" name="TextBox 1243">
              <a:extLst>
                <a:ext uri="{FF2B5EF4-FFF2-40B4-BE49-F238E27FC236}">
                  <a16:creationId xmlns:a16="http://schemas.microsoft.com/office/drawing/2014/main" id="{C3248D07-317A-1CB4-9F4C-A7718CB36263}"/>
                </a:ext>
              </a:extLst>
            </p:cNvPr>
            <p:cNvSpPr txBox="1"/>
            <p:nvPr/>
          </p:nvSpPr>
          <p:spPr>
            <a:xfrm>
              <a:off x="8285049" y="3131114"/>
              <a:ext cx="1246081" cy="523220"/>
            </a:xfrm>
            <a:prstGeom prst="rect">
              <a:avLst/>
            </a:prstGeom>
            <a:noFill/>
            <a:ln>
              <a:noFill/>
            </a:ln>
          </p:spPr>
          <p:txBody>
            <a:bodyPr wrap="square" rtlCol="0">
              <a:spAutoFit/>
            </a:bodyPr>
            <a:lstStyle/>
            <a:p>
              <a:pPr algn="ctr"/>
              <a:r>
                <a:rPr lang="en-US" sz="2800" spc="40" dirty="0">
                  <a:latin typeface="Hardwick WF" pitchFamily="2" charset="0"/>
                </a:rPr>
                <a:t>$</a:t>
              </a:r>
            </a:p>
          </p:txBody>
        </p:sp>
      </p:grpSp>
      <p:pic>
        <p:nvPicPr>
          <p:cNvPr id="1170" name="Picture 1169">
            <a:extLst>
              <a:ext uri="{FF2B5EF4-FFF2-40B4-BE49-F238E27FC236}">
                <a16:creationId xmlns:a16="http://schemas.microsoft.com/office/drawing/2014/main" id="{0D2C5F91-CE7D-BAFE-FC8F-B09D19BF4419}"/>
              </a:ext>
            </a:extLst>
          </p:cNvPr>
          <p:cNvPicPr>
            <a:picLocks noChangeAspect="1"/>
          </p:cNvPicPr>
          <p:nvPr/>
        </p:nvPicPr>
        <p:blipFill rotWithShape="1">
          <a:blip r:embed="rId4">
            <a:duotone>
              <a:prstClr val="black"/>
              <a:srgbClr val="D9C3A5">
                <a:tint val="50000"/>
                <a:satMod val="180000"/>
              </a:srgbClr>
            </a:duotone>
            <a:extLst>
              <a:ext uri="{BEBA8EAE-BF5A-486C-A8C5-ECC9F3942E4B}">
                <a14:imgProps xmlns:a14="http://schemas.microsoft.com/office/drawing/2010/main">
                  <a14:imgLayer r:embed="rId5">
                    <a14:imgEffect>
                      <a14:brightnessContrast bright="-48000"/>
                    </a14:imgEffect>
                  </a14:imgLayer>
                </a14:imgProps>
              </a:ext>
            </a:extLst>
          </a:blip>
          <a:srcRect l="6914"/>
          <a:stretch/>
        </p:blipFill>
        <p:spPr>
          <a:xfrm rot="15898943">
            <a:off x="2414368" y="743304"/>
            <a:ext cx="1445691" cy="2055541"/>
          </a:xfrm>
          <a:prstGeom prst="rect">
            <a:avLst/>
          </a:prstGeom>
        </p:spPr>
      </p:pic>
      <p:grpSp>
        <p:nvGrpSpPr>
          <p:cNvPr id="5" name="Group 4">
            <a:extLst>
              <a:ext uri="{FF2B5EF4-FFF2-40B4-BE49-F238E27FC236}">
                <a16:creationId xmlns:a16="http://schemas.microsoft.com/office/drawing/2014/main" id="{8F23A724-05B5-93BC-C31A-813EDDC5B944}"/>
              </a:ext>
            </a:extLst>
          </p:cNvPr>
          <p:cNvGrpSpPr/>
          <p:nvPr/>
        </p:nvGrpSpPr>
        <p:grpSpPr>
          <a:xfrm>
            <a:off x="1208916" y="28126"/>
            <a:ext cx="9787121" cy="869855"/>
            <a:chOff x="6095" y="77325"/>
            <a:chExt cx="12191999" cy="869855"/>
          </a:xfrm>
        </p:grpSpPr>
        <p:sp>
          <p:nvSpPr>
            <p:cNvPr id="8" name="Rounded Rectangle 7">
              <a:extLst>
                <a:ext uri="{FF2B5EF4-FFF2-40B4-BE49-F238E27FC236}">
                  <a16:creationId xmlns:a16="http://schemas.microsoft.com/office/drawing/2014/main" id="{FD40579C-BAFF-A465-2109-B85C04D9BEFD}"/>
                </a:ext>
              </a:extLst>
            </p:cNvPr>
            <p:cNvSpPr/>
            <p:nvPr/>
          </p:nvSpPr>
          <p:spPr>
            <a:xfrm>
              <a:off x="6095" y="77325"/>
              <a:ext cx="12191999"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a:extLst>
                <a:ext uri="{FF2B5EF4-FFF2-40B4-BE49-F238E27FC236}">
                  <a16:creationId xmlns:a16="http://schemas.microsoft.com/office/drawing/2014/main" id="{08249CA0-537D-1122-26C0-75CBB3E4074C}"/>
                </a:ext>
              </a:extLst>
            </p:cNvPr>
            <p:cNvSpPr/>
            <p:nvPr/>
          </p:nvSpPr>
          <p:spPr>
            <a:xfrm>
              <a:off x="103631" y="143301"/>
              <a:ext cx="11984736"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85" name="Picture 1184">
            <a:extLst>
              <a:ext uri="{FF2B5EF4-FFF2-40B4-BE49-F238E27FC236}">
                <a16:creationId xmlns:a16="http://schemas.microsoft.com/office/drawing/2014/main" id="{68E47BFE-072A-17E8-4770-5223D8E111AC}"/>
              </a:ext>
            </a:extLst>
          </p:cNvPr>
          <p:cNvPicPr>
            <a:picLocks noChangeAspect="1"/>
          </p:cNvPicPr>
          <p:nvPr/>
        </p:nvPicPr>
        <p:blipFill>
          <a:blip r:embed="rId6">
            <a:alphaModFix/>
            <a:duotone>
              <a:prstClr val="black"/>
              <a:schemeClr val="accent3">
                <a:tint val="45000"/>
                <a:satMod val="400000"/>
              </a:schemeClr>
            </a:duotone>
            <a:extLst>
              <a:ext uri="{BEBA8EAE-BF5A-486C-A8C5-ECC9F3942E4B}">
                <a14:imgProps xmlns:a14="http://schemas.microsoft.com/office/drawing/2010/main">
                  <a14:imgLayer r:embed="rId7">
                    <a14:imgEffect>
                      <a14:backgroundRemoval t="6852" b="92037" l="9804" r="89951">
                        <a14:foregroundMark x1="90196" y1="39259" x2="90196" y2="39259"/>
                        <a14:foregroundMark x1="53431" y1="6852" x2="53431" y2="6852"/>
                        <a14:foregroundMark x1="42892" y1="89630" x2="42892" y2="89630"/>
                        <a14:foregroundMark x1="43627" y1="92037" x2="43627" y2="92037"/>
                      </a14:backgroundRemoval>
                    </a14:imgEffect>
                    <a14:imgEffect>
                      <a14:brightnessContrast bright="-47000"/>
                    </a14:imgEffect>
                  </a14:imgLayer>
                </a14:imgProps>
              </a:ext>
            </a:extLst>
          </a:blip>
          <a:stretch>
            <a:fillRect/>
          </a:stretch>
        </p:blipFill>
        <p:spPr>
          <a:xfrm rot="15898943">
            <a:off x="2418330" y="885035"/>
            <a:ext cx="1379098" cy="1825277"/>
          </a:xfrm>
          <a:prstGeom prst="rect">
            <a:avLst/>
          </a:prstGeom>
          <a:effectLst>
            <a:outerShdw blurRad="50800" dist="50800" dir="5400000" algn="ctr" rotWithShape="0">
              <a:srgbClr val="000000">
                <a:alpha val="0"/>
              </a:srgbClr>
            </a:outerShdw>
          </a:effectLst>
        </p:spPr>
      </p:pic>
      <p:sp>
        <p:nvSpPr>
          <p:cNvPr id="14" name="TextBox 13">
            <a:extLst>
              <a:ext uri="{FF2B5EF4-FFF2-40B4-BE49-F238E27FC236}">
                <a16:creationId xmlns:a16="http://schemas.microsoft.com/office/drawing/2014/main" id="{162D2F81-45EC-4F42-1EDD-0D69E1EE28DA}"/>
              </a:ext>
            </a:extLst>
          </p:cNvPr>
          <p:cNvSpPr txBox="1"/>
          <p:nvPr/>
        </p:nvSpPr>
        <p:spPr>
          <a:xfrm>
            <a:off x="909566" y="199033"/>
            <a:ext cx="10355220" cy="584775"/>
          </a:xfrm>
          <a:prstGeom prst="rect">
            <a:avLst/>
          </a:prstGeom>
          <a:noFill/>
        </p:spPr>
        <p:txBody>
          <a:bodyPr wrap="square" rtlCol="0">
            <a:spAutoFit/>
          </a:bodyPr>
          <a:lstStyle/>
          <a:p>
            <a:pPr algn="ctr"/>
            <a:r>
              <a:rPr lang="en-US" sz="3200" spc="40">
                <a:solidFill>
                  <a:srgbClr val="E5E9D0"/>
                </a:solidFill>
                <a:latin typeface="Hardwick WF" pitchFamily="2" charset="0"/>
              </a:rPr>
              <a:t>SETTING WELFARE MISCONCEPTIONS STRAIGHT</a:t>
            </a:r>
            <a:endParaRPr lang="en-US" sz="3200" i="1" spc="40" dirty="0">
              <a:solidFill>
                <a:srgbClr val="E5E9D0"/>
              </a:solidFill>
              <a:latin typeface="Avenir Next" panose="020B0503020202020204" pitchFamily="34" charset="0"/>
            </a:endParaRPr>
          </a:p>
        </p:txBody>
      </p:sp>
      <p:sp>
        <p:nvSpPr>
          <p:cNvPr id="1125" name="Rounded Rectangle 1124">
            <a:extLst>
              <a:ext uri="{FF2B5EF4-FFF2-40B4-BE49-F238E27FC236}">
                <a16:creationId xmlns:a16="http://schemas.microsoft.com/office/drawing/2014/main" id="{0F60178E-2D73-D3CF-6DFE-134204B5EA7B}"/>
              </a:ext>
            </a:extLst>
          </p:cNvPr>
          <p:cNvSpPr/>
          <p:nvPr/>
        </p:nvSpPr>
        <p:spPr>
          <a:xfrm>
            <a:off x="333512" y="1768362"/>
            <a:ext cx="11489117" cy="4757944"/>
          </a:xfrm>
          <a:prstGeom prst="roundRect">
            <a:avLst>
              <a:gd name="adj" fmla="val 0"/>
            </a:avLst>
          </a:prstGeom>
          <a:noFill/>
          <a:ln>
            <a:solidFill>
              <a:srgbClr val="FF72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26" name="Straight Connector 1125">
            <a:extLst>
              <a:ext uri="{FF2B5EF4-FFF2-40B4-BE49-F238E27FC236}">
                <a16:creationId xmlns:a16="http://schemas.microsoft.com/office/drawing/2014/main" id="{441645B5-4EE8-B87D-C36D-B6563AFC2A78}"/>
              </a:ext>
            </a:extLst>
          </p:cNvPr>
          <p:cNvCxnSpPr>
            <a:cxnSpLocks/>
          </p:cNvCxnSpPr>
          <p:nvPr/>
        </p:nvCxnSpPr>
        <p:spPr>
          <a:xfrm>
            <a:off x="6108743" y="1768363"/>
            <a:ext cx="0" cy="4757943"/>
          </a:xfrm>
          <a:prstGeom prst="line">
            <a:avLst/>
          </a:prstGeom>
          <a:ln>
            <a:solidFill>
              <a:srgbClr val="FF7250"/>
            </a:solidFill>
            <a:prstDash val="sysDot"/>
          </a:ln>
        </p:spPr>
        <p:style>
          <a:lnRef idx="1">
            <a:schemeClr val="accent1"/>
          </a:lnRef>
          <a:fillRef idx="0">
            <a:schemeClr val="accent1"/>
          </a:fillRef>
          <a:effectRef idx="0">
            <a:schemeClr val="accent1"/>
          </a:effectRef>
          <a:fontRef idx="minor">
            <a:schemeClr val="tx1"/>
          </a:fontRef>
        </p:style>
      </p:cxnSp>
      <p:sp>
        <p:nvSpPr>
          <p:cNvPr id="1129" name="Rectangle 1128">
            <a:extLst>
              <a:ext uri="{FF2B5EF4-FFF2-40B4-BE49-F238E27FC236}">
                <a16:creationId xmlns:a16="http://schemas.microsoft.com/office/drawing/2014/main" id="{39EE588B-DDA2-D35C-B6EF-683DAD66F3F6}"/>
              </a:ext>
            </a:extLst>
          </p:cNvPr>
          <p:cNvSpPr/>
          <p:nvPr/>
        </p:nvSpPr>
        <p:spPr>
          <a:xfrm>
            <a:off x="645790" y="1544903"/>
            <a:ext cx="5156962" cy="505457"/>
          </a:xfrm>
          <a:prstGeom prst="rect">
            <a:avLst/>
          </a:prstGeom>
          <a:solidFill>
            <a:schemeClr val="tx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0" name="TextBox 1129">
            <a:extLst>
              <a:ext uri="{FF2B5EF4-FFF2-40B4-BE49-F238E27FC236}">
                <a16:creationId xmlns:a16="http://schemas.microsoft.com/office/drawing/2014/main" id="{4D88DE2B-E3EA-79CB-3EFC-E18A69DFD9D0}"/>
              </a:ext>
            </a:extLst>
          </p:cNvPr>
          <p:cNvSpPr txBox="1"/>
          <p:nvPr/>
        </p:nvSpPr>
        <p:spPr>
          <a:xfrm>
            <a:off x="281334" y="1608446"/>
            <a:ext cx="5930846" cy="400110"/>
          </a:xfrm>
          <a:prstGeom prst="rect">
            <a:avLst/>
          </a:prstGeom>
          <a:noFill/>
          <a:ln>
            <a:noFill/>
          </a:ln>
        </p:spPr>
        <p:txBody>
          <a:bodyPr wrap="square" rtlCol="0">
            <a:spAutoFit/>
          </a:bodyPr>
          <a:lstStyle/>
          <a:p>
            <a:pPr algn="ctr"/>
            <a:r>
              <a:rPr lang="en-US" sz="2000" spc="40">
                <a:solidFill>
                  <a:srgbClr val="FF7452"/>
                </a:solidFill>
                <a:latin typeface="Hardwick WF" pitchFamily="2" charset="0"/>
              </a:rPr>
              <a:t>WELFARE ENCOURAGES UNEMPLOYMENT?</a:t>
            </a:r>
            <a:endParaRPr lang="en-US" sz="2000" spc="40" dirty="0">
              <a:solidFill>
                <a:srgbClr val="FF7452"/>
              </a:solidFill>
              <a:latin typeface="Hardwick WF" pitchFamily="2" charset="0"/>
            </a:endParaRPr>
          </a:p>
        </p:txBody>
      </p:sp>
      <p:grpSp>
        <p:nvGrpSpPr>
          <p:cNvPr id="1177" name="Group 1176">
            <a:extLst>
              <a:ext uri="{FF2B5EF4-FFF2-40B4-BE49-F238E27FC236}">
                <a16:creationId xmlns:a16="http://schemas.microsoft.com/office/drawing/2014/main" id="{E3E0EAB9-108D-D078-C342-717060591447}"/>
              </a:ext>
            </a:extLst>
          </p:cNvPr>
          <p:cNvGrpSpPr/>
          <p:nvPr/>
        </p:nvGrpSpPr>
        <p:grpSpPr>
          <a:xfrm>
            <a:off x="2451908" y="1052936"/>
            <a:ext cx="1623677" cy="564627"/>
            <a:chOff x="2454150" y="1193680"/>
            <a:chExt cx="1623677" cy="564627"/>
          </a:xfrm>
        </p:grpSpPr>
        <p:sp>
          <p:nvSpPr>
            <p:cNvPr id="1171" name="TextBox 1170">
              <a:extLst>
                <a:ext uri="{FF2B5EF4-FFF2-40B4-BE49-F238E27FC236}">
                  <a16:creationId xmlns:a16="http://schemas.microsoft.com/office/drawing/2014/main" id="{3AA492D3-D756-0D11-EAF9-89FDEE5AB1AD}"/>
                </a:ext>
              </a:extLst>
            </p:cNvPr>
            <p:cNvSpPr txBox="1"/>
            <p:nvPr/>
          </p:nvSpPr>
          <p:spPr>
            <a:xfrm>
              <a:off x="2454150" y="1450530"/>
              <a:ext cx="1052819" cy="307777"/>
            </a:xfrm>
            <a:prstGeom prst="rect">
              <a:avLst/>
            </a:prstGeom>
            <a:noFill/>
          </p:spPr>
          <p:txBody>
            <a:bodyPr wrap="square" rtlCol="0">
              <a:spAutoFit/>
            </a:bodyPr>
            <a:lstStyle/>
            <a:p>
              <a:r>
                <a:rPr lang="en-US" sz="1400" b="1" dirty="0">
                  <a:solidFill>
                    <a:srgbClr val="E5EBD7"/>
                  </a:solidFill>
                  <a:latin typeface="Courier New" panose="02070309020205020404" pitchFamily="49" charset="0"/>
                  <a:cs typeface="Courier New" panose="02070309020205020404" pitchFamily="49" charset="0"/>
                </a:rPr>
                <a:t>*</a:t>
              </a:r>
            </a:p>
          </p:txBody>
        </p:sp>
        <p:sp>
          <p:nvSpPr>
            <p:cNvPr id="1172" name="TextBox 1171">
              <a:extLst>
                <a:ext uri="{FF2B5EF4-FFF2-40B4-BE49-F238E27FC236}">
                  <a16:creationId xmlns:a16="http://schemas.microsoft.com/office/drawing/2014/main" id="{7515971E-B174-6BD3-D94D-65E092200820}"/>
                </a:ext>
              </a:extLst>
            </p:cNvPr>
            <p:cNvSpPr txBox="1"/>
            <p:nvPr/>
          </p:nvSpPr>
          <p:spPr>
            <a:xfrm rot="19830904">
              <a:off x="2531103" y="1193680"/>
              <a:ext cx="1052819" cy="261610"/>
            </a:xfrm>
            <a:prstGeom prst="rect">
              <a:avLst/>
            </a:prstGeom>
            <a:noFill/>
          </p:spPr>
          <p:txBody>
            <a:bodyPr wrap="square" rtlCol="0">
              <a:spAutoFit/>
            </a:bodyPr>
            <a:lstStyle/>
            <a:p>
              <a:r>
                <a:rPr lang="en-US" sz="1100" b="1" dirty="0">
                  <a:solidFill>
                    <a:srgbClr val="E5EBD7"/>
                  </a:solidFill>
                  <a:latin typeface="Courier New" panose="02070309020205020404" pitchFamily="49" charset="0"/>
                  <a:cs typeface="Courier New" panose="02070309020205020404" pitchFamily="49" charset="0"/>
                </a:rPr>
                <a:t>M</a:t>
              </a:r>
            </a:p>
          </p:txBody>
        </p:sp>
        <p:sp>
          <p:nvSpPr>
            <p:cNvPr id="1173" name="TextBox 1172">
              <a:extLst>
                <a:ext uri="{FF2B5EF4-FFF2-40B4-BE49-F238E27FC236}">
                  <a16:creationId xmlns:a16="http://schemas.microsoft.com/office/drawing/2014/main" id="{B4B994CF-2126-FA3E-F47D-24A0826E6059}"/>
                </a:ext>
              </a:extLst>
            </p:cNvPr>
            <p:cNvSpPr txBox="1"/>
            <p:nvPr/>
          </p:nvSpPr>
          <p:spPr>
            <a:xfrm rot="20725533">
              <a:off x="2677382" y="1234423"/>
              <a:ext cx="1052819" cy="261610"/>
            </a:xfrm>
            <a:prstGeom prst="rect">
              <a:avLst/>
            </a:prstGeom>
            <a:noFill/>
          </p:spPr>
          <p:txBody>
            <a:bodyPr wrap="square" rtlCol="0">
              <a:spAutoFit/>
            </a:bodyPr>
            <a:lstStyle/>
            <a:p>
              <a:r>
                <a:rPr lang="en-US" sz="1100" b="1" dirty="0">
                  <a:solidFill>
                    <a:srgbClr val="E5EBD7"/>
                  </a:solidFill>
                  <a:latin typeface="Courier New" panose="02070309020205020404" pitchFamily="49" charset="0"/>
                  <a:cs typeface="Courier New" panose="02070309020205020404" pitchFamily="49" charset="0"/>
                </a:rPr>
                <a:t>Y</a:t>
              </a:r>
            </a:p>
          </p:txBody>
        </p:sp>
        <p:sp>
          <p:nvSpPr>
            <p:cNvPr id="1174" name="TextBox 1173">
              <a:extLst>
                <a:ext uri="{FF2B5EF4-FFF2-40B4-BE49-F238E27FC236}">
                  <a16:creationId xmlns:a16="http://schemas.microsoft.com/office/drawing/2014/main" id="{BA24FF52-D41E-54CE-CEE1-2486D61F1820}"/>
                </a:ext>
              </a:extLst>
            </p:cNvPr>
            <p:cNvSpPr txBox="1"/>
            <p:nvPr/>
          </p:nvSpPr>
          <p:spPr>
            <a:xfrm rot="21343030">
              <a:off x="2797155" y="1283033"/>
              <a:ext cx="1052819" cy="261610"/>
            </a:xfrm>
            <a:prstGeom prst="rect">
              <a:avLst/>
            </a:prstGeom>
            <a:noFill/>
          </p:spPr>
          <p:txBody>
            <a:bodyPr wrap="square" rtlCol="0">
              <a:spAutoFit/>
            </a:bodyPr>
            <a:lstStyle/>
            <a:p>
              <a:r>
                <a:rPr lang="en-US" sz="1100" b="1" dirty="0">
                  <a:solidFill>
                    <a:srgbClr val="E5EBD7"/>
                  </a:solidFill>
                  <a:latin typeface="Courier New" panose="02070309020205020404" pitchFamily="49" charset="0"/>
                  <a:cs typeface="Courier New" panose="02070309020205020404" pitchFamily="49" charset="0"/>
                </a:rPr>
                <a:t>T</a:t>
              </a:r>
            </a:p>
          </p:txBody>
        </p:sp>
        <p:sp>
          <p:nvSpPr>
            <p:cNvPr id="1175" name="TextBox 1174">
              <a:extLst>
                <a:ext uri="{FF2B5EF4-FFF2-40B4-BE49-F238E27FC236}">
                  <a16:creationId xmlns:a16="http://schemas.microsoft.com/office/drawing/2014/main" id="{DF7A8FF1-EF94-398E-E0BA-AF320F3973C6}"/>
                </a:ext>
              </a:extLst>
            </p:cNvPr>
            <p:cNvSpPr txBox="1"/>
            <p:nvPr/>
          </p:nvSpPr>
          <p:spPr>
            <a:xfrm rot="219763">
              <a:off x="2911115" y="1334616"/>
              <a:ext cx="1052819" cy="261610"/>
            </a:xfrm>
            <a:prstGeom prst="rect">
              <a:avLst/>
            </a:prstGeom>
            <a:noFill/>
          </p:spPr>
          <p:txBody>
            <a:bodyPr wrap="square" rtlCol="0">
              <a:spAutoFit/>
            </a:bodyPr>
            <a:lstStyle/>
            <a:p>
              <a:r>
                <a:rPr lang="en-US" sz="1100" b="1" dirty="0">
                  <a:solidFill>
                    <a:srgbClr val="E5EBD7"/>
                  </a:solidFill>
                  <a:latin typeface="Courier New" panose="02070309020205020404" pitchFamily="49" charset="0"/>
                  <a:cs typeface="Courier New" panose="02070309020205020404" pitchFamily="49" charset="0"/>
                </a:rPr>
                <a:t>H</a:t>
              </a:r>
            </a:p>
          </p:txBody>
        </p:sp>
        <p:sp>
          <p:nvSpPr>
            <p:cNvPr id="1176" name="TextBox 1175">
              <a:extLst>
                <a:ext uri="{FF2B5EF4-FFF2-40B4-BE49-F238E27FC236}">
                  <a16:creationId xmlns:a16="http://schemas.microsoft.com/office/drawing/2014/main" id="{64F83FF4-CFA3-4B0F-B236-2D6FA9188A19}"/>
                </a:ext>
              </a:extLst>
            </p:cNvPr>
            <p:cNvSpPr txBox="1"/>
            <p:nvPr/>
          </p:nvSpPr>
          <p:spPr>
            <a:xfrm>
              <a:off x="3025008" y="1312392"/>
              <a:ext cx="1052819" cy="307777"/>
            </a:xfrm>
            <a:prstGeom prst="rect">
              <a:avLst/>
            </a:prstGeom>
            <a:noFill/>
          </p:spPr>
          <p:txBody>
            <a:bodyPr wrap="square" rtlCol="0">
              <a:spAutoFit/>
            </a:bodyPr>
            <a:lstStyle/>
            <a:p>
              <a:r>
                <a:rPr lang="en-US" sz="1400" b="1" dirty="0">
                  <a:solidFill>
                    <a:srgbClr val="E5EBD7"/>
                  </a:solidFill>
                  <a:latin typeface="Courier New" panose="02070309020205020404" pitchFamily="49" charset="0"/>
                  <a:cs typeface="Courier New" panose="02070309020205020404" pitchFamily="49" charset="0"/>
                </a:rPr>
                <a:t>*</a:t>
              </a:r>
            </a:p>
          </p:txBody>
        </p:sp>
      </p:grpSp>
      <p:pic>
        <p:nvPicPr>
          <p:cNvPr id="1256" name="Picture 1255">
            <a:extLst>
              <a:ext uri="{FF2B5EF4-FFF2-40B4-BE49-F238E27FC236}">
                <a16:creationId xmlns:a16="http://schemas.microsoft.com/office/drawing/2014/main" id="{E157EE35-49E5-04B6-AE98-363BE8E08DD9}"/>
              </a:ext>
            </a:extLst>
          </p:cNvPr>
          <p:cNvPicPr>
            <a:picLocks noChangeAspect="1"/>
          </p:cNvPicPr>
          <p:nvPr/>
        </p:nvPicPr>
        <p:blipFill rotWithShape="1">
          <a:blip r:embed="rId8"/>
          <a:srcRect l="5927"/>
          <a:stretch/>
        </p:blipFill>
        <p:spPr>
          <a:xfrm rot="9935914" flipH="1" flipV="1">
            <a:off x="7806357" y="2469360"/>
            <a:ext cx="642194" cy="1100895"/>
          </a:xfrm>
          <a:prstGeom prst="rect">
            <a:avLst/>
          </a:prstGeom>
        </p:spPr>
      </p:pic>
      <p:grpSp>
        <p:nvGrpSpPr>
          <p:cNvPr id="1178" name="Group 1177">
            <a:extLst>
              <a:ext uri="{FF2B5EF4-FFF2-40B4-BE49-F238E27FC236}">
                <a16:creationId xmlns:a16="http://schemas.microsoft.com/office/drawing/2014/main" id="{B7552BF5-E6F9-1D82-6ADE-941902D722B2}"/>
              </a:ext>
            </a:extLst>
          </p:cNvPr>
          <p:cNvGrpSpPr/>
          <p:nvPr/>
        </p:nvGrpSpPr>
        <p:grpSpPr>
          <a:xfrm rot="10615076">
            <a:off x="2228625" y="2010215"/>
            <a:ext cx="1623676" cy="564632"/>
            <a:chOff x="2454149" y="1193675"/>
            <a:chExt cx="1623676" cy="564632"/>
          </a:xfrm>
        </p:grpSpPr>
        <p:sp>
          <p:nvSpPr>
            <p:cNvPr id="1179" name="TextBox 1178">
              <a:extLst>
                <a:ext uri="{FF2B5EF4-FFF2-40B4-BE49-F238E27FC236}">
                  <a16:creationId xmlns:a16="http://schemas.microsoft.com/office/drawing/2014/main" id="{17D9E544-BB5E-5379-16FB-35E0A8C86001}"/>
                </a:ext>
              </a:extLst>
            </p:cNvPr>
            <p:cNvSpPr txBox="1"/>
            <p:nvPr/>
          </p:nvSpPr>
          <p:spPr>
            <a:xfrm>
              <a:off x="2454149" y="1450530"/>
              <a:ext cx="1052819" cy="307777"/>
            </a:xfrm>
            <a:prstGeom prst="rect">
              <a:avLst/>
            </a:prstGeom>
            <a:noFill/>
          </p:spPr>
          <p:txBody>
            <a:bodyPr wrap="square" rtlCol="0">
              <a:spAutoFit/>
            </a:bodyPr>
            <a:lstStyle/>
            <a:p>
              <a:r>
                <a:rPr lang="en-US" sz="1400" b="1" dirty="0">
                  <a:solidFill>
                    <a:srgbClr val="E5EBD7"/>
                  </a:solidFill>
                  <a:latin typeface="Courier New" panose="02070309020205020404" pitchFamily="49" charset="0"/>
                  <a:cs typeface="Courier New" panose="02070309020205020404" pitchFamily="49" charset="0"/>
                </a:rPr>
                <a:t>*</a:t>
              </a:r>
            </a:p>
          </p:txBody>
        </p:sp>
        <p:sp>
          <p:nvSpPr>
            <p:cNvPr id="1180" name="TextBox 1179">
              <a:extLst>
                <a:ext uri="{FF2B5EF4-FFF2-40B4-BE49-F238E27FC236}">
                  <a16:creationId xmlns:a16="http://schemas.microsoft.com/office/drawing/2014/main" id="{BD6B7832-FEC3-0CAA-45E6-8092878A016B}"/>
                </a:ext>
              </a:extLst>
            </p:cNvPr>
            <p:cNvSpPr txBox="1"/>
            <p:nvPr/>
          </p:nvSpPr>
          <p:spPr>
            <a:xfrm rot="19830904">
              <a:off x="2531098" y="1193675"/>
              <a:ext cx="1052819" cy="261610"/>
            </a:xfrm>
            <a:prstGeom prst="rect">
              <a:avLst/>
            </a:prstGeom>
            <a:noFill/>
          </p:spPr>
          <p:txBody>
            <a:bodyPr wrap="square" rtlCol="0">
              <a:spAutoFit/>
            </a:bodyPr>
            <a:lstStyle/>
            <a:p>
              <a:r>
                <a:rPr lang="en-US" sz="1100" b="1" dirty="0">
                  <a:solidFill>
                    <a:srgbClr val="E5EBD7"/>
                  </a:solidFill>
                  <a:latin typeface="Courier New" panose="02070309020205020404" pitchFamily="49" charset="0"/>
                  <a:cs typeface="Courier New" panose="02070309020205020404" pitchFamily="49" charset="0"/>
                </a:rPr>
                <a:t>M</a:t>
              </a:r>
            </a:p>
          </p:txBody>
        </p:sp>
        <p:sp>
          <p:nvSpPr>
            <p:cNvPr id="1181" name="TextBox 1180">
              <a:extLst>
                <a:ext uri="{FF2B5EF4-FFF2-40B4-BE49-F238E27FC236}">
                  <a16:creationId xmlns:a16="http://schemas.microsoft.com/office/drawing/2014/main" id="{5EA54226-8874-7ABC-535F-07934ABFC309}"/>
                </a:ext>
              </a:extLst>
            </p:cNvPr>
            <p:cNvSpPr txBox="1"/>
            <p:nvPr/>
          </p:nvSpPr>
          <p:spPr>
            <a:xfrm rot="20725533">
              <a:off x="2677378" y="1234425"/>
              <a:ext cx="1052819" cy="261610"/>
            </a:xfrm>
            <a:prstGeom prst="rect">
              <a:avLst/>
            </a:prstGeom>
            <a:noFill/>
          </p:spPr>
          <p:txBody>
            <a:bodyPr wrap="square" rtlCol="0">
              <a:spAutoFit/>
            </a:bodyPr>
            <a:lstStyle/>
            <a:p>
              <a:r>
                <a:rPr lang="en-US" sz="1100" b="1" dirty="0">
                  <a:solidFill>
                    <a:srgbClr val="E5EBD7"/>
                  </a:solidFill>
                  <a:latin typeface="Courier New" panose="02070309020205020404" pitchFamily="49" charset="0"/>
                  <a:cs typeface="Courier New" panose="02070309020205020404" pitchFamily="49" charset="0"/>
                </a:rPr>
                <a:t>Y</a:t>
              </a:r>
            </a:p>
          </p:txBody>
        </p:sp>
        <p:sp>
          <p:nvSpPr>
            <p:cNvPr id="1182" name="TextBox 1181">
              <a:extLst>
                <a:ext uri="{FF2B5EF4-FFF2-40B4-BE49-F238E27FC236}">
                  <a16:creationId xmlns:a16="http://schemas.microsoft.com/office/drawing/2014/main" id="{75B25574-144A-7B20-D7B8-E1D276E8E2D1}"/>
                </a:ext>
              </a:extLst>
            </p:cNvPr>
            <p:cNvSpPr txBox="1"/>
            <p:nvPr/>
          </p:nvSpPr>
          <p:spPr>
            <a:xfrm rot="21343030">
              <a:off x="2797149" y="1283034"/>
              <a:ext cx="1052819" cy="261610"/>
            </a:xfrm>
            <a:prstGeom prst="rect">
              <a:avLst/>
            </a:prstGeom>
            <a:noFill/>
          </p:spPr>
          <p:txBody>
            <a:bodyPr wrap="square" rtlCol="0">
              <a:spAutoFit/>
            </a:bodyPr>
            <a:lstStyle/>
            <a:p>
              <a:r>
                <a:rPr lang="en-US" sz="1100" b="1" dirty="0">
                  <a:solidFill>
                    <a:srgbClr val="E5EBD7"/>
                  </a:solidFill>
                  <a:latin typeface="Courier New" panose="02070309020205020404" pitchFamily="49" charset="0"/>
                  <a:cs typeface="Courier New" panose="02070309020205020404" pitchFamily="49" charset="0"/>
                </a:rPr>
                <a:t>T</a:t>
              </a:r>
            </a:p>
          </p:txBody>
        </p:sp>
        <p:sp>
          <p:nvSpPr>
            <p:cNvPr id="1183" name="TextBox 1182">
              <a:extLst>
                <a:ext uri="{FF2B5EF4-FFF2-40B4-BE49-F238E27FC236}">
                  <a16:creationId xmlns:a16="http://schemas.microsoft.com/office/drawing/2014/main" id="{F7B11A6F-CECA-99F6-D683-10B1DCFA87F7}"/>
                </a:ext>
              </a:extLst>
            </p:cNvPr>
            <p:cNvSpPr txBox="1"/>
            <p:nvPr/>
          </p:nvSpPr>
          <p:spPr>
            <a:xfrm rot="219763">
              <a:off x="2911110" y="1334610"/>
              <a:ext cx="1052819" cy="261610"/>
            </a:xfrm>
            <a:prstGeom prst="rect">
              <a:avLst/>
            </a:prstGeom>
            <a:noFill/>
          </p:spPr>
          <p:txBody>
            <a:bodyPr wrap="square" rtlCol="0">
              <a:spAutoFit/>
            </a:bodyPr>
            <a:lstStyle/>
            <a:p>
              <a:r>
                <a:rPr lang="en-US" sz="1100" b="1" dirty="0">
                  <a:solidFill>
                    <a:srgbClr val="E5EBD7"/>
                  </a:solidFill>
                  <a:latin typeface="Courier New" panose="02070309020205020404" pitchFamily="49" charset="0"/>
                  <a:cs typeface="Courier New" panose="02070309020205020404" pitchFamily="49" charset="0"/>
                </a:rPr>
                <a:t>H</a:t>
              </a:r>
            </a:p>
          </p:txBody>
        </p:sp>
        <p:sp>
          <p:nvSpPr>
            <p:cNvPr id="1184" name="TextBox 1183">
              <a:extLst>
                <a:ext uri="{FF2B5EF4-FFF2-40B4-BE49-F238E27FC236}">
                  <a16:creationId xmlns:a16="http://schemas.microsoft.com/office/drawing/2014/main" id="{123F4E89-3F4F-992C-39E0-C35747161C7E}"/>
                </a:ext>
              </a:extLst>
            </p:cNvPr>
            <p:cNvSpPr txBox="1"/>
            <p:nvPr/>
          </p:nvSpPr>
          <p:spPr>
            <a:xfrm>
              <a:off x="3025006" y="1312392"/>
              <a:ext cx="1052819" cy="307777"/>
            </a:xfrm>
            <a:prstGeom prst="rect">
              <a:avLst/>
            </a:prstGeom>
            <a:noFill/>
          </p:spPr>
          <p:txBody>
            <a:bodyPr wrap="square" rtlCol="0">
              <a:spAutoFit/>
            </a:bodyPr>
            <a:lstStyle/>
            <a:p>
              <a:r>
                <a:rPr lang="en-US" sz="1400" b="1" dirty="0">
                  <a:solidFill>
                    <a:srgbClr val="E5EBD7"/>
                  </a:solidFill>
                  <a:latin typeface="Courier New" panose="02070309020205020404" pitchFamily="49" charset="0"/>
                  <a:cs typeface="Courier New" panose="02070309020205020404" pitchFamily="49" charset="0"/>
                </a:rPr>
                <a:t>*</a:t>
              </a:r>
            </a:p>
          </p:txBody>
        </p:sp>
      </p:grpSp>
      <p:pic>
        <p:nvPicPr>
          <p:cNvPr id="2" name="Picture 1">
            <a:extLst>
              <a:ext uri="{FF2B5EF4-FFF2-40B4-BE49-F238E27FC236}">
                <a16:creationId xmlns:a16="http://schemas.microsoft.com/office/drawing/2014/main" id="{F2C4850B-D425-43B6-9E67-C9F7F54EAA4C}"/>
              </a:ext>
            </a:extLst>
          </p:cNvPr>
          <p:cNvPicPr>
            <a:picLocks noChangeAspect="1"/>
          </p:cNvPicPr>
          <p:nvPr/>
        </p:nvPicPr>
        <p:blipFill rotWithShape="1">
          <a:blip r:embed="rId4">
            <a:duotone>
              <a:prstClr val="black"/>
              <a:srgbClr val="D9C3A5">
                <a:tint val="50000"/>
                <a:satMod val="180000"/>
              </a:srgbClr>
            </a:duotone>
            <a:extLst>
              <a:ext uri="{BEBA8EAE-BF5A-486C-A8C5-ECC9F3942E4B}">
                <a14:imgProps xmlns:a14="http://schemas.microsoft.com/office/drawing/2010/main">
                  <a14:imgLayer r:embed="rId5">
                    <a14:imgEffect>
                      <a14:brightnessContrast bright="-48000"/>
                    </a14:imgEffect>
                  </a14:imgLayer>
                </a14:imgProps>
              </a:ext>
            </a:extLst>
          </a:blip>
          <a:srcRect l="6914"/>
          <a:stretch/>
        </p:blipFill>
        <p:spPr>
          <a:xfrm rot="15898943">
            <a:off x="8211485" y="717958"/>
            <a:ext cx="1445691" cy="2055541"/>
          </a:xfrm>
          <a:prstGeom prst="rect">
            <a:avLst/>
          </a:prstGeom>
        </p:spPr>
      </p:pic>
      <p:pic>
        <p:nvPicPr>
          <p:cNvPr id="3" name="Picture 2">
            <a:extLst>
              <a:ext uri="{FF2B5EF4-FFF2-40B4-BE49-F238E27FC236}">
                <a16:creationId xmlns:a16="http://schemas.microsoft.com/office/drawing/2014/main" id="{CE1A650C-C4D5-4A8D-794F-5AD3172F03EF}"/>
              </a:ext>
            </a:extLst>
          </p:cNvPr>
          <p:cNvPicPr>
            <a:picLocks noChangeAspect="1"/>
          </p:cNvPicPr>
          <p:nvPr/>
        </p:nvPicPr>
        <p:blipFill>
          <a:blip r:embed="rId6">
            <a:alphaModFix/>
            <a:duotone>
              <a:prstClr val="black"/>
              <a:schemeClr val="accent3">
                <a:tint val="45000"/>
                <a:satMod val="400000"/>
              </a:schemeClr>
            </a:duotone>
            <a:extLst>
              <a:ext uri="{BEBA8EAE-BF5A-486C-A8C5-ECC9F3942E4B}">
                <a14:imgProps xmlns:a14="http://schemas.microsoft.com/office/drawing/2010/main">
                  <a14:imgLayer r:embed="rId7">
                    <a14:imgEffect>
                      <a14:backgroundRemoval t="6852" b="92037" l="9804" r="89951">
                        <a14:foregroundMark x1="90196" y1="39259" x2="90196" y2="39259"/>
                        <a14:foregroundMark x1="53431" y1="6852" x2="53431" y2="6852"/>
                        <a14:foregroundMark x1="42892" y1="89630" x2="42892" y2="89630"/>
                        <a14:foregroundMark x1="43627" y1="92037" x2="43627" y2="92037"/>
                      </a14:backgroundRemoval>
                    </a14:imgEffect>
                    <a14:imgEffect>
                      <a14:brightnessContrast bright="-47000"/>
                    </a14:imgEffect>
                  </a14:imgLayer>
                </a14:imgProps>
              </a:ext>
            </a:extLst>
          </a:blip>
          <a:stretch>
            <a:fillRect/>
          </a:stretch>
        </p:blipFill>
        <p:spPr>
          <a:xfrm rot="15898943">
            <a:off x="8215447" y="859689"/>
            <a:ext cx="1379098" cy="1825277"/>
          </a:xfrm>
          <a:prstGeom prst="rect">
            <a:avLst/>
          </a:prstGeom>
          <a:effectLst>
            <a:outerShdw blurRad="50800" dist="50800" dir="5400000" algn="ctr" rotWithShape="0">
              <a:srgbClr val="000000">
                <a:alpha val="0"/>
              </a:srgbClr>
            </a:outerShdw>
          </a:effectLst>
        </p:spPr>
      </p:pic>
      <p:sp>
        <p:nvSpPr>
          <p:cNvPr id="1188" name="Rectangle 1187">
            <a:extLst>
              <a:ext uri="{FF2B5EF4-FFF2-40B4-BE49-F238E27FC236}">
                <a16:creationId xmlns:a16="http://schemas.microsoft.com/office/drawing/2014/main" id="{4D900905-16D6-CA04-C5A9-472DC2F0F8D5}"/>
              </a:ext>
            </a:extLst>
          </p:cNvPr>
          <p:cNvSpPr/>
          <p:nvPr/>
        </p:nvSpPr>
        <p:spPr>
          <a:xfrm>
            <a:off x="6389249" y="1543031"/>
            <a:ext cx="5156962" cy="505457"/>
          </a:xfrm>
          <a:prstGeom prst="rect">
            <a:avLst/>
          </a:prstGeom>
          <a:solidFill>
            <a:schemeClr val="tx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9" name="TextBox 1188">
            <a:extLst>
              <a:ext uri="{FF2B5EF4-FFF2-40B4-BE49-F238E27FC236}">
                <a16:creationId xmlns:a16="http://schemas.microsoft.com/office/drawing/2014/main" id="{4439325F-B1F0-AF61-6942-787BD901E439}"/>
              </a:ext>
            </a:extLst>
          </p:cNvPr>
          <p:cNvSpPr txBox="1"/>
          <p:nvPr/>
        </p:nvSpPr>
        <p:spPr>
          <a:xfrm>
            <a:off x="5975366" y="1606574"/>
            <a:ext cx="5930846" cy="400110"/>
          </a:xfrm>
          <a:prstGeom prst="rect">
            <a:avLst/>
          </a:prstGeom>
          <a:noFill/>
          <a:ln>
            <a:noFill/>
          </a:ln>
        </p:spPr>
        <p:txBody>
          <a:bodyPr wrap="square" rtlCol="0">
            <a:spAutoFit/>
          </a:bodyPr>
          <a:lstStyle/>
          <a:p>
            <a:pPr algn="ctr"/>
            <a:r>
              <a:rPr lang="en-US" sz="2000" spc="40">
                <a:solidFill>
                  <a:srgbClr val="FF7452"/>
                </a:solidFill>
                <a:latin typeface="Hardwick WF" pitchFamily="2" charset="0"/>
              </a:rPr>
              <a:t>THE MIDDLE-CLASS PAYS THE PRICE?</a:t>
            </a:r>
            <a:endParaRPr lang="en-US" sz="2000" spc="40" dirty="0">
              <a:solidFill>
                <a:srgbClr val="FF7452"/>
              </a:solidFill>
              <a:latin typeface="Hardwick WF" pitchFamily="2" charset="0"/>
            </a:endParaRPr>
          </a:p>
        </p:txBody>
      </p:sp>
      <p:grpSp>
        <p:nvGrpSpPr>
          <p:cNvPr id="1190" name="Group 1189">
            <a:extLst>
              <a:ext uri="{FF2B5EF4-FFF2-40B4-BE49-F238E27FC236}">
                <a16:creationId xmlns:a16="http://schemas.microsoft.com/office/drawing/2014/main" id="{92B86E31-F104-676E-1006-D9760E9047E2}"/>
              </a:ext>
            </a:extLst>
          </p:cNvPr>
          <p:cNvGrpSpPr/>
          <p:nvPr/>
        </p:nvGrpSpPr>
        <p:grpSpPr>
          <a:xfrm>
            <a:off x="8243492" y="1022189"/>
            <a:ext cx="1623677" cy="564627"/>
            <a:chOff x="2454150" y="1193680"/>
            <a:chExt cx="1623677" cy="564627"/>
          </a:xfrm>
        </p:grpSpPr>
        <p:sp>
          <p:nvSpPr>
            <p:cNvPr id="1191" name="TextBox 1190">
              <a:extLst>
                <a:ext uri="{FF2B5EF4-FFF2-40B4-BE49-F238E27FC236}">
                  <a16:creationId xmlns:a16="http://schemas.microsoft.com/office/drawing/2014/main" id="{1D6A1F40-CF1A-7D8E-97E0-BBCA1683CC75}"/>
                </a:ext>
              </a:extLst>
            </p:cNvPr>
            <p:cNvSpPr txBox="1"/>
            <p:nvPr/>
          </p:nvSpPr>
          <p:spPr>
            <a:xfrm>
              <a:off x="2454150" y="1450530"/>
              <a:ext cx="1052819" cy="307777"/>
            </a:xfrm>
            <a:prstGeom prst="rect">
              <a:avLst/>
            </a:prstGeom>
            <a:noFill/>
          </p:spPr>
          <p:txBody>
            <a:bodyPr wrap="square" rtlCol="0">
              <a:spAutoFit/>
            </a:bodyPr>
            <a:lstStyle/>
            <a:p>
              <a:r>
                <a:rPr lang="en-US" sz="1400" b="1" dirty="0">
                  <a:solidFill>
                    <a:srgbClr val="E5EBD7"/>
                  </a:solidFill>
                  <a:latin typeface="Courier New" panose="02070309020205020404" pitchFamily="49" charset="0"/>
                  <a:cs typeface="Courier New" panose="02070309020205020404" pitchFamily="49" charset="0"/>
                </a:rPr>
                <a:t>*</a:t>
              </a:r>
            </a:p>
          </p:txBody>
        </p:sp>
        <p:sp>
          <p:nvSpPr>
            <p:cNvPr id="1192" name="TextBox 1191">
              <a:extLst>
                <a:ext uri="{FF2B5EF4-FFF2-40B4-BE49-F238E27FC236}">
                  <a16:creationId xmlns:a16="http://schemas.microsoft.com/office/drawing/2014/main" id="{F633B91F-C3D4-BF59-8A1B-D192A805CB4B}"/>
                </a:ext>
              </a:extLst>
            </p:cNvPr>
            <p:cNvSpPr txBox="1"/>
            <p:nvPr/>
          </p:nvSpPr>
          <p:spPr>
            <a:xfrm rot="19830904">
              <a:off x="2531103" y="1193680"/>
              <a:ext cx="1052819" cy="261610"/>
            </a:xfrm>
            <a:prstGeom prst="rect">
              <a:avLst/>
            </a:prstGeom>
            <a:noFill/>
          </p:spPr>
          <p:txBody>
            <a:bodyPr wrap="square" rtlCol="0">
              <a:spAutoFit/>
            </a:bodyPr>
            <a:lstStyle/>
            <a:p>
              <a:r>
                <a:rPr lang="en-US" sz="1100" b="1" dirty="0">
                  <a:solidFill>
                    <a:srgbClr val="E5EBD7"/>
                  </a:solidFill>
                  <a:latin typeface="Courier New" panose="02070309020205020404" pitchFamily="49" charset="0"/>
                  <a:cs typeface="Courier New" panose="02070309020205020404" pitchFamily="49" charset="0"/>
                </a:rPr>
                <a:t>M</a:t>
              </a:r>
            </a:p>
          </p:txBody>
        </p:sp>
        <p:sp>
          <p:nvSpPr>
            <p:cNvPr id="1193" name="TextBox 1192">
              <a:extLst>
                <a:ext uri="{FF2B5EF4-FFF2-40B4-BE49-F238E27FC236}">
                  <a16:creationId xmlns:a16="http://schemas.microsoft.com/office/drawing/2014/main" id="{67AE221A-8B61-DB52-62CB-4A9ED76141B7}"/>
                </a:ext>
              </a:extLst>
            </p:cNvPr>
            <p:cNvSpPr txBox="1"/>
            <p:nvPr/>
          </p:nvSpPr>
          <p:spPr>
            <a:xfrm rot="20725533">
              <a:off x="2677382" y="1234423"/>
              <a:ext cx="1052819" cy="261610"/>
            </a:xfrm>
            <a:prstGeom prst="rect">
              <a:avLst/>
            </a:prstGeom>
            <a:noFill/>
          </p:spPr>
          <p:txBody>
            <a:bodyPr wrap="square" rtlCol="0">
              <a:spAutoFit/>
            </a:bodyPr>
            <a:lstStyle/>
            <a:p>
              <a:r>
                <a:rPr lang="en-US" sz="1100" b="1" dirty="0">
                  <a:solidFill>
                    <a:srgbClr val="E5EBD7"/>
                  </a:solidFill>
                  <a:latin typeface="Courier New" panose="02070309020205020404" pitchFamily="49" charset="0"/>
                  <a:cs typeface="Courier New" panose="02070309020205020404" pitchFamily="49" charset="0"/>
                </a:rPr>
                <a:t>Y</a:t>
              </a:r>
            </a:p>
          </p:txBody>
        </p:sp>
        <p:sp>
          <p:nvSpPr>
            <p:cNvPr id="1194" name="TextBox 1193">
              <a:extLst>
                <a:ext uri="{FF2B5EF4-FFF2-40B4-BE49-F238E27FC236}">
                  <a16:creationId xmlns:a16="http://schemas.microsoft.com/office/drawing/2014/main" id="{78A07222-80A4-D13F-F688-6024C70F81A4}"/>
                </a:ext>
              </a:extLst>
            </p:cNvPr>
            <p:cNvSpPr txBox="1"/>
            <p:nvPr/>
          </p:nvSpPr>
          <p:spPr>
            <a:xfrm rot="21343030">
              <a:off x="2797155" y="1283033"/>
              <a:ext cx="1052819" cy="261610"/>
            </a:xfrm>
            <a:prstGeom prst="rect">
              <a:avLst/>
            </a:prstGeom>
            <a:noFill/>
          </p:spPr>
          <p:txBody>
            <a:bodyPr wrap="square" rtlCol="0">
              <a:spAutoFit/>
            </a:bodyPr>
            <a:lstStyle/>
            <a:p>
              <a:r>
                <a:rPr lang="en-US" sz="1100" b="1" dirty="0">
                  <a:solidFill>
                    <a:srgbClr val="E5EBD7"/>
                  </a:solidFill>
                  <a:latin typeface="Courier New" panose="02070309020205020404" pitchFamily="49" charset="0"/>
                  <a:cs typeface="Courier New" panose="02070309020205020404" pitchFamily="49" charset="0"/>
                </a:rPr>
                <a:t>T</a:t>
              </a:r>
            </a:p>
          </p:txBody>
        </p:sp>
        <p:sp>
          <p:nvSpPr>
            <p:cNvPr id="1195" name="TextBox 1194">
              <a:extLst>
                <a:ext uri="{FF2B5EF4-FFF2-40B4-BE49-F238E27FC236}">
                  <a16:creationId xmlns:a16="http://schemas.microsoft.com/office/drawing/2014/main" id="{3061FC17-2A5F-2687-212C-142019EA3ED6}"/>
                </a:ext>
              </a:extLst>
            </p:cNvPr>
            <p:cNvSpPr txBox="1"/>
            <p:nvPr/>
          </p:nvSpPr>
          <p:spPr>
            <a:xfrm rot="219763">
              <a:off x="2911115" y="1334616"/>
              <a:ext cx="1052819" cy="261610"/>
            </a:xfrm>
            <a:prstGeom prst="rect">
              <a:avLst/>
            </a:prstGeom>
            <a:noFill/>
          </p:spPr>
          <p:txBody>
            <a:bodyPr wrap="square" rtlCol="0">
              <a:spAutoFit/>
            </a:bodyPr>
            <a:lstStyle/>
            <a:p>
              <a:r>
                <a:rPr lang="en-US" sz="1100" b="1" dirty="0">
                  <a:solidFill>
                    <a:srgbClr val="E5EBD7"/>
                  </a:solidFill>
                  <a:latin typeface="Courier New" panose="02070309020205020404" pitchFamily="49" charset="0"/>
                  <a:cs typeface="Courier New" panose="02070309020205020404" pitchFamily="49" charset="0"/>
                </a:rPr>
                <a:t>H</a:t>
              </a:r>
            </a:p>
          </p:txBody>
        </p:sp>
        <p:sp>
          <p:nvSpPr>
            <p:cNvPr id="1196" name="TextBox 1195">
              <a:extLst>
                <a:ext uri="{FF2B5EF4-FFF2-40B4-BE49-F238E27FC236}">
                  <a16:creationId xmlns:a16="http://schemas.microsoft.com/office/drawing/2014/main" id="{32EEE1F2-48A8-AF0A-6CFE-00EDD5596F73}"/>
                </a:ext>
              </a:extLst>
            </p:cNvPr>
            <p:cNvSpPr txBox="1"/>
            <p:nvPr/>
          </p:nvSpPr>
          <p:spPr>
            <a:xfrm>
              <a:off x="3025008" y="1312392"/>
              <a:ext cx="1052819" cy="307777"/>
            </a:xfrm>
            <a:prstGeom prst="rect">
              <a:avLst/>
            </a:prstGeom>
            <a:noFill/>
          </p:spPr>
          <p:txBody>
            <a:bodyPr wrap="square" rtlCol="0">
              <a:spAutoFit/>
            </a:bodyPr>
            <a:lstStyle/>
            <a:p>
              <a:r>
                <a:rPr lang="en-US" sz="1400" b="1" dirty="0">
                  <a:solidFill>
                    <a:srgbClr val="E5EBD7"/>
                  </a:solidFill>
                  <a:latin typeface="Courier New" panose="02070309020205020404" pitchFamily="49" charset="0"/>
                  <a:cs typeface="Courier New" panose="02070309020205020404" pitchFamily="49" charset="0"/>
                </a:rPr>
                <a:t>*</a:t>
              </a:r>
            </a:p>
          </p:txBody>
        </p:sp>
      </p:grpSp>
      <p:grpSp>
        <p:nvGrpSpPr>
          <p:cNvPr id="1197" name="Group 1196">
            <a:extLst>
              <a:ext uri="{FF2B5EF4-FFF2-40B4-BE49-F238E27FC236}">
                <a16:creationId xmlns:a16="http://schemas.microsoft.com/office/drawing/2014/main" id="{D9509C82-F853-C519-F7E7-07A54870BE44}"/>
              </a:ext>
            </a:extLst>
          </p:cNvPr>
          <p:cNvGrpSpPr/>
          <p:nvPr/>
        </p:nvGrpSpPr>
        <p:grpSpPr>
          <a:xfrm rot="10615076">
            <a:off x="7962459" y="1998718"/>
            <a:ext cx="1623676" cy="564632"/>
            <a:chOff x="2454149" y="1193675"/>
            <a:chExt cx="1623676" cy="564632"/>
          </a:xfrm>
        </p:grpSpPr>
        <p:sp>
          <p:nvSpPr>
            <p:cNvPr id="1198" name="TextBox 1197">
              <a:extLst>
                <a:ext uri="{FF2B5EF4-FFF2-40B4-BE49-F238E27FC236}">
                  <a16:creationId xmlns:a16="http://schemas.microsoft.com/office/drawing/2014/main" id="{B841FA60-E921-8AB0-58AA-9BE1BE8FB787}"/>
                </a:ext>
              </a:extLst>
            </p:cNvPr>
            <p:cNvSpPr txBox="1"/>
            <p:nvPr/>
          </p:nvSpPr>
          <p:spPr>
            <a:xfrm>
              <a:off x="2454149" y="1450530"/>
              <a:ext cx="1052819" cy="307777"/>
            </a:xfrm>
            <a:prstGeom prst="rect">
              <a:avLst/>
            </a:prstGeom>
            <a:noFill/>
          </p:spPr>
          <p:txBody>
            <a:bodyPr wrap="square" rtlCol="0">
              <a:spAutoFit/>
            </a:bodyPr>
            <a:lstStyle/>
            <a:p>
              <a:r>
                <a:rPr lang="en-US" sz="1400" b="1" dirty="0">
                  <a:solidFill>
                    <a:srgbClr val="E5EBD7"/>
                  </a:solidFill>
                  <a:latin typeface="Courier New" panose="02070309020205020404" pitchFamily="49" charset="0"/>
                  <a:cs typeface="Courier New" panose="02070309020205020404" pitchFamily="49" charset="0"/>
                </a:rPr>
                <a:t>*</a:t>
              </a:r>
            </a:p>
          </p:txBody>
        </p:sp>
        <p:sp>
          <p:nvSpPr>
            <p:cNvPr id="1199" name="TextBox 1198">
              <a:extLst>
                <a:ext uri="{FF2B5EF4-FFF2-40B4-BE49-F238E27FC236}">
                  <a16:creationId xmlns:a16="http://schemas.microsoft.com/office/drawing/2014/main" id="{F623576E-8263-FB98-A6E6-7AAF055CF1B2}"/>
                </a:ext>
              </a:extLst>
            </p:cNvPr>
            <p:cNvSpPr txBox="1"/>
            <p:nvPr/>
          </p:nvSpPr>
          <p:spPr>
            <a:xfrm rot="19830904">
              <a:off x="2531098" y="1193675"/>
              <a:ext cx="1052819" cy="261610"/>
            </a:xfrm>
            <a:prstGeom prst="rect">
              <a:avLst/>
            </a:prstGeom>
            <a:noFill/>
          </p:spPr>
          <p:txBody>
            <a:bodyPr wrap="square" rtlCol="0">
              <a:spAutoFit/>
            </a:bodyPr>
            <a:lstStyle/>
            <a:p>
              <a:r>
                <a:rPr lang="en-US" sz="1100" b="1" dirty="0">
                  <a:solidFill>
                    <a:srgbClr val="E5EBD7"/>
                  </a:solidFill>
                  <a:latin typeface="Courier New" panose="02070309020205020404" pitchFamily="49" charset="0"/>
                  <a:cs typeface="Courier New" panose="02070309020205020404" pitchFamily="49" charset="0"/>
                </a:rPr>
                <a:t>M</a:t>
              </a:r>
            </a:p>
          </p:txBody>
        </p:sp>
        <p:sp>
          <p:nvSpPr>
            <p:cNvPr id="1200" name="TextBox 1199">
              <a:extLst>
                <a:ext uri="{FF2B5EF4-FFF2-40B4-BE49-F238E27FC236}">
                  <a16:creationId xmlns:a16="http://schemas.microsoft.com/office/drawing/2014/main" id="{C87F3305-B889-EBCD-7A10-0345412A185F}"/>
                </a:ext>
              </a:extLst>
            </p:cNvPr>
            <p:cNvSpPr txBox="1"/>
            <p:nvPr/>
          </p:nvSpPr>
          <p:spPr>
            <a:xfrm rot="20725533">
              <a:off x="2677378" y="1234425"/>
              <a:ext cx="1052819" cy="261610"/>
            </a:xfrm>
            <a:prstGeom prst="rect">
              <a:avLst/>
            </a:prstGeom>
            <a:noFill/>
          </p:spPr>
          <p:txBody>
            <a:bodyPr wrap="square" rtlCol="0">
              <a:spAutoFit/>
            </a:bodyPr>
            <a:lstStyle/>
            <a:p>
              <a:r>
                <a:rPr lang="en-US" sz="1100" b="1" dirty="0">
                  <a:solidFill>
                    <a:srgbClr val="E5EBD7"/>
                  </a:solidFill>
                  <a:latin typeface="Courier New" panose="02070309020205020404" pitchFamily="49" charset="0"/>
                  <a:cs typeface="Courier New" panose="02070309020205020404" pitchFamily="49" charset="0"/>
                </a:rPr>
                <a:t>Y</a:t>
              </a:r>
            </a:p>
          </p:txBody>
        </p:sp>
        <p:sp>
          <p:nvSpPr>
            <p:cNvPr id="1201" name="TextBox 1200">
              <a:extLst>
                <a:ext uri="{FF2B5EF4-FFF2-40B4-BE49-F238E27FC236}">
                  <a16:creationId xmlns:a16="http://schemas.microsoft.com/office/drawing/2014/main" id="{23DE4380-FF83-BD8B-8A99-244BC4DCB043}"/>
                </a:ext>
              </a:extLst>
            </p:cNvPr>
            <p:cNvSpPr txBox="1"/>
            <p:nvPr/>
          </p:nvSpPr>
          <p:spPr>
            <a:xfrm rot="21343030">
              <a:off x="2797149" y="1283034"/>
              <a:ext cx="1052819" cy="261610"/>
            </a:xfrm>
            <a:prstGeom prst="rect">
              <a:avLst/>
            </a:prstGeom>
            <a:noFill/>
          </p:spPr>
          <p:txBody>
            <a:bodyPr wrap="square" rtlCol="0">
              <a:spAutoFit/>
            </a:bodyPr>
            <a:lstStyle/>
            <a:p>
              <a:r>
                <a:rPr lang="en-US" sz="1100" b="1" dirty="0">
                  <a:solidFill>
                    <a:srgbClr val="E5EBD7"/>
                  </a:solidFill>
                  <a:latin typeface="Courier New" panose="02070309020205020404" pitchFamily="49" charset="0"/>
                  <a:cs typeface="Courier New" panose="02070309020205020404" pitchFamily="49" charset="0"/>
                </a:rPr>
                <a:t>T</a:t>
              </a:r>
            </a:p>
          </p:txBody>
        </p:sp>
        <p:sp>
          <p:nvSpPr>
            <p:cNvPr id="1202" name="TextBox 1201">
              <a:extLst>
                <a:ext uri="{FF2B5EF4-FFF2-40B4-BE49-F238E27FC236}">
                  <a16:creationId xmlns:a16="http://schemas.microsoft.com/office/drawing/2014/main" id="{D38557FD-1A3A-5354-AF14-8A695105ACDE}"/>
                </a:ext>
              </a:extLst>
            </p:cNvPr>
            <p:cNvSpPr txBox="1"/>
            <p:nvPr/>
          </p:nvSpPr>
          <p:spPr>
            <a:xfrm rot="219763">
              <a:off x="2911110" y="1334610"/>
              <a:ext cx="1052819" cy="261610"/>
            </a:xfrm>
            <a:prstGeom prst="rect">
              <a:avLst/>
            </a:prstGeom>
            <a:noFill/>
          </p:spPr>
          <p:txBody>
            <a:bodyPr wrap="square" rtlCol="0">
              <a:spAutoFit/>
            </a:bodyPr>
            <a:lstStyle/>
            <a:p>
              <a:r>
                <a:rPr lang="en-US" sz="1100" b="1" dirty="0">
                  <a:solidFill>
                    <a:srgbClr val="E5EBD7"/>
                  </a:solidFill>
                  <a:latin typeface="Courier New" panose="02070309020205020404" pitchFamily="49" charset="0"/>
                  <a:cs typeface="Courier New" panose="02070309020205020404" pitchFamily="49" charset="0"/>
                </a:rPr>
                <a:t>H</a:t>
              </a:r>
            </a:p>
          </p:txBody>
        </p:sp>
        <p:sp>
          <p:nvSpPr>
            <p:cNvPr id="1203" name="TextBox 1202">
              <a:extLst>
                <a:ext uri="{FF2B5EF4-FFF2-40B4-BE49-F238E27FC236}">
                  <a16:creationId xmlns:a16="http://schemas.microsoft.com/office/drawing/2014/main" id="{9F9C54CB-490B-0D7C-FCFB-DC443ED6EBEF}"/>
                </a:ext>
              </a:extLst>
            </p:cNvPr>
            <p:cNvSpPr txBox="1"/>
            <p:nvPr/>
          </p:nvSpPr>
          <p:spPr>
            <a:xfrm>
              <a:off x="3025006" y="1312392"/>
              <a:ext cx="1052819" cy="307777"/>
            </a:xfrm>
            <a:prstGeom prst="rect">
              <a:avLst/>
            </a:prstGeom>
            <a:noFill/>
          </p:spPr>
          <p:txBody>
            <a:bodyPr wrap="square" rtlCol="0">
              <a:spAutoFit/>
            </a:bodyPr>
            <a:lstStyle/>
            <a:p>
              <a:r>
                <a:rPr lang="en-US" sz="1400" b="1" dirty="0">
                  <a:solidFill>
                    <a:srgbClr val="E5EBD7"/>
                  </a:solidFill>
                  <a:latin typeface="Courier New" panose="02070309020205020404" pitchFamily="49" charset="0"/>
                  <a:cs typeface="Courier New" panose="02070309020205020404" pitchFamily="49" charset="0"/>
                </a:rPr>
                <a:t>*</a:t>
              </a:r>
            </a:p>
          </p:txBody>
        </p:sp>
      </p:grpSp>
      <p:pic>
        <p:nvPicPr>
          <p:cNvPr id="1207" name="Picture 1206">
            <a:extLst>
              <a:ext uri="{FF2B5EF4-FFF2-40B4-BE49-F238E27FC236}">
                <a16:creationId xmlns:a16="http://schemas.microsoft.com/office/drawing/2014/main" id="{B1526F05-7999-34D6-4369-F9A344CFFEA6}"/>
              </a:ext>
            </a:extLst>
          </p:cNvPr>
          <p:cNvPicPr>
            <a:picLocks noChangeAspect="1"/>
          </p:cNvPicPr>
          <p:nvPr/>
        </p:nvPicPr>
        <p:blipFill rotWithShape="1">
          <a:blip r:embed="rId9"/>
          <a:srcRect b="4444"/>
          <a:stretch/>
        </p:blipFill>
        <p:spPr>
          <a:xfrm>
            <a:off x="1402773" y="3555989"/>
            <a:ext cx="3410211" cy="2818092"/>
          </a:xfrm>
          <a:prstGeom prst="rect">
            <a:avLst/>
          </a:prstGeom>
        </p:spPr>
      </p:pic>
      <p:grpSp>
        <p:nvGrpSpPr>
          <p:cNvPr id="1226" name="Group 1225">
            <a:extLst>
              <a:ext uri="{FF2B5EF4-FFF2-40B4-BE49-F238E27FC236}">
                <a16:creationId xmlns:a16="http://schemas.microsoft.com/office/drawing/2014/main" id="{346350F4-EB72-6A53-5760-32ABCD479E41}"/>
              </a:ext>
            </a:extLst>
          </p:cNvPr>
          <p:cNvGrpSpPr/>
          <p:nvPr/>
        </p:nvGrpSpPr>
        <p:grpSpPr>
          <a:xfrm>
            <a:off x="748747" y="2792927"/>
            <a:ext cx="4777403" cy="610683"/>
            <a:chOff x="267929" y="2679464"/>
            <a:chExt cx="5840814" cy="610683"/>
          </a:xfrm>
        </p:grpSpPr>
        <p:sp>
          <p:nvSpPr>
            <p:cNvPr id="1219" name="Octagon 1218">
              <a:extLst>
                <a:ext uri="{FF2B5EF4-FFF2-40B4-BE49-F238E27FC236}">
                  <a16:creationId xmlns:a16="http://schemas.microsoft.com/office/drawing/2014/main" id="{8781C050-43B6-D721-5C02-361CA6633B08}"/>
                </a:ext>
              </a:extLst>
            </p:cNvPr>
            <p:cNvSpPr/>
            <p:nvPr/>
          </p:nvSpPr>
          <p:spPr>
            <a:xfrm>
              <a:off x="267929" y="2679464"/>
              <a:ext cx="5840814" cy="610683"/>
            </a:xfrm>
            <a:prstGeom prst="octagon">
              <a:avLst/>
            </a:prstGeom>
            <a:solidFill>
              <a:srgbClr val="191819"/>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0" name="Octagon 1219">
              <a:extLst>
                <a:ext uri="{FF2B5EF4-FFF2-40B4-BE49-F238E27FC236}">
                  <a16:creationId xmlns:a16="http://schemas.microsoft.com/office/drawing/2014/main" id="{51335603-D3D0-C495-D3E0-5D5CEE30CD23}"/>
                </a:ext>
              </a:extLst>
            </p:cNvPr>
            <p:cNvSpPr/>
            <p:nvPr/>
          </p:nvSpPr>
          <p:spPr>
            <a:xfrm>
              <a:off x="374992" y="2747506"/>
              <a:ext cx="5626685" cy="455795"/>
            </a:xfrm>
            <a:prstGeom prst="octagon">
              <a:avLst/>
            </a:prstGeom>
            <a:solidFill>
              <a:srgbClr val="201F20"/>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21" name="Group 1220">
            <a:extLst>
              <a:ext uri="{FF2B5EF4-FFF2-40B4-BE49-F238E27FC236}">
                <a16:creationId xmlns:a16="http://schemas.microsoft.com/office/drawing/2014/main" id="{98EFC2A0-60C0-7E17-1724-56BFA1A8B6EF}"/>
              </a:ext>
            </a:extLst>
          </p:cNvPr>
          <p:cNvGrpSpPr/>
          <p:nvPr/>
        </p:nvGrpSpPr>
        <p:grpSpPr>
          <a:xfrm>
            <a:off x="984219" y="2801496"/>
            <a:ext cx="562877" cy="566758"/>
            <a:chOff x="376198" y="1113149"/>
            <a:chExt cx="869855" cy="869855"/>
          </a:xfrm>
        </p:grpSpPr>
        <p:pic>
          <p:nvPicPr>
            <p:cNvPr id="1222" name="Graphic 1221" descr="Key with solid fill">
              <a:extLst>
                <a:ext uri="{FF2B5EF4-FFF2-40B4-BE49-F238E27FC236}">
                  <a16:creationId xmlns:a16="http://schemas.microsoft.com/office/drawing/2014/main" id="{63508769-C64C-BECF-0991-EBB6295AE59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76198" y="1113149"/>
              <a:ext cx="869855" cy="869855"/>
            </a:xfrm>
            <a:prstGeom prst="rect">
              <a:avLst/>
            </a:prstGeom>
          </p:spPr>
        </p:pic>
        <p:sp>
          <p:nvSpPr>
            <p:cNvPr id="1223" name="Snip Same Side Corner Rectangle 1222">
              <a:extLst>
                <a:ext uri="{FF2B5EF4-FFF2-40B4-BE49-F238E27FC236}">
                  <a16:creationId xmlns:a16="http://schemas.microsoft.com/office/drawing/2014/main" id="{C60F31F3-76B8-6490-3401-D5A0D59C9707}"/>
                </a:ext>
              </a:extLst>
            </p:cNvPr>
            <p:cNvSpPr/>
            <p:nvPr/>
          </p:nvSpPr>
          <p:spPr>
            <a:xfrm rot="16200000">
              <a:off x="384690" y="1357214"/>
              <a:ext cx="389827" cy="388244"/>
            </a:xfrm>
            <a:prstGeom prst="snip2SameRect">
              <a:avLst>
                <a:gd name="adj1" fmla="val 21679"/>
                <a:gd name="adj2" fmla="val 3659"/>
              </a:avLst>
            </a:prstGeom>
            <a:solidFill>
              <a:srgbClr val="E5E9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4" name="Rounded Rectangle 1223">
              <a:extLst>
                <a:ext uri="{FF2B5EF4-FFF2-40B4-BE49-F238E27FC236}">
                  <a16:creationId xmlns:a16="http://schemas.microsoft.com/office/drawing/2014/main" id="{058809B6-66D8-DC8E-A333-19329C1A0DD8}"/>
                </a:ext>
              </a:extLst>
            </p:cNvPr>
            <p:cNvSpPr/>
            <p:nvPr/>
          </p:nvSpPr>
          <p:spPr>
            <a:xfrm>
              <a:off x="460075" y="1495245"/>
              <a:ext cx="74763" cy="103517"/>
            </a:xfrm>
            <a:prstGeom prst="roundRect">
              <a:avLst/>
            </a:prstGeom>
            <a:solidFill>
              <a:srgbClr val="171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25" name="TextBox 1224">
            <a:extLst>
              <a:ext uri="{FF2B5EF4-FFF2-40B4-BE49-F238E27FC236}">
                <a16:creationId xmlns:a16="http://schemas.microsoft.com/office/drawing/2014/main" id="{D59D649D-6645-D055-4CDB-4793637BB3D8}"/>
              </a:ext>
            </a:extLst>
          </p:cNvPr>
          <p:cNvSpPr txBox="1"/>
          <p:nvPr/>
        </p:nvSpPr>
        <p:spPr>
          <a:xfrm>
            <a:off x="1502166" y="2923047"/>
            <a:ext cx="5420659" cy="327910"/>
          </a:xfrm>
          <a:prstGeom prst="rect">
            <a:avLst/>
          </a:prstGeom>
          <a:noFill/>
        </p:spPr>
        <p:txBody>
          <a:bodyPr wrap="square" rtlCol="0">
            <a:spAutoFit/>
          </a:bodyPr>
          <a:lstStyle/>
          <a:p>
            <a:pPr>
              <a:lnSpc>
                <a:spcPts val="1900"/>
              </a:lnSpc>
            </a:pPr>
            <a:r>
              <a:rPr lang="en-US" sz="1400" dirty="0">
                <a:solidFill>
                  <a:schemeClr val="bg1"/>
                </a:solidFill>
                <a:latin typeface="Avenir Light" panose="020B0402020203020204" pitchFamily="34" charset="77"/>
              </a:rPr>
              <a:t>Employment didn’t rise after COVID-19 aid cuts</a:t>
            </a:r>
          </a:p>
        </p:txBody>
      </p:sp>
      <p:sp>
        <p:nvSpPr>
          <p:cNvPr id="1240" name="TextBox 1239">
            <a:extLst>
              <a:ext uri="{FF2B5EF4-FFF2-40B4-BE49-F238E27FC236}">
                <a16:creationId xmlns:a16="http://schemas.microsoft.com/office/drawing/2014/main" id="{4B7C3BCD-DFB4-9A01-7842-2445EF1DC645}"/>
              </a:ext>
            </a:extLst>
          </p:cNvPr>
          <p:cNvSpPr txBox="1"/>
          <p:nvPr/>
        </p:nvSpPr>
        <p:spPr>
          <a:xfrm>
            <a:off x="5943679" y="5088131"/>
            <a:ext cx="6044013" cy="1184299"/>
          </a:xfrm>
          <a:prstGeom prst="rect">
            <a:avLst/>
          </a:prstGeom>
          <a:noFill/>
        </p:spPr>
        <p:txBody>
          <a:bodyPr wrap="square">
            <a:spAutoFit/>
          </a:bodyPr>
          <a:lstStyle/>
          <a:p>
            <a:pPr algn="ctr">
              <a:lnSpc>
                <a:spcPts val="2900"/>
              </a:lnSpc>
            </a:pPr>
            <a:r>
              <a:rPr lang="en-US" sz="1600" spc="40" dirty="0">
                <a:solidFill>
                  <a:srgbClr val="E5E9D0"/>
                </a:solidFill>
                <a:latin typeface="Avenir Next" panose="020B0503020202020204" pitchFamily="34" charset="0"/>
              </a:rPr>
              <a:t>The average middle-class family receives</a:t>
            </a:r>
          </a:p>
          <a:p>
            <a:pPr algn="ctr">
              <a:lnSpc>
                <a:spcPts val="2900"/>
              </a:lnSpc>
            </a:pPr>
            <a:r>
              <a:rPr lang="en-US" sz="2200" spc="40">
                <a:solidFill>
                  <a:srgbClr val="EE7A5A"/>
                </a:solidFill>
                <a:latin typeface="Hardwick WF" pitchFamily="2" charset="0"/>
              </a:rPr>
              <a:t> $7,100 </a:t>
            </a:r>
            <a:r>
              <a:rPr lang="en-US" sz="2000" b="1" spc="40">
                <a:solidFill>
                  <a:srgbClr val="EE7A5A"/>
                </a:solidFill>
                <a:latin typeface="Hardwick WF" pitchFamily="2" charset="0"/>
              </a:rPr>
              <a:t>MORE</a:t>
            </a:r>
            <a:r>
              <a:rPr lang="en-US" sz="2000" spc="40">
                <a:solidFill>
                  <a:srgbClr val="EE7A5A"/>
                </a:solidFill>
                <a:latin typeface="Hardwick WF" pitchFamily="2" charset="0"/>
              </a:rPr>
              <a:t> </a:t>
            </a:r>
          </a:p>
          <a:p>
            <a:pPr algn="ctr">
              <a:lnSpc>
                <a:spcPts val="2900"/>
              </a:lnSpc>
            </a:pPr>
            <a:r>
              <a:rPr lang="en-US" sz="1600" spc="40">
                <a:solidFill>
                  <a:srgbClr val="E5E9D0"/>
                </a:solidFill>
                <a:latin typeface="Avenir Next" panose="020B0503020202020204" pitchFamily="34" charset="0"/>
              </a:rPr>
              <a:t>in </a:t>
            </a:r>
            <a:r>
              <a:rPr lang="en-US" b="1" spc="40" dirty="0">
                <a:solidFill>
                  <a:srgbClr val="D1FCFB"/>
                </a:solidFill>
                <a:latin typeface="Avenir Next" panose="020B0503020202020204" pitchFamily="34" charset="0"/>
              </a:rPr>
              <a:t>government aid</a:t>
            </a:r>
            <a:r>
              <a:rPr lang="en-US" sz="1600" spc="40" dirty="0">
                <a:solidFill>
                  <a:srgbClr val="E5E9D0"/>
                </a:solidFill>
                <a:latin typeface="Avenir Next" panose="020B0503020202020204" pitchFamily="34" charset="0"/>
              </a:rPr>
              <a:t> than it pays in </a:t>
            </a:r>
            <a:r>
              <a:rPr lang="en-US" b="1" spc="40" dirty="0">
                <a:solidFill>
                  <a:srgbClr val="E5E9D0"/>
                </a:solidFill>
                <a:latin typeface="Avenir Next" panose="020B0503020202020204" pitchFamily="34" charset="0"/>
              </a:rPr>
              <a:t>federal taxes.</a:t>
            </a:r>
          </a:p>
        </p:txBody>
      </p:sp>
      <p:sp>
        <p:nvSpPr>
          <p:cNvPr id="4" name="TextBox 3">
            <a:extLst>
              <a:ext uri="{FF2B5EF4-FFF2-40B4-BE49-F238E27FC236}">
                <a16:creationId xmlns:a16="http://schemas.microsoft.com/office/drawing/2014/main" id="{18BD6613-5333-4ED2-E4DB-B1FE31AB3E06}"/>
              </a:ext>
            </a:extLst>
          </p:cNvPr>
          <p:cNvSpPr txBox="1"/>
          <p:nvPr/>
        </p:nvSpPr>
        <p:spPr>
          <a:xfrm>
            <a:off x="394857" y="6162192"/>
            <a:ext cx="134734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82</a:t>
            </a:r>
          </a:p>
        </p:txBody>
      </p:sp>
      <p:sp>
        <p:nvSpPr>
          <p:cNvPr id="6" name="TextBox 5">
            <a:extLst>
              <a:ext uri="{FF2B5EF4-FFF2-40B4-BE49-F238E27FC236}">
                <a16:creationId xmlns:a16="http://schemas.microsoft.com/office/drawing/2014/main" id="{68534E68-1B68-D202-6C9A-C8B1ED550879}"/>
              </a:ext>
            </a:extLst>
          </p:cNvPr>
          <p:cNvSpPr txBox="1"/>
          <p:nvPr/>
        </p:nvSpPr>
        <p:spPr>
          <a:xfrm>
            <a:off x="11007673" y="2093984"/>
            <a:ext cx="134734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98</a:t>
            </a:r>
          </a:p>
        </p:txBody>
      </p:sp>
      <p:sp>
        <p:nvSpPr>
          <p:cNvPr id="7" name="TextBox 6">
            <a:extLst>
              <a:ext uri="{FF2B5EF4-FFF2-40B4-BE49-F238E27FC236}">
                <a16:creationId xmlns:a16="http://schemas.microsoft.com/office/drawing/2014/main" id="{AF233F90-69AD-93BE-227F-69E79A87632B}"/>
              </a:ext>
            </a:extLst>
          </p:cNvPr>
          <p:cNvSpPr txBox="1"/>
          <p:nvPr/>
        </p:nvSpPr>
        <p:spPr>
          <a:xfrm>
            <a:off x="9504664" y="6553582"/>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3402666300"/>
      </p:ext>
    </p:extLst>
  </p:cSld>
  <p:clrMapOvr>
    <a:masterClrMapping/>
  </p:clrMapOvr>
  <p:transition spd="med">
    <p:fade thruBlk="1"/>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86" name="Picture 1185">
            <a:extLst>
              <a:ext uri="{FF2B5EF4-FFF2-40B4-BE49-F238E27FC236}">
                <a16:creationId xmlns:a16="http://schemas.microsoft.com/office/drawing/2014/main" id="{86738179-8BDB-1E4D-4B38-5427AAAB3E12}"/>
              </a:ext>
            </a:extLst>
          </p:cNvPr>
          <p:cNvPicPr>
            <a:picLocks noChangeAspect="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brightnessContrast bright="-47000"/>
                    </a14:imgEffect>
                  </a14:imgLayer>
                </a14:imgProps>
              </a:ext>
            </a:extLst>
          </a:blip>
          <a:stretch>
            <a:fillRect/>
          </a:stretch>
        </p:blipFill>
        <p:spPr>
          <a:xfrm rot="15898943">
            <a:off x="8874814" y="856166"/>
            <a:ext cx="1897041" cy="2055541"/>
          </a:xfrm>
          <a:prstGeom prst="rect">
            <a:avLst/>
          </a:prstGeom>
        </p:spPr>
      </p:pic>
      <p:pic>
        <p:nvPicPr>
          <p:cNvPr id="1187" name="Picture 1186">
            <a:extLst>
              <a:ext uri="{FF2B5EF4-FFF2-40B4-BE49-F238E27FC236}">
                <a16:creationId xmlns:a16="http://schemas.microsoft.com/office/drawing/2014/main" id="{F01BFE15-8714-19D5-C52B-FAE797F39B9E}"/>
              </a:ext>
            </a:extLst>
          </p:cNvPr>
          <p:cNvPicPr>
            <a:picLocks noChangeAspect="1"/>
          </p:cNvPicPr>
          <p:nvPr/>
        </p:nvPicPr>
        <p:blipFill>
          <a:blip r:embed="rId5">
            <a:duotone>
              <a:prstClr val="black"/>
              <a:srgbClr val="D9C3A5">
                <a:tint val="50000"/>
                <a:satMod val="180000"/>
              </a:srgbClr>
            </a:duotone>
            <a:extLst>
              <a:ext uri="{BEBA8EAE-BF5A-486C-A8C5-ECC9F3942E4B}">
                <a14:imgProps xmlns:a14="http://schemas.microsoft.com/office/drawing/2010/main">
                  <a14:imgLayer r:embed="rId6">
                    <a14:imgEffect>
                      <a14:backgroundRemoval t="6852" b="92037" l="9804" r="89951">
                        <a14:foregroundMark x1="90196" y1="39259" x2="90196" y2="39259"/>
                        <a14:foregroundMark x1="53431" y1="6852" x2="53431" y2="6852"/>
                        <a14:foregroundMark x1="42892" y1="89630" x2="42892" y2="89630"/>
                        <a14:foregroundMark x1="43627" y1="92037" x2="43627" y2="92037"/>
                      </a14:backgroundRemoval>
                    </a14:imgEffect>
                    <a14:imgEffect>
                      <a14:brightnessContrast bright="-47000"/>
                    </a14:imgEffect>
                  </a14:imgLayer>
                </a14:imgProps>
              </a:ext>
            </a:extLst>
          </a:blip>
          <a:stretch>
            <a:fillRect/>
          </a:stretch>
        </p:blipFill>
        <p:spPr>
          <a:xfrm rot="15898943">
            <a:off x="8947038" y="938455"/>
            <a:ext cx="1684533" cy="1825277"/>
          </a:xfrm>
          <a:prstGeom prst="rect">
            <a:avLst/>
          </a:prstGeom>
        </p:spPr>
      </p:pic>
      <p:grpSp>
        <p:nvGrpSpPr>
          <p:cNvPr id="1190" name="Group 1189">
            <a:extLst>
              <a:ext uri="{FF2B5EF4-FFF2-40B4-BE49-F238E27FC236}">
                <a16:creationId xmlns:a16="http://schemas.microsoft.com/office/drawing/2014/main" id="{92B86E31-F104-676E-1006-D9760E9047E2}"/>
              </a:ext>
            </a:extLst>
          </p:cNvPr>
          <p:cNvGrpSpPr/>
          <p:nvPr/>
        </p:nvGrpSpPr>
        <p:grpSpPr>
          <a:xfrm>
            <a:off x="9133333" y="980664"/>
            <a:ext cx="1623677" cy="650431"/>
            <a:chOff x="2454150" y="1225811"/>
            <a:chExt cx="1623677" cy="532496"/>
          </a:xfrm>
        </p:grpSpPr>
        <p:sp>
          <p:nvSpPr>
            <p:cNvPr id="1191" name="TextBox 1190">
              <a:extLst>
                <a:ext uri="{FF2B5EF4-FFF2-40B4-BE49-F238E27FC236}">
                  <a16:creationId xmlns:a16="http://schemas.microsoft.com/office/drawing/2014/main" id="{1D6A1F40-CF1A-7D8E-97E0-BBCA1683CC75}"/>
                </a:ext>
              </a:extLst>
            </p:cNvPr>
            <p:cNvSpPr txBox="1"/>
            <p:nvPr/>
          </p:nvSpPr>
          <p:spPr>
            <a:xfrm>
              <a:off x="2454150" y="1450530"/>
              <a:ext cx="1052819" cy="307777"/>
            </a:xfrm>
            <a:prstGeom prst="rect">
              <a:avLst/>
            </a:prstGeom>
            <a:noFill/>
          </p:spPr>
          <p:txBody>
            <a:bodyPr wrap="square" rtlCol="0">
              <a:spAutoFit/>
            </a:bodyPr>
            <a:lstStyle/>
            <a:p>
              <a:r>
                <a:rPr lang="en-US" sz="1400" b="1" dirty="0">
                  <a:solidFill>
                    <a:srgbClr val="E5EBD7"/>
                  </a:solidFill>
                  <a:latin typeface="Courier New" panose="02070309020205020404" pitchFamily="49" charset="0"/>
                  <a:cs typeface="Courier New" panose="02070309020205020404" pitchFamily="49" charset="0"/>
                </a:rPr>
                <a:t>*</a:t>
              </a:r>
            </a:p>
          </p:txBody>
        </p:sp>
        <p:sp>
          <p:nvSpPr>
            <p:cNvPr id="1192" name="TextBox 1191">
              <a:extLst>
                <a:ext uri="{FF2B5EF4-FFF2-40B4-BE49-F238E27FC236}">
                  <a16:creationId xmlns:a16="http://schemas.microsoft.com/office/drawing/2014/main" id="{F633B91F-C3D4-BF59-8A1B-D192A805CB4B}"/>
                </a:ext>
              </a:extLst>
            </p:cNvPr>
            <p:cNvSpPr txBox="1"/>
            <p:nvPr/>
          </p:nvSpPr>
          <p:spPr>
            <a:xfrm rot="19830904">
              <a:off x="2531103" y="1225811"/>
              <a:ext cx="1052819" cy="261610"/>
            </a:xfrm>
            <a:prstGeom prst="rect">
              <a:avLst/>
            </a:prstGeom>
            <a:noFill/>
          </p:spPr>
          <p:txBody>
            <a:bodyPr wrap="square" rtlCol="0">
              <a:spAutoFit/>
            </a:bodyPr>
            <a:lstStyle/>
            <a:p>
              <a:r>
                <a:rPr lang="en-US" sz="1100" b="1" dirty="0">
                  <a:solidFill>
                    <a:srgbClr val="E5EBD7"/>
                  </a:solidFill>
                  <a:latin typeface="Courier New" panose="02070309020205020404" pitchFamily="49" charset="0"/>
                  <a:cs typeface="Courier New" panose="02070309020205020404" pitchFamily="49" charset="0"/>
                </a:rPr>
                <a:t>M</a:t>
              </a:r>
            </a:p>
          </p:txBody>
        </p:sp>
        <p:sp>
          <p:nvSpPr>
            <p:cNvPr id="1193" name="TextBox 1192">
              <a:extLst>
                <a:ext uri="{FF2B5EF4-FFF2-40B4-BE49-F238E27FC236}">
                  <a16:creationId xmlns:a16="http://schemas.microsoft.com/office/drawing/2014/main" id="{67AE221A-8B61-DB52-62CB-4A9ED76141B7}"/>
                </a:ext>
              </a:extLst>
            </p:cNvPr>
            <p:cNvSpPr txBox="1"/>
            <p:nvPr/>
          </p:nvSpPr>
          <p:spPr>
            <a:xfrm rot="20725533">
              <a:off x="2677382" y="1250847"/>
              <a:ext cx="1052819" cy="261610"/>
            </a:xfrm>
            <a:prstGeom prst="rect">
              <a:avLst/>
            </a:prstGeom>
            <a:noFill/>
          </p:spPr>
          <p:txBody>
            <a:bodyPr wrap="square" rtlCol="0">
              <a:spAutoFit/>
            </a:bodyPr>
            <a:lstStyle/>
            <a:p>
              <a:r>
                <a:rPr lang="en-US" sz="1100" b="1" dirty="0">
                  <a:solidFill>
                    <a:srgbClr val="E5EBD7"/>
                  </a:solidFill>
                  <a:latin typeface="Courier New" panose="02070309020205020404" pitchFamily="49" charset="0"/>
                  <a:cs typeface="Courier New" panose="02070309020205020404" pitchFamily="49" charset="0"/>
                </a:rPr>
                <a:t>Y</a:t>
              </a:r>
            </a:p>
          </p:txBody>
        </p:sp>
        <p:sp>
          <p:nvSpPr>
            <p:cNvPr id="1194" name="TextBox 1193">
              <a:extLst>
                <a:ext uri="{FF2B5EF4-FFF2-40B4-BE49-F238E27FC236}">
                  <a16:creationId xmlns:a16="http://schemas.microsoft.com/office/drawing/2014/main" id="{78A07222-80A4-D13F-F688-6024C70F81A4}"/>
                </a:ext>
              </a:extLst>
            </p:cNvPr>
            <p:cNvSpPr txBox="1"/>
            <p:nvPr/>
          </p:nvSpPr>
          <p:spPr>
            <a:xfrm rot="21343030">
              <a:off x="2797155" y="1287908"/>
              <a:ext cx="1052819" cy="261610"/>
            </a:xfrm>
            <a:prstGeom prst="rect">
              <a:avLst/>
            </a:prstGeom>
            <a:noFill/>
          </p:spPr>
          <p:txBody>
            <a:bodyPr wrap="square" rtlCol="0">
              <a:spAutoFit/>
            </a:bodyPr>
            <a:lstStyle/>
            <a:p>
              <a:r>
                <a:rPr lang="en-US" sz="1100" b="1" dirty="0">
                  <a:solidFill>
                    <a:srgbClr val="E5EBD7"/>
                  </a:solidFill>
                  <a:latin typeface="Courier New" panose="02070309020205020404" pitchFamily="49" charset="0"/>
                  <a:cs typeface="Courier New" panose="02070309020205020404" pitchFamily="49" charset="0"/>
                </a:rPr>
                <a:t>T</a:t>
              </a:r>
            </a:p>
          </p:txBody>
        </p:sp>
        <p:sp>
          <p:nvSpPr>
            <p:cNvPr id="1195" name="TextBox 1194">
              <a:extLst>
                <a:ext uri="{FF2B5EF4-FFF2-40B4-BE49-F238E27FC236}">
                  <a16:creationId xmlns:a16="http://schemas.microsoft.com/office/drawing/2014/main" id="{3061FC17-2A5F-2687-212C-142019EA3ED6}"/>
                </a:ext>
              </a:extLst>
            </p:cNvPr>
            <p:cNvSpPr txBox="1"/>
            <p:nvPr/>
          </p:nvSpPr>
          <p:spPr>
            <a:xfrm rot="219763">
              <a:off x="2911115" y="1330446"/>
              <a:ext cx="1052819" cy="261610"/>
            </a:xfrm>
            <a:prstGeom prst="rect">
              <a:avLst/>
            </a:prstGeom>
            <a:noFill/>
          </p:spPr>
          <p:txBody>
            <a:bodyPr wrap="square" rtlCol="0">
              <a:spAutoFit/>
            </a:bodyPr>
            <a:lstStyle/>
            <a:p>
              <a:r>
                <a:rPr lang="en-US" sz="1100" b="1" dirty="0">
                  <a:solidFill>
                    <a:srgbClr val="E5EBD7"/>
                  </a:solidFill>
                  <a:latin typeface="Courier New" panose="02070309020205020404" pitchFamily="49" charset="0"/>
                  <a:cs typeface="Courier New" panose="02070309020205020404" pitchFamily="49" charset="0"/>
                </a:rPr>
                <a:t>H</a:t>
              </a:r>
            </a:p>
          </p:txBody>
        </p:sp>
        <p:sp>
          <p:nvSpPr>
            <p:cNvPr id="1196" name="TextBox 1195">
              <a:extLst>
                <a:ext uri="{FF2B5EF4-FFF2-40B4-BE49-F238E27FC236}">
                  <a16:creationId xmlns:a16="http://schemas.microsoft.com/office/drawing/2014/main" id="{32EEE1F2-48A8-AF0A-6CFE-00EDD5596F73}"/>
                </a:ext>
              </a:extLst>
            </p:cNvPr>
            <p:cNvSpPr txBox="1"/>
            <p:nvPr/>
          </p:nvSpPr>
          <p:spPr>
            <a:xfrm>
              <a:off x="3025008" y="1312392"/>
              <a:ext cx="1052819" cy="307777"/>
            </a:xfrm>
            <a:prstGeom prst="rect">
              <a:avLst/>
            </a:prstGeom>
            <a:noFill/>
          </p:spPr>
          <p:txBody>
            <a:bodyPr wrap="square" rtlCol="0">
              <a:spAutoFit/>
            </a:bodyPr>
            <a:lstStyle/>
            <a:p>
              <a:r>
                <a:rPr lang="en-US" sz="1400" b="1" dirty="0">
                  <a:solidFill>
                    <a:srgbClr val="E5EBD7"/>
                  </a:solidFill>
                  <a:latin typeface="Courier New" panose="02070309020205020404" pitchFamily="49" charset="0"/>
                  <a:cs typeface="Courier New" panose="02070309020205020404" pitchFamily="49" charset="0"/>
                </a:rPr>
                <a:t>*</a:t>
              </a:r>
            </a:p>
          </p:txBody>
        </p:sp>
      </p:grpSp>
      <p:grpSp>
        <p:nvGrpSpPr>
          <p:cNvPr id="1197" name="Group 1196">
            <a:extLst>
              <a:ext uri="{FF2B5EF4-FFF2-40B4-BE49-F238E27FC236}">
                <a16:creationId xmlns:a16="http://schemas.microsoft.com/office/drawing/2014/main" id="{D9509C82-F853-C519-F7E7-07A54870BE44}"/>
              </a:ext>
            </a:extLst>
          </p:cNvPr>
          <p:cNvGrpSpPr/>
          <p:nvPr/>
        </p:nvGrpSpPr>
        <p:grpSpPr>
          <a:xfrm rot="10615076">
            <a:off x="8909685" y="2106447"/>
            <a:ext cx="1623676" cy="650432"/>
            <a:chOff x="2454149" y="1225811"/>
            <a:chExt cx="1623676" cy="532497"/>
          </a:xfrm>
        </p:grpSpPr>
        <p:sp>
          <p:nvSpPr>
            <p:cNvPr id="1198" name="TextBox 1197">
              <a:extLst>
                <a:ext uri="{FF2B5EF4-FFF2-40B4-BE49-F238E27FC236}">
                  <a16:creationId xmlns:a16="http://schemas.microsoft.com/office/drawing/2014/main" id="{B841FA60-E921-8AB0-58AA-9BE1BE8FB787}"/>
                </a:ext>
              </a:extLst>
            </p:cNvPr>
            <p:cNvSpPr txBox="1"/>
            <p:nvPr/>
          </p:nvSpPr>
          <p:spPr>
            <a:xfrm>
              <a:off x="2454149" y="1450531"/>
              <a:ext cx="1052819" cy="307777"/>
            </a:xfrm>
            <a:prstGeom prst="rect">
              <a:avLst/>
            </a:prstGeom>
            <a:noFill/>
          </p:spPr>
          <p:txBody>
            <a:bodyPr wrap="square" rtlCol="0">
              <a:spAutoFit/>
            </a:bodyPr>
            <a:lstStyle/>
            <a:p>
              <a:r>
                <a:rPr lang="en-US" sz="1400" b="1" dirty="0">
                  <a:solidFill>
                    <a:srgbClr val="E5EBD7"/>
                  </a:solidFill>
                  <a:latin typeface="Courier New" panose="02070309020205020404" pitchFamily="49" charset="0"/>
                  <a:cs typeface="Courier New" panose="02070309020205020404" pitchFamily="49" charset="0"/>
                </a:rPr>
                <a:t>*</a:t>
              </a:r>
            </a:p>
          </p:txBody>
        </p:sp>
        <p:sp>
          <p:nvSpPr>
            <p:cNvPr id="1199" name="TextBox 1198">
              <a:extLst>
                <a:ext uri="{FF2B5EF4-FFF2-40B4-BE49-F238E27FC236}">
                  <a16:creationId xmlns:a16="http://schemas.microsoft.com/office/drawing/2014/main" id="{F623576E-8263-FB98-A6E6-7AAF055CF1B2}"/>
                </a:ext>
              </a:extLst>
            </p:cNvPr>
            <p:cNvSpPr txBox="1"/>
            <p:nvPr/>
          </p:nvSpPr>
          <p:spPr>
            <a:xfrm rot="19830904">
              <a:off x="2531098" y="1225811"/>
              <a:ext cx="1052819" cy="261610"/>
            </a:xfrm>
            <a:prstGeom prst="rect">
              <a:avLst/>
            </a:prstGeom>
            <a:noFill/>
          </p:spPr>
          <p:txBody>
            <a:bodyPr wrap="square" rtlCol="0">
              <a:spAutoFit/>
            </a:bodyPr>
            <a:lstStyle/>
            <a:p>
              <a:r>
                <a:rPr lang="en-US" sz="1100" b="1" dirty="0">
                  <a:solidFill>
                    <a:srgbClr val="E5EBD7"/>
                  </a:solidFill>
                  <a:latin typeface="Courier New" panose="02070309020205020404" pitchFamily="49" charset="0"/>
                  <a:cs typeface="Courier New" panose="02070309020205020404" pitchFamily="49" charset="0"/>
                </a:rPr>
                <a:t>M</a:t>
              </a:r>
            </a:p>
          </p:txBody>
        </p:sp>
        <p:sp>
          <p:nvSpPr>
            <p:cNvPr id="1200" name="TextBox 1199">
              <a:extLst>
                <a:ext uri="{FF2B5EF4-FFF2-40B4-BE49-F238E27FC236}">
                  <a16:creationId xmlns:a16="http://schemas.microsoft.com/office/drawing/2014/main" id="{C87F3305-B889-EBCD-7A10-0345412A185F}"/>
                </a:ext>
              </a:extLst>
            </p:cNvPr>
            <p:cNvSpPr txBox="1"/>
            <p:nvPr/>
          </p:nvSpPr>
          <p:spPr>
            <a:xfrm rot="20725533">
              <a:off x="2677391" y="1250852"/>
              <a:ext cx="1052819" cy="261610"/>
            </a:xfrm>
            <a:prstGeom prst="rect">
              <a:avLst/>
            </a:prstGeom>
            <a:noFill/>
          </p:spPr>
          <p:txBody>
            <a:bodyPr wrap="square" rtlCol="0">
              <a:spAutoFit/>
            </a:bodyPr>
            <a:lstStyle/>
            <a:p>
              <a:r>
                <a:rPr lang="en-US" sz="1100" b="1" dirty="0">
                  <a:solidFill>
                    <a:srgbClr val="E5EBD7"/>
                  </a:solidFill>
                  <a:latin typeface="Courier New" panose="02070309020205020404" pitchFamily="49" charset="0"/>
                  <a:cs typeface="Courier New" panose="02070309020205020404" pitchFamily="49" charset="0"/>
                </a:rPr>
                <a:t>Y</a:t>
              </a:r>
            </a:p>
          </p:txBody>
        </p:sp>
        <p:sp>
          <p:nvSpPr>
            <p:cNvPr id="1201" name="TextBox 1200">
              <a:extLst>
                <a:ext uri="{FF2B5EF4-FFF2-40B4-BE49-F238E27FC236}">
                  <a16:creationId xmlns:a16="http://schemas.microsoft.com/office/drawing/2014/main" id="{23DE4380-FF83-BD8B-8A99-244BC4DCB043}"/>
                </a:ext>
              </a:extLst>
            </p:cNvPr>
            <p:cNvSpPr txBox="1"/>
            <p:nvPr/>
          </p:nvSpPr>
          <p:spPr>
            <a:xfrm rot="21343030">
              <a:off x="2797153" y="1287908"/>
              <a:ext cx="1052819" cy="261610"/>
            </a:xfrm>
            <a:prstGeom prst="rect">
              <a:avLst/>
            </a:prstGeom>
            <a:noFill/>
          </p:spPr>
          <p:txBody>
            <a:bodyPr wrap="square" rtlCol="0">
              <a:spAutoFit/>
            </a:bodyPr>
            <a:lstStyle/>
            <a:p>
              <a:r>
                <a:rPr lang="en-US" sz="1100" b="1" dirty="0">
                  <a:solidFill>
                    <a:srgbClr val="E5EBD7"/>
                  </a:solidFill>
                  <a:latin typeface="Courier New" panose="02070309020205020404" pitchFamily="49" charset="0"/>
                  <a:cs typeface="Courier New" panose="02070309020205020404" pitchFamily="49" charset="0"/>
                </a:rPr>
                <a:t>T</a:t>
              </a:r>
            </a:p>
          </p:txBody>
        </p:sp>
        <p:sp>
          <p:nvSpPr>
            <p:cNvPr id="1202" name="TextBox 1201">
              <a:extLst>
                <a:ext uri="{FF2B5EF4-FFF2-40B4-BE49-F238E27FC236}">
                  <a16:creationId xmlns:a16="http://schemas.microsoft.com/office/drawing/2014/main" id="{D38557FD-1A3A-5354-AF14-8A695105ACDE}"/>
                </a:ext>
              </a:extLst>
            </p:cNvPr>
            <p:cNvSpPr txBox="1"/>
            <p:nvPr/>
          </p:nvSpPr>
          <p:spPr>
            <a:xfrm rot="219763">
              <a:off x="2911106" y="1330446"/>
              <a:ext cx="1052819" cy="261610"/>
            </a:xfrm>
            <a:prstGeom prst="rect">
              <a:avLst/>
            </a:prstGeom>
            <a:noFill/>
          </p:spPr>
          <p:txBody>
            <a:bodyPr wrap="square" rtlCol="0">
              <a:spAutoFit/>
            </a:bodyPr>
            <a:lstStyle/>
            <a:p>
              <a:r>
                <a:rPr lang="en-US" sz="1100" b="1" dirty="0">
                  <a:solidFill>
                    <a:srgbClr val="E5EBD7"/>
                  </a:solidFill>
                  <a:latin typeface="Courier New" panose="02070309020205020404" pitchFamily="49" charset="0"/>
                  <a:cs typeface="Courier New" panose="02070309020205020404" pitchFamily="49" charset="0"/>
                </a:rPr>
                <a:t>H</a:t>
              </a:r>
            </a:p>
          </p:txBody>
        </p:sp>
        <p:sp>
          <p:nvSpPr>
            <p:cNvPr id="1203" name="TextBox 1202">
              <a:extLst>
                <a:ext uri="{FF2B5EF4-FFF2-40B4-BE49-F238E27FC236}">
                  <a16:creationId xmlns:a16="http://schemas.microsoft.com/office/drawing/2014/main" id="{9F9C54CB-490B-0D7C-FCFB-DC443ED6EBEF}"/>
                </a:ext>
              </a:extLst>
            </p:cNvPr>
            <p:cNvSpPr txBox="1"/>
            <p:nvPr/>
          </p:nvSpPr>
          <p:spPr>
            <a:xfrm>
              <a:off x="3025006" y="1312393"/>
              <a:ext cx="1052819" cy="307777"/>
            </a:xfrm>
            <a:prstGeom prst="rect">
              <a:avLst/>
            </a:prstGeom>
            <a:noFill/>
          </p:spPr>
          <p:txBody>
            <a:bodyPr wrap="square" rtlCol="0">
              <a:spAutoFit/>
            </a:bodyPr>
            <a:lstStyle/>
            <a:p>
              <a:r>
                <a:rPr lang="en-US" sz="1400" b="1" dirty="0">
                  <a:solidFill>
                    <a:srgbClr val="E5EBD7"/>
                  </a:solidFill>
                  <a:latin typeface="Courier New" panose="02070309020205020404" pitchFamily="49" charset="0"/>
                  <a:cs typeface="Courier New" panose="02070309020205020404" pitchFamily="49" charset="0"/>
                </a:rPr>
                <a:t>*</a:t>
              </a:r>
            </a:p>
          </p:txBody>
        </p:sp>
      </p:grpSp>
      <p:pic>
        <p:nvPicPr>
          <p:cNvPr id="1170" name="Picture 1169">
            <a:extLst>
              <a:ext uri="{FF2B5EF4-FFF2-40B4-BE49-F238E27FC236}">
                <a16:creationId xmlns:a16="http://schemas.microsoft.com/office/drawing/2014/main" id="{0D2C5F91-CE7D-BAFE-FC8F-B09D19BF4419}"/>
              </a:ext>
            </a:extLst>
          </p:cNvPr>
          <p:cNvPicPr>
            <a:picLocks noChangeAspect="1"/>
          </p:cNvPicPr>
          <p:nvPr/>
        </p:nvPicPr>
        <p:blipFill>
          <a:blip r:embed="rId7">
            <a:duotone>
              <a:prstClr val="black"/>
              <a:srgbClr val="D9C3A5">
                <a:tint val="50000"/>
                <a:satMod val="180000"/>
              </a:srgbClr>
            </a:duotone>
            <a:extLst>
              <a:ext uri="{BEBA8EAE-BF5A-486C-A8C5-ECC9F3942E4B}">
                <a14:imgProps xmlns:a14="http://schemas.microsoft.com/office/drawing/2010/main">
                  <a14:imgLayer r:embed="rId8">
                    <a14:imgEffect>
                      <a14:brightnessContrast bright="-47000"/>
                    </a14:imgEffect>
                  </a14:imgLayer>
                </a14:imgProps>
              </a:ext>
            </a:extLst>
          </a:blip>
          <a:stretch>
            <a:fillRect/>
          </a:stretch>
        </p:blipFill>
        <p:spPr>
          <a:xfrm rot="15898943">
            <a:off x="3124791" y="751813"/>
            <a:ext cx="1553075" cy="2055541"/>
          </a:xfrm>
          <a:prstGeom prst="rect">
            <a:avLst/>
          </a:prstGeom>
        </p:spPr>
      </p:pic>
      <p:grpSp>
        <p:nvGrpSpPr>
          <p:cNvPr id="5" name="Group 4">
            <a:extLst>
              <a:ext uri="{FF2B5EF4-FFF2-40B4-BE49-F238E27FC236}">
                <a16:creationId xmlns:a16="http://schemas.microsoft.com/office/drawing/2014/main" id="{8F23A724-05B5-93BC-C31A-813EDDC5B944}"/>
              </a:ext>
            </a:extLst>
          </p:cNvPr>
          <p:cNvGrpSpPr/>
          <p:nvPr/>
        </p:nvGrpSpPr>
        <p:grpSpPr>
          <a:xfrm>
            <a:off x="1208916" y="28126"/>
            <a:ext cx="9787121" cy="869855"/>
            <a:chOff x="6095" y="77325"/>
            <a:chExt cx="12191999" cy="869855"/>
          </a:xfrm>
        </p:grpSpPr>
        <p:sp>
          <p:nvSpPr>
            <p:cNvPr id="8" name="Rounded Rectangle 7">
              <a:extLst>
                <a:ext uri="{FF2B5EF4-FFF2-40B4-BE49-F238E27FC236}">
                  <a16:creationId xmlns:a16="http://schemas.microsoft.com/office/drawing/2014/main" id="{FD40579C-BAFF-A465-2109-B85C04D9BEFD}"/>
                </a:ext>
              </a:extLst>
            </p:cNvPr>
            <p:cNvSpPr/>
            <p:nvPr/>
          </p:nvSpPr>
          <p:spPr>
            <a:xfrm>
              <a:off x="6095" y="77325"/>
              <a:ext cx="12191999"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a:extLst>
                <a:ext uri="{FF2B5EF4-FFF2-40B4-BE49-F238E27FC236}">
                  <a16:creationId xmlns:a16="http://schemas.microsoft.com/office/drawing/2014/main" id="{08249CA0-537D-1122-26C0-75CBB3E4074C}"/>
                </a:ext>
              </a:extLst>
            </p:cNvPr>
            <p:cNvSpPr/>
            <p:nvPr/>
          </p:nvSpPr>
          <p:spPr>
            <a:xfrm>
              <a:off x="103631" y="143301"/>
              <a:ext cx="11984736"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85" name="Picture 1184">
            <a:extLst>
              <a:ext uri="{FF2B5EF4-FFF2-40B4-BE49-F238E27FC236}">
                <a16:creationId xmlns:a16="http://schemas.microsoft.com/office/drawing/2014/main" id="{68E47BFE-072A-17E8-4770-5223D8E111AC}"/>
              </a:ext>
            </a:extLst>
          </p:cNvPr>
          <p:cNvPicPr>
            <a:picLocks noChangeAspect="1"/>
          </p:cNvPicPr>
          <p:nvPr/>
        </p:nvPicPr>
        <p:blipFill>
          <a:blip r:embed="rId9">
            <a:duotone>
              <a:prstClr val="black"/>
              <a:srgbClr val="D9C3A5">
                <a:tint val="50000"/>
                <a:satMod val="180000"/>
              </a:srgbClr>
            </a:duotone>
            <a:extLst>
              <a:ext uri="{BEBA8EAE-BF5A-486C-A8C5-ECC9F3942E4B}">
                <a14:imgProps xmlns:a14="http://schemas.microsoft.com/office/drawing/2010/main">
                  <a14:imgLayer r:embed="rId10">
                    <a14:imgEffect>
                      <a14:backgroundRemoval t="6852" b="92037" l="9804" r="89951">
                        <a14:foregroundMark x1="90196" y1="39259" x2="90196" y2="39259"/>
                        <a14:foregroundMark x1="53431" y1="6852" x2="53431" y2="6852"/>
                        <a14:foregroundMark x1="42892" y1="89630" x2="42892" y2="89630"/>
                        <a14:foregroundMark x1="43627" y1="92037" x2="43627" y2="92037"/>
                      </a14:backgroundRemoval>
                    </a14:imgEffect>
                    <a14:imgEffect>
                      <a14:brightnessContrast bright="-47000"/>
                    </a14:imgEffect>
                  </a14:imgLayer>
                </a14:imgProps>
              </a:ext>
            </a:extLst>
          </a:blip>
          <a:stretch>
            <a:fillRect/>
          </a:stretch>
        </p:blipFill>
        <p:spPr>
          <a:xfrm rot="15898943">
            <a:off x="3177749" y="840057"/>
            <a:ext cx="1379098" cy="1825277"/>
          </a:xfrm>
          <a:prstGeom prst="rect">
            <a:avLst/>
          </a:prstGeom>
        </p:spPr>
      </p:pic>
      <p:sp>
        <p:nvSpPr>
          <p:cNvPr id="14" name="TextBox 13">
            <a:extLst>
              <a:ext uri="{FF2B5EF4-FFF2-40B4-BE49-F238E27FC236}">
                <a16:creationId xmlns:a16="http://schemas.microsoft.com/office/drawing/2014/main" id="{162D2F81-45EC-4F42-1EDD-0D69E1EE28DA}"/>
              </a:ext>
            </a:extLst>
          </p:cNvPr>
          <p:cNvSpPr txBox="1"/>
          <p:nvPr/>
        </p:nvSpPr>
        <p:spPr>
          <a:xfrm>
            <a:off x="909566" y="199033"/>
            <a:ext cx="10355220" cy="584775"/>
          </a:xfrm>
          <a:prstGeom prst="rect">
            <a:avLst/>
          </a:prstGeom>
          <a:noFill/>
        </p:spPr>
        <p:txBody>
          <a:bodyPr wrap="square" rtlCol="0">
            <a:spAutoFit/>
          </a:bodyPr>
          <a:lstStyle/>
          <a:p>
            <a:pPr algn="ctr"/>
            <a:r>
              <a:rPr lang="en-US" sz="3200" spc="40">
                <a:solidFill>
                  <a:srgbClr val="E5E9D0"/>
                </a:solidFill>
                <a:latin typeface="Hardwick WF" pitchFamily="2" charset="0"/>
              </a:rPr>
              <a:t>SETTING WELFARE MISCONCEPTIONS STRAIGHT</a:t>
            </a:r>
            <a:endParaRPr lang="en-US" sz="3200" i="1" spc="40" dirty="0">
              <a:solidFill>
                <a:srgbClr val="E5E9D0"/>
              </a:solidFill>
              <a:latin typeface="Avenir Next" panose="020B0503020202020204" pitchFamily="34" charset="0"/>
            </a:endParaRPr>
          </a:p>
        </p:txBody>
      </p:sp>
      <p:sp>
        <p:nvSpPr>
          <p:cNvPr id="1125" name="Rounded Rectangle 1124">
            <a:extLst>
              <a:ext uri="{FF2B5EF4-FFF2-40B4-BE49-F238E27FC236}">
                <a16:creationId xmlns:a16="http://schemas.microsoft.com/office/drawing/2014/main" id="{0F60178E-2D73-D3CF-6DFE-134204B5EA7B}"/>
              </a:ext>
            </a:extLst>
          </p:cNvPr>
          <p:cNvSpPr/>
          <p:nvPr/>
        </p:nvSpPr>
        <p:spPr>
          <a:xfrm>
            <a:off x="333512" y="1723384"/>
            <a:ext cx="11489117" cy="4935583"/>
          </a:xfrm>
          <a:prstGeom prst="roundRect">
            <a:avLst>
              <a:gd name="adj" fmla="val 0"/>
            </a:avLst>
          </a:prstGeom>
          <a:noFill/>
          <a:ln>
            <a:solidFill>
              <a:srgbClr val="FF72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26" name="Straight Connector 1125">
            <a:extLst>
              <a:ext uri="{FF2B5EF4-FFF2-40B4-BE49-F238E27FC236}">
                <a16:creationId xmlns:a16="http://schemas.microsoft.com/office/drawing/2014/main" id="{441645B5-4EE8-B87D-C36D-B6563AFC2A78}"/>
              </a:ext>
            </a:extLst>
          </p:cNvPr>
          <p:cNvCxnSpPr>
            <a:cxnSpLocks/>
          </p:cNvCxnSpPr>
          <p:nvPr/>
        </p:nvCxnSpPr>
        <p:spPr>
          <a:xfrm>
            <a:off x="7437649" y="1738914"/>
            <a:ext cx="0" cy="4935583"/>
          </a:xfrm>
          <a:prstGeom prst="line">
            <a:avLst/>
          </a:prstGeom>
          <a:ln>
            <a:solidFill>
              <a:srgbClr val="FF7250"/>
            </a:solidFill>
            <a:prstDash val="sysDot"/>
          </a:ln>
        </p:spPr>
        <p:style>
          <a:lnRef idx="1">
            <a:schemeClr val="accent1"/>
          </a:lnRef>
          <a:fillRef idx="0">
            <a:schemeClr val="accent1"/>
          </a:fillRef>
          <a:effectRef idx="0">
            <a:schemeClr val="accent1"/>
          </a:effectRef>
          <a:fontRef idx="minor">
            <a:schemeClr val="tx1"/>
          </a:fontRef>
        </p:style>
      </p:cxnSp>
      <p:sp>
        <p:nvSpPr>
          <p:cNvPr id="1129" name="Rectangle 1128">
            <a:extLst>
              <a:ext uri="{FF2B5EF4-FFF2-40B4-BE49-F238E27FC236}">
                <a16:creationId xmlns:a16="http://schemas.microsoft.com/office/drawing/2014/main" id="{39EE588B-DDA2-D35C-B6EF-683DAD66F3F6}"/>
              </a:ext>
            </a:extLst>
          </p:cNvPr>
          <p:cNvSpPr/>
          <p:nvPr/>
        </p:nvSpPr>
        <p:spPr>
          <a:xfrm>
            <a:off x="1405209" y="1499925"/>
            <a:ext cx="5156962" cy="505457"/>
          </a:xfrm>
          <a:prstGeom prst="rect">
            <a:avLst/>
          </a:prstGeom>
          <a:solidFill>
            <a:schemeClr val="tx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0" name="TextBox 1129">
            <a:extLst>
              <a:ext uri="{FF2B5EF4-FFF2-40B4-BE49-F238E27FC236}">
                <a16:creationId xmlns:a16="http://schemas.microsoft.com/office/drawing/2014/main" id="{4D88DE2B-E3EA-79CB-3EFC-E18A69DFD9D0}"/>
              </a:ext>
            </a:extLst>
          </p:cNvPr>
          <p:cNvSpPr txBox="1"/>
          <p:nvPr/>
        </p:nvSpPr>
        <p:spPr>
          <a:xfrm>
            <a:off x="991326" y="1563468"/>
            <a:ext cx="5930846" cy="400110"/>
          </a:xfrm>
          <a:prstGeom prst="rect">
            <a:avLst/>
          </a:prstGeom>
          <a:noFill/>
          <a:ln>
            <a:noFill/>
          </a:ln>
        </p:spPr>
        <p:txBody>
          <a:bodyPr wrap="square" rtlCol="0">
            <a:spAutoFit/>
          </a:bodyPr>
          <a:lstStyle/>
          <a:p>
            <a:pPr algn="ctr"/>
            <a:r>
              <a:rPr lang="en-US" sz="2000" spc="40">
                <a:solidFill>
                  <a:srgbClr val="FF7452"/>
                </a:solidFill>
                <a:latin typeface="Hardwick WF" pitchFamily="2" charset="0"/>
              </a:rPr>
              <a:t>WELFARE BREEDS DEPENDENCE?</a:t>
            </a:r>
            <a:endParaRPr lang="en-US" sz="2000" spc="40" dirty="0">
              <a:solidFill>
                <a:srgbClr val="FF7452"/>
              </a:solidFill>
              <a:latin typeface="Hardwick WF" pitchFamily="2" charset="0"/>
            </a:endParaRPr>
          </a:p>
        </p:txBody>
      </p:sp>
      <p:grpSp>
        <p:nvGrpSpPr>
          <p:cNvPr id="1177" name="Group 1176">
            <a:extLst>
              <a:ext uri="{FF2B5EF4-FFF2-40B4-BE49-F238E27FC236}">
                <a16:creationId xmlns:a16="http://schemas.microsoft.com/office/drawing/2014/main" id="{E3E0EAB9-108D-D078-C342-717060591447}"/>
              </a:ext>
            </a:extLst>
          </p:cNvPr>
          <p:cNvGrpSpPr/>
          <p:nvPr/>
        </p:nvGrpSpPr>
        <p:grpSpPr>
          <a:xfrm>
            <a:off x="3211327" y="1007958"/>
            <a:ext cx="1623677" cy="564627"/>
            <a:chOff x="2454150" y="1193680"/>
            <a:chExt cx="1623677" cy="564627"/>
          </a:xfrm>
        </p:grpSpPr>
        <p:sp>
          <p:nvSpPr>
            <p:cNvPr id="1171" name="TextBox 1170">
              <a:extLst>
                <a:ext uri="{FF2B5EF4-FFF2-40B4-BE49-F238E27FC236}">
                  <a16:creationId xmlns:a16="http://schemas.microsoft.com/office/drawing/2014/main" id="{3AA492D3-D756-0D11-EAF9-89FDEE5AB1AD}"/>
                </a:ext>
              </a:extLst>
            </p:cNvPr>
            <p:cNvSpPr txBox="1"/>
            <p:nvPr/>
          </p:nvSpPr>
          <p:spPr>
            <a:xfrm>
              <a:off x="2454150" y="1450530"/>
              <a:ext cx="1052819" cy="307777"/>
            </a:xfrm>
            <a:prstGeom prst="rect">
              <a:avLst/>
            </a:prstGeom>
            <a:noFill/>
          </p:spPr>
          <p:txBody>
            <a:bodyPr wrap="square" rtlCol="0">
              <a:spAutoFit/>
            </a:bodyPr>
            <a:lstStyle/>
            <a:p>
              <a:r>
                <a:rPr lang="en-US" sz="1400" b="1" dirty="0">
                  <a:solidFill>
                    <a:srgbClr val="E5EBD7"/>
                  </a:solidFill>
                  <a:latin typeface="Courier New" panose="02070309020205020404" pitchFamily="49" charset="0"/>
                  <a:cs typeface="Courier New" panose="02070309020205020404" pitchFamily="49" charset="0"/>
                </a:rPr>
                <a:t>*</a:t>
              </a:r>
            </a:p>
          </p:txBody>
        </p:sp>
        <p:sp>
          <p:nvSpPr>
            <p:cNvPr id="1172" name="TextBox 1171">
              <a:extLst>
                <a:ext uri="{FF2B5EF4-FFF2-40B4-BE49-F238E27FC236}">
                  <a16:creationId xmlns:a16="http://schemas.microsoft.com/office/drawing/2014/main" id="{7515971E-B174-6BD3-D94D-65E092200820}"/>
                </a:ext>
              </a:extLst>
            </p:cNvPr>
            <p:cNvSpPr txBox="1"/>
            <p:nvPr/>
          </p:nvSpPr>
          <p:spPr>
            <a:xfrm rot="19830904">
              <a:off x="2531103" y="1193680"/>
              <a:ext cx="1052819" cy="261610"/>
            </a:xfrm>
            <a:prstGeom prst="rect">
              <a:avLst/>
            </a:prstGeom>
            <a:noFill/>
          </p:spPr>
          <p:txBody>
            <a:bodyPr wrap="square" rtlCol="0">
              <a:spAutoFit/>
            </a:bodyPr>
            <a:lstStyle/>
            <a:p>
              <a:r>
                <a:rPr lang="en-US" sz="1100" b="1" dirty="0">
                  <a:solidFill>
                    <a:srgbClr val="E5EBD7"/>
                  </a:solidFill>
                  <a:latin typeface="Courier New" panose="02070309020205020404" pitchFamily="49" charset="0"/>
                  <a:cs typeface="Courier New" panose="02070309020205020404" pitchFamily="49" charset="0"/>
                </a:rPr>
                <a:t>M</a:t>
              </a:r>
            </a:p>
          </p:txBody>
        </p:sp>
        <p:sp>
          <p:nvSpPr>
            <p:cNvPr id="1173" name="TextBox 1172">
              <a:extLst>
                <a:ext uri="{FF2B5EF4-FFF2-40B4-BE49-F238E27FC236}">
                  <a16:creationId xmlns:a16="http://schemas.microsoft.com/office/drawing/2014/main" id="{B4B994CF-2126-FA3E-F47D-24A0826E6059}"/>
                </a:ext>
              </a:extLst>
            </p:cNvPr>
            <p:cNvSpPr txBox="1"/>
            <p:nvPr/>
          </p:nvSpPr>
          <p:spPr>
            <a:xfrm rot="20725533">
              <a:off x="2677382" y="1234423"/>
              <a:ext cx="1052819" cy="261610"/>
            </a:xfrm>
            <a:prstGeom prst="rect">
              <a:avLst/>
            </a:prstGeom>
            <a:noFill/>
          </p:spPr>
          <p:txBody>
            <a:bodyPr wrap="square" rtlCol="0">
              <a:spAutoFit/>
            </a:bodyPr>
            <a:lstStyle/>
            <a:p>
              <a:r>
                <a:rPr lang="en-US" sz="1100" b="1" dirty="0">
                  <a:solidFill>
                    <a:srgbClr val="E5EBD7"/>
                  </a:solidFill>
                  <a:latin typeface="Courier New" panose="02070309020205020404" pitchFamily="49" charset="0"/>
                  <a:cs typeface="Courier New" panose="02070309020205020404" pitchFamily="49" charset="0"/>
                </a:rPr>
                <a:t>Y</a:t>
              </a:r>
            </a:p>
          </p:txBody>
        </p:sp>
        <p:sp>
          <p:nvSpPr>
            <p:cNvPr id="1174" name="TextBox 1173">
              <a:extLst>
                <a:ext uri="{FF2B5EF4-FFF2-40B4-BE49-F238E27FC236}">
                  <a16:creationId xmlns:a16="http://schemas.microsoft.com/office/drawing/2014/main" id="{BA24FF52-D41E-54CE-CEE1-2486D61F1820}"/>
                </a:ext>
              </a:extLst>
            </p:cNvPr>
            <p:cNvSpPr txBox="1"/>
            <p:nvPr/>
          </p:nvSpPr>
          <p:spPr>
            <a:xfrm rot="21343030">
              <a:off x="2797155" y="1283033"/>
              <a:ext cx="1052819" cy="261610"/>
            </a:xfrm>
            <a:prstGeom prst="rect">
              <a:avLst/>
            </a:prstGeom>
            <a:noFill/>
          </p:spPr>
          <p:txBody>
            <a:bodyPr wrap="square" rtlCol="0">
              <a:spAutoFit/>
            </a:bodyPr>
            <a:lstStyle/>
            <a:p>
              <a:r>
                <a:rPr lang="en-US" sz="1100" b="1" dirty="0">
                  <a:solidFill>
                    <a:srgbClr val="E5EBD7"/>
                  </a:solidFill>
                  <a:latin typeface="Courier New" panose="02070309020205020404" pitchFamily="49" charset="0"/>
                  <a:cs typeface="Courier New" panose="02070309020205020404" pitchFamily="49" charset="0"/>
                </a:rPr>
                <a:t>T</a:t>
              </a:r>
            </a:p>
          </p:txBody>
        </p:sp>
        <p:sp>
          <p:nvSpPr>
            <p:cNvPr id="1175" name="TextBox 1174">
              <a:extLst>
                <a:ext uri="{FF2B5EF4-FFF2-40B4-BE49-F238E27FC236}">
                  <a16:creationId xmlns:a16="http://schemas.microsoft.com/office/drawing/2014/main" id="{DF7A8FF1-EF94-398E-E0BA-AF320F3973C6}"/>
                </a:ext>
              </a:extLst>
            </p:cNvPr>
            <p:cNvSpPr txBox="1"/>
            <p:nvPr/>
          </p:nvSpPr>
          <p:spPr>
            <a:xfrm rot="219763">
              <a:off x="2911115" y="1334616"/>
              <a:ext cx="1052819" cy="261610"/>
            </a:xfrm>
            <a:prstGeom prst="rect">
              <a:avLst/>
            </a:prstGeom>
            <a:noFill/>
          </p:spPr>
          <p:txBody>
            <a:bodyPr wrap="square" rtlCol="0">
              <a:spAutoFit/>
            </a:bodyPr>
            <a:lstStyle/>
            <a:p>
              <a:r>
                <a:rPr lang="en-US" sz="1100" b="1" dirty="0">
                  <a:solidFill>
                    <a:srgbClr val="E5EBD7"/>
                  </a:solidFill>
                  <a:latin typeface="Courier New" panose="02070309020205020404" pitchFamily="49" charset="0"/>
                  <a:cs typeface="Courier New" panose="02070309020205020404" pitchFamily="49" charset="0"/>
                </a:rPr>
                <a:t>H</a:t>
              </a:r>
            </a:p>
          </p:txBody>
        </p:sp>
        <p:sp>
          <p:nvSpPr>
            <p:cNvPr id="1176" name="TextBox 1175">
              <a:extLst>
                <a:ext uri="{FF2B5EF4-FFF2-40B4-BE49-F238E27FC236}">
                  <a16:creationId xmlns:a16="http://schemas.microsoft.com/office/drawing/2014/main" id="{64F83FF4-CFA3-4B0F-B236-2D6FA9188A19}"/>
                </a:ext>
              </a:extLst>
            </p:cNvPr>
            <p:cNvSpPr txBox="1"/>
            <p:nvPr/>
          </p:nvSpPr>
          <p:spPr>
            <a:xfrm>
              <a:off x="3025008" y="1312392"/>
              <a:ext cx="1052819" cy="307777"/>
            </a:xfrm>
            <a:prstGeom prst="rect">
              <a:avLst/>
            </a:prstGeom>
            <a:noFill/>
          </p:spPr>
          <p:txBody>
            <a:bodyPr wrap="square" rtlCol="0">
              <a:spAutoFit/>
            </a:bodyPr>
            <a:lstStyle/>
            <a:p>
              <a:r>
                <a:rPr lang="en-US" sz="1400" b="1" dirty="0">
                  <a:solidFill>
                    <a:srgbClr val="E5EBD7"/>
                  </a:solidFill>
                  <a:latin typeface="Courier New" panose="02070309020205020404" pitchFamily="49" charset="0"/>
                  <a:cs typeface="Courier New" panose="02070309020205020404" pitchFamily="49" charset="0"/>
                </a:rPr>
                <a:t>*</a:t>
              </a:r>
            </a:p>
          </p:txBody>
        </p:sp>
      </p:grpSp>
      <p:grpSp>
        <p:nvGrpSpPr>
          <p:cNvPr id="1178" name="Group 1177">
            <a:extLst>
              <a:ext uri="{FF2B5EF4-FFF2-40B4-BE49-F238E27FC236}">
                <a16:creationId xmlns:a16="http://schemas.microsoft.com/office/drawing/2014/main" id="{B7552BF5-E6F9-1D82-6ADE-941902D722B2}"/>
              </a:ext>
            </a:extLst>
          </p:cNvPr>
          <p:cNvGrpSpPr/>
          <p:nvPr/>
        </p:nvGrpSpPr>
        <p:grpSpPr>
          <a:xfrm rot="10615076">
            <a:off x="2988044" y="1965237"/>
            <a:ext cx="1623676" cy="564632"/>
            <a:chOff x="2454149" y="1193675"/>
            <a:chExt cx="1623676" cy="564632"/>
          </a:xfrm>
        </p:grpSpPr>
        <p:sp>
          <p:nvSpPr>
            <p:cNvPr id="1179" name="TextBox 1178">
              <a:extLst>
                <a:ext uri="{FF2B5EF4-FFF2-40B4-BE49-F238E27FC236}">
                  <a16:creationId xmlns:a16="http://schemas.microsoft.com/office/drawing/2014/main" id="{17D9E544-BB5E-5379-16FB-35E0A8C86001}"/>
                </a:ext>
              </a:extLst>
            </p:cNvPr>
            <p:cNvSpPr txBox="1"/>
            <p:nvPr/>
          </p:nvSpPr>
          <p:spPr>
            <a:xfrm>
              <a:off x="2454149" y="1450530"/>
              <a:ext cx="1052819" cy="307777"/>
            </a:xfrm>
            <a:prstGeom prst="rect">
              <a:avLst/>
            </a:prstGeom>
            <a:noFill/>
          </p:spPr>
          <p:txBody>
            <a:bodyPr wrap="square" rtlCol="0">
              <a:spAutoFit/>
            </a:bodyPr>
            <a:lstStyle/>
            <a:p>
              <a:r>
                <a:rPr lang="en-US" sz="1400" b="1" dirty="0">
                  <a:solidFill>
                    <a:srgbClr val="E5EBD7"/>
                  </a:solidFill>
                  <a:latin typeface="Courier New" panose="02070309020205020404" pitchFamily="49" charset="0"/>
                  <a:cs typeface="Courier New" panose="02070309020205020404" pitchFamily="49" charset="0"/>
                </a:rPr>
                <a:t>*</a:t>
              </a:r>
            </a:p>
          </p:txBody>
        </p:sp>
        <p:sp>
          <p:nvSpPr>
            <p:cNvPr id="1180" name="TextBox 1179">
              <a:extLst>
                <a:ext uri="{FF2B5EF4-FFF2-40B4-BE49-F238E27FC236}">
                  <a16:creationId xmlns:a16="http://schemas.microsoft.com/office/drawing/2014/main" id="{BD6B7832-FEC3-0CAA-45E6-8092878A016B}"/>
                </a:ext>
              </a:extLst>
            </p:cNvPr>
            <p:cNvSpPr txBox="1"/>
            <p:nvPr/>
          </p:nvSpPr>
          <p:spPr>
            <a:xfrm rot="19830904">
              <a:off x="2531098" y="1193675"/>
              <a:ext cx="1052819" cy="261610"/>
            </a:xfrm>
            <a:prstGeom prst="rect">
              <a:avLst/>
            </a:prstGeom>
            <a:noFill/>
          </p:spPr>
          <p:txBody>
            <a:bodyPr wrap="square" rtlCol="0">
              <a:spAutoFit/>
            </a:bodyPr>
            <a:lstStyle/>
            <a:p>
              <a:r>
                <a:rPr lang="en-US" sz="1100" b="1" dirty="0">
                  <a:solidFill>
                    <a:srgbClr val="E5EBD7"/>
                  </a:solidFill>
                  <a:latin typeface="Courier New" panose="02070309020205020404" pitchFamily="49" charset="0"/>
                  <a:cs typeface="Courier New" panose="02070309020205020404" pitchFamily="49" charset="0"/>
                </a:rPr>
                <a:t>M</a:t>
              </a:r>
            </a:p>
          </p:txBody>
        </p:sp>
        <p:sp>
          <p:nvSpPr>
            <p:cNvPr id="1181" name="TextBox 1180">
              <a:extLst>
                <a:ext uri="{FF2B5EF4-FFF2-40B4-BE49-F238E27FC236}">
                  <a16:creationId xmlns:a16="http://schemas.microsoft.com/office/drawing/2014/main" id="{5EA54226-8874-7ABC-535F-07934ABFC309}"/>
                </a:ext>
              </a:extLst>
            </p:cNvPr>
            <p:cNvSpPr txBox="1"/>
            <p:nvPr/>
          </p:nvSpPr>
          <p:spPr>
            <a:xfrm rot="20725533">
              <a:off x="2677378" y="1234425"/>
              <a:ext cx="1052819" cy="261610"/>
            </a:xfrm>
            <a:prstGeom prst="rect">
              <a:avLst/>
            </a:prstGeom>
            <a:noFill/>
          </p:spPr>
          <p:txBody>
            <a:bodyPr wrap="square" rtlCol="0">
              <a:spAutoFit/>
            </a:bodyPr>
            <a:lstStyle/>
            <a:p>
              <a:r>
                <a:rPr lang="en-US" sz="1100" b="1" dirty="0">
                  <a:solidFill>
                    <a:srgbClr val="E5EBD7"/>
                  </a:solidFill>
                  <a:latin typeface="Courier New" panose="02070309020205020404" pitchFamily="49" charset="0"/>
                  <a:cs typeface="Courier New" panose="02070309020205020404" pitchFamily="49" charset="0"/>
                </a:rPr>
                <a:t>Y</a:t>
              </a:r>
            </a:p>
          </p:txBody>
        </p:sp>
        <p:sp>
          <p:nvSpPr>
            <p:cNvPr id="1182" name="TextBox 1181">
              <a:extLst>
                <a:ext uri="{FF2B5EF4-FFF2-40B4-BE49-F238E27FC236}">
                  <a16:creationId xmlns:a16="http://schemas.microsoft.com/office/drawing/2014/main" id="{75B25574-144A-7B20-D7B8-E1D276E8E2D1}"/>
                </a:ext>
              </a:extLst>
            </p:cNvPr>
            <p:cNvSpPr txBox="1"/>
            <p:nvPr/>
          </p:nvSpPr>
          <p:spPr>
            <a:xfrm rot="21343030">
              <a:off x="2797149" y="1283034"/>
              <a:ext cx="1052819" cy="261610"/>
            </a:xfrm>
            <a:prstGeom prst="rect">
              <a:avLst/>
            </a:prstGeom>
            <a:noFill/>
          </p:spPr>
          <p:txBody>
            <a:bodyPr wrap="square" rtlCol="0">
              <a:spAutoFit/>
            </a:bodyPr>
            <a:lstStyle/>
            <a:p>
              <a:r>
                <a:rPr lang="en-US" sz="1100" b="1" dirty="0">
                  <a:solidFill>
                    <a:srgbClr val="E5EBD7"/>
                  </a:solidFill>
                  <a:latin typeface="Courier New" panose="02070309020205020404" pitchFamily="49" charset="0"/>
                  <a:cs typeface="Courier New" panose="02070309020205020404" pitchFamily="49" charset="0"/>
                </a:rPr>
                <a:t>T</a:t>
              </a:r>
            </a:p>
          </p:txBody>
        </p:sp>
        <p:sp>
          <p:nvSpPr>
            <p:cNvPr id="1183" name="TextBox 1182">
              <a:extLst>
                <a:ext uri="{FF2B5EF4-FFF2-40B4-BE49-F238E27FC236}">
                  <a16:creationId xmlns:a16="http://schemas.microsoft.com/office/drawing/2014/main" id="{F7B11A6F-CECA-99F6-D683-10B1DCFA87F7}"/>
                </a:ext>
              </a:extLst>
            </p:cNvPr>
            <p:cNvSpPr txBox="1"/>
            <p:nvPr/>
          </p:nvSpPr>
          <p:spPr>
            <a:xfrm rot="219763">
              <a:off x="2911110" y="1334610"/>
              <a:ext cx="1052819" cy="261610"/>
            </a:xfrm>
            <a:prstGeom prst="rect">
              <a:avLst/>
            </a:prstGeom>
            <a:noFill/>
          </p:spPr>
          <p:txBody>
            <a:bodyPr wrap="square" rtlCol="0">
              <a:spAutoFit/>
            </a:bodyPr>
            <a:lstStyle/>
            <a:p>
              <a:r>
                <a:rPr lang="en-US" sz="1100" b="1" dirty="0">
                  <a:solidFill>
                    <a:srgbClr val="E5EBD7"/>
                  </a:solidFill>
                  <a:latin typeface="Courier New" panose="02070309020205020404" pitchFamily="49" charset="0"/>
                  <a:cs typeface="Courier New" panose="02070309020205020404" pitchFamily="49" charset="0"/>
                </a:rPr>
                <a:t>H</a:t>
              </a:r>
            </a:p>
          </p:txBody>
        </p:sp>
        <p:sp>
          <p:nvSpPr>
            <p:cNvPr id="1184" name="TextBox 1183">
              <a:extLst>
                <a:ext uri="{FF2B5EF4-FFF2-40B4-BE49-F238E27FC236}">
                  <a16:creationId xmlns:a16="http://schemas.microsoft.com/office/drawing/2014/main" id="{123F4E89-3F4F-992C-39E0-C35747161C7E}"/>
                </a:ext>
              </a:extLst>
            </p:cNvPr>
            <p:cNvSpPr txBox="1"/>
            <p:nvPr/>
          </p:nvSpPr>
          <p:spPr>
            <a:xfrm>
              <a:off x="3025006" y="1312392"/>
              <a:ext cx="1052819" cy="307777"/>
            </a:xfrm>
            <a:prstGeom prst="rect">
              <a:avLst/>
            </a:prstGeom>
            <a:noFill/>
          </p:spPr>
          <p:txBody>
            <a:bodyPr wrap="square" rtlCol="0">
              <a:spAutoFit/>
            </a:bodyPr>
            <a:lstStyle/>
            <a:p>
              <a:r>
                <a:rPr lang="en-US" sz="1400" b="1" dirty="0">
                  <a:solidFill>
                    <a:srgbClr val="E5EBD7"/>
                  </a:solidFill>
                  <a:latin typeface="Courier New" panose="02070309020205020404" pitchFamily="49" charset="0"/>
                  <a:cs typeface="Courier New" panose="02070309020205020404" pitchFamily="49" charset="0"/>
                </a:rPr>
                <a:t>*</a:t>
              </a:r>
            </a:p>
          </p:txBody>
        </p:sp>
      </p:grpSp>
      <p:grpSp>
        <p:nvGrpSpPr>
          <p:cNvPr id="25" name="Group 24">
            <a:extLst>
              <a:ext uri="{FF2B5EF4-FFF2-40B4-BE49-F238E27FC236}">
                <a16:creationId xmlns:a16="http://schemas.microsoft.com/office/drawing/2014/main" id="{06FEDCDF-4FBA-9C80-1B8F-4666E7FCAFD5}"/>
              </a:ext>
            </a:extLst>
          </p:cNvPr>
          <p:cNvGrpSpPr/>
          <p:nvPr/>
        </p:nvGrpSpPr>
        <p:grpSpPr>
          <a:xfrm>
            <a:off x="7892371" y="1471880"/>
            <a:ext cx="3738028" cy="806067"/>
            <a:chOff x="8168184" y="1668534"/>
            <a:chExt cx="3738028" cy="873240"/>
          </a:xfrm>
        </p:grpSpPr>
        <p:sp>
          <p:nvSpPr>
            <p:cNvPr id="1188" name="Rectangle 1187">
              <a:extLst>
                <a:ext uri="{FF2B5EF4-FFF2-40B4-BE49-F238E27FC236}">
                  <a16:creationId xmlns:a16="http://schemas.microsoft.com/office/drawing/2014/main" id="{4D900905-16D6-CA04-C5A9-472DC2F0F8D5}"/>
                </a:ext>
              </a:extLst>
            </p:cNvPr>
            <p:cNvSpPr/>
            <p:nvPr/>
          </p:nvSpPr>
          <p:spPr>
            <a:xfrm>
              <a:off x="8528183" y="1668534"/>
              <a:ext cx="3018027" cy="869855"/>
            </a:xfrm>
            <a:prstGeom prst="rect">
              <a:avLst/>
            </a:prstGeom>
            <a:solidFill>
              <a:schemeClr val="tx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7452"/>
                </a:solidFill>
              </a:endParaRPr>
            </a:p>
          </p:txBody>
        </p:sp>
        <p:sp>
          <p:nvSpPr>
            <p:cNvPr id="1189" name="TextBox 1188">
              <a:extLst>
                <a:ext uri="{FF2B5EF4-FFF2-40B4-BE49-F238E27FC236}">
                  <a16:creationId xmlns:a16="http://schemas.microsoft.com/office/drawing/2014/main" id="{4439325F-B1F0-AF61-6942-787BD901E439}"/>
                </a:ext>
              </a:extLst>
            </p:cNvPr>
            <p:cNvSpPr txBox="1"/>
            <p:nvPr/>
          </p:nvSpPr>
          <p:spPr>
            <a:xfrm>
              <a:off x="8168184" y="1677650"/>
              <a:ext cx="3738028" cy="864124"/>
            </a:xfrm>
            <a:prstGeom prst="rect">
              <a:avLst/>
            </a:prstGeom>
            <a:noFill/>
            <a:ln>
              <a:noFill/>
            </a:ln>
          </p:spPr>
          <p:txBody>
            <a:bodyPr wrap="square" rtlCol="0">
              <a:spAutoFit/>
            </a:bodyPr>
            <a:lstStyle/>
            <a:p>
              <a:pPr algn="ctr">
                <a:lnSpc>
                  <a:spcPts val="2800"/>
                </a:lnSpc>
              </a:pPr>
              <a:r>
                <a:rPr lang="en-US" sz="2000" spc="40" dirty="0">
                  <a:solidFill>
                    <a:srgbClr val="FF7452"/>
                  </a:solidFill>
                  <a:latin typeface="Hardwick WF" pitchFamily="2" charset="0"/>
                </a:rPr>
                <a:t>Welfare recipients </a:t>
              </a:r>
            </a:p>
            <a:p>
              <a:pPr algn="ctr">
                <a:lnSpc>
                  <a:spcPts val="2800"/>
                </a:lnSpc>
              </a:pPr>
              <a:r>
                <a:rPr lang="en-US" sz="2000" spc="40" dirty="0">
                  <a:solidFill>
                    <a:srgbClr val="FF7452"/>
                  </a:solidFill>
                  <a:latin typeface="Hardwick WF" pitchFamily="2" charset="0"/>
                </a:rPr>
                <a:t>waste money?</a:t>
              </a:r>
            </a:p>
          </p:txBody>
        </p:sp>
      </p:grpSp>
      <p:sp>
        <p:nvSpPr>
          <p:cNvPr id="54" name="TextBox 53">
            <a:extLst>
              <a:ext uri="{FF2B5EF4-FFF2-40B4-BE49-F238E27FC236}">
                <a16:creationId xmlns:a16="http://schemas.microsoft.com/office/drawing/2014/main" id="{270650FD-A2FC-6197-9E7A-AF8B8659EA69}"/>
              </a:ext>
            </a:extLst>
          </p:cNvPr>
          <p:cNvSpPr txBox="1"/>
          <p:nvPr/>
        </p:nvSpPr>
        <p:spPr>
          <a:xfrm>
            <a:off x="797367" y="3386880"/>
            <a:ext cx="6238600" cy="307777"/>
          </a:xfrm>
          <a:prstGeom prst="rect">
            <a:avLst/>
          </a:prstGeom>
          <a:noFill/>
        </p:spPr>
        <p:txBody>
          <a:bodyPr wrap="square" rtlCol="0">
            <a:spAutoFit/>
          </a:bodyPr>
          <a:lstStyle/>
          <a:p>
            <a:r>
              <a:rPr lang="en-US" sz="1400" dirty="0">
                <a:solidFill>
                  <a:srgbClr val="E5EBD7"/>
                </a:solidFill>
                <a:latin typeface="Avenir Next" panose="020B0503020202020204" pitchFamily="34" charset="0"/>
              </a:rPr>
              <a:t>Earned Income Tax Credit (EITC)</a:t>
            </a:r>
          </a:p>
        </p:txBody>
      </p:sp>
      <p:sp>
        <p:nvSpPr>
          <p:cNvPr id="55" name="TextBox 54">
            <a:extLst>
              <a:ext uri="{FF2B5EF4-FFF2-40B4-BE49-F238E27FC236}">
                <a16:creationId xmlns:a16="http://schemas.microsoft.com/office/drawing/2014/main" id="{6CDA0E52-D791-E918-C259-490D0C0A128C}"/>
              </a:ext>
            </a:extLst>
          </p:cNvPr>
          <p:cNvSpPr txBox="1"/>
          <p:nvPr/>
        </p:nvSpPr>
        <p:spPr>
          <a:xfrm>
            <a:off x="797367" y="4006031"/>
            <a:ext cx="6238600" cy="307777"/>
          </a:xfrm>
          <a:prstGeom prst="rect">
            <a:avLst/>
          </a:prstGeom>
          <a:noFill/>
        </p:spPr>
        <p:txBody>
          <a:bodyPr wrap="square" rtlCol="0">
            <a:spAutoFit/>
          </a:bodyPr>
          <a:lstStyle/>
          <a:p>
            <a:r>
              <a:rPr lang="en-US" sz="1400" dirty="0">
                <a:solidFill>
                  <a:srgbClr val="E5EBD7"/>
                </a:solidFill>
                <a:latin typeface="Avenir Next" panose="020B0503020202020204" pitchFamily="34" charset="0"/>
              </a:rPr>
              <a:t>Food Stamps</a:t>
            </a:r>
          </a:p>
        </p:txBody>
      </p:sp>
      <p:sp>
        <p:nvSpPr>
          <p:cNvPr id="56" name="TextBox 55">
            <a:extLst>
              <a:ext uri="{FF2B5EF4-FFF2-40B4-BE49-F238E27FC236}">
                <a16:creationId xmlns:a16="http://schemas.microsoft.com/office/drawing/2014/main" id="{F50C4062-1362-939F-10D3-9CAED10CE960}"/>
              </a:ext>
            </a:extLst>
          </p:cNvPr>
          <p:cNvSpPr txBox="1"/>
          <p:nvPr/>
        </p:nvSpPr>
        <p:spPr>
          <a:xfrm>
            <a:off x="797367" y="4423704"/>
            <a:ext cx="6238600" cy="307777"/>
          </a:xfrm>
          <a:prstGeom prst="rect">
            <a:avLst/>
          </a:prstGeom>
          <a:noFill/>
        </p:spPr>
        <p:txBody>
          <a:bodyPr wrap="square" rtlCol="0">
            <a:spAutoFit/>
          </a:bodyPr>
          <a:lstStyle/>
          <a:p>
            <a:r>
              <a:rPr lang="en-US" sz="1400" dirty="0">
                <a:solidFill>
                  <a:srgbClr val="E5EBD7"/>
                </a:solidFill>
                <a:latin typeface="Avenir Next" panose="020B0503020202020204" pitchFamily="34" charset="0"/>
              </a:rPr>
              <a:t>Government Health Insurance</a:t>
            </a:r>
          </a:p>
        </p:txBody>
      </p:sp>
      <p:sp>
        <p:nvSpPr>
          <p:cNvPr id="57" name="TextBox 56">
            <a:extLst>
              <a:ext uri="{FF2B5EF4-FFF2-40B4-BE49-F238E27FC236}">
                <a16:creationId xmlns:a16="http://schemas.microsoft.com/office/drawing/2014/main" id="{A8EE27D6-830A-8DC2-75E6-C589C0003F8D}"/>
              </a:ext>
            </a:extLst>
          </p:cNvPr>
          <p:cNvSpPr txBox="1"/>
          <p:nvPr/>
        </p:nvSpPr>
        <p:spPr>
          <a:xfrm>
            <a:off x="797367" y="5259050"/>
            <a:ext cx="6909162" cy="307777"/>
          </a:xfrm>
          <a:prstGeom prst="rect">
            <a:avLst/>
          </a:prstGeom>
          <a:noFill/>
        </p:spPr>
        <p:txBody>
          <a:bodyPr wrap="square" rtlCol="0">
            <a:spAutoFit/>
          </a:bodyPr>
          <a:lstStyle/>
          <a:p>
            <a:r>
              <a:rPr lang="en-US" sz="1400" dirty="0">
                <a:solidFill>
                  <a:srgbClr val="E5EBD7"/>
                </a:solidFill>
                <a:latin typeface="Avenir Next" panose="020B0503020202020204" pitchFamily="34" charset="0"/>
              </a:rPr>
              <a:t>Supplemental Security Income (SSI)</a:t>
            </a:r>
          </a:p>
        </p:txBody>
      </p:sp>
      <p:sp>
        <p:nvSpPr>
          <p:cNvPr id="58" name="TextBox 57">
            <a:extLst>
              <a:ext uri="{FF2B5EF4-FFF2-40B4-BE49-F238E27FC236}">
                <a16:creationId xmlns:a16="http://schemas.microsoft.com/office/drawing/2014/main" id="{E166945D-7422-9F92-05A6-489AE979425B}"/>
              </a:ext>
            </a:extLst>
          </p:cNvPr>
          <p:cNvSpPr txBox="1"/>
          <p:nvPr/>
        </p:nvSpPr>
        <p:spPr>
          <a:xfrm>
            <a:off x="797367" y="4841377"/>
            <a:ext cx="6238600" cy="307777"/>
          </a:xfrm>
          <a:prstGeom prst="rect">
            <a:avLst/>
          </a:prstGeom>
          <a:noFill/>
        </p:spPr>
        <p:txBody>
          <a:bodyPr wrap="square" rtlCol="0">
            <a:spAutoFit/>
          </a:bodyPr>
          <a:lstStyle/>
          <a:p>
            <a:r>
              <a:rPr lang="en-US" sz="1400" dirty="0">
                <a:solidFill>
                  <a:srgbClr val="E5EBD7"/>
                </a:solidFill>
                <a:latin typeface="Avenir Next" panose="020B0503020202020204" pitchFamily="34" charset="0"/>
              </a:rPr>
              <a:t>Unemployment Insurance</a:t>
            </a:r>
          </a:p>
        </p:txBody>
      </p:sp>
      <p:cxnSp>
        <p:nvCxnSpPr>
          <p:cNvPr id="60" name="Straight Connector 59">
            <a:extLst>
              <a:ext uri="{FF2B5EF4-FFF2-40B4-BE49-F238E27FC236}">
                <a16:creationId xmlns:a16="http://schemas.microsoft.com/office/drawing/2014/main" id="{ABF2EE65-167C-7602-110A-0451DBE711C9}"/>
              </a:ext>
            </a:extLst>
          </p:cNvPr>
          <p:cNvCxnSpPr>
            <a:cxnSpLocks/>
          </p:cNvCxnSpPr>
          <p:nvPr/>
        </p:nvCxnSpPr>
        <p:spPr>
          <a:xfrm>
            <a:off x="3808079" y="3738770"/>
            <a:ext cx="714664" cy="3876"/>
          </a:xfrm>
          <a:prstGeom prst="line">
            <a:avLst/>
          </a:prstGeom>
          <a:ln>
            <a:solidFill>
              <a:srgbClr val="E5EBD7"/>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C037B02-3222-F749-00F1-C8F5190737CF}"/>
              </a:ext>
            </a:extLst>
          </p:cNvPr>
          <p:cNvCxnSpPr>
            <a:cxnSpLocks/>
          </p:cNvCxnSpPr>
          <p:nvPr/>
        </p:nvCxnSpPr>
        <p:spPr>
          <a:xfrm>
            <a:off x="2118542" y="4159919"/>
            <a:ext cx="2431558" cy="0"/>
          </a:xfrm>
          <a:prstGeom prst="line">
            <a:avLst/>
          </a:prstGeom>
          <a:ln>
            <a:solidFill>
              <a:srgbClr val="E5EBD7"/>
            </a:solidFill>
            <a:prstDash val="sysDot"/>
          </a:ln>
        </p:spPr>
        <p:style>
          <a:lnRef idx="1">
            <a:schemeClr val="accent1"/>
          </a:lnRef>
          <a:fillRef idx="0">
            <a:schemeClr val="accent1"/>
          </a:fillRef>
          <a:effectRef idx="0">
            <a:schemeClr val="accent1"/>
          </a:effectRef>
          <a:fontRef idx="minor">
            <a:schemeClr val="tx1"/>
          </a:fontRef>
        </p:style>
      </p:cxnSp>
      <p:cxnSp>
        <p:nvCxnSpPr>
          <p:cNvPr id="1088" name="Straight Connector 1087">
            <a:extLst>
              <a:ext uri="{FF2B5EF4-FFF2-40B4-BE49-F238E27FC236}">
                <a16:creationId xmlns:a16="http://schemas.microsoft.com/office/drawing/2014/main" id="{9B7E058B-3457-D100-F19B-CF39280AF366}"/>
              </a:ext>
            </a:extLst>
          </p:cNvPr>
          <p:cNvCxnSpPr>
            <a:cxnSpLocks/>
          </p:cNvCxnSpPr>
          <p:nvPr/>
        </p:nvCxnSpPr>
        <p:spPr>
          <a:xfrm>
            <a:off x="3604557" y="4577592"/>
            <a:ext cx="945543" cy="0"/>
          </a:xfrm>
          <a:prstGeom prst="line">
            <a:avLst/>
          </a:prstGeom>
          <a:ln>
            <a:solidFill>
              <a:srgbClr val="E5EBD7"/>
            </a:solidFill>
            <a:prstDash val="sysDot"/>
          </a:ln>
        </p:spPr>
        <p:style>
          <a:lnRef idx="1">
            <a:schemeClr val="accent1"/>
          </a:lnRef>
          <a:fillRef idx="0">
            <a:schemeClr val="accent1"/>
          </a:fillRef>
          <a:effectRef idx="0">
            <a:schemeClr val="accent1"/>
          </a:effectRef>
          <a:fontRef idx="minor">
            <a:schemeClr val="tx1"/>
          </a:fontRef>
        </p:style>
      </p:cxnSp>
      <p:cxnSp>
        <p:nvCxnSpPr>
          <p:cNvPr id="1092" name="Straight Connector 1091">
            <a:extLst>
              <a:ext uri="{FF2B5EF4-FFF2-40B4-BE49-F238E27FC236}">
                <a16:creationId xmlns:a16="http://schemas.microsoft.com/office/drawing/2014/main" id="{C19EC59F-C256-158D-E69E-732FBCB7A3DB}"/>
              </a:ext>
            </a:extLst>
          </p:cNvPr>
          <p:cNvCxnSpPr>
            <a:cxnSpLocks/>
          </p:cNvCxnSpPr>
          <p:nvPr/>
        </p:nvCxnSpPr>
        <p:spPr>
          <a:xfrm>
            <a:off x="3202809" y="4995265"/>
            <a:ext cx="1347291" cy="0"/>
          </a:xfrm>
          <a:prstGeom prst="line">
            <a:avLst/>
          </a:prstGeom>
          <a:ln>
            <a:solidFill>
              <a:srgbClr val="E5EBD7"/>
            </a:solidFill>
            <a:prstDash val="sysDot"/>
          </a:ln>
        </p:spPr>
        <p:style>
          <a:lnRef idx="1">
            <a:schemeClr val="accent1"/>
          </a:lnRef>
          <a:fillRef idx="0">
            <a:schemeClr val="accent1"/>
          </a:fillRef>
          <a:effectRef idx="0">
            <a:schemeClr val="accent1"/>
          </a:effectRef>
          <a:fontRef idx="minor">
            <a:schemeClr val="tx1"/>
          </a:fontRef>
        </p:style>
      </p:cxnSp>
      <p:cxnSp>
        <p:nvCxnSpPr>
          <p:cNvPr id="1099" name="Straight Connector 1098">
            <a:extLst>
              <a:ext uri="{FF2B5EF4-FFF2-40B4-BE49-F238E27FC236}">
                <a16:creationId xmlns:a16="http://schemas.microsoft.com/office/drawing/2014/main" id="{1C025745-5204-6219-17FA-5740ED058034}"/>
              </a:ext>
            </a:extLst>
          </p:cNvPr>
          <p:cNvCxnSpPr>
            <a:cxnSpLocks/>
          </p:cNvCxnSpPr>
          <p:nvPr/>
        </p:nvCxnSpPr>
        <p:spPr>
          <a:xfrm>
            <a:off x="3962351" y="5412938"/>
            <a:ext cx="587749" cy="0"/>
          </a:xfrm>
          <a:prstGeom prst="line">
            <a:avLst/>
          </a:prstGeom>
          <a:ln>
            <a:solidFill>
              <a:srgbClr val="E5EBD7"/>
            </a:solidFill>
            <a:prstDash val="sysDot"/>
          </a:ln>
        </p:spPr>
        <p:style>
          <a:lnRef idx="1">
            <a:schemeClr val="accent1"/>
          </a:lnRef>
          <a:fillRef idx="0">
            <a:schemeClr val="accent1"/>
          </a:fillRef>
          <a:effectRef idx="0">
            <a:schemeClr val="accent1"/>
          </a:effectRef>
          <a:fontRef idx="minor">
            <a:schemeClr val="tx1"/>
          </a:fontRef>
        </p:style>
      </p:cxnSp>
      <p:sp>
        <p:nvSpPr>
          <p:cNvPr id="1106" name="TextBox 1105">
            <a:extLst>
              <a:ext uri="{FF2B5EF4-FFF2-40B4-BE49-F238E27FC236}">
                <a16:creationId xmlns:a16="http://schemas.microsoft.com/office/drawing/2014/main" id="{849DA1F8-B122-E20F-D666-F88771A8FC51}"/>
              </a:ext>
            </a:extLst>
          </p:cNvPr>
          <p:cNvSpPr txBox="1"/>
          <p:nvPr/>
        </p:nvSpPr>
        <p:spPr>
          <a:xfrm>
            <a:off x="4665289" y="3991966"/>
            <a:ext cx="3466011" cy="338554"/>
          </a:xfrm>
          <a:prstGeom prst="rect">
            <a:avLst/>
          </a:prstGeom>
          <a:noFill/>
        </p:spPr>
        <p:txBody>
          <a:bodyPr wrap="square" rtlCol="0">
            <a:spAutoFit/>
          </a:bodyPr>
          <a:lstStyle/>
          <a:p>
            <a:r>
              <a:rPr lang="en-US" sz="1600" b="1" spc="600" dirty="0">
                <a:solidFill>
                  <a:srgbClr val="E5EBD7"/>
                </a:solidFill>
                <a:latin typeface="Courier New" panose="02070309020205020404" pitchFamily="49" charset="0"/>
                <a:cs typeface="Courier New" panose="02070309020205020404" pitchFamily="49" charset="0"/>
              </a:rPr>
              <a:t>$</a:t>
            </a:r>
            <a:r>
              <a:rPr lang="en-US" sz="1600" b="1" spc="150" dirty="0">
                <a:solidFill>
                  <a:srgbClr val="E5EBD7"/>
                </a:solidFill>
                <a:latin typeface="Courier New" panose="02070309020205020404" pitchFamily="49" charset="0"/>
                <a:cs typeface="Courier New" panose="02070309020205020404" pitchFamily="49" charset="0"/>
              </a:rPr>
              <a:t>13</a:t>
            </a:r>
            <a:r>
              <a:rPr lang="en-US" sz="1600" b="1" spc="700" dirty="0">
                <a:solidFill>
                  <a:srgbClr val="E5EBD7"/>
                </a:solidFill>
                <a:latin typeface="Courier New" panose="02070309020205020404" pitchFamily="49" charset="0"/>
                <a:cs typeface="Courier New" panose="02070309020205020404" pitchFamily="49" charset="0"/>
              </a:rPr>
              <a:t>.</a:t>
            </a:r>
            <a:r>
              <a:rPr lang="en-US" sz="1600" b="1" spc="150" dirty="0">
                <a:solidFill>
                  <a:srgbClr val="E5EBD7"/>
                </a:solidFill>
                <a:latin typeface="Courier New" panose="02070309020205020404" pitchFamily="49" charset="0"/>
                <a:cs typeface="Courier New" panose="02070309020205020404" pitchFamily="49" charset="0"/>
              </a:rPr>
              <a:t>4 Billion</a:t>
            </a:r>
          </a:p>
        </p:txBody>
      </p:sp>
      <p:sp>
        <p:nvSpPr>
          <p:cNvPr id="1107" name="TextBox 1106">
            <a:extLst>
              <a:ext uri="{FF2B5EF4-FFF2-40B4-BE49-F238E27FC236}">
                <a16:creationId xmlns:a16="http://schemas.microsoft.com/office/drawing/2014/main" id="{BA12C76F-045D-41A9-7FAA-A7C69B1B9196}"/>
              </a:ext>
            </a:extLst>
          </p:cNvPr>
          <p:cNvSpPr txBox="1"/>
          <p:nvPr/>
        </p:nvSpPr>
        <p:spPr>
          <a:xfrm>
            <a:off x="4665289" y="4409650"/>
            <a:ext cx="3466011" cy="338554"/>
          </a:xfrm>
          <a:prstGeom prst="rect">
            <a:avLst/>
          </a:prstGeom>
          <a:noFill/>
        </p:spPr>
        <p:txBody>
          <a:bodyPr wrap="square" rtlCol="0">
            <a:spAutoFit/>
          </a:bodyPr>
          <a:lstStyle/>
          <a:p>
            <a:r>
              <a:rPr lang="en-US" sz="1600" b="1" spc="600" dirty="0">
                <a:solidFill>
                  <a:srgbClr val="E5EBD7"/>
                </a:solidFill>
                <a:latin typeface="Courier New" panose="02070309020205020404" pitchFamily="49" charset="0"/>
                <a:cs typeface="Courier New" panose="02070309020205020404" pitchFamily="49" charset="0"/>
              </a:rPr>
              <a:t>$</a:t>
            </a:r>
            <a:r>
              <a:rPr lang="en-US" sz="1600" b="1" spc="150" dirty="0">
                <a:solidFill>
                  <a:srgbClr val="E5EBD7"/>
                </a:solidFill>
                <a:latin typeface="Courier New" panose="02070309020205020404" pitchFamily="49" charset="0"/>
                <a:cs typeface="Courier New" panose="02070309020205020404" pitchFamily="49" charset="0"/>
              </a:rPr>
              <a:t>62.2 Billion</a:t>
            </a:r>
          </a:p>
        </p:txBody>
      </p:sp>
      <p:sp>
        <p:nvSpPr>
          <p:cNvPr id="1108" name="TextBox 1107">
            <a:extLst>
              <a:ext uri="{FF2B5EF4-FFF2-40B4-BE49-F238E27FC236}">
                <a16:creationId xmlns:a16="http://schemas.microsoft.com/office/drawing/2014/main" id="{617F1199-7376-C95E-6E29-C9D9D489FE55}"/>
              </a:ext>
            </a:extLst>
          </p:cNvPr>
          <p:cNvSpPr txBox="1"/>
          <p:nvPr/>
        </p:nvSpPr>
        <p:spPr>
          <a:xfrm>
            <a:off x="4665289" y="5245019"/>
            <a:ext cx="3466011" cy="338554"/>
          </a:xfrm>
          <a:prstGeom prst="rect">
            <a:avLst/>
          </a:prstGeom>
          <a:noFill/>
        </p:spPr>
        <p:txBody>
          <a:bodyPr wrap="square" rtlCol="0">
            <a:spAutoFit/>
          </a:bodyPr>
          <a:lstStyle/>
          <a:p>
            <a:r>
              <a:rPr lang="en-US" sz="1600" b="1" spc="600" dirty="0">
                <a:solidFill>
                  <a:srgbClr val="E5EBD7"/>
                </a:solidFill>
                <a:latin typeface="Courier New" panose="02070309020205020404" pitchFamily="49" charset="0"/>
                <a:cs typeface="Courier New" panose="02070309020205020404" pitchFamily="49" charset="0"/>
              </a:rPr>
              <a:t>$</a:t>
            </a:r>
            <a:r>
              <a:rPr lang="en-US" sz="1600" b="1" spc="150" dirty="0">
                <a:solidFill>
                  <a:srgbClr val="E5EBD7"/>
                </a:solidFill>
                <a:latin typeface="Courier New" panose="02070309020205020404" pitchFamily="49" charset="0"/>
                <a:cs typeface="Courier New" panose="02070309020205020404" pitchFamily="49" charset="0"/>
              </a:rPr>
              <a:t>38.9 Billion</a:t>
            </a:r>
          </a:p>
        </p:txBody>
      </p:sp>
      <p:sp>
        <p:nvSpPr>
          <p:cNvPr id="1109" name="TextBox 1108">
            <a:extLst>
              <a:ext uri="{FF2B5EF4-FFF2-40B4-BE49-F238E27FC236}">
                <a16:creationId xmlns:a16="http://schemas.microsoft.com/office/drawing/2014/main" id="{A60132B0-80BB-C224-8309-806B2F0FC783}"/>
              </a:ext>
            </a:extLst>
          </p:cNvPr>
          <p:cNvSpPr txBox="1"/>
          <p:nvPr/>
        </p:nvSpPr>
        <p:spPr>
          <a:xfrm>
            <a:off x="4665289" y="3579562"/>
            <a:ext cx="3466011" cy="338554"/>
          </a:xfrm>
          <a:prstGeom prst="rect">
            <a:avLst/>
          </a:prstGeom>
          <a:noFill/>
        </p:spPr>
        <p:txBody>
          <a:bodyPr wrap="square" rtlCol="0">
            <a:spAutoFit/>
          </a:bodyPr>
          <a:lstStyle/>
          <a:p>
            <a:r>
              <a:rPr lang="en-US" sz="1600" b="1" spc="600" dirty="0">
                <a:solidFill>
                  <a:srgbClr val="E5EBD7"/>
                </a:solidFill>
                <a:latin typeface="Courier New" panose="02070309020205020404" pitchFamily="49" charset="0"/>
                <a:cs typeface="Courier New" panose="02070309020205020404" pitchFamily="49" charset="0"/>
              </a:rPr>
              <a:t>$</a:t>
            </a:r>
            <a:r>
              <a:rPr lang="en-US" sz="1600" b="1" spc="150" dirty="0">
                <a:solidFill>
                  <a:srgbClr val="E5EBD7"/>
                </a:solidFill>
                <a:latin typeface="Courier New" panose="02070309020205020404" pitchFamily="49" charset="0"/>
                <a:cs typeface="Courier New" panose="02070309020205020404" pitchFamily="49" charset="0"/>
              </a:rPr>
              <a:t>17.3 Billion</a:t>
            </a:r>
          </a:p>
        </p:txBody>
      </p:sp>
      <p:sp>
        <p:nvSpPr>
          <p:cNvPr id="1110" name="TextBox 1109">
            <a:extLst>
              <a:ext uri="{FF2B5EF4-FFF2-40B4-BE49-F238E27FC236}">
                <a16:creationId xmlns:a16="http://schemas.microsoft.com/office/drawing/2014/main" id="{C3855AA5-DB7D-4D3A-AB48-83EC3D2153AA}"/>
              </a:ext>
            </a:extLst>
          </p:cNvPr>
          <p:cNvSpPr txBox="1"/>
          <p:nvPr/>
        </p:nvSpPr>
        <p:spPr>
          <a:xfrm>
            <a:off x="4665289" y="4827334"/>
            <a:ext cx="3466011" cy="338554"/>
          </a:xfrm>
          <a:prstGeom prst="rect">
            <a:avLst/>
          </a:prstGeom>
          <a:noFill/>
        </p:spPr>
        <p:txBody>
          <a:bodyPr wrap="square" rtlCol="0">
            <a:spAutoFit/>
          </a:bodyPr>
          <a:lstStyle/>
          <a:p>
            <a:r>
              <a:rPr lang="en-US" sz="1600" b="1" spc="600" dirty="0">
                <a:solidFill>
                  <a:srgbClr val="E5EBD7"/>
                </a:solidFill>
                <a:latin typeface="Courier New" panose="02070309020205020404" pitchFamily="49" charset="0"/>
                <a:cs typeface="Courier New" panose="02070309020205020404" pitchFamily="49" charset="0"/>
              </a:rPr>
              <a:t>$</a:t>
            </a:r>
            <a:r>
              <a:rPr lang="en-US" sz="1600" b="1" spc="150" dirty="0">
                <a:solidFill>
                  <a:srgbClr val="E5EBD7"/>
                </a:solidFill>
                <a:latin typeface="Courier New" panose="02070309020205020404" pitchFamily="49" charset="0"/>
                <a:cs typeface="Courier New" panose="02070309020205020404" pitchFamily="49" charset="0"/>
              </a:rPr>
              <a:t>9.9 Billion</a:t>
            </a:r>
          </a:p>
        </p:txBody>
      </p:sp>
      <p:cxnSp>
        <p:nvCxnSpPr>
          <p:cNvPr id="1111" name="Straight Connector 1110">
            <a:extLst>
              <a:ext uri="{FF2B5EF4-FFF2-40B4-BE49-F238E27FC236}">
                <a16:creationId xmlns:a16="http://schemas.microsoft.com/office/drawing/2014/main" id="{9775AD16-8689-711E-0B50-5BAE13A29E45}"/>
              </a:ext>
            </a:extLst>
          </p:cNvPr>
          <p:cNvCxnSpPr>
            <a:cxnSpLocks/>
          </p:cNvCxnSpPr>
          <p:nvPr/>
        </p:nvCxnSpPr>
        <p:spPr>
          <a:xfrm>
            <a:off x="819577" y="5939460"/>
            <a:ext cx="6039709" cy="0"/>
          </a:xfrm>
          <a:prstGeom prst="line">
            <a:avLst/>
          </a:prstGeom>
          <a:ln w="12700">
            <a:solidFill>
              <a:srgbClr val="E5EBD7"/>
            </a:solidFill>
            <a:prstDash val="solid"/>
          </a:ln>
        </p:spPr>
        <p:style>
          <a:lnRef idx="1">
            <a:schemeClr val="accent1"/>
          </a:lnRef>
          <a:fillRef idx="0">
            <a:schemeClr val="accent1"/>
          </a:fillRef>
          <a:effectRef idx="0">
            <a:schemeClr val="accent1"/>
          </a:effectRef>
          <a:fontRef idx="minor">
            <a:schemeClr val="tx1"/>
          </a:fontRef>
        </p:style>
      </p:cxnSp>
      <p:sp>
        <p:nvSpPr>
          <p:cNvPr id="1113" name="TextBox 1112">
            <a:extLst>
              <a:ext uri="{FF2B5EF4-FFF2-40B4-BE49-F238E27FC236}">
                <a16:creationId xmlns:a16="http://schemas.microsoft.com/office/drawing/2014/main" id="{2A65CED3-78CD-62B0-EBD9-5DFD69F77F86}"/>
              </a:ext>
            </a:extLst>
          </p:cNvPr>
          <p:cNvSpPr txBox="1"/>
          <p:nvPr/>
        </p:nvSpPr>
        <p:spPr>
          <a:xfrm>
            <a:off x="773578" y="6110843"/>
            <a:ext cx="6656343" cy="400110"/>
          </a:xfrm>
          <a:prstGeom prst="rect">
            <a:avLst/>
          </a:prstGeom>
          <a:noFill/>
        </p:spPr>
        <p:txBody>
          <a:bodyPr wrap="square" rtlCol="0">
            <a:spAutoFit/>
          </a:bodyPr>
          <a:lstStyle/>
          <a:p>
            <a:r>
              <a:rPr lang="en-US" sz="2000" b="1" dirty="0">
                <a:solidFill>
                  <a:schemeClr val="bg2">
                    <a:lumMod val="90000"/>
                  </a:schemeClr>
                </a:solidFill>
                <a:latin typeface="Avenir Next Demi Bold" panose="020B0503020202020204" pitchFamily="34" charset="0"/>
              </a:rPr>
              <a:t>Total aid left on the table</a:t>
            </a:r>
          </a:p>
        </p:txBody>
      </p:sp>
      <p:cxnSp>
        <p:nvCxnSpPr>
          <p:cNvPr id="1114" name="Straight Connector 1113">
            <a:extLst>
              <a:ext uri="{FF2B5EF4-FFF2-40B4-BE49-F238E27FC236}">
                <a16:creationId xmlns:a16="http://schemas.microsoft.com/office/drawing/2014/main" id="{17F26284-DC51-87E4-6B94-B7F97B4CC665}"/>
              </a:ext>
            </a:extLst>
          </p:cNvPr>
          <p:cNvCxnSpPr>
            <a:cxnSpLocks/>
          </p:cNvCxnSpPr>
          <p:nvPr/>
        </p:nvCxnSpPr>
        <p:spPr>
          <a:xfrm>
            <a:off x="3996357" y="6303974"/>
            <a:ext cx="512600" cy="0"/>
          </a:xfrm>
          <a:prstGeom prst="line">
            <a:avLst/>
          </a:prstGeom>
          <a:ln>
            <a:solidFill>
              <a:srgbClr val="E5EBD7"/>
            </a:solidFill>
            <a:prstDash val="sysDot"/>
          </a:ln>
        </p:spPr>
        <p:style>
          <a:lnRef idx="1">
            <a:schemeClr val="accent1"/>
          </a:lnRef>
          <a:fillRef idx="0">
            <a:schemeClr val="accent1"/>
          </a:fillRef>
          <a:effectRef idx="0">
            <a:schemeClr val="accent1"/>
          </a:effectRef>
          <a:fontRef idx="minor">
            <a:schemeClr val="tx1"/>
          </a:fontRef>
        </p:style>
      </p:cxnSp>
      <p:sp>
        <p:nvSpPr>
          <p:cNvPr id="1115" name="TextBox 1114">
            <a:extLst>
              <a:ext uri="{FF2B5EF4-FFF2-40B4-BE49-F238E27FC236}">
                <a16:creationId xmlns:a16="http://schemas.microsoft.com/office/drawing/2014/main" id="{8D055712-4FE1-236A-8210-6DF6DC1FC3CE}"/>
              </a:ext>
            </a:extLst>
          </p:cNvPr>
          <p:cNvSpPr txBox="1"/>
          <p:nvPr/>
        </p:nvSpPr>
        <p:spPr>
          <a:xfrm>
            <a:off x="4611913" y="6108248"/>
            <a:ext cx="3786128" cy="430887"/>
          </a:xfrm>
          <a:prstGeom prst="rect">
            <a:avLst/>
          </a:prstGeom>
          <a:noFill/>
        </p:spPr>
        <p:txBody>
          <a:bodyPr wrap="square" rtlCol="0">
            <a:spAutoFit/>
          </a:bodyPr>
          <a:lstStyle/>
          <a:p>
            <a:r>
              <a:rPr lang="en-US" sz="2200" b="1" spc="600" dirty="0">
                <a:solidFill>
                  <a:srgbClr val="FF7251"/>
                </a:solidFill>
                <a:latin typeface="Courier New" panose="02070309020205020404" pitchFamily="49" charset="0"/>
                <a:cs typeface="Courier New" panose="02070309020205020404" pitchFamily="49" charset="0"/>
              </a:rPr>
              <a:t>$</a:t>
            </a:r>
            <a:r>
              <a:rPr lang="en-US" sz="2200" b="1" spc="150" dirty="0">
                <a:solidFill>
                  <a:srgbClr val="FF7251"/>
                </a:solidFill>
                <a:latin typeface="Courier New" panose="02070309020205020404" pitchFamily="49" charset="0"/>
                <a:cs typeface="Courier New" panose="02070309020205020404" pitchFamily="49" charset="0"/>
              </a:rPr>
              <a:t>142 Billion</a:t>
            </a:r>
          </a:p>
        </p:txBody>
      </p:sp>
      <p:sp>
        <p:nvSpPr>
          <p:cNvPr id="1127" name="Octagon 1126">
            <a:extLst>
              <a:ext uri="{FF2B5EF4-FFF2-40B4-BE49-F238E27FC236}">
                <a16:creationId xmlns:a16="http://schemas.microsoft.com/office/drawing/2014/main" id="{175F5E5B-D5B7-7CB3-ADB1-C2627847285A}"/>
              </a:ext>
            </a:extLst>
          </p:cNvPr>
          <p:cNvSpPr/>
          <p:nvPr/>
        </p:nvSpPr>
        <p:spPr>
          <a:xfrm>
            <a:off x="1405209" y="2594221"/>
            <a:ext cx="4777403" cy="610683"/>
          </a:xfrm>
          <a:prstGeom prst="octagon">
            <a:avLst/>
          </a:prstGeom>
          <a:solidFill>
            <a:srgbClr val="191819"/>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8" name="Octagon 1127">
            <a:extLst>
              <a:ext uri="{FF2B5EF4-FFF2-40B4-BE49-F238E27FC236}">
                <a16:creationId xmlns:a16="http://schemas.microsoft.com/office/drawing/2014/main" id="{47D52246-2833-980B-A335-B4E6CDD21D38}"/>
              </a:ext>
            </a:extLst>
          </p:cNvPr>
          <p:cNvSpPr/>
          <p:nvPr/>
        </p:nvSpPr>
        <p:spPr>
          <a:xfrm>
            <a:off x="1492780" y="2662263"/>
            <a:ext cx="4602260" cy="455795"/>
          </a:xfrm>
          <a:prstGeom prst="octagon">
            <a:avLst/>
          </a:prstGeom>
          <a:solidFill>
            <a:srgbClr val="201F20"/>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31" name="Group 1130">
            <a:extLst>
              <a:ext uri="{FF2B5EF4-FFF2-40B4-BE49-F238E27FC236}">
                <a16:creationId xmlns:a16="http://schemas.microsoft.com/office/drawing/2014/main" id="{6801A339-64FC-5339-BDE2-6B3FFB38D9A6}"/>
              </a:ext>
            </a:extLst>
          </p:cNvPr>
          <p:cNvGrpSpPr/>
          <p:nvPr/>
        </p:nvGrpSpPr>
        <p:grpSpPr>
          <a:xfrm>
            <a:off x="1640681" y="2602790"/>
            <a:ext cx="562877" cy="566758"/>
            <a:chOff x="376198" y="1113149"/>
            <a:chExt cx="869855" cy="869855"/>
          </a:xfrm>
        </p:grpSpPr>
        <p:pic>
          <p:nvPicPr>
            <p:cNvPr id="1132" name="Graphic 1131" descr="Key with solid fill">
              <a:extLst>
                <a:ext uri="{FF2B5EF4-FFF2-40B4-BE49-F238E27FC236}">
                  <a16:creationId xmlns:a16="http://schemas.microsoft.com/office/drawing/2014/main" id="{8D0F6AA2-F859-77E7-A4D9-9C10A86BD0D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76198" y="1113149"/>
              <a:ext cx="869855" cy="869855"/>
            </a:xfrm>
            <a:prstGeom prst="rect">
              <a:avLst/>
            </a:prstGeom>
          </p:spPr>
        </p:pic>
        <p:sp>
          <p:nvSpPr>
            <p:cNvPr id="1133" name="Snip Same Side Corner Rectangle 1132">
              <a:extLst>
                <a:ext uri="{FF2B5EF4-FFF2-40B4-BE49-F238E27FC236}">
                  <a16:creationId xmlns:a16="http://schemas.microsoft.com/office/drawing/2014/main" id="{F73C5EB5-C720-A6D2-EBAB-A3A6230B173A}"/>
                </a:ext>
              </a:extLst>
            </p:cNvPr>
            <p:cNvSpPr/>
            <p:nvPr/>
          </p:nvSpPr>
          <p:spPr>
            <a:xfrm rot="16200000">
              <a:off x="384690" y="1357214"/>
              <a:ext cx="389827" cy="388244"/>
            </a:xfrm>
            <a:prstGeom prst="snip2SameRect">
              <a:avLst>
                <a:gd name="adj1" fmla="val 21679"/>
                <a:gd name="adj2" fmla="val 3659"/>
              </a:avLst>
            </a:prstGeom>
            <a:solidFill>
              <a:srgbClr val="E5E9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4" name="Rounded Rectangle 1133">
              <a:extLst>
                <a:ext uri="{FF2B5EF4-FFF2-40B4-BE49-F238E27FC236}">
                  <a16:creationId xmlns:a16="http://schemas.microsoft.com/office/drawing/2014/main" id="{A45B3781-C233-FC93-8A15-D149B33A4CCD}"/>
                </a:ext>
              </a:extLst>
            </p:cNvPr>
            <p:cNvSpPr/>
            <p:nvPr/>
          </p:nvSpPr>
          <p:spPr>
            <a:xfrm>
              <a:off x="460075" y="1495245"/>
              <a:ext cx="74763" cy="103517"/>
            </a:xfrm>
            <a:prstGeom prst="roundRect">
              <a:avLst/>
            </a:prstGeom>
            <a:solidFill>
              <a:srgbClr val="171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35" name="TextBox 1134">
            <a:extLst>
              <a:ext uri="{FF2B5EF4-FFF2-40B4-BE49-F238E27FC236}">
                <a16:creationId xmlns:a16="http://schemas.microsoft.com/office/drawing/2014/main" id="{58034AD2-7972-96EA-B5EF-116BA4FB5E5D}"/>
              </a:ext>
            </a:extLst>
          </p:cNvPr>
          <p:cNvSpPr txBox="1"/>
          <p:nvPr/>
        </p:nvSpPr>
        <p:spPr>
          <a:xfrm>
            <a:off x="2158628" y="2724341"/>
            <a:ext cx="5420659" cy="327910"/>
          </a:xfrm>
          <a:prstGeom prst="rect">
            <a:avLst/>
          </a:prstGeom>
          <a:noFill/>
        </p:spPr>
        <p:txBody>
          <a:bodyPr wrap="square" rtlCol="0">
            <a:spAutoFit/>
          </a:bodyPr>
          <a:lstStyle/>
          <a:p>
            <a:pPr>
              <a:lnSpc>
                <a:spcPts val="1900"/>
              </a:lnSpc>
            </a:pPr>
            <a:r>
              <a:rPr lang="en-US" sz="1400" dirty="0">
                <a:solidFill>
                  <a:schemeClr val="bg1"/>
                </a:solidFill>
                <a:latin typeface="Avenir Light" panose="020B0402020203020204" pitchFamily="34" charset="77"/>
              </a:rPr>
              <a:t>Poor families pass over billions in aid each year.</a:t>
            </a:r>
          </a:p>
        </p:txBody>
      </p:sp>
      <p:cxnSp>
        <p:nvCxnSpPr>
          <p:cNvPr id="1136" name="Straight Connector 1135">
            <a:extLst>
              <a:ext uri="{FF2B5EF4-FFF2-40B4-BE49-F238E27FC236}">
                <a16:creationId xmlns:a16="http://schemas.microsoft.com/office/drawing/2014/main" id="{1B1062A9-56C9-7D7C-EAF8-758FD0E962BA}"/>
              </a:ext>
            </a:extLst>
          </p:cNvPr>
          <p:cNvCxnSpPr>
            <a:cxnSpLocks/>
          </p:cNvCxnSpPr>
          <p:nvPr/>
        </p:nvCxnSpPr>
        <p:spPr>
          <a:xfrm flipV="1">
            <a:off x="766673" y="3404967"/>
            <a:ext cx="0" cy="457349"/>
          </a:xfrm>
          <a:prstGeom prst="line">
            <a:avLst/>
          </a:prstGeom>
          <a:ln w="57150">
            <a:solidFill>
              <a:srgbClr val="353435"/>
            </a:solidFill>
            <a:prstDash val="sysDot"/>
          </a:ln>
        </p:spPr>
        <p:style>
          <a:lnRef idx="1">
            <a:schemeClr val="accent1"/>
          </a:lnRef>
          <a:fillRef idx="0">
            <a:schemeClr val="accent1"/>
          </a:fillRef>
          <a:effectRef idx="0">
            <a:schemeClr val="accent1"/>
          </a:effectRef>
          <a:fontRef idx="minor">
            <a:schemeClr val="tx1"/>
          </a:fontRef>
        </p:style>
      </p:cxnSp>
      <p:sp>
        <p:nvSpPr>
          <p:cNvPr id="1137" name="TextBox 1136">
            <a:extLst>
              <a:ext uri="{FF2B5EF4-FFF2-40B4-BE49-F238E27FC236}">
                <a16:creationId xmlns:a16="http://schemas.microsoft.com/office/drawing/2014/main" id="{1C046511-6B27-DEDD-1DD6-B3C4B1076ACE}"/>
              </a:ext>
            </a:extLst>
          </p:cNvPr>
          <p:cNvSpPr txBox="1"/>
          <p:nvPr/>
        </p:nvSpPr>
        <p:spPr>
          <a:xfrm>
            <a:off x="793616" y="3640049"/>
            <a:ext cx="3985287" cy="261610"/>
          </a:xfrm>
          <a:prstGeom prst="rect">
            <a:avLst/>
          </a:prstGeom>
          <a:noFill/>
        </p:spPr>
        <p:txBody>
          <a:bodyPr wrap="square" rtlCol="0">
            <a:spAutoFit/>
          </a:bodyPr>
          <a:lstStyle/>
          <a:p>
            <a:r>
              <a:rPr lang="en-US" sz="1100" i="1" dirty="0">
                <a:solidFill>
                  <a:schemeClr val="bg1"/>
                </a:solidFill>
                <a:latin typeface="Courier New" panose="02070309020205020404" pitchFamily="49" charset="0"/>
                <a:cs typeface="Courier New" panose="02070309020205020404" pitchFamily="49" charset="0"/>
              </a:rPr>
              <a:t>Tax relief for low-income workers</a:t>
            </a:r>
          </a:p>
        </p:txBody>
      </p:sp>
      <p:cxnSp>
        <p:nvCxnSpPr>
          <p:cNvPr id="1142" name="Straight Connector 1141">
            <a:extLst>
              <a:ext uri="{FF2B5EF4-FFF2-40B4-BE49-F238E27FC236}">
                <a16:creationId xmlns:a16="http://schemas.microsoft.com/office/drawing/2014/main" id="{3F2FD5D9-79F2-E74D-3C95-8E2EC8268C06}"/>
              </a:ext>
            </a:extLst>
          </p:cNvPr>
          <p:cNvCxnSpPr>
            <a:cxnSpLocks/>
          </p:cNvCxnSpPr>
          <p:nvPr/>
        </p:nvCxnSpPr>
        <p:spPr>
          <a:xfrm flipV="1">
            <a:off x="793616" y="5262972"/>
            <a:ext cx="0" cy="457349"/>
          </a:xfrm>
          <a:prstGeom prst="line">
            <a:avLst/>
          </a:prstGeom>
          <a:ln w="57150">
            <a:solidFill>
              <a:srgbClr val="353435"/>
            </a:solidFill>
            <a:prstDash val="sysDot"/>
          </a:ln>
        </p:spPr>
        <p:style>
          <a:lnRef idx="1">
            <a:schemeClr val="accent1"/>
          </a:lnRef>
          <a:fillRef idx="0">
            <a:schemeClr val="accent1"/>
          </a:fillRef>
          <a:effectRef idx="0">
            <a:schemeClr val="accent1"/>
          </a:effectRef>
          <a:fontRef idx="minor">
            <a:schemeClr val="tx1"/>
          </a:fontRef>
        </p:style>
      </p:cxnSp>
      <p:sp>
        <p:nvSpPr>
          <p:cNvPr id="1143" name="TextBox 1142">
            <a:extLst>
              <a:ext uri="{FF2B5EF4-FFF2-40B4-BE49-F238E27FC236}">
                <a16:creationId xmlns:a16="http://schemas.microsoft.com/office/drawing/2014/main" id="{AE420020-2715-5D4E-2212-1CDD19345E9C}"/>
              </a:ext>
            </a:extLst>
          </p:cNvPr>
          <p:cNvSpPr txBox="1"/>
          <p:nvPr/>
        </p:nvSpPr>
        <p:spPr>
          <a:xfrm>
            <a:off x="829557" y="5505041"/>
            <a:ext cx="5015832" cy="261610"/>
          </a:xfrm>
          <a:prstGeom prst="rect">
            <a:avLst/>
          </a:prstGeom>
          <a:noFill/>
        </p:spPr>
        <p:txBody>
          <a:bodyPr wrap="square" rtlCol="0">
            <a:spAutoFit/>
          </a:bodyPr>
          <a:lstStyle/>
          <a:p>
            <a:r>
              <a:rPr lang="en-US" sz="1100" i="1" dirty="0">
                <a:solidFill>
                  <a:schemeClr val="bg1"/>
                </a:solidFill>
                <a:latin typeface="Courier New" panose="02070309020205020404" pitchFamily="49" charset="0"/>
                <a:cs typeface="Courier New" panose="02070309020205020404" pitchFamily="49" charset="0"/>
              </a:rPr>
              <a:t>Aid for elderly and those with disabilities</a:t>
            </a:r>
          </a:p>
        </p:txBody>
      </p:sp>
      <p:sp>
        <p:nvSpPr>
          <p:cNvPr id="1145" name="TextBox 1144">
            <a:extLst>
              <a:ext uri="{FF2B5EF4-FFF2-40B4-BE49-F238E27FC236}">
                <a16:creationId xmlns:a16="http://schemas.microsoft.com/office/drawing/2014/main" id="{C4DF5A98-99EC-22BC-1F7E-F3C985C55D7F}"/>
              </a:ext>
            </a:extLst>
          </p:cNvPr>
          <p:cNvSpPr txBox="1"/>
          <p:nvPr/>
        </p:nvSpPr>
        <p:spPr>
          <a:xfrm>
            <a:off x="7364288" y="2891972"/>
            <a:ext cx="4596109" cy="1176604"/>
          </a:xfrm>
          <a:prstGeom prst="rect">
            <a:avLst/>
          </a:prstGeom>
          <a:noFill/>
        </p:spPr>
        <p:txBody>
          <a:bodyPr wrap="square">
            <a:spAutoFit/>
          </a:bodyPr>
          <a:lstStyle/>
          <a:p>
            <a:pPr algn="ctr">
              <a:lnSpc>
                <a:spcPts val="2900"/>
              </a:lnSpc>
            </a:pPr>
            <a:r>
              <a:rPr lang="en-US" sz="1600" spc="40" dirty="0">
                <a:solidFill>
                  <a:srgbClr val="E5E9D0"/>
                </a:solidFill>
                <a:latin typeface="Avenir Next" panose="020B0503020202020204" pitchFamily="34" charset="0"/>
              </a:rPr>
              <a:t>Families receiving means-tested </a:t>
            </a:r>
          </a:p>
          <a:p>
            <a:pPr algn="ctr">
              <a:lnSpc>
                <a:spcPts val="2900"/>
              </a:lnSpc>
            </a:pPr>
            <a:r>
              <a:rPr lang="en-US" sz="1600" spc="40" dirty="0">
                <a:solidFill>
                  <a:srgbClr val="E5E9D0"/>
                </a:solidFill>
                <a:latin typeface="Avenir Next" panose="020B0503020202020204" pitchFamily="34" charset="0"/>
              </a:rPr>
              <a:t>government assistance spend a </a:t>
            </a:r>
          </a:p>
          <a:p>
            <a:pPr algn="ctr">
              <a:lnSpc>
                <a:spcPts val="2900"/>
              </a:lnSpc>
            </a:pPr>
            <a:r>
              <a:rPr lang="en-US" b="1" spc="40" dirty="0">
                <a:solidFill>
                  <a:srgbClr val="FF7251"/>
                </a:solidFill>
                <a:latin typeface="Avenir Next" panose="020B0503020202020204" pitchFamily="34" charset="0"/>
              </a:rPr>
              <a:t>larger share</a:t>
            </a:r>
            <a:r>
              <a:rPr lang="en-US" spc="40" dirty="0">
                <a:solidFill>
                  <a:srgbClr val="FF7251"/>
                </a:solidFill>
                <a:latin typeface="Avenir Next" panose="020B0503020202020204" pitchFamily="34" charset="0"/>
              </a:rPr>
              <a:t> </a:t>
            </a:r>
            <a:r>
              <a:rPr lang="en-US" sz="1600" spc="40" dirty="0">
                <a:solidFill>
                  <a:srgbClr val="E5E9D0"/>
                </a:solidFill>
                <a:latin typeface="Avenir Next" panose="020B0503020202020204" pitchFamily="34" charset="0"/>
              </a:rPr>
              <a:t>of their income on…</a:t>
            </a:r>
          </a:p>
        </p:txBody>
      </p:sp>
      <p:pic>
        <p:nvPicPr>
          <p:cNvPr id="1146" name="Picture 1145">
            <a:extLst>
              <a:ext uri="{FF2B5EF4-FFF2-40B4-BE49-F238E27FC236}">
                <a16:creationId xmlns:a16="http://schemas.microsoft.com/office/drawing/2014/main" id="{5C5A5259-9542-3EE9-A72F-2B59EAE76A7F}"/>
              </a:ext>
            </a:extLst>
          </p:cNvPr>
          <p:cNvPicPr>
            <a:picLocks noChangeAspect="1"/>
          </p:cNvPicPr>
          <p:nvPr/>
        </p:nvPicPr>
        <p:blipFill>
          <a:blip r:embed="rId13"/>
          <a:stretch>
            <a:fillRect/>
          </a:stretch>
        </p:blipFill>
        <p:spPr>
          <a:xfrm>
            <a:off x="7892102" y="4247551"/>
            <a:ext cx="1217635" cy="1149405"/>
          </a:xfrm>
          <a:prstGeom prst="rect">
            <a:avLst/>
          </a:prstGeom>
        </p:spPr>
      </p:pic>
      <p:pic>
        <p:nvPicPr>
          <p:cNvPr id="1147" name="Picture 1146">
            <a:extLst>
              <a:ext uri="{FF2B5EF4-FFF2-40B4-BE49-F238E27FC236}">
                <a16:creationId xmlns:a16="http://schemas.microsoft.com/office/drawing/2014/main" id="{13FF380F-698E-F248-6DD7-01DC03701A00}"/>
              </a:ext>
            </a:extLst>
          </p:cNvPr>
          <p:cNvPicPr>
            <a:picLocks noChangeAspect="1"/>
          </p:cNvPicPr>
          <p:nvPr/>
        </p:nvPicPr>
        <p:blipFill>
          <a:blip r:embed="rId14"/>
          <a:stretch>
            <a:fillRect/>
          </a:stretch>
        </p:blipFill>
        <p:spPr>
          <a:xfrm>
            <a:off x="9077848" y="4460464"/>
            <a:ext cx="719832" cy="853670"/>
          </a:xfrm>
          <a:prstGeom prst="rect">
            <a:avLst/>
          </a:prstGeom>
        </p:spPr>
      </p:pic>
      <p:pic>
        <p:nvPicPr>
          <p:cNvPr id="1158" name="Picture 1157">
            <a:extLst>
              <a:ext uri="{FF2B5EF4-FFF2-40B4-BE49-F238E27FC236}">
                <a16:creationId xmlns:a16="http://schemas.microsoft.com/office/drawing/2014/main" id="{8A768293-3355-C14B-7372-8018DAF27984}"/>
              </a:ext>
            </a:extLst>
          </p:cNvPr>
          <p:cNvPicPr>
            <a:picLocks noChangeAspect="1"/>
          </p:cNvPicPr>
          <p:nvPr/>
        </p:nvPicPr>
        <p:blipFill>
          <a:blip r:embed="rId15"/>
          <a:stretch>
            <a:fillRect/>
          </a:stretch>
        </p:blipFill>
        <p:spPr>
          <a:xfrm>
            <a:off x="9796553" y="4585172"/>
            <a:ext cx="739881" cy="719807"/>
          </a:xfrm>
          <a:prstGeom prst="rect">
            <a:avLst/>
          </a:prstGeom>
        </p:spPr>
      </p:pic>
      <p:pic>
        <p:nvPicPr>
          <p:cNvPr id="1160" name="Picture 1159">
            <a:extLst>
              <a:ext uri="{FF2B5EF4-FFF2-40B4-BE49-F238E27FC236}">
                <a16:creationId xmlns:a16="http://schemas.microsoft.com/office/drawing/2014/main" id="{262F1BC5-17E3-FEDD-C451-A96D935513C0}"/>
              </a:ext>
            </a:extLst>
          </p:cNvPr>
          <p:cNvPicPr>
            <a:picLocks noChangeAspect="1"/>
          </p:cNvPicPr>
          <p:nvPr/>
        </p:nvPicPr>
        <p:blipFill>
          <a:blip r:embed="rId16"/>
          <a:stretch>
            <a:fillRect/>
          </a:stretch>
        </p:blipFill>
        <p:spPr>
          <a:xfrm>
            <a:off x="10939189" y="5089423"/>
            <a:ext cx="142680" cy="170612"/>
          </a:xfrm>
          <a:prstGeom prst="rect">
            <a:avLst/>
          </a:prstGeom>
        </p:spPr>
      </p:pic>
      <p:pic>
        <p:nvPicPr>
          <p:cNvPr id="1161" name="Picture 1160">
            <a:extLst>
              <a:ext uri="{FF2B5EF4-FFF2-40B4-BE49-F238E27FC236}">
                <a16:creationId xmlns:a16="http://schemas.microsoft.com/office/drawing/2014/main" id="{DDFFCFE8-D305-27E1-8317-6E1073DB4061}"/>
              </a:ext>
            </a:extLst>
          </p:cNvPr>
          <p:cNvPicPr>
            <a:picLocks noChangeAspect="1"/>
          </p:cNvPicPr>
          <p:nvPr/>
        </p:nvPicPr>
        <p:blipFill rotWithShape="1">
          <a:blip r:embed="rId17"/>
          <a:srcRect t="3093"/>
          <a:stretch/>
        </p:blipFill>
        <p:spPr>
          <a:xfrm>
            <a:off x="10644026" y="5140293"/>
            <a:ext cx="226869" cy="119017"/>
          </a:xfrm>
          <a:prstGeom prst="rect">
            <a:avLst/>
          </a:prstGeom>
        </p:spPr>
      </p:pic>
      <p:pic>
        <p:nvPicPr>
          <p:cNvPr id="1162" name="Picture 1161">
            <a:extLst>
              <a:ext uri="{FF2B5EF4-FFF2-40B4-BE49-F238E27FC236}">
                <a16:creationId xmlns:a16="http://schemas.microsoft.com/office/drawing/2014/main" id="{E51AC049-35E5-E9A2-73EE-1B57A66D95FB}"/>
              </a:ext>
            </a:extLst>
          </p:cNvPr>
          <p:cNvPicPr>
            <a:picLocks noChangeAspect="1"/>
          </p:cNvPicPr>
          <p:nvPr/>
        </p:nvPicPr>
        <p:blipFill>
          <a:blip r:embed="rId18"/>
          <a:stretch>
            <a:fillRect/>
          </a:stretch>
        </p:blipFill>
        <p:spPr>
          <a:xfrm>
            <a:off x="11152043" y="5152113"/>
            <a:ext cx="139182" cy="108644"/>
          </a:xfrm>
          <a:prstGeom prst="rect">
            <a:avLst/>
          </a:prstGeom>
        </p:spPr>
      </p:pic>
      <p:sp>
        <p:nvSpPr>
          <p:cNvPr id="1150" name="TextBox 1149">
            <a:extLst>
              <a:ext uri="{FF2B5EF4-FFF2-40B4-BE49-F238E27FC236}">
                <a16:creationId xmlns:a16="http://schemas.microsoft.com/office/drawing/2014/main" id="{8431F1FC-8703-A0D2-2761-A1B0CC0493DC}"/>
              </a:ext>
            </a:extLst>
          </p:cNvPr>
          <p:cNvSpPr txBox="1"/>
          <p:nvPr/>
        </p:nvSpPr>
        <p:spPr>
          <a:xfrm>
            <a:off x="7566356" y="5619128"/>
            <a:ext cx="3275146" cy="804707"/>
          </a:xfrm>
          <a:prstGeom prst="rect">
            <a:avLst/>
          </a:prstGeom>
          <a:noFill/>
        </p:spPr>
        <p:txBody>
          <a:bodyPr wrap="square">
            <a:spAutoFit/>
          </a:bodyPr>
          <a:lstStyle/>
          <a:p>
            <a:pPr algn="ctr">
              <a:lnSpc>
                <a:spcPts val="2900"/>
              </a:lnSpc>
            </a:pPr>
            <a:r>
              <a:rPr lang="en-US" sz="1600" spc="40" dirty="0">
                <a:solidFill>
                  <a:srgbClr val="E5E9D0"/>
                </a:solidFill>
                <a:latin typeface="Avenir Next" panose="020B0503020202020204" pitchFamily="34" charset="0"/>
              </a:rPr>
              <a:t>…basic necessities than </a:t>
            </a:r>
          </a:p>
          <a:p>
            <a:pPr algn="ctr">
              <a:lnSpc>
                <a:spcPts val="2900"/>
              </a:lnSpc>
            </a:pPr>
            <a:r>
              <a:rPr lang="en-US" sz="1600" spc="40" dirty="0">
                <a:solidFill>
                  <a:srgbClr val="E5E9D0"/>
                </a:solidFill>
                <a:latin typeface="Avenir Next" panose="020B0503020202020204" pitchFamily="34" charset="0"/>
              </a:rPr>
              <a:t>other American families.</a:t>
            </a:r>
          </a:p>
        </p:txBody>
      </p:sp>
      <p:sp>
        <p:nvSpPr>
          <p:cNvPr id="1165" name="Left Bracket 1164">
            <a:extLst>
              <a:ext uri="{FF2B5EF4-FFF2-40B4-BE49-F238E27FC236}">
                <a16:creationId xmlns:a16="http://schemas.microsoft.com/office/drawing/2014/main" id="{25DA0ADC-9CB7-E2D0-F689-A095C27A3DA9}"/>
              </a:ext>
            </a:extLst>
          </p:cNvPr>
          <p:cNvSpPr/>
          <p:nvPr/>
        </p:nvSpPr>
        <p:spPr>
          <a:xfrm rot="16200000">
            <a:off x="9167633" y="4328695"/>
            <a:ext cx="120498" cy="2257020"/>
          </a:xfrm>
          <a:prstGeom prst="leftBracket">
            <a:avLst/>
          </a:prstGeom>
          <a:ln>
            <a:solidFill>
              <a:srgbClr val="E5EBD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TextBox 1">
            <a:extLst>
              <a:ext uri="{FF2B5EF4-FFF2-40B4-BE49-F238E27FC236}">
                <a16:creationId xmlns:a16="http://schemas.microsoft.com/office/drawing/2014/main" id="{2C24401E-88AD-1FC5-72EB-FDCBF97627E7}"/>
              </a:ext>
            </a:extLst>
          </p:cNvPr>
          <p:cNvSpPr txBox="1"/>
          <p:nvPr/>
        </p:nvSpPr>
        <p:spPr>
          <a:xfrm>
            <a:off x="397137" y="1814476"/>
            <a:ext cx="134734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89</a:t>
            </a:r>
          </a:p>
        </p:txBody>
      </p:sp>
      <p:sp>
        <p:nvSpPr>
          <p:cNvPr id="3" name="TextBox 2">
            <a:extLst>
              <a:ext uri="{FF2B5EF4-FFF2-40B4-BE49-F238E27FC236}">
                <a16:creationId xmlns:a16="http://schemas.microsoft.com/office/drawing/2014/main" id="{EB3245DA-100D-FDE2-679B-076AB4406589}"/>
              </a:ext>
            </a:extLst>
          </p:cNvPr>
          <p:cNvSpPr txBox="1"/>
          <p:nvPr/>
        </p:nvSpPr>
        <p:spPr>
          <a:xfrm>
            <a:off x="7525546" y="1825078"/>
            <a:ext cx="134734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87</a:t>
            </a:r>
          </a:p>
        </p:txBody>
      </p:sp>
      <p:sp>
        <p:nvSpPr>
          <p:cNvPr id="4" name="TextBox 3">
            <a:extLst>
              <a:ext uri="{FF2B5EF4-FFF2-40B4-BE49-F238E27FC236}">
                <a16:creationId xmlns:a16="http://schemas.microsoft.com/office/drawing/2014/main" id="{C6AE1542-1ECC-A7C9-7756-598655966D23}"/>
              </a:ext>
            </a:extLst>
          </p:cNvPr>
          <p:cNvSpPr txBox="1"/>
          <p:nvPr/>
        </p:nvSpPr>
        <p:spPr>
          <a:xfrm>
            <a:off x="9870599" y="6645468"/>
            <a:ext cx="3213106" cy="246221"/>
          </a:xfrm>
          <a:prstGeom prst="rect">
            <a:avLst/>
          </a:prstGeom>
          <a:noFill/>
        </p:spPr>
        <p:txBody>
          <a:bodyPr wrap="square" rtlCol="0">
            <a:spAutoFit/>
          </a:bodyPr>
          <a:lstStyle/>
          <a:p>
            <a:r>
              <a:rPr lang="en-US" sz="1000" b="0" i="0" dirty="0">
                <a:solidFill>
                  <a:schemeClr val="bg2">
                    <a:lumMod val="25000"/>
                  </a:schemeClr>
                </a:solidFill>
                <a:effectLst/>
                <a:latin typeface="Roboto" panose="02000000000000000000" pitchFamily="2" charset="0"/>
              </a:rPr>
              <a:t>©</a:t>
            </a:r>
            <a:r>
              <a:rPr lang="en-US" sz="1000" b="0" i="1" dirty="0">
                <a:solidFill>
                  <a:schemeClr val="bg2">
                    <a:lumMod val="25000"/>
                  </a:schemeClr>
                </a:solidFill>
                <a:effectLst/>
                <a:latin typeface="Avenir Next Condensed" panose="020B0506020202020204" pitchFamily="34" charset="0"/>
              </a:rPr>
              <a:t> </a:t>
            </a:r>
            <a:r>
              <a:rPr lang="en-US" sz="1000" b="0" dirty="0">
                <a:solidFill>
                  <a:schemeClr val="bg2">
                    <a:lumMod val="25000"/>
                  </a:schemeClr>
                </a:solidFill>
                <a:effectLst/>
                <a:latin typeface="Avenir Next Condensed" panose="020B0506020202020204" pitchFamily="34" charset="0"/>
              </a:rPr>
              <a:t>Matthe</a:t>
            </a:r>
            <a:r>
              <a:rPr lang="en-US" sz="1000" dirty="0">
                <a:solidFill>
                  <a:schemeClr val="bg2">
                    <a:lumMod val="25000"/>
                  </a:schemeClr>
                </a:solidFill>
                <a:latin typeface="Avenir Next Condensed" panose="020B0506020202020204" pitchFamily="34" charset="0"/>
              </a:rPr>
              <a:t>w Desmond, </a:t>
            </a:r>
            <a:r>
              <a:rPr lang="en-US" sz="10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2394596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2B0D7F3-78FB-D9D1-5BD1-3C286D1A1328}"/>
            </a:ext>
          </a:extLst>
        </p:cNvPr>
        <p:cNvGrpSpPr/>
        <p:nvPr/>
      </p:nvGrpSpPr>
      <p:grpSpPr>
        <a:xfrm>
          <a:off x="0" y="0"/>
          <a:ext cx="0" cy="0"/>
          <a:chOff x="0" y="0"/>
          <a:chExt cx="0" cy="0"/>
        </a:xfrm>
      </p:grpSpPr>
      <p:sp>
        <p:nvSpPr>
          <p:cNvPr id="2" name="Freeform 1">
            <a:extLst>
              <a:ext uri="{FF2B5EF4-FFF2-40B4-BE49-F238E27FC236}">
                <a16:creationId xmlns:a16="http://schemas.microsoft.com/office/drawing/2014/main" id="{D279B89B-F418-4D57-E62A-C36702960850}"/>
              </a:ext>
            </a:extLst>
          </p:cNvPr>
          <p:cNvSpPr/>
          <p:nvPr/>
        </p:nvSpPr>
        <p:spPr>
          <a:xfrm>
            <a:off x="5344002" y="791062"/>
            <a:ext cx="70718" cy="517358"/>
          </a:xfrm>
          <a:custGeom>
            <a:avLst/>
            <a:gdLst>
              <a:gd name="connsiteX0" fmla="*/ 51856 w 142939"/>
              <a:gd name="connsiteY0" fmla="*/ 0 h 517358"/>
              <a:gd name="connsiteX1" fmla="*/ 3730 w 142939"/>
              <a:gd name="connsiteY1" fmla="*/ 184484 h 517358"/>
              <a:gd name="connsiteX2" fmla="*/ 140088 w 142939"/>
              <a:gd name="connsiteY2" fmla="*/ 300789 h 517358"/>
              <a:gd name="connsiteX3" fmla="*/ 91961 w 142939"/>
              <a:gd name="connsiteY3" fmla="*/ 449179 h 517358"/>
              <a:gd name="connsiteX4" fmla="*/ 39824 w 142939"/>
              <a:gd name="connsiteY4" fmla="*/ 517358 h 517358"/>
              <a:gd name="connsiteX0" fmla="*/ 15367 w 104142"/>
              <a:gd name="connsiteY0" fmla="*/ 0 h 517358"/>
              <a:gd name="connsiteX1" fmla="*/ 22779 w 104142"/>
              <a:gd name="connsiteY1" fmla="*/ 162712 h 517358"/>
              <a:gd name="connsiteX2" fmla="*/ 103599 w 104142"/>
              <a:gd name="connsiteY2" fmla="*/ 300789 h 517358"/>
              <a:gd name="connsiteX3" fmla="*/ 55472 w 104142"/>
              <a:gd name="connsiteY3" fmla="*/ 449179 h 517358"/>
              <a:gd name="connsiteX4" fmla="*/ 3335 w 104142"/>
              <a:gd name="connsiteY4" fmla="*/ 517358 h 517358"/>
              <a:gd name="connsiteX0" fmla="*/ 15367 w 127115"/>
              <a:gd name="connsiteY0" fmla="*/ 0 h 517358"/>
              <a:gd name="connsiteX1" fmla="*/ 22779 w 127115"/>
              <a:gd name="connsiteY1" fmla="*/ 162712 h 517358"/>
              <a:gd name="connsiteX2" fmla="*/ 103599 w 127115"/>
              <a:gd name="connsiteY2" fmla="*/ 300789 h 517358"/>
              <a:gd name="connsiteX3" fmla="*/ 120268 w 127115"/>
              <a:gd name="connsiteY3" fmla="*/ 449179 h 517358"/>
              <a:gd name="connsiteX4" fmla="*/ 3335 w 127115"/>
              <a:gd name="connsiteY4" fmla="*/ 517358 h 517358"/>
              <a:gd name="connsiteX0" fmla="*/ 15367 w 120268"/>
              <a:gd name="connsiteY0" fmla="*/ 0 h 517358"/>
              <a:gd name="connsiteX1" fmla="*/ 22779 w 120268"/>
              <a:gd name="connsiteY1" fmla="*/ 162712 h 517358"/>
              <a:gd name="connsiteX2" fmla="*/ 103599 w 120268"/>
              <a:gd name="connsiteY2" fmla="*/ 300789 h 517358"/>
              <a:gd name="connsiteX3" fmla="*/ 120268 w 120268"/>
              <a:gd name="connsiteY3" fmla="*/ 449179 h 517358"/>
              <a:gd name="connsiteX4" fmla="*/ 3335 w 120268"/>
              <a:gd name="connsiteY4" fmla="*/ 517358 h 517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68" h="517358">
                <a:moveTo>
                  <a:pt x="15367" y="0"/>
                </a:moveTo>
                <a:cubicBezTo>
                  <a:pt x="-16049" y="67176"/>
                  <a:pt x="8074" y="112581"/>
                  <a:pt x="22779" y="162712"/>
                </a:cubicBezTo>
                <a:cubicBezTo>
                  <a:pt x="37484" y="212843"/>
                  <a:pt x="87351" y="253045"/>
                  <a:pt x="103599" y="300789"/>
                </a:cubicBezTo>
                <a:cubicBezTo>
                  <a:pt x="119847" y="348534"/>
                  <a:pt x="-29639" y="445741"/>
                  <a:pt x="120268" y="449179"/>
                </a:cubicBezTo>
                <a:cubicBezTo>
                  <a:pt x="103557" y="485274"/>
                  <a:pt x="21048" y="501316"/>
                  <a:pt x="3335" y="517358"/>
                </a:cubicBezTo>
              </a:path>
            </a:pathLst>
          </a:custGeom>
          <a:noFill/>
          <a:ln w="19050">
            <a:solidFill>
              <a:srgbClr val="FF72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reeform 2">
            <a:extLst>
              <a:ext uri="{FF2B5EF4-FFF2-40B4-BE49-F238E27FC236}">
                <a16:creationId xmlns:a16="http://schemas.microsoft.com/office/drawing/2014/main" id="{3D4E86D2-2B51-3EAC-6698-5A9923B1CAF1}"/>
              </a:ext>
            </a:extLst>
          </p:cNvPr>
          <p:cNvSpPr/>
          <p:nvPr/>
        </p:nvSpPr>
        <p:spPr>
          <a:xfrm>
            <a:off x="6971551" y="776994"/>
            <a:ext cx="51027" cy="545493"/>
          </a:xfrm>
          <a:custGeom>
            <a:avLst/>
            <a:gdLst>
              <a:gd name="connsiteX0" fmla="*/ 51856 w 142939"/>
              <a:gd name="connsiteY0" fmla="*/ 0 h 517358"/>
              <a:gd name="connsiteX1" fmla="*/ 3730 w 142939"/>
              <a:gd name="connsiteY1" fmla="*/ 184484 h 517358"/>
              <a:gd name="connsiteX2" fmla="*/ 140088 w 142939"/>
              <a:gd name="connsiteY2" fmla="*/ 300789 h 517358"/>
              <a:gd name="connsiteX3" fmla="*/ 91961 w 142939"/>
              <a:gd name="connsiteY3" fmla="*/ 449179 h 517358"/>
              <a:gd name="connsiteX4" fmla="*/ 39824 w 142939"/>
              <a:gd name="connsiteY4" fmla="*/ 517358 h 517358"/>
              <a:gd name="connsiteX0" fmla="*/ 15367 w 104142"/>
              <a:gd name="connsiteY0" fmla="*/ 0 h 517358"/>
              <a:gd name="connsiteX1" fmla="*/ 22779 w 104142"/>
              <a:gd name="connsiteY1" fmla="*/ 162712 h 517358"/>
              <a:gd name="connsiteX2" fmla="*/ 103599 w 104142"/>
              <a:gd name="connsiteY2" fmla="*/ 300789 h 517358"/>
              <a:gd name="connsiteX3" fmla="*/ 55472 w 104142"/>
              <a:gd name="connsiteY3" fmla="*/ 449179 h 517358"/>
              <a:gd name="connsiteX4" fmla="*/ 3335 w 104142"/>
              <a:gd name="connsiteY4" fmla="*/ 517358 h 517358"/>
              <a:gd name="connsiteX0" fmla="*/ 15367 w 127115"/>
              <a:gd name="connsiteY0" fmla="*/ 0 h 517358"/>
              <a:gd name="connsiteX1" fmla="*/ 22779 w 127115"/>
              <a:gd name="connsiteY1" fmla="*/ 162712 h 517358"/>
              <a:gd name="connsiteX2" fmla="*/ 103599 w 127115"/>
              <a:gd name="connsiteY2" fmla="*/ 300789 h 517358"/>
              <a:gd name="connsiteX3" fmla="*/ 120268 w 127115"/>
              <a:gd name="connsiteY3" fmla="*/ 449179 h 517358"/>
              <a:gd name="connsiteX4" fmla="*/ 3335 w 127115"/>
              <a:gd name="connsiteY4" fmla="*/ 517358 h 517358"/>
              <a:gd name="connsiteX0" fmla="*/ 15367 w 120268"/>
              <a:gd name="connsiteY0" fmla="*/ 0 h 517358"/>
              <a:gd name="connsiteX1" fmla="*/ 22779 w 120268"/>
              <a:gd name="connsiteY1" fmla="*/ 162712 h 517358"/>
              <a:gd name="connsiteX2" fmla="*/ 103599 w 120268"/>
              <a:gd name="connsiteY2" fmla="*/ 300789 h 517358"/>
              <a:gd name="connsiteX3" fmla="*/ 120268 w 120268"/>
              <a:gd name="connsiteY3" fmla="*/ 449179 h 517358"/>
              <a:gd name="connsiteX4" fmla="*/ 3335 w 120268"/>
              <a:gd name="connsiteY4" fmla="*/ 517358 h 517358"/>
              <a:gd name="connsiteX0" fmla="*/ 12032 w 116933"/>
              <a:gd name="connsiteY0" fmla="*/ 0 h 517358"/>
              <a:gd name="connsiteX1" fmla="*/ 102751 w 116933"/>
              <a:gd name="connsiteY1" fmla="*/ 168155 h 517358"/>
              <a:gd name="connsiteX2" fmla="*/ 100264 w 116933"/>
              <a:gd name="connsiteY2" fmla="*/ 300789 h 517358"/>
              <a:gd name="connsiteX3" fmla="*/ 116933 w 116933"/>
              <a:gd name="connsiteY3" fmla="*/ 449179 h 517358"/>
              <a:gd name="connsiteX4" fmla="*/ 0 w 116933"/>
              <a:gd name="connsiteY4" fmla="*/ 517358 h 517358"/>
              <a:gd name="connsiteX0" fmla="*/ 23047 w 127948"/>
              <a:gd name="connsiteY0" fmla="*/ 0 h 517358"/>
              <a:gd name="connsiteX1" fmla="*/ 113766 w 127948"/>
              <a:gd name="connsiteY1" fmla="*/ 168155 h 517358"/>
              <a:gd name="connsiteX2" fmla="*/ 202 w 127948"/>
              <a:gd name="connsiteY2" fmla="*/ 306232 h 517358"/>
              <a:gd name="connsiteX3" fmla="*/ 127948 w 127948"/>
              <a:gd name="connsiteY3" fmla="*/ 449179 h 517358"/>
              <a:gd name="connsiteX4" fmla="*/ 11015 w 127948"/>
              <a:gd name="connsiteY4" fmla="*/ 517358 h 517358"/>
              <a:gd name="connsiteX0" fmla="*/ 12032 w 116933"/>
              <a:gd name="connsiteY0" fmla="*/ 0 h 517358"/>
              <a:gd name="connsiteX1" fmla="*/ 102751 w 116933"/>
              <a:gd name="connsiteY1" fmla="*/ 168155 h 517358"/>
              <a:gd name="connsiteX2" fmla="*/ 53983 w 116933"/>
              <a:gd name="connsiteY2" fmla="*/ 338889 h 517358"/>
              <a:gd name="connsiteX3" fmla="*/ 116933 w 116933"/>
              <a:gd name="connsiteY3" fmla="*/ 449179 h 517358"/>
              <a:gd name="connsiteX4" fmla="*/ 0 w 116933"/>
              <a:gd name="connsiteY4" fmla="*/ 517358 h 517358"/>
              <a:gd name="connsiteX0" fmla="*/ 12032 w 116933"/>
              <a:gd name="connsiteY0" fmla="*/ 0 h 517358"/>
              <a:gd name="connsiteX1" fmla="*/ 56469 w 116933"/>
              <a:gd name="connsiteY1" fmla="*/ 184484 h 517358"/>
              <a:gd name="connsiteX2" fmla="*/ 53983 w 116933"/>
              <a:gd name="connsiteY2" fmla="*/ 338889 h 517358"/>
              <a:gd name="connsiteX3" fmla="*/ 116933 w 116933"/>
              <a:gd name="connsiteY3" fmla="*/ 449179 h 517358"/>
              <a:gd name="connsiteX4" fmla="*/ 0 w 116933"/>
              <a:gd name="connsiteY4" fmla="*/ 517358 h 517358"/>
              <a:gd name="connsiteX0" fmla="*/ 30471 w 135372"/>
              <a:gd name="connsiteY0" fmla="*/ 0 h 517358"/>
              <a:gd name="connsiteX1" fmla="*/ 3135 w 135372"/>
              <a:gd name="connsiteY1" fmla="*/ 219653 h 517358"/>
              <a:gd name="connsiteX2" fmla="*/ 72422 w 135372"/>
              <a:gd name="connsiteY2" fmla="*/ 338889 h 517358"/>
              <a:gd name="connsiteX3" fmla="*/ 135372 w 135372"/>
              <a:gd name="connsiteY3" fmla="*/ 449179 h 517358"/>
              <a:gd name="connsiteX4" fmla="*/ 18439 w 135372"/>
              <a:gd name="connsiteY4" fmla="*/ 517358 h 517358"/>
              <a:gd name="connsiteX0" fmla="*/ 161212 w 161212"/>
              <a:gd name="connsiteY0" fmla="*/ 0 h 531425"/>
              <a:gd name="connsiteX1" fmla="*/ 2291 w 161212"/>
              <a:gd name="connsiteY1" fmla="*/ 233720 h 531425"/>
              <a:gd name="connsiteX2" fmla="*/ 71578 w 161212"/>
              <a:gd name="connsiteY2" fmla="*/ 352956 h 531425"/>
              <a:gd name="connsiteX3" fmla="*/ 134528 w 161212"/>
              <a:gd name="connsiteY3" fmla="*/ 463246 h 531425"/>
              <a:gd name="connsiteX4" fmla="*/ 17595 w 161212"/>
              <a:gd name="connsiteY4" fmla="*/ 531425 h 531425"/>
              <a:gd name="connsiteX0" fmla="*/ 143617 w 143617"/>
              <a:gd name="connsiteY0" fmla="*/ 0 h 531425"/>
              <a:gd name="connsiteX1" fmla="*/ 68432 w 143617"/>
              <a:gd name="connsiteY1" fmla="*/ 240754 h 531425"/>
              <a:gd name="connsiteX2" fmla="*/ 53983 w 143617"/>
              <a:gd name="connsiteY2" fmla="*/ 352956 h 531425"/>
              <a:gd name="connsiteX3" fmla="*/ 116933 w 143617"/>
              <a:gd name="connsiteY3" fmla="*/ 463246 h 531425"/>
              <a:gd name="connsiteX4" fmla="*/ 0 w 143617"/>
              <a:gd name="connsiteY4" fmla="*/ 531425 h 531425"/>
              <a:gd name="connsiteX0" fmla="*/ 143617 w 143617"/>
              <a:gd name="connsiteY0" fmla="*/ 0 h 531425"/>
              <a:gd name="connsiteX1" fmla="*/ 68432 w 143617"/>
              <a:gd name="connsiteY1" fmla="*/ 240754 h 531425"/>
              <a:gd name="connsiteX2" fmla="*/ 137719 w 143617"/>
              <a:gd name="connsiteY2" fmla="*/ 367024 h 531425"/>
              <a:gd name="connsiteX3" fmla="*/ 116933 w 143617"/>
              <a:gd name="connsiteY3" fmla="*/ 463246 h 531425"/>
              <a:gd name="connsiteX4" fmla="*/ 0 w 143617"/>
              <a:gd name="connsiteY4" fmla="*/ 531425 h 531425"/>
              <a:gd name="connsiteX0" fmla="*/ 86780 w 86780"/>
              <a:gd name="connsiteY0" fmla="*/ 0 h 545493"/>
              <a:gd name="connsiteX1" fmla="*/ 11595 w 86780"/>
              <a:gd name="connsiteY1" fmla="*/ 240754 h 545493"/>
              <a:gd name="connsiteX2" fmla="*/ 80882 w 86780"/>
              <a:gd name="connsiteY2" fmla="*/ 367024 h 545493"/>
              <a:gd name="connsiteX3" fmla="*/ 60096 w 86780"/>
              <a:gd name="connsiteY3" fmla="*/ 463246 h 545493"/>
              <a:gd name="connsiteX4" fmla="*/ 50824 w 86780"/>
              <a:gd name="connsiteY4" fmla="*/ 545493 h 545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80" h="545493">
                <a:moveTo>
                  <a:pt x="86780" y="0"/>
                </a:moveTo>
                <a:cubicBezTo>
                  <a:pt x="55364" y="67176"/>
                  <a:pt x="12578" y="179583"/>
                  <a:pt x="11595" y="240754"/>
                </a:cubicBezTo>
                <a:cubicBezTo>
                  <a:pt x="10612" y="301925"/>
                  <a:pt x="72799" y="329942"/>
                  <a:pt x="80882" y="367024"/>
                </a:cubicBezTo>
                <a:cubicBezTo>
                  <a:pt x="88965" y="404106"/>
                  <a:pt x="-89811" y="459808"/>
                  <a:pt x="60096" y="463246"/>
                </a:cubicBezTo>
                <a:cubicBezTo>
                  <a:pt x="43385" y="499341"/>
                  <a:pt x="68537" y="529451"/>
                  <a:pt x="50824" y="545493"/>
                </a:cubicBezTo>
              </a:path>
            </a:pathLst>
          </a:custGeom>
          <a:noFill/>
          <a:ln w="19050">
            <a:solidFill>
              <a:srgbClr val="FF72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E2498320-4E85-2036-B9D6-95F1228B3618}"/>
              </a:ext>
            </a:extLst>
          </p:cNvPr>
          <p:cNvGrpSpPr/>
          <p:nvPr/>
        </p:nvGrpSpPr>
        <p:grpSpPr>
          <a:xfrm>
            <a:off x="1208916" y="28126"/>
            <a:ext cx="9787121" cy="869855"/>
            <a:chOff x="6095" y="77325"/>
            <a:chExt cx="12191999" cy="869855"/>
          </a:xfrm>
        </p:grpSpPr>
        <p:sp>
          <p:nvSpPr>
            <p:cNvPr id="8" name="Rounded Rectangle 7">
              <a:extLst>
                <a:ext uri="{FF2B5EF4-FFF2-40B4-BE49-F238E27FC236}">
                  <a16:creationId xmlns:a16="http://schemas.microsoft.com/office/drawing/2014/main" id="{AF1FF4ED-EEEF-5B7A-CBA1-F91612348400}"/>
                </a:ext>
              </a:extLst>
            </p:cNvPr>
            <p:cNvSpPr/>
            <p:nvPr/>
          </p:nvSpPr>
          <p:spPr>
            <a:xfrm>
              <a:off x="6095" y="77325"/>
              <a:ext cx="12191999"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a:extLst>
                <a:ext uri="{FF2B5EF4-FFF2-40B4-BE49-F238E27FC236}">
                  <a16:creationId xmlns:a16="http://schemas.microsoft.com/office/drawing/2014/main" id="{9D67EAAB-3EA9-6EE9-93C0-8C4C37BBF12E}"/>
                </a:ext>
              </a:extLst>
            </p:cNvPr>
            <p:cNvSpPr/>
            <p:nvPr/>
          </p:nvSpPr>
          <p:spPr>
            <a:xfrm>
              <a:off x="103631" y="143301"/>
              <a:ext cx="11984736"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a:extLst>
              <a:ext uri="{FF2B5EF4-FFF2-40B4-BE49-F238E27FC236}">
                <a16:creationId xmlns:a16="http://schemas.microsoft.com/office/drawing/2014/main" id="{CC5A8DA5-C6F5-D773-806C-BCFC89A11E18}"/>
              </a:ext>
            </a:extLst>
          </p:cNvPr>
          <p:cNvSpPr txBox="1"/>
          <p:nvPr/>
        </p:nvSpPr>
        <p:spPr>
          <a:xfrm>
            <a:off x="909566" y="199033"/>
            <a:ext cx="10355220" cy="584775"/>
          </a:xfrm>
          <a:prstGeom prst="rect">
            <a:avLst/>
          </a:prstGeom>
          <a:noFill/>
        </p:spPr>
        <p:txBody>
          <a:bodyPr wrap="square" rtlCol="0">
            <a:spAutoFit/>
          </a:bodyPr>
          <a:lstStyle/>
          <a:p>
            <a:pPr algn="ctr"/>
            <a:r>
              <a:rPr lang="en-US" sz="3200" spc="40">
                <a:solidFill>
                  <a:srgbClr val="E5E9D0"/>
                </a:solidFill>
                <a:latin typeface="Hardwick WF" pitchFamily="2" charset="0"/>
              </a:rPr>
              <a:t>THE BRIEF EASING OF CHILD POVERTY</a:t>
            </a:r>
            <a:endParaRPr lang="en-US" sz="3200" i="1" spc="40" dirty="0">
              <a:solidFill>
                <a:srgbClr val="E5E9D0"/>
              </a:solidFill>
              <a:latin typeface="Avenir Next" panose="020B0503020202020204" pitchFamily="34" charset="0"/>
            </a:endParaRPr>
          </a:p>
        </p:txBody>
      </p:sp>
      <p:grpSp>
        <p:nvGrpSpPr>
          <p:cNvPr id="4" name="Group 3">
            <a:extLst>
              <a:ext uri="{FF2B5EF4-FFF2-40B4-BE49-F238E27FC236}">
                <a16:creationId xmlns:a16="http://schemas.microsoft.com/office/drawing/2014/main" id="{075D6B93-8F24-C837-E9EB-99CC530BA3D9}"/>
              </a:ext>
            </a:extLst>
          </p:cNvPr>
          <p:cNvGrpSpPr/>
          <p:nvPr/>
        </p:nvGrpSpPr>
        <p:grpSpPr>
          <a:xfrm>
            <a:off x="191202" y="1046387"/>
            <a:ext cx="11791950" cy="834109"/>
            <a:chOff x="3257907" y="1197601"/>
            <a:chExt cx="6084917" cy="755210"/>
          </a:xfrm>
        </p:grpSpPr>
        <p:sp>
          <p:nvSpPr>
            <p:cNvPr id="6" name="Octagon 5">
              <a:extLst>
                <a:ext uri="{FF2B5EF4-FFF2-40B4-BE49-F238E27FC236}">
                  <a16:creationId xmlns:a16="http://schemas.microsoft.com/office/drawing/2014/main" id="{64ED35B8-6EDB-A9A2-1F3C-62F56238CFD5}"/>
                </a:ext>
              </a:extLst>
            </p:cNvPr>
            <p:cNvSpPr/>
            <p:nvPr/>
          </p:nvSpPr>
          <p:spPr>
            <a:xfrm>
              <a:off x="3257907" y="1197601"/>
              <a:ext cx="6084917" cy="755210"/>
            </a:xfrm>
            <a:prstGeom prst="octagon">
              <a:avLst/>
            </a:prstGeom>
            <a:solidFill>
              <a:srgbClr val="191819"/>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ctagon 6">
              <a:extLst>
                <a:ext uri="{FF2B5EF4-FFF2-40B4-BE49-F238E27FC236}">
                  <a16:creationId xmlns:a16="http://schemas.microsoft.com/office/drawing/2014/main" id="{3F8A11CE-5036-D1FE-62DD-4E54C495C297}"/>
                </a:ext>
              </a:extLst>
            </p:cNvPr>
            <p:cNvSpPr/>
            <p:nvPr/>
          </p:nvSpPr>
          <p:spPr>
            <a:xfrm>
              <a:off x="3349456" y="1281724"/>
              <a:ext cx="5882928" cy="583360"/>
            </a:xfrm>
            <a:prstGeom prst="octagon">
              <a:avLst/>
            </a:prstGeom>
            <a:solidFill>
              <a:srgbClr val="201F20"/>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BF9D3A10-E473-7BEB-8AB8-D5D74AEEF242}"/>
              </a:ext>
            </a:extLst>
          </p:cNvPr>
          <p:cNvGrpSpPr/>
          <p:nvPr/>
        </p:nvGrpSpPr>
        <p:grpSpPr>
          <a:xfrm>
            <a:off x="589802" y="1002281"/>
            <a:ext cx="859956" cy="941470"/>
            <a:chOff x="376198" y="1113149"/>
            <a:chExt cx="869855" cy="869855"/>
          </a:xfrm>
        </p:grpSpPr>
        <p:pic>
          <p:nvPicPr>
            <p:cNvPr id="11" name="Graphic 10" descr="Key with solid fill">
              <a:extLst>
                <a:ext uri="{FF2B5EF4-FFF2-40B4-BE49-F238E27FC236}">
                  <a16:creationId xmlns:a16="http://schemas.microsoft.com/office/drawing/2014/main" id="{1B0AB5B8-8861-0EA3-1C46-76021C3F79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6198" y="1113149"/>
              <a:ext cx="869855" cy="869855"/>
            </a:xfrm>
            <a:prstGeom prst="rect">
              <a:avLst/>
            </a:prstGeom>
          </p:spPr>
        </p:pic>
        <p:sp>
          <p:nvSpPr>
            <p:cNvPr id="12" name="Snip Same Side Corner Rectangle 11">
              <a:extLst>
                <a:ext uri="{FF2B5EF4-FFF2-40B4-BE49-F238E27FC236}">
                  <a16:creationId xmlns:a16="http://schemas.microsoft.com/office/drawing/2014/main" id="{25834861-13D2-6588-FEC3-4C22890800DE}"/>
                </a:ext>
              </a:extLst>
            </p:cNvPr>
            <p:cNvSpPr/>
            <p:nvPr/>
          </p:nvSpPr>
          <p:spPr>
            <a:xfrm rot="16200000">
              <a:off x="384690" y="1357214"/>
              <a:ext cx="389827" cy="388244"/>
            </a:xfrm>
            <a:prstGeom prst="snip2SameRect">
              <a:avLst>
                <a:gd name="adj1" fmla="val 21679"/>
                <a:gd name="adj2" fmla="val 3659"/>
              </a:avLst>
            </a:prstGeom>
            <a:solidFill>
              <a:srgbClr val="FF72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a:extLst>
                <a:ext uri="{FF2B5EF4-FFF2-40B4-BE49-F238E27FC236}">
                  <a16:creationId xmlns:a16="http://schemas.microsoft.com/office/drawing/2014/main" id="{2773A871-7C97-763A-8C96-0B2573C37435}"/>
                </a:ext>
              </a:extLst>
            </p:cNvPr>
            <p:cNvSpPr/>
            <p:nvPr/>
          </p:nvSpPr>
          <p:spPr>
            <a:xfrm>
              <a:off x="460075" y="1495245"/>
              <a:ext cx="74763" cy="103517"/>
            </a:xfrm>
            <a:prstGeom prst="roundRect">
              <a:avLst/>
            </a:prstGeom>
            <a:solidFill>
              <a:srgbClr val="171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extBox 17">
            <a:extLst>
              <a:ext uri="{FF2B5EF4-FFF2-40B4-BE49-F238E27FC236}">
                <a16:creationId xmlns:a16="http://schemas.microsoft.com/office/drawing/2014/main" id="{F249CBB3-F547-3197-417D-BF7F485857BC}"/>
              </a:ext>
            </a:extLst>
          </p:cNvPr>
          <p:cNvSpPr txBox="1"/>
          <p:nvPr/>
        </p:nvSpPr>
        <p:spPr>
          <a:xfrm>
            <a:off x="1478415" y="1239292"/>
            <a:ext cx="10997473" cy="412421"/>
          </a:xfrm>
          <a:prstGeom prst="rect">
            <a:avLst/>
          </a:prstGeom>
          <a:noFill/>
        </p:spPr>
        <p:txBody>
          <a:bodyPr wrap="square" rtlCol="0">
            <a:spAutoFit/>
          </a:bodyPr>
          <a:lstStyle/>
          <a:p>
            <a:pPr>
              <a:lnSpc>
                <a:spcPts val="2660"/>
              </a:lnSpc>
            </a:pPr>
            <a:r>
              <a:rPr lang="en-US" sz="1600" dirty="0">
                <a:solidFill>
                  <a:schemeClr val="bg1"/>
                </a:solidFill>
                <a:latin typeface="Avenir" panose="02000503020000020003" pitchFamily="2" charset="0"/>
              </a:rPr>
              <a:t>Government action transformed a potential poverty crisis into an unprecedented decline during the pandemic.</a:t>
            </a:r>
          </a:p>
        </p:txBody>
      </p:sp>
      <p:sp>
        <p:nvSpPr>
          <p:cNvPr id="20" name="TextBox 19">
            <a:extLst>
              <a:ext uri="{FF2B5EF4-FFF2-40B4-BE49-F238E27FC236}">
                <a16:creationId xmlns:a16="http://schemas.microsoft.com/office/drawing/2014/main" id="{004158AE-E0FC-D50C-1FA2-7B91CC9CFEFC}"/>
              </a:ext>
            </a:extLst>
          </p:cNvPr>
          <p:cNvSpPr txBox="1"/>
          <p:nvPr/>
        </p:nvSpPr>
        <p:spPr>
          <a:xfrm>
            <a:off x="9652343" y="3756225"/>
            <a:ext cx="2595156" cy="1177245"/>
          </a:xfrm>
          <a:prstGeom prst="rect">
            <a:avLst/>
          </a:prstGeom>
          <a:noFill/>
        </p:spPr>
        <p:txBody>
          <a:bodyPr wrap="square" rtlCol="0">
            <a:spAutoFit/>
          </a:bodyPr>
          <a:lstStyle/>
          <a:p>
            <a:pPr algn="ctr">
              <a:lnSpc>
                <a:spcPct val="150000"/>
              </a:lnSpc>
            </a:pPr>
            <a:r>
              <a:rPr lang="en-US" sz="1200" i="1" dirty="0">
                <a:solidFill>
                  <a:srgbClr val="E5EBD7"/>
                </a:solidFill>
                <a:latin typeface="Avenir Light" panose="020B0402020203020204" pitchFamily="34" charset="77"/>
              </a:rPr>
              <a:t>The end of monthly </a:t>
            </a:r>
          </a:p>
          <a:p>
            <a:pPr algn="ctr">
              <a:lnSpc>
                <a:spcPct val="150000"/>
              </a:lnSpc>
            </a:pPr>
            <a:r>
              <a:rPr lang="en-US" sz="1200" i="1" dirty="0">
                <a:solidFill>
                  <a:srgbClr val="E5EBD7"/>
                </a:solidFill>
                <a:latin typeface="Avenir Light" panose="020B0402020203020204" pitchFamily="34" charset="77"/>
              </a:rPr>
              <a:t>payments caused a </a:t>
            </a:r>
          </a:p>
          <a:p>
            <a:pPr algn="ctr">
              <a:lnSpc>
                <a:spcPct val="150000"/>
              </a:lnSpc>
            </a:pPr>
            <a:r>
              <a:rPr lang="en-US" sz="1200" i="1" spc="50" dirty="0">
                <a:solidFill>
                  <a:srgbClr val="FF7957"/>
                </a:solidFill>
                <a:latin typeface="Hardwick WF" pitchFamily="2" charset="0"/>
              </a:rPr>
              <a:t>41% INCREASE </a:t>
            </a:r>
            <a:r>
              <a:rPr lang="en-US" sz="1200" i="1" dirty="0">
                <a:solidFill>
                  <a:srgbClr val="E5EBD7"/>
                </a:solidFill>
                <a:latin typeface="Avenir Light" panose="020B0402020203020204" pitchFamily="34" charset="77"/>
              </a:rPr>
              <a:t>in child </a:t>
            </a:r>
          </a:p>
          <a:p>
            <a:pPr algn="ctr">
              <a:lnSpc>
                <a:spcPct val="150000"/>
              </a:lnSpc>
            </a:pPr>
            <a:r>
              <a:rPr lang="en-US" sz="1200" i="1" dirty="0">
                <a:solidFill>
                  <a:srgbClr val="E5EBD7"/>
                </a:solidFill>
                <a:latin typeface="Avenir Light" panose="020B0402020203020204" pitchFamily="34" charset="77"/>
              </a:rPr>
              <a:t>poverty in 1 month.</a:t>
            </a:r>
            <a:endParaRPr lang="en-US" sz="1200" i="1" dirty="0">
              <a:solidFill>
                <a:srgbClr val="FF7152"/>
              </a:solidFill>
              <a:latin typeface="Avenir Next" panose="020B0503020202020204" pitchFamily="34" charset="0"/>
            </a:endParaRPr>
          </a:p>
        </p:txBody>
      </p:sp>
      <p:sp>
        <p:nvSpPr>
          <p:cNvPr id="26" name="TextBox 25">
            <a:extLst>
              <a:ext uri="{FF2B5EF4-FFF2-40B4-BE49-F238E27FC236}">
                <a16:creationId xmlns:a16="http://schemas.microsoft.com/office/drawing/2014/main" id="{0555F5F5-C37E-6025-B9BD-683022413E12}"/>
              </a:ext>
            </a:extLst>
          </p:cNvPr>
          <p:cNvSpPr txBox="1"/>
          <p:nvPr/>
        </p:nvSpPr>
        <p:spPr>
          <a:xfrm>
            <a:off x="-103905" y="3395517"/>
            <a:ext cx="5066602" cy="1454950"/>
          </a:xfrm>
          <a:prstGeom prst="rect">
            <a:avLst/>
          </a:prstGeom>
          <a:noFill/>
        </p:spPr>
        <p:txBody>
          <a:bodyPr wrap="square">
            <a:spAutoFit/>
          </a:bodyPr>
          <a:lstStyle/>
          <a:p>
            <a:pPr algn="ctr">
              <a:lnSpc>
                <a:spcPts val="2740"/>
              </a:lnSpc>
            </a:pPr>
            <a:r>
              <a:rPr lang="en-US" sz="1700" spc="40" dirty="0">
                <a:solidFill>
                  <a:srgbClr val="E5E9D0"/>
                </a:solidFill>
                <a:latin typeface="Avenir Light" panose="020B0402020203020204" pitchFamily="34" charset="77"/>
              </a:rPr>
              <a:t>The expanded Child Tax Credit, </a:t>
            </a:r>
          </a:p>
          <a:p>
            <a:pPr algn="ctr">
              <a:lnSpc>
                <a:spcPts val="2740"/>
              </a:lnSpc>
            </a:pPr>
            <a:r>
              <a:rPr lang="en-US" sz="1700" spc="40" dirty="0">
                <a:solidFill>
                  <a:srgbClr val="E5E9D0"/>
                </a:solidFill>
                <a:latin typeface="Avenir Light" panose="020B0402020203020204" pitchFamily="34" charset="77"/>
              </a:rPr>
              <a:t>unemployment assistance and stimulus </a:t>
            </a:r>
          </a:p>
          <a:p>
            <a:pPr algn="ctr">
              <a:lnSpc>
                <a:spcPts val="2740"/>
              </a:lnSpc>
            </a:pPr>
            <a:r>
              <a:rPr lang="en-US" sz="1700" spc="40" dirty="0">
                <a:solidFill>
                  <a:srgbClr val="E5E9D0"/>
                </a:solidFill>
                <a:latin typeface="Avenir Light" panose="020B0402020203020204" pitchFamily="34" charset="77"/>
              </a:rPr>
              <a:t>checks caused a </a:t>
            </a:r>
            <a:r>
              <a:rPr lang="en-US" sz="1700" spc="40" dirty="0">
                <a:solidFill>
                  <a:srgbClr val="FE7150"/>
                </a:solidFill>
                <a:latin typeface="Hardwick WF" pitchFamily="2" charset="0"/>
              </a:rPr>
              <a:t>46% DECREASE</a:t>
            </a:r>
            <a:r>
              <a:rPr lang="en-US" sz="1700" spc="40" dirty="0">
                <a:solidFill>
                  <a:srgbClr val="E5E9D0"/>
                </a:solidFill>
                <a:latin typeface="Hardwick WF" pitchFamily="2" charset="0"/>
              </a:rPr>
              <a:t> </a:t>
            </a:r>
            <a:r>
              <a:rPr lang="en-US" sz="1700" spc="40" dirty="0">
                <a:solidFill>
                  <a:srgbClr val="E5E9D0"/>
                </a:solidFill>
                <a:latin typeface="Avenir Light" panose="020B0402020203020204" pitchFamily="34" charset="77"/>
              </a:rPr>
              <a:t>in child </a:t>
            </a:r>
          </a:p>
          <a:p>
            <a:pPr algn="ctr">
              <a:lnSpc>
                <a:spcPts val="2740"/>
              </a:lnSpc>
            </a:pPr>
            <a:r>
              <a:rPr lang="en-US" sz="1700" spc="40" dirty="0">
                <a:solidFill>
                  <a:srgbClr val="E5E9D0"/>
                </a:solidFill>
                <a:latin typeface="Avenir Light" panose="020B0402020203020204" pitchFamily="34" charset="77"/>
              </a:rPr>
              <a:t>poverty in 6 months.</a:t>
            </a:r>
          </a:p>
        </p:txBody>
      </p:sp>
      <p:sp>
        <p:nvSpPr>
          <p:cNvPr id="22" name="Freeform 21">
            <a:extLst>
              <a:ext uri="{FF2B5EF4-FFF2-40B4-BE49-F238E27FC236}">
                <a16:creationId xmlns:a16="http://schemas.microsoft.com/office/drawing/2014/main" id="{13F5E6F3-70EB-993D-5563-4C9795D4244F}"/>
              </a:ext>
            </a:extLst>
          </p:cNvPr>
          <p:cNvSpPr/>
          <p:nvPr/>
        </p:nvSpPr>
        <p:spPr>
          <a:xfrm>
            <a:off x="4015662" y="3110256"/>
            <a:ext cx="5612423" cy="1955215"/>
          </a:xfrm>
          <a:custGeom>
            <a:avLst/>
            <a:gdLst>
              <a:gd name="connsiteX0" fmla="*/ 0 w 5614416"/>
              <a:gd name="connsiteY0" fmla="*/ 228600 h 1188720"/>
              <a:gd name="connsiteX1" fmla="*/ 256032 w 5614416"/>
              <a:gd name="connsiteY1" fmla="*/ 237744 h 1188720"/>
              <a:gd name="connsiteX2" fmla="*/ 502920 w 5614416"/>
              <a:gd name="connsiteY2" fmla="*/ 859536 h 1188720"/>
              <a:gd name="connsiteX3" fmla="*/ 740664 w 5614416"/>
              <a:gd name="connsiteY3" fmla="*/ 475488 h 1188720"/>
              <a:gd name="connsiteX4" fmla="*/ 978408 w 5614416"/>
              <a:gd name="connsiteY4" fmla="*/ 393192 h 1188720"/>
              <a:gd name="connsiteX5" fmla="*/ 1216152 w 5614416"/>
              <a:gd name="connsiteY5" fmla="*/ 146304 h 1188720"/>
              <a:gd name="connsiteX6" fmla="*/ 1453896 w 5614416"/>
              <a:gd name="connsiteY6" fmla="*/ 146304 h 1188720"/>
              <a:gd name="connsiteX7" fmla="*/ 1682496 w 5614416"/>
              <a:gd name="connsiteY7" fmla="*/ 0 h 1188720"/>
              <a:gd name="connsiteX8" fmla="*/ 1947672 w 5614416"/>
              <a:gd name="connsiteY8" fmla="*/ 128016 h 1188720"/>
              <a:gd name="connsiteX9" fmla="*/ 2176272 w 5614416"/>
              <a:gd name="connsiteY9" fmla="*/ 164592 h 1188720"/>
              <a:gd name="connsiteX10" fmla="*/ 2414016 w 5614416"/>
              <a:gd name="connsiteY10" fmla="*/ 182880 h 1188720"/>
              <a:gd name="connsiteX11" fmla="*/ 2624328 w 5614416"/>
              <a:gd name="connsiteY11" fmla="*/ 173736 h 1188720"/>
              <a:gd name="connsiteX12" fmla="*/ 2843784 w 5614416"/>
              <a:gd name="connsiteY12" fmla="*/ 548640 h 1188720"/>
              <a:gd name="connsiteX13" fmla="*/ 3090672 w 5614416"/>
              <a:gd name="connsiteY13" fmla="*/ 393192 h 1188720"/>
              <a:gd name="connsiteX14" fmla="*/ 3310128 w 5614416"/>
              <a:gd name="connsiteY14" fmla="*/ 1188720 h 1188720"/>
              <a:gd name="connsiteX15" fmla="*/ 3547872 w 5614416"/>
              <a:gd name="connsiteY15" fmla="*/ 694944 h 1188720"/>
              <a:gd name="connsiteX16" fmla="*/ 3794760 w 5614416"/>
              <a:gd name="connsiteY16" fmla="*/ 475488 h 1188720"/>
              <a:gd name="connsiteX17" fmla="*/ 4023360 w 5614416"/>
              <a:gd name="connsiteY17" fmla="*/ 512064 h 1188720"/>
              <a:gd name="connsiteX18" fmla="*/ 4251960 w 5614416"/>
              <a:gd name="connsiteY18" fmla="*/ 832104 h 1188720"/>
              <a:gd name="connsiteX19" fmla="*/ 4489704 w 5614416"/>
              <a:gd name="connsiteY19" fmla="*/ 868680 h 1188720"/>
              <a:gd name="connsiteX20" fmla="*/ 4709160 w 5614416"/>
              <a:gd name="connsiteY20" fmla="*/ 722376 h 1188720"/>
              <a:gd name="connsiteX21" fmla="*/ 4919472 w 5614416"/>
              <a:gd name="connsiteY21" fmla="*/ 768096 h 1188720"/>
              <a:gd name="connsiteX22" fmla="*/ 5184648 w 5614416"/>
              <a:gd name="connsiteY22" fmla="*/ 822960 h 1188720"/>
              <a:gd name="connsiteX23" fmla="*/ 5404104 w 5614416"/>
              <a:gd name="connsiteY23" fmla="*/ 822960 h 1188720"/>
              <a:gd name="connsiteX24" fmla="*/ 5614416 w 5614416"/>
              <a:gd name="connsiteY24" fmla="*/ 393192 h 1188720"/>
              <a:gd name="connsiteX0" fmla="*/ 0 w 5614416"/>
              <a:gd name="connsiteY0" fmla="*/ 228600 h 1188720"/>
              <a:gd name="connsiteX1" fmla="*/ 256032 w 5614416"/>
              <a:gd name="connsiteY1" fmla="*/ 237744 h 1188720"/>
              <a:gd name="connsiteX2" fmla="*/ 502920 w 5614416"/>
              <a:gd name="connsiteY2" fmla="*/ 859536 h 1188720"/>
              <a:gd name="connsiteX3" fmla="*/ 740664 w 5614416"/>
              <a:gd name="connsiteY3" fmla="*/ 475488 h 1188720"/>
              <a:gd name="connsiteX4" fmla="*/ 978408 w 5614416"/>
              <a:gd name="connsiteY4" fmla="*/ 393192 h 1188720"/>
              <a:gd name="connsiteX5" fmla="*/ 1453896 w 5614416"/>
              <a:gd name="connsiteY5" fmla="*/ 146304 h 1188720"/>
              <a:gd name="connsiteX6" fmla="*/ 1682496 w 5614416"/>
              <a:gd name="connsiteY6" fmla="*/ 0 h 1188720"/>
              <a:gd name="connsiteX7" fmla="*/ 1947672 w 5614416"/>
              <a:gd name="connsiteY7" fmla="*/ 128016 h 1188720"/>
              <a:gd name="connsiteX8" fmla="*/ 2176272 w 5614416"/>
              <a:gd name="connsiteY8" fmla="*/ 164592 h 1188720"/>
              <a:gd name="connsiteX9" fmla="*/ 2414016 w 5614416"/>
              <a:gd name="connsiteY9" fmla="*/ 182880 h 1188720"/>
              <a:gd name="connsiteX10" fmla="*/ 2624328 w 5614416"/>
              <a:gd name="connsiteY10" fmla="*/ 173736 h 1188720"/>
              <a:gd name="connsiteX11" fmla="*/ 2843784 w 5614416"/>
              <a:gd name="connsiteY11" fmla="*/ 548640 h 1188720"/>
              <a:gd name="connsiteX12" fmla="*/ 3090672 w 5614416"/>
              <a:gd name="connsiteY12" fmla="*/ 393192 h 1188720"/>
              <a:gd name="connsiteX13" fmla="*/ 3310128 w 5614416"/>
              <a:gd name="connsiteY13" fmla="*/ 1188720 h 1188720"/>
              <a:gd name="connsiteX14" fmla="*/ 3547872 w 5614416"/>
              <a:gd name="connsiteY14" fmla="*/ 694944 h 1188720"/>
              <a:gd name="connsiteX15" fmla="*/ 3794760 w 5614416"/>
              <a:gd name="connsiteY15" fmla="*/ 475488 h 1188720"/>
              <a:gd name="connsiteX16" fmla="*/ 4023360 w 5614416"/>
              <a:gd name="connsiteY16" fmla="*/ 512064 h 1188720"/>
              <a:gd name="connsiteX17" fmla="*/ 4251960 w 5614416"/>
              <a:gd name="connsiteY17" fmla="*/ 832104 h 1188720"/>
              <a:gd name="connsiteX18" fmla="*/ 4489704 w 5614416"/>
              <a:gd name="connsiteY18" fmla="*/ 868680 h 1188720"/>
              <a:gd name="connsiteX19" fmla="*/ 4709160 w 5614416"/>
              <a:gd name="connsiteY19" fmla="*/ 722376 h 1188720"/>
              <a:gd name="connsiteX20" fmla="*/ 4919472 w 5614416"/>
              <a:gd name="connsiteY20" fmla="*/ 768096 h 1188720"/>
              <a:gd name="connsiteX21" fmla="*/ 5184648 w 5614416"/>
              <a:gd name="connsiteY21" fmla="*/ 822960 h 1188720"/>
              <a:gd name="connsiteX22" fmla="*/ 5404104 w 5614416"/>
              <a:gd name="connsiteY22" fmla="*/ 822960 h 1188720"/>
              <a:gd name="connsiteX23" fmla="*/ 5614416 w 5614416"/>
              <a:gd name="connsiteY23" fmla="*/ 393192 h 1188720"/>
              <a:gd name="connsiteX0" fmla="*/ 0 w 5358384"/>
              <a:gd name="connsiteY0" fmla="*/ 237744 h 1188720"/>
              <a:gd name="connsiteX1" fmla="*/ 246888 w 5358384"/>
              <a:gd name="connsiteY1" fmla="*/ 859536 h 1188720"/>
              <a:gd name="connsiteX2" fmla="*/ 484632 w 5358384"/>
              <a:gd name="connsiteY2" fmla="*/ 475488 h 1188720"/>
              <a:gd name="connsiteX3" fmla="*/ 722376 w 5358384"/>
              <a:gd name="connsiteY3" fmla="*/ 393192 h 1188720"/>
              <a:gd name="connsiteX4" fmla="*/ 1197864 w 5358384"/>
              <a:gd name="connsiteY4" fmla="*/ 146304 h 1188720"/>
              <a:gd name="connsiteX5" fmla="*/ 1426464 w 5358384"/>
              <a:gd name="connsiteY5" fmla="*/ 0 h 1188720"/>
              <a:gd name="connsiteX6" fmla="*/ 1691640 w 5358384"/>
              <a:gd name="connsiteY6" fmla="*/ 128016 h 1188720"/>
              <a:gd name="connsiteX7" fmla="*/ 1920240 w 5358384"/>
              <a:gd name="connsiteY7" fmla="*/ 164592 h 1188720"/>
              <a:gd name="connsiteX8" fmla="*/ 2157984 w 5358384"/>
              <a:gd name="connsiteY8" fmla="*/ 182880 h 1188720"/>
              <a:gd name="connsiteX9" fmla="*/ 2368296 w 5358384"/>
              <a:gd name="connsiteY9" fmla="*/ 173736 h 1188720"/>
              <a:gd name="connsiteX10" fmla="*/ 2587752 w 5358384"/>
              <a:gd name="connsiteY10" fmla="*/ 548640 h 1188720"/>
              <a:gd name="connsiteX11" fmla="*/ 2834640 w 5358384"/>
              <a:gd name="connsiteY11" fmla="*/ 393192 h 1188720"/>
              <a:gd name="connsiteX12" fmla="*/ 3054096 w 5358384"/>
              <a:gd name="connsiteY12" fmla="*/ 1188720 h 1188720"/>
              <a:gd name="connsiteX13" fmla="*/ 3291840 w 5358384"/>
              <a:gd name="connsiteY13" fmla="*/ 694944 h 1188720"/>
              <a:gd name="connsiteX14" fmla="*/ 3538728 w 5358384"/>
              <a:gd name="connsiteY14" fmla="*/ 475488 h 1188720"/>
              <a:gd name="connsiteX15" fmla="*/ 3767328 w 5358384"/>
              <a:gd name="connsiteY15" fmla="*/ 512064 h 1188720"/>
              <a:gd name="connsiteX16" fmla="*/ 3995928 w 5358384"/>
              <a:gd name="connsiteY16" fmla="*/ 832104 h 1188720"/>
              <a:gd name="connsiteX17" fmla="*/ 4233672 w 5358384"/>
              <a:gd name="connsiteY17" fmla="*/ 868680 h 1188720"/>
              <a:gd name="connsiteX18" fmla="*/ 4453128 w 5358384"/>
              <a:gd name="connsiteY18" fmla="*/ 722376 h 1188720"/>
              <a:gd name="connsiteX19" fmla="*/ 4663440 w 5358384"/>
              <a:gd name="connsiteY19" fmla="*/ 768096 h 1188720"/>
              <a:gd name="connsiteX20" fmla="*/ 4928616 w 5358384"/>
              <a:gd name="connsiteY20" fmla="*/ 822960 h 1188720"/>
              <a:gd name="connsiteX21" fmla="*/ 5148072 w 5358384"/>
              <a:gd name="connsiteY21" fmla="*/ 822960 h 1188720"/>
              <a:gd name="connsiteX22" fmla="*/ 5358384 w 5358384"/>
              <a:gd name="connsiteY22" fmla="*/ 393192 h 1188720"/>
              <a:gd name="connsiteX0" fmla="*/ 0 w 5111496"/>
              <a:gd name="connsiteY0" fmla="*/ 859536 h 1188720"/>
              <a:gd name="connsiteX1" fmla="*/ 237744 w 5111496"/>
              <a:gd name="connsiteY1" fmla="*/ 475488 h 1188720"/>
              <a:gd name="connsiteX2" fmla="*/ 475488 w 5111496"/>
              <a:gd name="connsiteY2" fmla="*/ 393192 h 1188720"/>
              <a:gd name="connsiteX3" fmla="*/ 950976 w 5111496"/>
              <a:gd name="connsiteY3" fmla="*/ 146304 h 1188720"/>
              <a:gd name="connsiteX4" fmla="*/ 1179576 w 5111496"/>
              <a:gd name="connsiteY4" fmla="*/ 0 h 1188720"/>
              <a:gd name="connsiteX5" fmla="*/ 1444752 w 5111496"/>
              <a:gd name="connsiteY5" fmla="*/ 128016 h 1188720"/>
              <a:gd name="connsiteX6" fmla="*/ 1673352 w 5111496"/>
              <a:gd name="connsiteY6" fmla="*/ 164592 h 1188720"/>
              <a:gd name="connsiteX7" fmla="*/ 1911096 w 5111496"/>
              <a:gd name="connsiteY7" fmla="*/ 182880 h 1188720"/>
              <a:gd name="connsiteX8" fmla="*/ 2121408 w 5111496"/>
              <a:gd name="connsiteY8" fmla="*/ 173736 h 1188720"/>
              <a:gd name="connsiteX9" fmla="*/ 2340864 w 5111496"/>
              <a:gd name="connsiteY9" fmla="*/ 548640 h 1188720"/>
              <a:gd name="connsiteX10" fmla="*/ 2587752 w 5111496"/>
              <a:gd name="connsiteY10" fmla="*/ 393192 h 1188720"/>
              <a:gd name="connsiteX11" fmla="*/ 2807208 w 5111496"/>
              <a:gd name="connsiteY11" fmla="*/ 1188720 h 1188720"/>
              <a:gd name="connsiteX12" fmla="*/ 3044952 w 5111496"/>
              <a:gd name="connsiteY12" fmla="*/ 694944 h 1188720"/>
              <a:gd name="connsiteX13" fmla="*/ 3291840 w 5111496"/>
              <a:gd name="connsiteY13" fmla="*/ 475488 h 1188720"/>
              <a:gd name="connsiteX14" fmla="*/ 3520440 w 5111496"/>
              <a:gd name="connsiteY14" fmla="*/ 512064 h 1188720"/>
              <a:gd name="connsiteX15" fmla="*/ 3749040 w 5111496"/>
              <a:gd name="connsiteY15" fmla="*/ 832104 h 1188720"/>
              <a:gd name="connsiteX16" fmla="*/ 3986784 w 5111496"/>
              <a:gd name="connsiteY16" fmla="*/ 868680 h 1188720"/>
              <a:gd name="connsiteX17" fmla="*/ 4206240 w 5111496"/>
              <a:gd name="connsiteY17" fmla="*/ 722376 h 1188720"/>
              <a:gd name="connsiteX18" fmla="*/ 4416552 w 5111496"/>
              <a:gd name="connsiteY18" fmla="*/ 768096 h 1188720"/>
              <a:gd name="connsiteX19" fmla="*/ 4681728 w 5111496"/>
              <a:gd name="connsiteY19" fmla="*/ 822960 h 1188720"/>
              <a:gd name="connsiteX20" fmla="*/ 4901184 w 5111496"/>
              <a:gd name="connsiteY20" fmla="*/ 822960 h 1188720"/>
              <a:gd name="connsiteX21" fmla="*/ 5111496 w 5111496"/>
              <a:gd name="connsiteY21" fmla="*/ 393192 h 1188720"/>
              <a:gd name="connsiteX0" fmla="*/ 0 w 4873752"/>
              <a:gd name="connsiteY0" fmla="*/ 475488 h 1188720"/>
              <a:gd name="connsiteX1" fmla="*/ 237744 w 4873752"/>
              <a:gd name="connsiteY1" fmla="*/ 393192 h 1188720"/>
              <a:gd name="connsiteX2" fmla="*/ 713232 w 4873752"/>
              <a:gd name="connsiteY2" fmla="*/ 146304 h 1188720"/>
              <a:gd name="connsiteX3" fmla="*/ 941832 w 4873752"/>
              <a:gd name="connsiteY3" fmla="*/ 0 h 1188720"/>
              <a:gd name="connsiteX4" fmla="*/ 1207008 w 4873752"/>
              <a:gd name="connsiteY4" fmla="*/ 128016 h 1188720"/>
              <a:gd name="connsiteX5" fmla="*/ 1435608 w 4873752"/>
              <a:gd name="connsiteY5" fmla="*/ 164592 h 1188720"/>
              <a:gd name="connsiteX6" fmla="*/ 1673352 w 4873752"/>
              <a:gd name="connsiteY6" fmla="*/ 182880 h 1188720"/>
              <a:gd name="connsiteX7" fmla="*/ 1883664 w 4873752"/>
              <a:gd name="connsiteY7" fmla="*/ 173736 h 1188720"/>
              <a:gd name="connsiteX8" fmla="*/ 2103120 w 4873752"/>
              <a:gd name="connsiteY8" fmla="*/ 548640 h 1188720"/>
              <a:gd name="connsiteX9" fmla="*/ 2350008 w 4873752"/>
              <a:gd name="connsiteY9" fmla="*/ 393192 h 1188720"/>
              <a:gd name="connsiteX10" fmla="*/ 2569464 w 4873752"/>
              <a:gd name="connsiteY10" fmla="*/ 1188720 h 1188720"/>
              <a:gd name="connsiteX11" fmla="*/ 2807208 w 4873752"/>
              <a:gd name="connsiteY11" fmla="*/ 694944 h 1188720"/>
              <a:gd name="connsiteX12" fmla="*/ 3054096 w 4873752"/>
              <a:gd name="connsiteY12" fmla="*/ 475488 h 1188720"/>
              <a:gd name="connsiteX13" fmla="*/ 3282696 w 4873752"/>
              <a:gd name="connsiteY13" fmla="*/ 512064 h 1188720"/>
              <a:gd name="connsiteX14" fmla="*/ 3511296 w 4873752"/>
              <a:gd name="connsiteY14" fmla="*/ 832104 h 1188720"/>
              <a:gd name="connsiteX15" fmla="*/ 3749040 w 4873752"/>
              <a:gd name="connsiteY15" fmla="*/ 868680 h 1188720"/>
              <a:gd name="connsiteX16" fmla="*/ 3968496 w 4873752"/>
              <a:gd name="connsiteY16" fmla="*/ 722376 h 1188720"/>
              <a:gd name="connsiteX17" fmla="*/ 4178808 w 4873752"/>
              <a:gd name="connsiteY17" fmla="*/ 768096 h 1188720"/>
              <a:gd name="connsiteX18" fmla="*/ 4443984 w 4873752"/>
              <a:gd name="connsiteY18" fmla="*/ 822960 h 1188720"/>
              <a:gd name="connsiteX19" fmla="*/ 4663440 w 4873752"/>
              <a:gd name="connsiteY19" fmla="*/ 822960 h 1188720"/>
              <a:gd name="connsiteX20" fmla="*/ 4873752 w 4873752"/>
              <a:gd name="connsiteY20" fmla="*/ 393192 h 1188720"/>
              <a:gd name="connsiteX0" fmla="*/ 0 w 4636008"/>
              <a:gd name="connsiteY0" fmla="*/ 393192 h 1188720"/>
              <a:gd name="connsiteX1" fmla="*/ 475488 w 4636008"/>
              <a:gd name="connsiteY1" fmla="*/ 146304 h 1188720"/>
              <a:gd name="connsiteX2" fmla="*/ 704088 w 4636008"/>
              <a:gd name="connsiteY2" fmla="*/ 0 h 1188720"/>
              <a:gd name="connsiteX3" fmla="*/ 969264 w 4636008"/>
              <a:gd name="connsiteY3" fmla="*/ 128016 h 1188720"/>
              <a:gd name="connsiteX4" fmla="*/ 1197864 w 4636008"/>
              <a:gd name="connsiteY4" fmla="*/ 164592 h 1188720"/>
              <a:gd name="connsiteX5" fmla="*/ 1435608 w 4636008"/>
              <a:gd name="connsiteY5" fmla="*/ 182880 h 1188720"/>
              <a:gd name="connsiteX6" fmla="*/ 1645920 w 4636008"/>
              <a:gd name="connsiteY6" fmla="*/ 173736 h 1188720"/>
              <a:gd name="connsiteX7" fmla="*/ 1865376 w 4636008"/>
              <a:gd name="connsiteY7" fmla="*/ 548640 h 1188720"/>
              <a:gd name="connsiteX8" fmla="*/ 2112264 w 4636008"/>
              <a:gd name="connsiteY8" fmla="*/ 393192 h 1188720"/>
              <a:gd name="connsiteX9" fmla="*/ 2331720 w 4636008"/>
              <a:gd name="connsiteY9" fmla="*/ 1188720 h 1188720"/>
              <a:gd name="connsiteX10" fmla="*/ 2569464 w 4636008"/>
              <a:gd name="connsiteY10" fmla="*/ 694944 h 1188720"/>
              <a:gd name="connsiteX11" fmla="*/ 2816352 w 4636008"/>
              <a:gd name="connsiteY11" fmla="*/ 475488 h 1188720"/>
              <a:gd name="connsiteX12" fmla="*/ 3044952 w 4636008"/>
              <a:gd name="connsiteY12" fmla="*/ 512064 h 1188720"/>
              <a:gd name="connsiteX13" fmla="*/ 3273552 w 4636008"/>
              <a:gd name="connsiteY13" fmla="*/ 832104 h 1188720"/>
              <a:gd name="connsiteX14" fmla="*/ 3511296 w 4636008"/>
              <a:gd name="connsiteY14" fmla="*/ 868680 h 1188720"/>
              <a:gd name="connsiteX15" fmla="*/ 3730752 w 4636008"/>
              <a:gd name="connsiteY15" fmla="*/ 722376 h 1188720"/>
              <a:gd name="connsiteX16" fmla="*/ 3941064 w 4636008"/>
              <a:gd name="connsiteY16" fmla="*/ 768096 h 1188720"/>
              <a:gd name="connsiteX17" fmla="*/ 4206240 w 4636008"/>
              <a:gd name="connsiteY17" fmla="*/ 822960 h 1188720"/>
              <a:gd name="connsiteX18" fmla="*/ 4425696 w 4636008"/>
              <a:gd name="connsiteY18" fmla="*/ 822960 h 1188720"/>
              <a:gd name="connsiteX19" fmla="*/ 4636008 w 4636008"/>
              <a:gd name="connsiteY19" fmla="*/ 393192 h 1188720"/>
              <a:gd name="connsiteX0" fmla="*/ 0 w 4160520"/>
              <a:gd name="connsiteY0" fmla="*/ 146304 h 1188720"/>
              <a:gd name="connsiteX1" fmla="*/ 228600 w 4160520"/>
              <a:gd name="connsiteY1" fmla="*/ 0 h 1188720"/>
              <a:gd name="connsiteX2" fmla="*/ 493776 w 4160520"/>
              <a:gd name="connsiteY2" fmla="*/ 128016 h 1188720"/>
              <a:gd name="connsiteX3" fmla="*/ 722376 w 4160520"/>
              <a:gd name="connsiteY3" fmla="*/ 164592 h 1188720"/>
              <a:gd name="connsiteX4" fmla="*/ 960120 w 4160520"/>
              <a:gd name="connsiteY4" fmla="*/ 182880 h 1188720"/>
              <a:gd name="connsiteX5" fmla="*/ 1170432 w 4160520"/>
              <a:gd name="connsiteY5" fmla="*/ 173736 h 1188720"/>
              <a:gd name="connsiteX6" fmla="*/ 1389888 w 4160520"/>
              <a:gd name="connsiteY6" fmla="*/ 548640 h 1188720"/>
              <a:gd name="connsiteX7" fmla="*/ 1636776 w 4160520"/>
              <a:gd name="connsiteY7" fmla="*/ 393192 h 1188720"/>
              <a:gd name="connsiteX8" fmla="*/ 1856232 w 4160520"/>
              <a:gd name="connsiteY8" fmla="*/ 1188720 h 1188720"/>
              <a:gd name="connsiteX9" fmla="*/ 2093976 w 4160520"/>
              <a:gd name="connsiteY9" fmla="*/ 694944 h 1188720"/>
              <a:gd name="connsiteX10" fmla="*/ 2340864 w 4160520"/>
              <a:gd name="connsiteY10" fmla="*/ 475488 h 1188720"/>
              <a:gd name="connsiteX11" fmla="*/ 2569464 w 4160520"/>
              <a:gd name="connsiteY11" fmla="*/ 512064 h 1188720"/>
              <a:gd name="connsiteX12" fmla="*/ 2798064 w 4160520"/>
              <a:gd name="connsiteY12" fmla="*/ 832104 h 1188720"/>
              <a:gd name="connsiteX13" fmla="*/ 3035808 w 4160520"/>
              <a:gd name="connsiteY13" fmla="*/ 868680 h 1188720"/>
              <a:gd name="connsiteX14" fmla="*/ 3255264 w 4160520"/>
              <a:gd name="connsiteY14" fmla="*/ 722376 h 1188720"/>
              <a:gd name="connsiteX15" fmla="*/ 3465576 w 4160520"/>
              <a:gd name="connsiteY15" fmla="*/ 768096 h 1188720"/>
              <a:gd name="connsiteX16" fmla="*/ 3730752 w 4160520"/>
              <a:gd name="connsiteY16" fmla="*/ 822960 h 1188720"/>
              <a:gd name="connsiteX17" fmla="*/ 3950208 w 4160520"/>
              <a:gd name="connsiteY17" fmla="*/ 822960 h 1188720"/>
              <a:gd name="connsiteX18" fmla="*/ 4160520 w 4160520"/>
              <a:gd name="connsiteY18" fmla="*/ 393192 h 1188720"/>
              <a:gd name="connsiteX0" fmla="*/ 0 w 3931920"/>
              <a:gd name="connsiteY0" fmla="*/ 0 h 1188720"/>
              <a:gd name="connsiteX1" fmla="*/ 265176 w 3931920"/>
              <a:gd name="connsiteY1" fmla="*/ 128016 h 1188720"/>
              <a:gd name="connsiteX2" fmla="*/ 493776 w 3931920"/>
              <a:gd name="connsiteY2" fmla="*/ 164592 h 1188720"/>
              <a:gd name="connsiteX3" fmla="*/ 731520 w 3931920"/>
              <a:gd name="connsiteY3" fmla="*/ 182880 h 1188720"/>
              <a:gd name="connsiteX4" fmla="*/ 941832 w 3931920"/>
              <a:gd name="connsiteY4" fmla="*/ 173736 h 1188720"/>
              <a:gd name="connsiteX5" fmla="*/ 1161288 w 3931920"/>
              <a:gd name="connsiteY5" fmla="*/ 548640 h 1188720"/>
              <a:gd name="connsiteX6" fmla="*/ 1408176 w 3931920"/>
              <a:gd name="connsiteY6" fmla="*/ 393192 h 1188720"/>
              <a:gd name="connsiteX7" fmla="*/ 1627632 w 3931920"/>
              <a:gd name="connsiteY7" fmla="*/ 1188720 h 1188720"/>
              <a:gd name="connsiteX8" fmla="*/ 1865376 w 3931920"/>
              <a:gd name="connsiteY8" fmla="*/ 694944 h 1188720"/>
              <a:gd name="connsiteX9" fmla="*/ 2112264 w 3931920"/>
              <a:gd name="connsiteY9" fmla="*/ 475488 h 1188720"/>
              <a:gd name="connsiteX10" fmla="*/ 2340864 w 3931920"/>
              <a:gd name="connsiteY10" fmla="*/ 512064 h 1188720"/>
              <a:gd name="connsiteX11" fmla="*/ 2569464 w 3931920"/>
              <a:gd name="connsiteY11" fmla="*/ 832104 h 1188720"/>
              <a:gd name="connsiteX12" fmla="*/ 2807208 w 3931920"/>
              <a:gd name="connsiteY12" fmla="*/ 868680 h 1188720"/>
              <a:gd name="connsiteX13" fmla="*/ 3026664 w 3931920"/>
              <a:gd name="connsiteY13" fmla="*/ 722376 h 1188720"/>
              <a:gd name="connsiteX14" fmla="*/ 3236976 w 3931920"/>
              <a:gd name="connsiteY14" fmla="*/ 768096 h 1188720"/>
              <a:gd name="connsiteX15" fmla="*/ 3502152 w 3931920"/>
              <a:gd name="connsiteY15" fmla="*/ 822960 h 1188720"/>
              <a:gd name="connsiteX16" fmla="*/ 3721608 w 3931920"/>
              <a:gd name="connsiteY16" fmla="*/ 822960 h 1188720"/>
              <a:gd name="connsiteX17" fmla="*/ 3931920 w 3931920"/>
              <a:gd name="connsiteY17" fmla="*/ 393192 h 1188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31920" h="1188720">
                <a:moveTo>
                  <a:pt x="0" y="0"/>
                </a:moveTo>
                <a:lnTo>
                  <a:pt x="265176" y="128016"/>
                </a:lnTo>
                <a:lnTo>
                  <a:pt x="493776" y="164592"/>
                </a:lnTo>
                <a:lnTo>
                  <a:pt x="731520" y="182880"/>
                </a:lnTo>
                <a:lnTo>
                  <a:pt x="941832" y="173736"/>
                </a:lnTo>
                <a:lnTo>
                  <a:pt x="1161288" y="548640"/>
                </a:lnTo>
                <a:lnTo>
                  <a:pt x="1408176" y="393192"/>
                </a:lnTo>
                <a:lnTo>
                  <a:pt x="1627632" y="1188720"/>
                </a:lnTo>
                <a:lnTo>
                  <a:pt x="1865376" y="694944"/>
                </a:lnTo>
                <a:lnTo>
                  <a:pt x="2112264" y="475488"/>
                </a:lnTo>
                <a:lnTo>
                  <a:pt x="2340864" y="512064"/>
                </a:lnTo>
                <a:lnTo>
                  <a:pt x="2569464" y="832104"/>
                </a:lnTo>
                <a:lnTo>
                  <a:pt x="2807208" y="868680"/>
                </a:lnTo>
                <a:lnTo>
                  <a:pt x="3026664" y="722376"/>
                </a:lnTo>
                <a:lnTo>
                  <a:pt x="3236976" y="768096"/>
                </a:lnTo>
                <a:lnTo>
                  <a:pt x="3502152" y="822960"/>
                </a:lnTo>
                <a:lnTo>
                  <a:pt x="3721608" y="822960"/>
                </a:lnTo>
                <a:lnTo>
                  <a:pt x="3931920" y="393192"/>
                </a:lnTo>
              </a:path>
            </a:pathLst>
          </a:custGeom>
          <a:noFill/>
          <a:ln w="38100">
            <a:gradFill flip="none" rotWithShape="1">
              <a:gsLst>
                <a:gs pos="0">
                  <a:schemeClr val="tx1"/>
                </a:gs>
                <a:gs pos="26000">
                  <a:srgbClr val="FF7957"/>
                </a:gs>
                <a:gs pos="100000">
                  <a:srgbClr val="FF7957"/>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B82B0726-E952-083A-6B83-254E74A8BA54}"/>
              </a:ext>
            </a:extLst>
          </p:cNvPr>
          <p:cNvSpPr txBox="1"/>
          <p:nvPr/>
        </p:nvSpPr>
        <p:spPr>
          <a:xfrm>
            <a:off x="7778881" y="5123229"/>
            <a:ext cx="3056168" cy="1081065"/>
          </a:xfrm>
          <a:prstGeom prst="rect">
            <a:avLst/>
          </a:prstGeom>
          <a:noFill/>
        </p:spPr>
        <p:txBody>
          <a:bodyPr wrap="square">
            <a:spAutoFit/>
          </a:bodyPr>
          <a:lstStyle/>
          <a:p>
            <a:pPr algn="ctr">
              <a:lnSpc>
                <a:spcPct val="150000"/>
              </a:lnSpc>
            </a:pPr>
            <a:r>
              <a:rPr lang="en-US" sz="1600" b="1" spc="40" dirty="0">
                <a:solidFill>
                  <a:srgbClr val="D1FCFB"/>
                </a:solidFill>
                <a:latin typeface="Avenir Next Demi Bold" panose="020B0503020202020204" pitchFamily="34" charset="0"/>
              </a:rPr>
              <a:t>Dec 2021</a:t>
            </a:r>
            <a:r>
              <a:rPr lang="en-US" sz="1600" b="1" spc="40" dirty="0">
                <a:solidFill>
                  <a:srgbClr val="E5E9D0"/>
                </a:solidFill>
                <a:latin typeface="Avenir Next Demi Bold" panose="020B0503020202020204" pitchFamily="34" charset="0"/>
              </a:rPr>
              <a:t> </a:t>
            </a:r>
          </a:p>
          <a:p>
            <a:pPr algn="ctr">
              <a:lnSpc>
                <a:spcPct val="150000"/>
              </a:lnSpc>
            </a:pPr>
            <a:r>
              <a:rPr lang="en-US" sz="1400" spc="40" dirty="0">
                <a:solidFill>
                  <a:srgbClr val="E5E9D0"/>
                </a:solidFill>
                <a:latin typeface="Avenir Light" panose="020B0402020203020204" pitchFamily="34" charset="77"/>
              </a:rPr>
              <a:t>Monthly expanded Child </a:t>
            </a:r>
          </a:p>
          <a:p>
            <a:pPr algn="ctr">
              <a:lnSpc>
                <a:spcPct val="150000"/>
              </a:lnSpc>
            </a:pPr>
            <a:r>
              <a:rPr lang="en-US" sz="1400" spc="40" dirty="0">
                <a:solidFill>
                  <a:srgbClr val="E5E9D0"/>
                </a:solidFill>
                <a:latin typeface="Avenir Light" panose="020B0402020203020204" pitchFamily="34" charset="77"/>
              </a:rPr>
              <a:t>Tax Credit payments </a:t>
            </a:r>
            <a:r>
              <a:rPr lang="en-US" sz="1400" b="1" spc="40" dirty="0">
                <a:solidFill>
                  <a:srgbClr val="FF7957"/>
                </a:solidFill>
                <a:latin typeface="Avenir Black" panose="02000503020000020003" pitchFamily="2" charset="0"/>
              </a:rPr>
              <a:t>end</a:t>
            </a:r>
          </a:p>
        </p:txBody>
      </p:sp>
      <p:grpSp>
        <p:nvGrpSpPr>
          <p:cNvPr id="21" name="Group 20">
            <a:extLst>
              <a:ext uri="{FF2B5EF4-FFF2-40B4-BE49-F238E27FC236}">
                <a16:creationId xmlns:a16="http://schemas.microsoft.com/office/drawing/2014/main" id="{8A29F886-56A8-6AFD-A021-E44B20379330}"/>
              </a:ext>
            </a:extLst>
          </p:cNvPr>
          <p:cNvGrpSpPr/>
          <p:nvPr/>
        </p:nvGrpSpPr>
        <p:grpSpPr>
          <a:xfrm>
            <a:off x="9410346" y="3255173"/>
            <a:ext cx="1385419" cy="497712"/>
            <a:chOff x="9024825" y="3203411"/>
            <a:chExt cx="1391303" cy="497712"/>
          </a:xfrm>
        </p:grpSpPr>
        <p:sp>
          <p:nvSpPr>
            <p:cNvPr id="45" name="Oval 44">
              <a:extLst>
                <a:ext uri="{FF2B5EF4-FFF2-40B4-BE49-F238E27FC236}">
                  <a16:creationId xmlns:a16="http://schemas.microsoft.com/office/drawing/2014/main" id="{23C71D72-6ABC-E5A6-BF4F-7956405C6E7D}"/>
                </a:ext>
              </a:extLst>
            </p:cNvPr>
            <p:cNvSpPr/>
            <p:nvPr/>
          </p:nvSpPr>
          <p:spPr>
            <a:xfrm>
              <a:off x="9024825" y="3203411"/>
              <a:ext cx="668253" cy="497712"/>
            </a:xfrm>
            <a:prstGeom prst="ellipse">
              <a:avLst/>
            </a:prstGeom>
            <a:solidFill>
              <a:schemeClr val="tx1">
                <a:lumMod val="50000"/>
                <a:lumOff val="50000"/>
              </a:schemeClr>
            </a:solid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a:extLst>
                <a:ext uri="{FF2B5EF4-FFF2-40B4-BE49-F238E27FC236}">
                  <a16:creationId xmlns:a16="http://schemas.microsoft.com/office/drawing/2014/main" id="{28651EF9-BDB0-1B5F-E90F-589BAD335591}"/>
                </a:ext>
              </a:extLst>
            </p:cNvPr>
            <p:cNvSpPr txBox="1"/>
            <p:nvPr/>
          </p:nvSpPr>
          <p:spPr>
            <a:xfrm>
              <a:off x="9106106" y="3273526"/>
              <a:ext cx="1310022" cy="373179"/>
            </a:xfrm>
            <a:prstGeom prst="rect">
              <a:avLst/>
            </a:prstGeom>
            <a:noFill/>
            <a:ln>
              <a:noFill/>
            </a:ln>
          </p:spPr>
          <p:txBody>
            <a:bodyPr wrap="square">
              <a:spAutoFit/>
            </a:bodyPr>
            <a:lstStyle/>
            <a:p>
              <a:pPr>
                <a:lnSpc>
                  <a:spcPts val="2160"/>
                </a:lnSpc>
              </a:pPr>
              <a:r>
                <a:rPr lang="en-US" spc="40" dirty="0">
                  <a:solidFill>
                    <a:schemeClr val="bg1"/>
                  </a:solidFill>
                  <a:latin typeface="Hardwick WF" pitchFamily="2" charset="0"/>
                  <a:cs typeface="Courier New" panose="02070309020205020404" pitchFamily="49" charset="0"/>
                </a:rPr>
                <a:t>17%</a:t>
              </a:r>
            </a:p>
          </p:txBody>
        </p:sp>
      </p:grpSp>
      <p:grpSp>
        <p:nvGrpSpPr>
          <p:cNvPr id="50" name="Group 49">
            <a:extLst>
              <a:ext uri="{FF2B5EF4-FFF2-40B4-BE49-F238E27FC236}">
                <a16:creationId xmlns:a16="http://schemas.microsoft.com/office/drawing/2014/main" id="{95128CE5-F541-C264-462A-615D1E2E5823}"/>
              </a:ext>
            </a:extLst>
          </p:cNvPr>
          <p:cNvGrpSpPr/>
          <p:nvPr/>
        </p:nvGrpSpPr>
        <p:grpSpPr>
          <a:xfrm>
            <a:off x="5919061" y="5197000"/>
            <a:ext cx="1622809" cy="497712"/>
            <a:chOff x="6708734" y="5438449"/>
            <a:chExt cx="1207628" cy="497712"/>
          </a:xfrm>
        </p:grpSpPr>
        <p:sp>
          <p:nvSpPr>
            <p:cNvPr id="47" name="Oval 46">
              <a:extLst>
                <a:ext uri="{FF2B5EF4-FFF2-40B4-BE49-F238E27FC236}">
                  <a16:creationId xmlns:a16="http://schemas.microsoft.com/office/drawing/2014/main" id="{D36E3E29-27B8-5DDD-6C8F-4C1959433F6A}"/>
                </a:ext>
              </a:extLst>
            </p:cNvPr>
            <p:cNvSpPr/>
            <p:nvPr/>
          </p:nvSpPr>
          <p:spPr>
            <a:xfrm>
              <a:off x="6708734" y="5438449"/>
              <a:ext cx="619225" cy="497712"/>
            </a:xfrm>
            <a:prstGeom prst="ellipse">
              <a:avLst/>
            </a:prstGeom>
            <a:solidFill>
              <a:schemeClr val="tx1">
                <a:lumMod val="50000"/>
                <a:lumOff val="50000"/>
              </a:schemeClr>
            </a:solid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a:extLst>
                <a:ext uri="{FF2B5EF4-FFF2-40B4-BE49-F238E27FC236}">
                  <a16:creationId xmlns:a16="http://schemas.microsoft.com/office/drawing/2014/main" id="{01F59C0F-F570-1C30-FCC8-D2EBB5546A50}"/>
                </a:ext>
              </a:extLst>
            </p:cNvPr>
            <p:cNvSpPr txBox="1"/>
            <p:nvPr/>
          </p:nvSpPr>
          <p:spPr>
            <a:xfrm>
              <a:off x="6761342" y="5518728"/>
              <a:ext cx="1155020" cy="373179"/>
            </a:xfrm>
            <a:prstGeom prst="rect">
              <a:avLst/>
            </a:prstGeom>
            <a:noFill/>
          </p:spPr>
          <p:txBody>
            <a:bodyPr wrap="square">
              <a:spAutoFit/>
            </a:bodyPr>
            <a:lstStyle/>
            <a:p>
              <a:pPr>
                <a:lnSpc>
                  <a:spcPts val="2160"/>
                </a:lnSpc>
              </a:pPr>
              <a:r>
                <a:rPr lang="en-US" spc="40" dirty="0">
                  <a:solidFill>
                    <a:schemeClr val="bg1"/>
                  </a:solidFill>
                  <a:latin typeface="Hardwick WF" pitchFamily="2" charset="0"/>
                  <a:cs typeface="Courier New" panose="02070309020205020404" pitchFamily="49" charset="0"/>
                </a:rPr>
                <a:t>5.2%</a:t>
              </a:r>
            </a:p>
          </p:txBody>
        </p:sp>
      </p:grpSp>
      <p:grpSp>
        <p:nvGrpSpPr>
          <p:cNvPr id="19" name="Group 18">
            <a:extLst>
              <a:ext uri="{FF2B5EF4-FFF2-40B4-BE49-F238E27FC236}">
                <a16:creationId xmlns:a16="http://schemas.microsoft.com/office/drawing/2014/main" id="{270F78C7-331B-9005-08B7-28AEE8A2CD8E}"/>
              </a:ext>
            </a:extLst>
          </p:cNvPr>
          <p:cNvGrpSpPr/>
          <p:nvPr/>
        </p:nvGrpSpPr>
        <p:grpSpPr>
          <a:xfrm>
            <a:off x="8870869" y="4520364"/>
            <a:ext cx="1592195" cy="497712"/>
            <a:chOff x="8410581" y="4428302"/>
            <a:chExt cx="1550771" cy="497712"/>
          </a:xfrm>
        </p:grpSpPr>
        <p:sp>
          <p:nvSpPr>
            <p:cNvPr id="44" name="Oval 43">
              <a:extLst>
                <a:ext uri="{FF2B5EF4-FFF2-40B4-BE49-F238E27FC236}">
                  <a16:creationId xmlns:a16="http://schemas.microsoft.com/office/drawing/2014/main" id="{CD2A8940-440B-3600-5B6C-30334511DEA4}"/>
                </a:ext>
              </a:extLst>
            </p:cNvPr>
            <p:cNvSpPr/>
            <p:nvPr/>
          </p:nvSpPr>
          <p:spPr>
            <a:xfrm>
              <a:off x="8410581" y="4428302"/>
              <a:ext cx="849499" cy="497712"/>
            </a:xfrm>
            <a:prstGeom prst="ellipse">
              <a:avLst/>
            </a:prstGeom>
            <a:solidFill>
              <a:schemeClr val="tx1">
                <a:lumMod val="50000"/>
                <a:lumOff val="50000"/>
              </a:schemeClr>
            </a:solidFill>
            <a:ln w="3810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069F0AA7-B5E5-9A55-6779-F04120E760A0}"/>
                </a:ext>
              </a:extLst>
            </p:cNvPr>
            <p:cNvSpPr txBox="1"/>
            <p:nvPr/>
          </p:nvSpPr>
          <p:spPr>
            <a:xfrm>
              <a:off x="8487092" y="4500311"/>
              <a:ext cx="1474260" cy="373179"/>
            </a:xfrm>
            <a:prstGeom prst="rect">
              <a:avLst/>
            </a:prstGeom>
            <a:noFill/>
          </p:spPr>
          <p:txBody>
            <a:bodyPr wrap="square">
              <a:spAutoFit/>
            </a:bodyPr>
            <a:lstStyle/>
            <a:p>
              <a:pPr>
                <a:lnSpc>
                  <a:spcPts val="2160"/>
                </a:lnSpc>
              </a:pPr>
              <a:r>
                <a:rPr lang="en-US" spc="40" dirty="0">
                  <a:solidFill>
                    <a:schemeClr val="bg1"/>
                  </a:solidFill>
                  <a:latin typeface="Hardwick WF" pitchFamily="2" charset="0"/>
                  <a:cs typeface="Courier New" panose="02070309020205020404" pitchFamily="49" charset="0"/>
                </a:rPr>
                <a:t>12.1%</a:t>
              </a:r>
            </a:p>
          </p:txBody>
        </p:sp>
      </p:grpSp>
      <p:cxnSp>
        <p:nvCxnSpPr>
          <p:cNvPr id="30" name="Straight Arrow Connector 29">
            <a:extLst>
              <a:ext uri="{FF2B5EF4-FFF2-40B4-BE49-F238E27FC236}">
                <a16:creationId xmlns:a16="http://schemas.microsoft.com/office/drawing/2014/main" id="{D929B2BD-6EBE-55D3-4E5C-688922201BB3}"/>
              </a:ext>
            </a:extLst>
          </p:cNvPr>
          <p:cNvCxnSpPr>
            <a:cxnSpLocks/>
          </p:cNvCxnSpPr>
          <p:nvPr/>
        </p:nvCxnSpPr>
        <p:spPr>
          <a:xfrm flipV="1">
            <a:off x="9585615" y="3887458"/>
            <a:ext cx="237817" cy="570341"/>
          </a:xfrm>
          <a:prstGeom prst="straightConnector1">
            <a:avLst/>
          </a:prstGeom>
          <a:ln w="28575">
            <a:gradFill>
              <a:gsLst>
                <a:gs pos="100000">
                  <a:srgbClr val="FF7957"/>
                </a:gs>
                <a:gs pos="0">
                  <a:schemeClr val="tx1"/>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85E10EE-53D8-9137-7D6A-F82FD47F0449}"/>
              </a:ext>
            </a:extLst>
          </p:cNvPr>
          <p:cNvSpPr txBox="1"/>
          <p:nvPr/>
        </p:nvSpPr>
        <p:spPr>
          <a:xfrm>
            <a:off x="8320029" y="2832019"/>
            <a:ext cx="2811456" cy="355867"/>
          </a:xfrm>
          <a:prstGeom prst="rect">
            <a:avLst/>
          </a:prstGeom>
          <a:noFill/>
        </p:spPr>
        <p:txBody>
          <a:bodyPr wrap="square">
            <a:spAutoFit/>
          </a:bodyPr>
          <a:lstStyle/>
          <a:p>
            <a:pPr algn="ctr">
              <a:lnSpc>
                <a:spcPts val="2080"/>
              </a:lnSpc>
            </a:pPr>
            <a:r>
              <a:rPr lang="en-US" sz="1600" b="1" spc="40" dirty="0">
                <a:solidFill>
                  <a:srgbClr val="D1FCFB"/>
                </a:solidFill>
                <a:latin typeface="Avenir Next Demi Bold" panose="020B0503020202020204" pitchFamily="34" charset="0"/>
              </a:rPr>
              <a:t>Jan 2022</a:t>
            </a:r>
            <a:endParaRPr lang="en-US" sz="1600" b="1" spc="40" dirty="0">
              <a:solidFill>
                <a:srgbClr val="FF7957"/>
              </a:solidFill>
              <a:latin typeface="Avenir Next" panose="020B0503020202020204" pitchFamily="34" charset="0"/>
            </a:endParaRPr>
          </a:p>
        </p:txBody>
      </p:sp>
      <p:sp>
        <p:nvSpPr>
          <p:cNvPr id="29" name="TextBox 28">
            <a:extLst>
              <a:ext uri="{FF2B5EF4-FFF2-40B4-BE49-F238E27FC236}">
                <a16:creationId xmlns:a16="http://schemas.microsoft.com/office/drawing/2014/main" id="{01CE7BB1-50CB-B6FD-DA0F-B730E2751462}"/>
              </a:ext>
            </a:extLst>
          </p:cNvPr>
          <p:cNvSpPr txBox="1"/>
          <p:nvPr/>
        </p:nvSpPr>
        <p:spPr>
          <a:xfrm>
            <a:off x="3066381" y="5259267"/>
            <a:ext cx="3375849" cy="373179"/>
          </a:xfrm>
          <a:prstGeom prst="rect">
            <a:avLst/>
          </a:prstGeom>
          <a:noFill/>
        </p:spPr>
        <p:txBody>
          <a:bodyPr wrap="square">
            <a:spAutoFit/>
          </a:bodyPr>
          <a:lstStyle/>
          <a:p>
            <a:pPr algn="ctr">
              <a:lnSpc>
                <a:spcPts val="2160"/>
              </a:lnSpc>
            </a:pPr>
            <a:r>
              <a:rPr lang="en-US" sz="1600" spc="40">
                <a:solidFill>
                  <a:schemeClr val="bg1"/>
                </a:solidFill>
                <a:latin typeface="Hardwick WF" pitchFamily="2" charset="0"/>
                <a:cs typeface="Courier New" panose="02070309020205020404" pitchFamily="49" charset="0"/>
              </a:rPr>
              <a:t>CHILD POVERTY RATE:</a:t>
            </a:r>
            <a:endParaRPr lang="en-US" sz="1600" spc="40" dirty="0">
              <a:solidFill>
                <a:schemeClr val="bg1"/>
              </a:solidFill>
              <a:latin typeface="Hardwick WF" pitchFamily="2" charset="0"/>
              <a:cs typeface="Courier New" panose="02070309020205020404" pitchFamily="49" charset="0"/>
            </a:endParaRPr>
          </a:p>
        </p:txBody>
      </p:sp>
      <p:grpSp>
        <p:nvGrpSpPr>
          <p:cNvPr id="55" name="Group 54">
            <a:extLst>
              <a:ext uri="{FF2B5EF4-FFF2-40B4-BE49-F238E27FC236}">
                <a16:creationId xmlns:a16="http://schemas.microsoft.com/office/drawing/2014/main" id="{D719F593-D571-127A-F32E-97893ED2E4F7}"/>
              </a:ext>
            </a:extLst>
          </p:cNvPr>
          <p:cNvGrpSpPr/>
          <p:nvPr/>
        </p:nvGrpSpPr>
        <p:grpSpPr>
          <a:xfrm>
            <a:off x="4627767" y="4054381"/>
            <a:ext cx="1507932" cy="1011090"/>
            <a:chOff x="4631883" y="4258143"/>
            <a:chExt cx="1507932" cy="1011090"/>
          </a:xfrm>
        </p:grpSpPr>
        <p:sp>
          <p:nvSpPr>
            <p:cNvPr id="52" name="Freeform 51">
              <a:extLst>
                <a:ext uri="{FF2B5EF4-FFF2-40B4-BE49-F238E27FC236}">
                  <a16:creationId xmlns:a16="http://schemas.microsoft.com/office/drawing/2014/main" id="{32F22E8A-404A-7482-4B7D-ADA6100D7C61}"/>
                </a:ext>
              </a:extLst>
            </p:cNvPr>
            <p:cNvSpPr/>
            <p:nvPr/>
          </p:nvSpPr>
          <p:spPr>
            <a:xfrm rot="21416614">
              <a:off x="4631883" y="4258143"/>
              <a:ext cx="1425278" cy="978326"/>
            </a:xfrm>
            <a:custGeom>
              <a:avLst/>
              <a:gdLst>
                <a:gd name="connsiteX0" fmla="*/ 0 w 1151467"/>
                <a:gd name="connsiteY0" fmla="*/ 0 h 905934"/>
                <a:gd name="connsiteX1" fmla="*/ 524933 w 1151467"/>
                <a:gd name="connsiteY1" fmla="*/ 93134 h 905934"/>
                <a:gd name="connsiteX2" fmla="*/ 1007533 w 1151467"/>
                <a:gd name="connsiteY2" fmla="*/ 279400 h 905934"/>
                <a:gd name="connsiteX3" fmla="*/ 1151467 w 1151467"/>
                <a:gd name="connsiteY3" fmla="*/ 905934 h 905934"/>
                <a:gd name="connsiteX0" fmla="*/ 0 w 1151467"/>
                <a:gd name="connsiteY0" fmla="*/ 0 h 905934"/>
                <a:gd name="connsiteX1" fmla="*/ 1007533 w 1151467"/>
                <a:gd name="connsiteY1" fmla="*/ 279400 h 905934"/>
                <a:gd name="connsiteX2" fmla="*/ 1151467 w 1151467"/>
                <a:gd name="connsiteY2" fmla="*/ 905934 h 905934"/>
                <a:gd name="connsiteX0" fmla="*/ 0 w 1151467"/>
                <a:gd name="connsiteY0" fmla="*/ 0 h 905934"/>
                <a:gd name="connsiteX1" fmla="*/ 1007533 w 1151467"/>
                <a:gd name="connsiteY1" fmla="*/ 279400 h 905934"/>
                <a:gd name="connsiteX2" fmla="*/ 1151467 w 1151467"/>
                <a:gd name="connsiteY2" fmla="*/ 905934 h 905934"/>
                <a:gd name="connsiteX0" fmla="*/ 0 w 1151467"/>
                <a:gd name="connsiteY0" fmla="*/ 0 h 905934"/>
                <a:gd name="connsiteX1" fmla="*/ 1007533 w 1151467"/>
                <a:gd name="connsiteY1" fmla="*/ 279400 h 905934"/>
                <a:gd name="connsiteX2" fmla="*/ 1151467 w 1151467"/>
                <a:gd name="connsiteY2" fmla="*/ 905934 h 905934"/>
                <a:gd name="connsiteX0" fmla="*/ 0 w 1151467"/>
                <a:gd name="connsiteY0" fmla="*/ 0 h 905934"/>
                <a:gd name="connsiteX1" fmla="*/ 1007533 w 1151467"/>
                <a:gd name="connsiteY1" fmla="*/ 279400 h 905934"/>
                <a:gd name="connsiteX2" fmla="*/ 1151467 w 1151467"/>
                <a:gd name="connsiteY2" fmla="*/ 905934 h 905934"/>
                <a:gd name="connsiteX0" fmla="*/ 0 w 1181100"/>
                <a:gd name="connsiteY0" fmla="*/ 0 h 914401"/>
                <a:gd name="connsiteX1" fmla="*/ 1007533 w 1181100"/>
                <a:gd name="connsiteY1" fmla="*/ 279400 h 914401"/>
                <a:gd name="connsiteX2" fmla="*/ 1181100 w 1181100"/>
                <a:gd name="connsiteY2" fmla="*/ 914401 h 914401"/>
                <a:gd name="connsiteX0" fmla="*/ 0 w 1254425"/>
                <a:gd name="connsiteY0" fmla="*/ 0 h 948906"/>
                <a:gd name="connsiteX1" fmla="*/ 1007533 w 1254425"/>
                <a:gd name="connsiteY1" fmla="*/ 279400 h 948906"/>
                <a:gd name="connsiteX2" fmla="*/ 1254425 w 1254425"/>
                <a:gd name="connsiteY2" fmla="*/ 948906 h 948906"/>
                <a:gd name="connsiteX0" fmla="*/ 0 w 1254425"/>
                <a:gd name="connsiteY0" fmla="*/ 0 h 948906"/>
                <a:gd name="connsiteX1" fmla="*/ 964401 w 1254425"/>
                <a:gd name="connsiteY1" fmla="*/ 296653 h 948906"/>
                <a:gd name="connsiteX2" fmla="*/ 1254425 w 1254425"/>
                <a:gd name="connsiteY2" fmla="*/ 948906 h 948906"/>
              </a:gdLst>
              <a:ahLst/>
              <a:cxnLst>
                <a:cxn ang="0">
                  <a:pos x="connsiteX0" y="connsiteY0"/>
                </a:cxn>
                <a:cxn ang="0">
                  <a:pos x="connsiteX1" y="connsiteY1"/>
                </a:cxn>
                <a:cxn ang="0">
                  <a:pos x="connsiteX2" y="connsiteY2"/>
                </a:cxn>
              </a:cxnLst>
              <a:rect l="l" t="t" r="r" b="b"/>
              <a:pathLst>
                <a:path w="1254425" h="948906">
                  <a:moveTo>
                    <a:pt x="0" y="0"/>
                  </a:moveTo>
                  <a:cubicBezTo>
                    <a:pt x="335844" y="93133"/>
                    <a:pt x="755330" y="138502"/>
                    <a:pt x="964401" y="296653"/>
                  </a:cubicBezTo>
                  <a:cubicBezTo>
                    <a:pt x="1173472" y="454804"/>
                    <a:pt x="1206447" y="740061"/>
                    <a:pt x="1254425" y="948906"/>
                  </a:cubicBezTo>
                </a:path>
              </a:pathLst>
            </a:custGeom>
            <a:noFill/>
            <a:ln w="15875">
              <a:gradFill>
                <a:gsLst>
                  <a:gs pos="0">
                    <a:schemeClr val="tx1"/>
                  </a:gs>
                  <a:gs pos="53000">
                    <a:srgbClr val="CAFE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riangle 53">
              <a:extLst>
                <a:ext uri="{FF2B5EF4-FFF2-40B4-BE49-F238E27FC236}">
                  <a16:creationId xmlns:a16="http://schemas.microsoft.com/office/drawing/2014/main" id="{928178B3-695E-E7CC-4A5F-F820A5352FCE}"/>
                </a:ext>
              </a:extLst>
            </p:cNvPr>
            <p:cNvSpPr/>
            <p:nvPr/>
          </p:nvSpPr>
          <p:spPr>
            <a:xfrm rot="9976666">
              <a:off x="6048291" y="5188905"/>
              <a:ext cx="91524" cy="80328"/>
            </a:xfrm>
            <a:prstGeom prst="triangle">
              <a:avLst/>
            </a:prstGeom>
            <a:solidFill>
              <a:srgbClr val="CAF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58" name="TextBox 57">
            <a:extLst>
              <a:ext uri="{FF2B5EF4-FFF2-40B4-BE49-F238E27FC236}">
                <a16:creationId xmlns:a16="http://schemas.microsoft.com/office/drawing/2014/main" id="{961FCC71-1917-573C-1B15-7B80789CE7C1}"/>
              </a:ext>
            </a:extLst>
          </p:cNvPr>
          <p:cNvSpPr txBox="1"/>
          <p:nvPr/>
        </p:nvSpPr>
        <p:spPr>
          <a:xfrm>
            <a:off x="405821" y="2901180"/>
            <a:ext cx="4039694" cy="515526"/>
          </a:xfrm>
          <a:prstGeom prst="rect">
            <a:avLst/>
          </a:prstGeom>
          <a:noFill/>
        </p:spPr>
        <p:txBody>
          <a:bodyPr wrap="square">
            <a:spAutoFit/>
          </a:bodyPr>
          <a:lstStyle/>
          <a:p>
            <a:pPr algn="ctr">
              <a:lnSpc>
                <a:spcPct val="150000"/>
              </a:lnSpc>
            </a:pPr>
            <a:r>
              <a:rPr lang="en-US" sz="2000" b="1" spc="40" dirty="0">
                <a:solidFill>
                  <a:srgbClr val="D1FCFB"/>
                </a:solidFill>
                <a:latin typeface="Avenir Next Demi Bold" panose="020B0503020202020204" pitchFamily="34" charset="0"/>
              </a:rPr>
              <a:t>2020 - 2021</a:t>
            </a:r>
            <a:endParaRPr lang="en-US" sz="2000" b="1" spc="40" dirty="0">
              <a:solidFill>
                <a:srgbClr val="E5E9D0"/>
              </a:solidFill>
              <a:latin typeface="Avenir Next Demi Bold" panose="020B0503020202020204" pitchFamily="34" charset="0"/>
            </a:endParaRPr>
          </a:p>
        </p:txBody>
      </p:sp>
      <p:sp>
        <p:nvSpPr>
          <p:cNvPr id="15" name="TextBox 14">
            <a:extLst>
              <a:ext uri="{FF2B5EF4-FFF2-40B4-BE49-F238E27FC236}">
                <a16:creationId xmlns:a16="http://schemas.microsoft.com/office/drawing/2014/main" id="{6218BE13-D85E-627B-CC4A-28E41ED13E70}"/>
              </a:ext>
            </a:extLst>
          </p:cNvPr>
          <p:cNvSpPr txBox="1"/>
          <p:nvPr/>
        </p:nvSpPr>
        <p:spPr>
          <a:xfrm>
            <a:off x="191201" y="6373792"/>
            <a:ext cx="134734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Ref. 2</a:t>
            </a:r>
          </a:p>
        </p:txBody>
      </p:sp>
      <p:cxnSp>
        <p:nvCxnSpPr>
          <p:cNvPr id="16" name="Straight Connector 15">
            <a:extLst>
              <a:ext uri="{FF2B5EF4-FFF2-40B4-BE49-F238E27FC236}">
                <a16:creationId xmlns:a16="http://schemas.microsoft.com/office/drawing/2014/main" id="{E3A52925-B0B7-6925-6982-BAD8585F8DCA}"/>
              </a:ext>
            </a:extLst>
          </p:cNvPr>
          <p:cNvCxnSpPr>
            <a:cxnSpLocks/>
          </p:cNvCxnSpPr>
          <p:nvPr/>
        </p:nvCxnSpPr>
        <p:spPr>
          <a:xfrm flipV="1">
            <a:off x="676636" y="1869724"/>
            <a:ext cx="0" cy="451944"/>
          </a:xfrm>
          <a:prstGeom prst="line">
            <a:avLst/>
          </a:prstGeom>
          <a:ln w="57150">
            <a:solidFill>
              <a:srgbClr val="353435"/>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B0A33F8-6380-9275-6F99-02914133BBF5}"/>
              </a:ext>
            </a:extLst>
          </p:cNvPr>
          <p:cNvSpPr txBox="1"/>
          <p:nvPr/>
        </p:nvSpPr>
        <p:spPr>
          <a:xfrm>
            <a:off x="800994" y="1877585"/>
            <a:ext cx="11803162" cy="442429"/>
          </a:xfrm>
          <a:prstGeom prst="rect">
            <a:avLst/>
          </a:prstGeom>
          <a:noFill/>
        </p:spPr>
        <p:txBody>
          <a:bodyPr wrap="square">
            <a:spAutoFit/>
          </a:bodyPr>
          <a:lstStyle/>
          <a:p>
            <a:pPr algn="l">
              <a:lnSpc>
                <a:spcPts val="2960"/>
              </a:lnSpc>
            </a:pPr>
            <a:r>
              <a:rPr lang="en-US" sz="1600" dirty="0">
                <a:solidFill>
                  <a:schemeClr val="bg1"/>
                </a:solidFill>
                <a:effectLst/>
                <a:latin typeface="Courier New" panose="02070309020205020404" pitchFamily="49" charset="0"/>
                <a:cs typeface="Courier New" panose="02070309020205020404" pitchFamily="49" charset="0"/>
              </a:rPr>
              <a:t>The </a:t>
            </a:r>
            <a:r>
              <a:rPr lang="en-US" sz="1600" b="1" dirty="0">
                <a:solidFill>
                  <a:schemeClr val="bg1"/>
                </a:solidFill>
                <a:latin typeface="Courier New" panose="02070309020205020404" pitchFamily="49" charset="0"/>
                <a:cs typeface="Courier New" panose="02070309020205020404" pitchFamily="49" charset="0"/>
              </a:rPr>
              <a:t>e</a:t>
            </a:r>
            <a:r>
              <a:rPr lang="en-US" sz="1600" b="1" dirty="0">
                <a:solidFill>
                  <a:schemeClr val="bg1"/>
                </a:solidFill>
                <a:effectLst/>
                <a:latin typeface="Courier New" panose="02070309020205020404" pitchFamily="49" charset="0"/>
                <a:cs typeface="Courier New" panose="02070309020205020404" pitchFamily="49" charset="0"/>
              </a:rPr>
              <a:t>xpanded Child Tax Credit </a:t>
            </a:r>
            <a:r>
              <a:rPr lang="en-US" sz="1600" dirty="0">
                <a:solidFill>
                  <a:schemeClr val="bg1"/>
                </a:solidFill>
                <a:effectLst/>
                <a:latin typeface="Courier New" panose="02070309020205020404" pitchFamily="49" charset="0"/>
                <a:cs typeface="Courier New" panose="02070309020205020404" pitchFamily="49" charset="0"/>
              </a:rPr>
              <a:t>functions like guaranteed income for households with kids. </a:t>
            </a:r>
          </a:p>
        </p:txBody>
      </p:sp>
      <p:sp>
        <p:nvSpPr>
          <p:cNvPr id="23" name="TextBox 22">
            <a:extLst>
              <a:ext uri="{FF2B5EF4-FFF2-40B4-BE49-F238E27FC236}">
                <a16:creationId xmlns:a16="http://schemas.microsoft.com/office/drawing/2014/main" id="{9F7ED18B-BE55-B5A9-CFE0-CA5D55C16AC3}"/>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2908194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2E3ECA15-24DB-CBC6-05C2-2838AF893C7D}"/>
              </a:ext>
            </a:extLst>
          </p:cNvPr>
          <p:cNvSpPr/>
          <p:nvPr/>
        </p:nvSpPr>
        <p:spPr>
          <a:xfrm>
            <a:off x="5344002" y="791062"/>
            <a:ext cx="70718" cy="517358"/>
          </a:xfrm>
          <a:custGeom>
            <a:avLst/>
            <a:gdLst>
              <a:gd name="connsiteX0" fmla="*/ 51856 w 142939"/>
              <a:gd name="connsiteY0" fmla="*/ 0 h 517358"/>
              <a:gd name="connsiteX1" fmla="*/ 3730 w 142939"/>
              <a:gd name="connsiteY1" fmla="*/ 184484 h 517358"/>
              <a:gd name="connsiteX2" fmla="*/ 140088 w 142939"/>
              <a:gd name="connsiteY2" fmla="*/ 300789 h 517358"/>
              <a:gd name="connsiteX3" fmla="*/ 91961 w 142939"/>
              <a:gd name="connsiteY3" fmla="*/ 449179 h 517358"/>
              <a:gd name="connsiteX4" fmla="*/ 39824 w 142939"/>
              <a:gd name="connsiteY4" fmla="*/ 517358 h 517358"/>
              <a:gd name="connsiteX0" fmla="*/ 15367 w 104142"/>
              <a:gd name="connsiteY0" fmla="*/ 0 h 517358"/>
              <a:gd name="connsiteX1" fmla="*/ 22779 w 104142"/>
              <a:gd name="connsiteY1" fmla="*/ 162712 h 517358"/>
              <a:gd name="connsiteX2" fmla="*/ 103599 w 104142"/>
              <a:gd name="connsiteY2" fmla="*/ 300789 h 517358"/>
              <a:gd name="connsiteX3" fmla="*/ 55472 w 104142"/>
              <a:gd name="connsiteY3" fmla="*/ 449179 h 517358"/>
              <a:gd name="connsiteX4" fmla="*/ 3335 w 104142"/>
              <a:gd name="connsiteY4" fmla="*/ 517358 h 517358"/>
              <a:gd name="connsiteX0" fmla="*/ 15367 w 127115"/>
              <a:gd name="connsiteY0" fmla="*/ 0 h 517358"/>
              <a:gd name="connsiteX1" fmla="*/ 22779 w 127115"/>
              <a:gd name="connsiteY1" fmla="*/ 162712 h 517358"/>
              <a:gd name="connsiteX2" fmla="*/ 103599 w 127115"/>
              <a:gd name="connsiteY2" fmla="*/ 300789 h 517358"/>
              <a:gd name="connsiteX3" fmla="*/ 120268 w 127115"/>
              <a:gd name="connsiteY3" fmla="*/ 449179 h 517358"/>
              <a:gd name="connsiteX4" fmla="*/ 3335 w 127115"/>
              <a:gd name="connsiteY4" fmla="*/ 517358 h 517358"/>
              <a:gd name="connsiteX0" fmla="*/ 15367 w 120268"/>
              <a:gd name="connsiteY0" fmla="*/ 0 h 517358"/>
              <a:gd name="connsiteX1" fmla="*/ 22779 w 120268"/>
              <a:gd name="connsiteY1" fmla="*/ 162712 h 517358"/>
              <a:gd name="connsiteX2" fmla="*/ 103599 w 120268"/>
              <a:gd name="connsiteY2" fmla="*/ 300789 h 517358"/>
              <a:gd name="connsiteX3" fmla="*/ 120268 w 120268"/>
              <a:gd name="connsiteY3" fmla="*/ 449179 h 517358"/>
              <a:gd name="connsiteX4" fmla="*/ 3335 w 120268"/>
              <a:gd name="connsiteY4" fmla="*/ 517358 h 517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68" h="517358">
                <a:moveTo>
                  <a:pt x="15367" y="0"/>
                </a:moveTo>
                <a:cubicBezTo>
                  <a:pt x="-16049" y="67176"/>
                  <a:pt x="8074" y="112581"/>
                  <a:pt x="22779" y="162712"/>
                </a:cubicBezTo>
                <a:cubicBezTo>
                  <a:pt x="37484" y="212843"/>
                  <a:pt x="87351" y="253045"/>
                  <a:pt x="103599" y="300789"/>
                </a:cubicBezTo>
                <a:cubicBezTo>
                  <a:pt x="119847" y="348534"/>
                  <a:pt x="-29639" y="445741"/>
                  <a:pt x="120268" y="449179"/>
                </a:cubicBezTo>
                <a:cubicBezTo>
                  <a:pt x="103557" y="485274"/>
                  <a:pt x="21048" y="501316"/>
                  <a:pt x="3335" y="517358"/>
                </a:cubicBezTo>
              </a:path>
            </a:pathLst>
          </a:custGeom>
          <a:noFill/>
          <a:ln w="19050">
            <a:solidFill>
              <a:srgbClr val="FF72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reeform 2">
            <a:extLst>
              <a:ext uri="{FF2B5EF4-FFF2-40B4-BE49-F238E27FC236}">
                <a16:creationId xmlns:a16="http://schemas.microsoft.com/office/drawing/2014/main" id="{33DBC1A9-5C46-8B35-C5D4-84AF4D14111D}"/>
              </a:ext>
            </a:extLst>
          </p:cNvPr>
          <p:cNvSpPr/>
          <p:nvPr/>
        </p:nvSpPr>
        <p:spPr>
          <a:xfrm>
            <a:off x="6971551" y="776994"/>
            <a:ext cx="51027" cy="545493"/>
          </a:xfrm>
          <a:custGeom>
            <a:avLst/>
            <a:gdLst>
              <a:gd name="connsiteX0" fmla="*/ 51856 w 142939"/>
              <a:gd name="connsiteY0" fmla="*/ 0 h 517358"/>
              <a:gd name="connsiteX1" fmla="*/ 3730 w 142939"/>
              <a:gd name="connsiteY1" fmla="*/ 184484 h 517358"/>
              <a:gd name="connsiteX2" fmla="*/ 140088 w 142939"/>
              <a:gd name="connsiteY2" fmla="*/ 300789 h 517358"/>
              <a:gd name="connsiteX3" fmla="*/ 91961 w 142939"/>
              <a:gd name="connsiteY3" fmla="*/ 449179 h 517358"/>
              <a:gd name="connsiteX4" fmla="*/ 39824 w 142939"/>
              <a:gd name="connsiteY4" fmla="*/ 517358 h 517358"/>
              <a:gd name="connsiteX0" fmla="*/ 15367 w 104142"/>
              <a:gd name="connsiteY0" fmla="*/ 0 h 517358"/>
              <a:gd name="connsiteX1" fmla="*/ 22779 w 104142"/>
              <a:gd name="connsiteY1" fmla="*/ 162712 h 517358"/>
              <a:gd name="connsiteX2" fmla="*/ 103599 w 104142"/>
              <a:gd name="connsiteY2" fmla="*/ 300789 h 517358"/>
              <a:gd name="connsiteX3" fmla="*/ 55472 w 104142"/>
              <a:gd name="connsiteY3" fmla="*/ 449179 h 517358"/>
              <a:gd name="connsiteX4" fmla="*/ 3335 w 104142"/>
              <a:gd name="connsiteY4" fmla="*/ 517358 h 517358"/>
              <a:gd name="connsiteX0" fmla="*/ 15367 w 127115"/>
              <a:gd name="connsiteY0" fmla="*/ 0 h 517358"/>
              <a:gd name="connsiteX1" fmla="*/ 22779 w 127115"/>
              <a:gd name="connsiteY1" fmla="*/ 162712 h 517358"/>
              <a:gd name="connsiteX2" fmla="*/ 103599 w 127115"/>
              <a:gd name="connsiteY2" fmla="*/ 300789 h 517358"/>
              <a:gd name="connsiteX3" fmla="*/ 120268 w 127115"/>
              <a:gd name="connsiteY3" fmla="*/ 449179 h 517358"/>
              <a:gd name="connsiteX4" fmla="*/ 3335 w 127115"/>
              <a:gd name="connsiteY4" fmla="*/ 517358 h 517358"/>
              <a:gd name="connsiteX0" fmla="*/ 15367 w 120268"/>
              <a:gd name="connsiteY0" fmla="*/ 0 h 517358"/>
              <a:gd name="connsiteX1" fmla="*/ 22779 w 120268"/>
              <a:gd name="connsiteY1" fmla="*/ 162712 h 517358"/>
              <a:gd name="connsiteX2" fmla="*/ 103599 w 120268"/>
              <a:gd name="connsiteY2" fmla="*/ 300789 h 517358"/>
              <a:gd name="connsiteX3" fmla="*/ 120268 w 120268"/>
              <a:gd name="connsiteY3" fmla="*/ 449179 h 517358"/>
              <a:gd name="connsiteX4" fmla="*/ 3335 w 120268"/>
              <a:gd name="connsiteY4" fmla="*/ 517358 h 517358"/>
              <a:gd name="connsiteX0" fmla="*/ 12032 w 116933"/>
              <a:gd name="connsiteY0" fmla="*/ 0 h 517358"/>
              <a:gd name="connsiteX1" fmla="*/ 102751 w 116933"/>
              <a:gd name="connsiteY1" fmla="*/ 168155 h 517358"/>
              <a:gd name="connsiteX2" fmla="*/ 100264 w 116933"/>
              <a:gd name="connsiteY2" fmla="*/ 300789 h 517358"/>
              <a:gd name="connsiteX3" fmla="*/ 116933 w 116933"/>
              <a:gd name="connsiteY3" fmla="*/ 449179 h 517358"/>
              <a:gd name="connsiteX4" fmla="*/ 0 w 116933"/>
              <a:gd name="connsiteY4" fmla="*/ 517358 h 517358"/>
              <a:gd name="connsiteX0" fmla="*/ 23047 w 127948"/>
              <a:gd name="connsiteY0" fmla="*/ 0 h 517358"/>
              <a:gd name="connsiteX1" fmla="*/ 113766 w 127948"/>
              <a:gd name="connsiteY1" fmla="*/ 168155 h 517358"/>
              <a:gd name="connsiteX2" fmla="*/ 202 w 127948"/>
              <a:gd name="connsiteY2" fmla="*/ 306232 h 517358"/>
              <a:gd name="connsiteX3" fmla="*/ 127948 w 127948"/>
              <a:gd name="connsiteY3" fmla="*/ 449179 h 517358"/>
              <a:gd name="connsiteX4" fmla="*/ 11015 w 127948"/>
              <a:gd name="connsiteY4" fmla="*/ 517358 h 517358"/>
              <a:gd name="connsiteX0" fmla="*/ 12032 w 116933"/>
              <a:gd name="connsiteY0" fmla="*/ 0 h 517358"/>
              <a:gd name="connsiteX1" fmla="*/ 102751 w 116933"/>
              <a:gd name="connsiteY1" fmla="*/ 168155 h 517358"/>
              <a:gd name="connsiteX2" fmla="*/ 53983 w 116933"/>
              <a:gd name="connsiteY2" fmla="*/ 338889 h 517358"/>
              <a:gd name="connsiteX3" fmla="*/ 116933 w 116933"/>
              <a:gd name="connsiteY3" fmla="*/ 449179 h 517358"/>
              <a:gd name="connsiteX4" fmla="*/ 0 w 116933"/>
              <a:gd name="connsiteY4" fmla="*/ 517358 h 517358"/>
              <a:gd name="connsiteX0" fmla="*/ 12032 w 116933"/>
              <a:gd name="connsiteY0" fmla="*/ 0 h 517358"/>
              <a:gd name="connsiteX1" fmla="*/ 56469 w 116933"/>
              <a:gd name="connsiteY1" fmla="*/ 184484 h 517358"/>
              <a:gd name="connsiteX2" fmla="*/ 53983 w 116933"/>
              <a:gd name="connsiteY2" fmla="*/ 338889 h 517358"/>
              <a:gd name="connsiteX3" fmla="*/ 116933 w 116933"/>
              <a:gd name="connsiteY3" fmla="*/ 449179 h 517358"/>
              <a:gd name="connsiteX4" fmla="*/ 0 w 116933"/>
              <a:gd name="connsiteY4" fmla="*/ 517358 h 517358"/>
              <a:gd name="connsiteX0" fmla="*/ 30471 w 135372"/>
              <a:gd name="connsiteY0" fmla="*/ 0 h 517358"/>
              <a:gd name="connsiteX1" fmla="*/ 3135 w 135372"/>
              <a:gd name="connsiteY1" fmla="*/ 219653 h 517358"/>
              <a:gd name="connsiteX2" fmla="*/ 72422 w 135372"/>
              <a:gd name="connsiteY2" fmla="*/ 338889 h 517358"/>
              <a:gd name="connsiteX3" fmla="*/ 135372 w 135372"/>
              <a:gd name="connsiteY3" fmla="*/ 449179 h 517358"/>
              <a:gd name="connsiteX4" fmla="*/ 18439 w 135372"/>
              <a:gd name="connsiteY4" fmla="*/ 517358 h 517358"/>
              <a:gd name="connsiteX0" fmla="*/ 161212 w 161212"/>
              <a:gd name="connsiteY0" fmla="*/ 0 h 531425"/>
              <a:gd name="connsiteX1" fmla="*/ 2291 w 161212"/>
              <a:gd name="connsiteY1" fmla="*/ 233720 h 531425"/>
              <a:gd name="connsiteX2" fmla="*/ 71578 w 161212"/>
              <a:gd name="connsiteY2" fmla="*/ 352956 h 531425"/>
              <a:gd name="connsiteX3" fmla="*/ 134528 w 161212"/>
              <a:gd name="connsiteY3" fmla="*/ 463246 h 531425"/>
              <a:gd name="connsiteX4" fmla="*/ 17595 w 161212"/>
              <a:gd name="connsiteY4" fmla="*/ 531425 h 531425"/>
              <a:gd name="connsiteX0" fmla="*/ 143617 w 143617"/>
              <a:gd name="connsiteY0" fmla="*/ 0 h 531425"/>
              <a:gd name="connsiteX1" fmla="*/ 68432 w 143617"/>
              <a:gd name="connsiteY1" fmla="*/ 240754 h 531425"/>
              <a:gd name="connsiteX2" fmla="*/ 53983 w 143617"/>
              <a:gd name="connsiteY2" fmla="*/ 352956 h 531425"/>
              <a:gd name="connsiteX3" fmla="*/ 116933 w 143617"/>
              <a:gd name="connsiteY3" fmla="*/ 463246 h 531425"/>
              <a:gd name="connsiteX4" fmla="*/ 0 w 143617"/>
              <a:gd name="connsiteY4" fmla="*/ 531425 h 531425"/>
              <a:gd name="connsiteX0" fmla="*/ 143617 w 143617"/>
              <a:gd name="connsiteY0" fmla="*/ 0 h 531425"/>
              <a:gd name="connsiteX1" fmla="*/ 68432 w 143617"/>
              <a:gd name="connsiteY1" fmla="*/ 240754 h 531425"/>
              <a:gd name="connsiteX2" fmla="*/ 137719 w 143617"/>
              <a:gd name="connsiteY2" fmla="*/ 367024 h 531425"/>
              <a:gd name="connsiteX3" fmla="*/ 116933 w 143617"/>
              <a:gd name="connsiteY3" fmla="*/ 463246 h 531425"/>
              <a:gd name="connsiteX4" fmla="*/ 0 w 143617"/>
              <a:gd name="connsiteY4" fmla="*/ 531425 h 531425"/>
              <a:gd name="connsiteX0" fmla="*/ 86780 w 86780"/>
              <a:gd name="connsiteY0" fmla="*/ 0 h 545493"/>
              <a:gd name="connsiteX1" fmla="*/ 11595 w 86780"/>
              <a:gd name="connsiteY1" fmla="*/ 240754 h 545493"/>
              <a:gd name="connsiteX2" fmla="*/ 80882 w 86780"/>
              <a:gd name="connsiteY2" fmla="*/ 367024 h 545493"/>
              <a:gd name="connsiteX3" fmla="*/ 60096 w 86780"/>
              <a:gd name="connsiteY3" fmla="*/ 463246 h 545493"/>
              <a:gd name="connsiteX4" fmla="*/ 50824 w 86780"/>
              <a:gd name="connsiteY4" fmla="*/ 545493 h 545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80" h="545493">
                <a:moveTo>
                  <a:pt x="86780" y="0"/>
                </a:moveTo>
                <a:cubicBezTo>
                  <a:pt x="55364" y="67176"/>
                  <a:pt x="12578" y="179583"/>
                  <a:pt x="11595" y="240754"/>
                </a:cubicBezTo>
                <a:cubicBezTo>
                  <a:pt x="10612" y="301925"/>
                  <a:pt x="72799" y="329942"/>
                  <a:pt x="80882" y="367024"/>
                </a:cubicBezTo>
                <a:cubicBezTo>
                  <a:pt x="88965" y="404106"/>
                  <a:pt x="-89811" y="459808"/>
                  <a:pt x="60096" y="463246"/>
                </a:cubicBezTo>
                <a:cubicBezTo>
                  <a:pt x="43385" y="499341"/>
                  <a:pt x="68537" y="529451"/>
                  <a:pt x="50824" y="545493"/>
                </a:cubicBezTo>
              </a:path>
            </a:pathLst>
          </a:custGeom>
          <a:noFill/>
          <a:ln w="19050">
            <a:solidFill>
              <a:srgbClr val="FF72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8F23A724-05B5-93BC-C31A-813EDDC5B944}"/>
              </a:ext>
            </a:extLst>
          </p:cNvPr>
          <p:cNvGrpSpPr/>
          <p:nvPr/>
        </p:nvGrpSpPr>
        <p:grpSpPr>
          <a:xfrm>
            <a:off x="1208916" y="28126"/>
            <a:ext cx="9787121" cy="869855"/>
            <a:chOff x="6095" y="77325"/>
            <a:chExt cx="12191999" cy="869855"/>
          </a:xfrm>
        </p:grpSpPr>
        <p:sp>
          <p:nvSpPr>
            <p:cNvPr id="8" name="Rounded Rectangle 7">
              <a:extLst>
                <a:ext uri="{FF2B5EF4-FFF2-40B4-BE49-F238E27FC236}">
                  <a16:creationId xmlns:a16="http://schemas.microsoft.com/office/drawing/2014/main" id="{FD40579C-BAFF-A465-2109-B85C04D9BEFD}"/>
                </a:ext>
              </a:extLst>
            </p:cNvPr>
            <p:cNvSpPr/>
            <p:nvPr/>
          </p:nvSpPr>
          <p:spPr>
            <a:xfrm>
              <a:off x="6095" y="77325"/>
              <a:ext cx="12191999"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a:extLst>
                <a:ext uri="{FF2B5EF4-FFF2-40B4-BE49-F238E27FC236}">
                  <a16:creationId xmlns:a16="http://schemas.microsoft.com/office/drawing/2014/main" id="{08249CA0-537D-1122-26C0-75CBB3E4074C}"/>
                </a:ext>
              </a:extLst>
            </p:cNvPr>
            <p:cNvSpPr/>
            <p:nvPr/>
          </p:nvSpPr>
          <p:spPr>
            <a:xfrm>
              <a:off x="103631" y="143301"/>
              <a:ext cx="11984736"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a:extLst>
              <a:ext uri="{FF2B5EF4-FFF2-40B4-BE49-F238E27FC236}">
                <a16:creationId xmlns:a16="http://schemas.microsoft.com/office/drawing/2014/main" id="{162D2F81-45EC-4F42-1EDD-0D69E1EE28DA}"/>
              </a:ext>
            </a:extLst>
          </p:cNvPr>
          <p:cNvSpPr txBox="1"/>
          <p:nvPr/>
        </p:nvSpPr>
        <p:spPr>
          <a:xfrm>
            <a:off x="909566" y="199033"/>
            <a:ext cx="10355220" cy="584775"/>
          </a:xfrm>
          <a:prstGeom prst="rect">
            <a:avLst/>
          </a:prstGeom>
          <a:noFill/>
        </p:spPr>
        <p:txBody>
          <a:bodyPr wrap="square" rtlCol="0">
            <a:spAutoFit/>
          </a:bodyPr>
          <a:lstStyle/>
          <a:p>
            <a:pPr algn="ctr"/>
            <a:r>
              <a:rPr lang="en-US" sz="3200" spc="40">
                <a:solidFill>
                  <a:srgbClr val="E5E9D0"/>
                </a:solidFill>
                <a:latin typeface="Hardwick WF" pitchFamily="2" charset="0"/>
              </a:rPr>
              <a:t>THE BRIEF EASING OF CHILD POVERTY</a:t>
            </a:r>
            <a:endParaRPr lang="en-US" sz="3200" i="1" spc="40" dirty="0">
              <a:solidFill>
                <a:srgbClr val="E5E9D0"/>
              </a:solidFill>
              <a:latin typeface="Avenir Next" panose="020B0503020202020204" pitchFamily="34" charset="0"/>
            </a:endParaRPr>
          </a:p>
        </p:txBody>
      </p:sp>
      <p:grpSp>
        <p:nvGrpSpPr>
          <p:cNvPr id="4" name="Group 3">
            <a:extLst>
              <a:ext uri="{FF2B5EF4-FFF2-40B4-BE49-F238E27FC236}">
                <a16:creationId xmlns:a16="http://schemas.microsoft.com/office/drawing/2014/main" id="{D011AAF8-35EA-ED3E-B078-DAE1F91E7DFC}"/>
              </a:ext>
            </a:extLst>
          </p:cNvPr>
          <p:cNvGrpSpPr/>
          <p:nvPr/>
        </p:nvGrpSpPr>
        <p:grpSpPr>
          <a:xfrm>
            <a:off x="1008515" y="1058716"/>
            <a:ext cx="10261601" cy="1001664"/>
            <a:chOff x="3257907" y="1197601"/>
            <a:chExt cx="6084917" cy="755210"/>
          </a:xfrm>
        </p:grpSpPr>
        <p:sp>
          <p:nvSpPr>
            <p:cNvPr id="6" name="Octagon 5">
              <a:extLst>
                <a:ext uri="{FF2B5EF4-FFF2-40B4-BE49-F238E27FC236}">
                  <a16:creationId xmlns:a16="http://schemas.microsoft.com/office/drawing/2014/main" id="{3B44B967-ADD7-1C05-87DB-1D4045DB16C4}"/>
                </a:ext>
              </a:extLst>
            </p:cNvPr>
            <p:cNvSpPr/>
            <p:nvPr/>
          </p:nvSpPr>
          <p:spPr>
            <a:xfrm>
              <a:off x="3257907" y="1197601"/>
              <a:ext cx="6084917" cy="755210"/>
            </a:xfrm>
            <a:prstGeom prst="octagon">
              <a:avLst/>
            </a:prstGeom>
            <a:solidFill>
              <a:srgbClr val="191819"/>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ctagon 6">
              <a:extLst>
                <a:ext uri="{FF2B5EF4-FFF2-40B4-BE49-F238E27FC236}">
                  <a16:creationId xmlns:a16="http://schemas.microsoft.com/office/drawing/2014/main" id="{01D6FE41-BCBF-E484-2AB5-04AFB4BA3FE7}"/>
                </a:ext>
              </a:extLst>
            </p:cNvPr>
            <p:cNvSpPr/>
            <p:nvPr/>
          </p:nvSpPr>
          <p:spPr>
            <a:xfrm>
              <a:off x="3349456" y="1281724"/>
              <a:ext cx="5882928" cy="583360"/>
            </a:xfrm>
            <a:prstGeom prst="octagon">
              <a:avLst/>
            </a:prstGeom>
            <a:solidFill>
              <a:srgbClr val="201F20"/>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4487086B-60F5-DB9D-0E55-B706645D6BD4}"/>
              </a:ext>
            </a:extLst>
          </p:cNvPr>
          <p:cNvGrpSpPr/>
          <p:nvPr/>
        </p:nvGrpSpPr>
        <p:grpSpPr>
          <a:xfrm>
            <a:off x="1477298" y="1094832"/>
            <a:ext cx="859956" cy="941470"/>
            <a:chOff x="376198" y="1113149"/>
            <a:chExt cx="869855" cy="869855"/>
          </a:xfrm>
        </p:grpSpPr>
        <p:pic>
          <p:nvPicPr>
            <p:cNvPr id="11" name="Graphic 10" descr="Key with solid fill">
              <a:extLst>
                <a:ext uri="{FF2B5EF4-FFF2-40B4-BE49-F238E27FC236}">
                  <a16:creationId xmlns:a16="http://schemas.microsoft.com/office/drawing/2014/main" id="{FF5FD8CB-3C2F-AF4D-6D6F-0469843679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6198" y="1113149"/>
              <a:ext cx="869855" cy="869855"/>
            </a:xfrm>
            <a:prstGeom prst="rect">
              <a:avLst/>
            </a:prstGeom>
          </p:spPr>
        </p:pic>
        <p:sp>
          <p:nvSpPr>
            <p:cNvPr id="12" name="Snip Same Side Corner Rectangle 11">
              <a:extLst>
                <a:ext uri="{FF2B5EF4-FFF2-40B4-BE49-F238E27FC236}">
                  <a16:creationId xmlns:a16="http://schemas.microsoft.com/office/drawing/2014/main" id="{890FB659-97B2-0A6A-8C3F-49F9F0659D7C}"/>
                </a:ext>
              </a:extLst>
            </p:cNvPr>
            <p:cNvSpPr/>
            <p:nvPr/>
          </p:nvSpPr>
          <p:spPr>
            <a:xfrm rot="16200000">
              <a:off x="384690" y="1357214"/>
              <a:ext cx="389827" cy="388244"/>
            </a:xfrm>
            <a:prstGeom prst="snip2SameRect">
              <a:avLst>
                <a:gd name="adj1" fmla="val 21679"/>
                <a:gd name="adj2" fmla="val 3659"/>
              </a:avLst>
            </a:prstGeom>
            <a:solidFill>
              <a:srgbClr val="FF72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a:extLst>
                <a:ext uri="{FF2B5EF4-FFF2-40B4-BE49-F238E27FC236}">
                  <a16:creationId xmlns:a16="http://schemas.microsoft.com/office/drawing/2014/main" id="{0C6F676D-902E-DF17-E255-F5EBBEB1DAB9}"/>
                </a:ext>
              </a:extLst>
            </p:cNvPr>
            <p:cNvSpPr/>
            <p:nvPr/>
          </p:nvSpPr>
          <p:spPr>
            <a:xfrm>
              <a:off x="460075" y="1495245"/>
              <a:ext cx="74763" cy="103517"/>
            </a:xfrm>
            <a:prstGeom prst="roundRect">
              <a:avLst/>
            </a:prstGeom>
            <a:solidFill>
              <a:srgbClr val="171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extBox 17">
            <a:extLst>
              <a:ext uri="{FF2B5EF4-FFF2-40B4-BE49-F238E27FC236}">
                <a16:creationId xmlns:a16="http://schemas.microsoft.com/office/drawing/2014/main" id="{9CC3192F-BD46-C12F-FE9E-7F9934C48F42}"/>
              </a:ext>
            </a:extLst>
          </p:cNvPr>
          <p:cNvSpPr txBox="1"/>
          <p:nvPr/>
        </p:nvSpPr>
        <p:spPr>
          <a:xfrm>
            <a:off x="2376757" y="1154108"/>
            <a:ext cx="9909586" cy="758669"/>
          </a:xfrm>
          <a:prstGeom prst="rect">
            <a:avLst/>
          </a:prstGeom>
          <a:noFill/>
        </p:spPr>
        <p:txBody>
          <a:bodyPr wrap="square" rtlCol="0">
            <a:spAutoFit/>
          </a:bodyPr>
          <a:lstStyle/>
          <a:p>
            <a:pPr>
              <a:lnSpc>
                <a:spcPts val="2660"/>
              </a:lnSpc>
            </a:pPr>
            <a:r>
              <a:rPr lang="en-US" sz="1600" dirty="0">
                <a:solidFill>
                  <a:schemeClr val="bg1"/>
                </a:solidFill>
                <a:latin typeface="Avenir" panose="02000503020000020003" pitchFamily="2" charset="0"/>
              </a:rPr>
              <a:t>From lagging among the world's poorest in addressing child poverty, pandemic-era policies </a:t>
            </a:r>
          </a:p>
          <a:p>
            <a:pPr>
              <a:lnSpc>
                <a:spcPts val="2660"/>
              </a:lnSpc>
            </a:pPr>
            <a:r>
              <a:rPr lang="en-US" sz="1600" dirty="0">
                <a:solidFill>
                  <a:schemeClr val="bg1"/>
                </a:solidFill>
                <a:latin typeface="Avenir" panose="02000503020000020003" pitchFamily="2" charset="0"/>
              </a:rPr>
              <a:t>catapulted the U.S. to rank alongside the world's richest in reducing child poverty.</a:t>
            </a:r>
          </a:p>
        </p:txBody>
      </p:sp>
      <p:sp>
        <p:nvSpPr>
          <p:cNvPr id="94" name="TextBox 93">
            <a:extLst>
              <a:ext uri="{FF2B5EF4-FFF2-40B4-BE49-F238E27FC236}">
                <a16:creationId xmlns:a16="http://schemas.microsoft.com/office/drawing/2014/main" id="{A1C8EE38-CD3A-C447-88C4-E96CEE08AD7E}"/>
              </a:ext>
            </a:extLst>
          </p:cNvPr>
          <p:cNvSpPr txBox="1"/>
          <p:nvPr/>
        </p:nvSpPr>
        <p:spPr>
          <a:xfrm>
            <a:off x="1728158" y="6057113"/>
            <a:ext cx="3445527" cy="363561"/>
          </a:xfrm>
          <a:prstGeom prst="rect">
            <a:avLst/>
          </a:prstGeom>
          <a:noFill/>
        </p:spPr>
        <p:txBody>
          <a:bodyPr wrap="square">
            <a:spAutoFit/>
          </a:bodyPr>
          <a:lstStyle/>
          <a:p>
            <a:pPr algn="ctr">
              <a:lnSpc>
                <a:spcPts val="2080"/>
              </a:lnSpc>
            </a:pPr>
            <a:r>
              <a:rPr lang="en-US" b="1" spc="40" dirty="0">
                <a:solidFill>
                  <a:srgbClr val="D1FCFB"/>
                </a:solidFill>
                <a:latin typeface="Avenir Next Demi Bold" panose="020B0503020202020204" pitchFamily="34" charset="0"/>
              </a:rPr>
              <a:t>United States 2021</a:t>
            </a:r>
            <a:endParaRPr lang="en-US" spc="40" dirty="0">
              <a:solidFill>
                <a:srgbClr val="E5E9D0"/>
              </a:solidFill>
              <a:latin typeface="Avenir Next" panose="020B0503020202020204" pitchFamily="34" charset="0"/>
            </a:endParaRPr>
          </a:p>
        </p:txBody>
      </p:sp>
      <p:cxnSp>
        <p:nvCxnSpPr>
          <p:cNvPr id="95" name="Straight Arrow Connector 94">
            <a:extLst>
              <a:ext uri="{FF2B5EF4-FFF2-40B4-BE49-F238E27FC236}">
                <a16:creationId xmlns:a16="http://schemas.microsoft.com/office/drawing/2014/main" id="{ADE1FAC3-837C-33FF-6E9E-0B84DDA52BCB}"/>
              </a:ext>
            </a:extLst>
          </p:cNvPr>
          <p:cNvCxnSpPr>
            <a:cxnSpLocks/>
          </p:cNvCxnSpPr>
          <p:nvPr/>
        </p:nvCxnSpPr>
        <p:spPr>
          <a:xfrm flipH="1" flipV="1">
            <a:off x="2899030" y="5032375"/>
            <a:ext cx="64523" cy="993660"/>
          </a:xfrm>
          <a:prstGeom prst="straightConnector1">
            <a:avLst/>
          </a:prstGeom>
          <a:ln w="28575">
            <a:gradFill>
              <a:gsLst>
                <a:gs pos="100000">
                  <a:srgbClr val="E5EBD7"/>
                </a:gs>
                <a:gs pos="0">
                  <a:schemeClr val="tx1"/>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FAF6E599-698E-CEAE-AF39-EE1B290CFCFD}"/>
              </a:ext>
            </a:extLst>
          </p:cNvPr>
          <p:cNvSpPr txBox="1"/>
          <p:nvPr/>
        </p:nvSpPr>
        <p:spPr>
          <a:xfrm>
            <a:off x="7751115" y="4433313"/>
            <a:ext cx="3445527" cy="363561"/>
          </a:xfrm>
          <a:prstGeom prst="rect">
            <a:avLst/>
          </a:prstGeom>
          <a:noFill/>
        </p:spPr>
        <p:txBody>
          <a:bodyPr wrap="square">
            <a:spAutoFit/>
          </a:bodyPr>
          <a:lstStyle/>
          <a:p>
            <a:pPr algn="ctr">
              <a:lnSpc>
                <a:spcPts val="2080"/>
              </a:lnSpc>
            </a:pPr>
            <a:r>
              <a:rPr lang="en-US" b="1" spc="40" dirty="0">
                <a:solidFill>
                  <a:srgbClr val="FF7957"/>
                </a:solidFill>
                <a:latin typeface="Avenir Next Demi Bold" panose="020B0503020202020204" pitchFamily="34" charset="0"/>
              </a:rPr>
              <a:t>United States 2019</a:t>
            </a:r>
            <a:endParaRPr lang="en-US" spc="40" dirty="0">
              <a:solidFill>
                <a:srgbClr val="FF7957"/>
              </a:solidFill>
              <a:latin typeface="Avenir Next" panose="020B0503020202020204" pitchFamily="34" charset="0"/>
            </a:endParaRPr>
          </a:p>
        </p:txBody>
      </p:sp>
      <p:cxnSp>
        <p:nvCxnSpPr>
          <p:cNvPr id="97" name="Straight Arrow Connector 96">
            <a:extLst>
              <a:ext uri="{FF2B5EF4-FFF2-40B4-BE49-F238E27FC236}">
                <a16:creationId xmlns:a16="http://schemas.microsoft.com/office/drawing/2014/main" id="{41905EFB-01A6-3CFA-6874-DD4EC759D5C0}"/>
              </a:ext>
            </a:extLst>
          </p:cNvPr>
          <p:cNvCxnSpPr>
            <a:cxnSpLocks/>
          </p:cNvCxnSpPr>
          <p:nvPr/>
        </p:nvCxnSpPr>
        <p:spPr>
          <a:xfrm flipH="1" flipV="1">
            <a:off x="8580591" y="3859163"/>
            <a:ext cx="440756" cy="531468"/>
          </a:xfrm>
          <a:prstGeom prst="straightConnector1">
            <a:avLst/>
          </a:prstGeom>
          <a:ln w="28575">
            <a:gradFill>
              <a:gsLst>
                <a:gs pos="100000">
                  <a:srgbClr val="E5EBD7"/>
                </a:gs>
                <a:gs pos="0">
                  <a:schemeClr val="tx1"/>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sp>
        <p:nvSpPr>
          <p:cNvPr id="98" name="Rounded Rectangle 97">
            <a:extLst>
              <a:ext uri="{FF2B5EF4-FFF2-40B4-BE49-F238E27FC236}">
                <a16:creationId xmlns:a16="http://schemas.microsoft.com/office/drawing/2014/main" id="{C99EA80F-41FC-70A0-9307-EC1C69128B45}"/>
              </a:ext>
            </a:extLst>
          </p:cNvPr>
          <p:cNvSpPr/>
          <p:nvPr/>
        </p:nvSpPr>
        <p:spPr>
          <a:xfrm>
            <a:off x="6457646" y="5497271"/>
            <a:ext cx="543611" cy="283238"/>
          </a:xfrm>
          <a:prstGeom prst="roundRect">
            <a:avLst>
              <a:gd name="adj" fmla="val 7605"/>
            </a:avLst>
          </a:prstGeom>
          <a:solidFill>
            <a:schemeClr val="bg2">
              <a:lumMod val="7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Rounded Rectangle 98">
            <a:extLst>
              <a:ext uri="{FF2B5EF4-FFF2-40B4-BE49-F238E27FC236}">
                <a16:creationId xmlns:a16="http://schemas.microsoft.com/office/drawing/2014/main" id="{3705A6F3-0AA1-AC3D-DE85-93D81A0A2EBB}"/>
              </a:ext>
            </a:extLst>
          </p:cNvPr>
          <p:cNvSpPr/>
          <p:nvPr/>
        </p:nvSpPr>
        <p:spPr>
          <a:xfrm>
            <a:off x="6457646" y="5950113"/>
            <a:ext cx="543611" cy="283238"/>
          </a:xfrm>
          <a:prstGeom prst="roundRect">
            <a:avLst>
              <a:gd name="adj" fmla="val 9418"/>
            </a:avLst>
          </a:prstGeom>
          <a:solidFill>
            <a:schemeClr val="bg2">
              <a:lumMod val="50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TextBox 99">
            <a:extLst>
              <a:ext uri="{FF2B5EF4-FFF2-40B4-BE49-F238E27FC236}">
                <a16:creationId xmlns:a16="http://schemas.microsoft.com/office/drawing/2014/main" id="{BB0F4C21-5E67-CAC0-5609-4BA8E5A691E1}"/>
              </a:ext>
            </a:extLst>
          </p:cNvPr>
          <p:cNvSpPr txBox="1"/>
          <p:nvPr/>
        </p:nvSpPr>
        <p:spPr>
          <a:xfrm>
            <a:off x="7074357" y="5474050"/>
            <a:ext cx="3445527" cy="363561"/>
          </a:xfrm>
          <a:prstGeom prst="rect">
            <a:avLst/>
          </a:prstGeom>
          <a:noFill/>
        </p:spPr>
        <p:txBody>
          <a:bodyPr wrap="square">
            <a:spAutoFit/>
          </a:bodyPr>
          <a:lstStyle/>
          <a:p>
            <a:pPr>
              <a:lnSpc>
                <a:spcPts val="2080"/>
              </a:lnSpc>
            </a:pPr>
            <a:r>
              <a:rPr lang="en-US" spc="40" dirty="0">
                <a:solidFill>
                  <a:schemeClr val="bg1"/>
                </a:solidFill>
                <a:latin typeface="Avenir Next Medium" panose="020B0503020202020204" pitchFamily="34" charset="0"/>
              </a:rPr>
              <a:t>Poor Countries</a:t>
            </a:r>
          </a:p>
        </p:txBody>
      </p:sp>
      <p:sp>
        <p:nvSpPr>
          <p:cNvPr id="101" name="TextBox 100">
            <a:extLst>
              <a:ext uri="{FF2B5EF4-FFF2-40B4-BE49-F238E27FC236}">
                <a16:creationId xmlns:a16="http://schemas.microsoft.com/office/drawing/2014/main" id="{77051C27-E6A9-13F6-214E-28BCA9332DF5}"/>
              </a:ext>
            </a:extLst>
          </p:cNvPr>
          <p:cNvSpPr txBox="1"/>
          <p:nvPr/>
        </p:nvSpPr>
        <p:spPr>
          <a:xfrm>
            <a:off x="7074955" y="5931634"/>
            <a:ext cx="3445527" cy="363561"/>
          </a:xfrm>
          <a:prstGeom prst="rect">
            <a:avLst/>
          </a:prstGeom>
          <a:noFill/>
        </p:spPr>
        <p:txBody>
          <a:bodyPr wrap="square">
            <a:spAutoFit/>
          </a:bodyPr>
          <a:lstStyle/>
          <a:p>
            <a:pPr>
              <a:lnSpc>
                <a:spcPts val="2080"/>
              </a:lnSpc>
            </a:pPr>
            <a:r>
              <a:rPr lang="en-US" spc="40" dirty="0">
                <a:solidFill>
                  <a:schemeClr val="bg1"/>
                </a:solidFill>
                <a:latin typeface="Avenir Next Medium" panose="020B0503020202020204" pitchFamily="34" charset="0"/>
              </a:rPr>
              <a:t>Wealthy Countries</a:t>
            </a:r>
          </a:p>
        </p:txBody>
      </p:sp>
      <p:grpSp>
        <p:nvGrpSpPr>
          <p:cNvPr id="15" name="Group 14">
            <a:extLst>
              <a:ext uri="{FF2B5EF4-FFF2-40B4-BE49-F238E27FC236}">
                <a16:creationId xmlns:a16="http://schemas.microsoft.com/office/drawing/2014/main" id="{8A5531C3-F95A-2F7E-890C-1534ED0B4EA6}"/>
              </a:ext>
            </a:extLst>
          </p:cNvPr>
          <p:cNvGrpSpPr/>
          <p:nvPr/>
        </p:nvGrpSpPr>
        <p:grpSpPr>
          <a:xfrm>
            <a:off x="127783" y="2926718"/>
            <a:ext cx="10868254" cy="2837108"/>
            <a:chOff x="127783" y="2926718"/>
            <a:chExt cx="10868254" cy="2837108"/>
          </a:xfrm>
        </p:grpSpPr>
        <p:sp>
          <p:nvSpPr>
            <p:cNvPr id="16" name="Round Same Side Corner Rectangle 15">
              <a:extLst>
                <a:ext uri="{FF2B5EF4-FFF2-40B4-BE49-F238E27FC236}">
                  <a16:creationId xmlns:a16="http://schemas.microsoft.com/office/drawing/2014/main" id="{E473665D-3F7D-23C5-CF76-9716A51BE22C}"/>
                </a:ext>
              </a:extLst>
            </p:cNvPr>
            <p:cNvSpPr/>
            <p:nvPr/>
          </p:nvSpPr>
          <p:spPr>
            <a:xfrm flipV="1">
              <a:off x="1498781" y="3102586"/>
              <a:ext cx="182880" cy="2438176"/>
            </a:xfrm>
            <a:prstGeom prst="round2SameRect">
              <a:avLst>
                <a:gd name="adj1" fmla="val 12875"/>
                <a:gd name="adj2" fmla="val 0"/>
              </a:avLst>
            </a:prstGeom>
            <a:solidFill>
              <a:schemeClr val="bg2">
                <a:lumMod val="50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 Same Side Corner Rectangle 22">
              <a:extLst>
                <a:ext uri="{FF2B5EF4-FFF2-40B4-BE49-F238E27FC236}">
                  <a16:creationId xmlns:a16="http://schemas.microsoft.com/office/drawing/2014/main" id="{98FC4F68-D8B0-3CBB-DD93-05402ECD629F}"/>
                </a:ext>
              </a:extLst>
            </p:cNvPr>
            <p:cNvSpPr/>
            <p:nvPr/>
          </p:nvSpPr>
          <p:spPr>
            <a:xfrm flipV="1">
              <a:off x="1681350" y="3102586"/>
              <a:ext cx="182880" cy="2295970"/>
            </a:xfrm>
            <a:prstGeom prst="round2SameRect">
              <a:avLst>
                <a:gd name="adj1" fmla="val 12875"/>
                <a:gd name="adj2" fmla="val 0"/>
              </a:avLst>
            </a:prstGeom>
            <a:solidFill>
              <a:schemeClr val="bg2">
                <a:lumMod val="50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ound Same Side Corner Rectangle 35">
              <a:extLst>
                <a:ext uri="{FF2B5EF4-FFF2-40B4-BE49-F238E27FC236}">
                  <a16:creationId xmlns:a16="http://schemas.microsoft.com/office/drawing/2014/main" id="{98BE33B1-E291-1106-178E-3555DFAE7BB3}"/>
                </a:ext>
              </a:extLst>
            </p:cNvPr>
            <p:cNvSpPr/>
            <p:nvPr/>
          </p:nvSpPr>
          <p:spPr>
            <a:xfrm flipV="1">
              <a:off x="1864230" y="3102586"/>
              <a:ext cx="182880" cy="2295969"/>
            </a:xfrm>
            <a:prstGeom prst="round2SameRect">
              <a:avLst>
                <a:gd name="adj1" fmla="val 12875"/>
                <a:gd name="adj2" fmla="val 0"/>
              </a:avLst>
            </a:prstGeom>
            <a:solidFill>
              <a:schemeClr val="bg2">
                <a:lumMod val="50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ound Same Side Corner Rectangle 36">
              <a:extLst>
                <a:ext uri="{FF2B5EF4-FFF2-40B4-BE49-F238E27FC236}">
                  <a16:creationId xmlns:a16="http://schemas.microsoft.com/office/drawing/2014/main" id="{7DD370F1-D9F5-2178-AE11-DFFED9DA718C}"/>
                </a:ext>
              </a:extLst>
            </p:cNvPr>
            <p:cNvSpPr/>
            <p:nvPr/>
          </p:nvSpPr>
          <p:spPr>
            <a:xfrm flipV="1">
              <a:off x="2046799" y="3102586"/>
              <a:ext cx="182880" cy="2293475"/>
            </a:xfrm>
            <a:prstGeom prst="round2SameRect">
              <a:avLst>
                <a:gd name="adj1" fmla="val 12875"/>
                <a:gd name="adj2" fmla="val 0"/>
              </a:avLst>
            </a:prstGeom>
            <a:solidFill>
              <a:schemeClr val="bg2">
                <a:lumMod val="50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ound Same Side Corner Rectangle 37">
              <a:extLst>
                <a:ext uri="{FF2B5EF4-FFF2-40B4-BE49-F238E27FC236}">
                  <a16:creationId xmlns:a16="http://schemas.microsoft.com/office/drawing/2014/main" id="{ECE05738-437D-B922-FBD5-7223E56D4756}"/>
                </a:ext>
              </a:extLst>
            </p:cNvPr>
            <p:cNvSpPr/>
            <p:nvPr/>
          </p:nvSpPr>
          <p:spPr>
            <a:xfrm flipV="1">
              <a:off x="2229679" y="3102586"/>
              <a:ext cx="182880" cy="2123366"/>
            </a:xfrm>
            <a:prstGeom prst="round2SameRect">
              <a:avLst>
                <a:gd name="adj1" fmla="val 12875"/>
                <a:gd name="adj2" fmla="val 0"/>
              </a:avLst>
            </a:prstGeom>
            <a:solidFill>
              <a:schemeClr val="bg2">
                <a:lumMod val="50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ound Same Side Corner Rectangle 38">
              <a:extLst>
                <a:ext uri="{FF2B5EF4-FFF2-40B4-BE49-F238E27FC236}">
                  <a16:creationId xmlns:a16="http://schemas.microsoft.com/office/drawing/2014/main" id="{6C992A07-2A16-DB5A-7E01-C2F69800D373}"/>
                </a:ext>
              </a:extLst>
            </p:cNvPr>
            <p:cNvSpPr/>
            <p:nvPr/>
          </p:nvSpPr>
          <p:spPr>
            <a:xfrm flipV="1">
              <a:off x="2412248" y="3102586"/>
              <a:ext cx="182880" cy="1974209"/>
            </a:xfrm>
            <a:prstGeom prst="round2SameRect">
              <a:avLst>
                <a:gd name="adj1" fmla="val 12875"/>
                <a:gd name="adj2" fmla="val 0"/>
              </a:avLst>
            </a:prstGeom>
            <a:solidFill>
              <a:schemeClr val="bg2">
                <a:lumMod val="50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ound Same Side Corner Rectangle 39">
              <a:extLst>
                <a:ext uri="{FF2B5EF4-FFF2-40B4-BE49-F238E27FC236}">
                  <a16:creationId xmlns:a16="http://schemas.microsoft.com/office/drawing/2014/main" id="{E52C5C25-A421-686D-7525-8E400A8CBFDB}"/>
                </a:ext>
              </a:extLst>
            </p:cNvPr>
            <p:cNvSpPr/>
            <p:nvPr/>
          </p:nvSpPr>
          <p:spPr>
            <a:xfrm flipV="1">
              <a:off x="2595128" y="3102586"/>
              <a:ext cx="182880" cy="1854982"/>
            </a:xfrm>
            <a:prstGeom prst="round2SameRect">
              <a:avLst>
                <a:gd name="adj1" fmla="val 12875"/>
                <a:gd name="adj2" fmla="val 0"/>
              </a:avLst>
            </a:prstGeom>
            <a:solidFill>
              <a:schemeClr val="bg2">
                <a:lumMod val="50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ound Same Side Corner Rectangle 40">
              <a:extLst>
                <a:ext uri="{FF2B5EF4-FFF2-40B4-BE49-F238E27FC236}">
                  <a16:creationId xmlns:a16="http://schemas.microsoft.com/office/drawing/2014/main" id="{D568F3D4-3DA1-56A1-C902-F83ADBB722DC}"/>
                </a:ext>
              </a:extLst>
            </p:cNvPr>
            <p:cNvSpPr/>
            <p:nvPr/>
          </p:nvSpPr>
          <p:spPr>
            <a:xfrm flipV="1">
              <a:off x="2777697" y="3102586"/>
              <a:ext cx="182880" cy="1803101"/>
            </a:xfrm>
            <a:prstGeom prst="round2SameRect">
              <a:avLst>
                <a:gd name="adj1" fmla="val 12875"/>
                <a:gd name="adj2" fmla="val 0"/>
              </a:avLst>
            </a:prstGeom>
            <a:solidFill>
              <a:srgbClr val="CAFEFF"/>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ound Same Side Corner Rectangle 41">
              <a:extLst>
                <a:ext uri="{FF2B5EF4-FFF2-40B4-BE49-F238E27FC236}">
                  <a16:creationId xmlns:a16="http://schemas.microsoft.com/office/drawing/2014/main" id="{05133EC2-8864-B753-A1CF-AA6C00E6235F}"/>
                </a:ext>
              </a:extLst>
            </p:cNvPr>
            <p:cNvSpPr/>
            <p:nvPr/>
          </p:nvSpPr>
          <p:spPr>
            <a:xfrm flipV="1">
              <a:off x="2959628" y="3102586"/>
              <a:ext cx="182880" cy="1713447"/>
            </a:xfrm>
            <a:prstGeom prst="round2SameRect">
              <a:avLst>
                <a:gd name="adj1" fmla="val 12875"/>
                <a:gd name="adj2" fmla="val 0"/>
              </a:avLst>
            </a:prstGeom>
            <a:solidFill>
              <a:schemeClr val="bg2">
                <a:lumMod val="50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ound Same Side Corner Rectangle 42">
              <a:extLst>
                <a:ext uri="{FF2B5EF4-FFF2-40B4-BE49-F238E27FC236}">
                  <a16:creationId xmlns:a16="http://schemas.microsoft.com/office/drawing/2014/main" id="{E858E97C-297F-8998-7036-2FC2434DD0D3}"/>
                </a:ext>
              </a:extLst>
            </p:cNvPr>
            <p:cNvSpPr/>
            <p:nvPr/>
          </p:nvSpPr>
          <p:spPr>
            <a:xfrm flipV="1">
              <a:off x="3142197" y="3102586"/>
              <a:ext cx="182880" cy="1652926"/>
            </a:xfrm>
            <a:prstGeom prst="round2SameRect">
              <a:avLst>
                <a:gd name="adj1" fmla="val 12875"/>
                <a:gd name="adj2" fmla="val 0"/>
              </a:avLst>
            </a:prstGeom>
            <a:solidFill>
              <a:schemeClr val="bg2">
                <a:lumMod val="50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ound Same Side Corner Rectangle 48">
              <a:extLst>
                <a:ext uri="{FF2B5EF4-FFF2-40B4-BE49-F238E27FC236}">
                  <a16:creationId xmlns:a16="http://schemas.microsoft.com/office/drawing/2014/main" id="{D0121E35-2D8F-6BCD-2842-009B86F70067}"/>
                </a:ext>
              </a:extLst>
            </p:cNvPr>
            <p:cNvSpPr/>
            <p:nvPr/>
          </p:nvSpPr>
          <p:spPr>
            <a:xfrm flipV="1">
              <a:off x="3325077" y="3102586"/>
              <a:ext cx="182880" cy="1650431"/>
            </a:xfrm>
            <a:prstGeom prst="round2SameRect">
              <a:avLst>
                <a:gd name="adj1" fmla="val 12875"/>
                <a:gd name="adj2" fmla="val 0"/>
              </a:avLst>
            </a:prstGeom>
            <a:solidFill>
              <a:schemeClr val="bg2">
                <a:lumMod val="50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ound Same Side Corner Rectangle 49">
              <a:extLst>
                <a:ext uri="{FF2B5EF4-FFF2-40B4-BE49-F238E27FC236}">
                  <a16:creationId xmlns:a16="http://schemas.microsoft.com/office/drawing/2014/main" id="{7BD0E680-E31B-5E08-C1F5-B3CDF235B4D2}"/>
                </a:ext>
              </a:extLst>
            </p:cNvPr>
            <p:cNvSpPr/>
            <p:nvPr/>
          </p:nvSpPr>
          <p:spPr>
            <a:xfrm flipV="1">
              <a:off x="3507646" y="3102586"/>
              <a:ext cx="182880" cy="1650430"/>
            </a:xfrm>
            <a:prstGeom prst="round2SameRect">
              <a:avLst>
                <a:gd name="adj1" fmla="val 12875"/>
                <a:gd name="adj2" fmla="val 0"/>
              </a:avLst>
            </a:prstGeom>
            <a:solidFill>
              <a:schemeClr val="bg2">
                <a:lumMod val="50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ound Same Side Corner Rectangle 50">
              <a:extLst>
                <a:ext uri="{FF2B5EF4-FFF2-40B4-BE49-F238E27FC236}">
                  <a16:creationId xmlns:a16="http://schemas.microsoft.com/office/drawing/2014/main" id="{61F9BEAF-BC13-2F70-3C81-77F4523B3311}"/>
                </a:ext>
              </a:extLst>
            </p:cNvPr>
            <p:cNvSpPr/>
            <p:nvPr/>
          </p:nvSpPr>
          <p:spPr>
            <a:xfrm flipV="1">
              <a:off x="3690526" y="3102586"/>
              <a:ext cx="182880" cy="1650431"/>
            </a:xfrm>
            <a:prstGeom prst="round2SameRect">
              <a:avLst>
                <a:gd name="adj1" fmla="val 12875"/>
                <a:gd name="adj2" fmla="val 0"/>
              </a:avLst>
            </a:prstGeom>
            <a:solidFill>
              <a:schemeClr val="bg2">
                <a:lumMod val="50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ound Same Side Corner Rectangle 51">
              <a:extLst>
                <a:ext uri="{FF2B5EF4-FFF2-40B4-BE49-F238E27FC236}">
                  <a16:creationId xmlns:a16="http://schemas.microsoft.com/office/drawing/2014/main" id="{6B885E2A-A370-2571-326C-2E06A496FFD1}"/>
                </a:ext>
              </a:extLst>
            </p:cNvPr>
            <p:cNvSpPr/>
            <p:nvPr/>
          </p:nvSpPr>
          <p:spPr>
            <a:xfrm flipV="1">
              <a:off x="3873095" y="3102586"/>
              <a:ext cx="182880" cy="1602126"/>
            </a:xfrm>
            <a:prstGeom prst="round2SameRect">
              <a:avLst>
                <a:gd name="adj1" fmla="val 12875"/>
                <a:gd name="adj2" fmla="val 0"/>
              </a:avLst>
            </a:prstGeom>
            <a:solidFill>
              <a:schemeClr val="bg2">
                <a:lumMod val="50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ound Same Side Corner Rectangle 53">
              <a:extLst>
                <a:ext uri="{FF2B5EF4-FFF2-40B4-BE49-F238E27FC236}">
                  <a16:creationId xmlns:a16="http://schemas.microsoft.com/office/drawing/2014/main" id="{EE4EFBE1-0A18-1CFE-A471-34A128853A35}"/>
                </a:ext>
              </a:extLst>
            </p:cNvPr>
            <p:cNvSpPr/>
            <p:nvPr/>
          </p:nvSpPr>
          <p:spPr>
            <a:xfrm flipV="1">
              <a:off x="4055975" y="3102586"/>
              <a:ext cx="182880" cy="1529781"/>
            </a:xfrm>
            <a:prstGeom prst="round2SameRect">
              <a:avLst>
                <a:gd name="adj1" fmla="val 12875"/>
                <a:gd name="adj2" fmla="val 0"/>
              </a:avLst>
            </a:prstGeom>
            <a:solidFill>
              <a:schemeClr val="bg2">
                <a:lumMod val="7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ound Same Side Corner Rectangle 54">
              <a:extLst>
                <a:ext uri="{FF2B5EF4-FFF2-40B4-BE49-F238E27FC236}">
                  <a16:creationId xmlns:a16="http://schemas.microsoft.com/office/drawing/2014/main" id="{41D48CFB-007A-09B0-E0AD-478B93C40EA1}"/>
                </a:ext>
              </a:extLst>
            </p:cNvPr>
            <p:cNvSpPr/>
            <p:nvPr/>
          </p:nvSpPr>
          <p:spPr>
            <a:xfrm flipV="1">
              <a:off x="4238544" y="3102586"/>
              <a:ext cx="182880" cy="1529780"/>
            </a:xfrm>
            <a:prstGeom prst="round2SameRect">
              <a:avLst>
                <a:gd name="adj1" fmla="val 12875"/>
                <a:gd name="adj2" fmla="val 0"/>
              </a:avLst>
            </a:prstGeom>
            <a:solidFill>
              <a:schemeClr val="bg2">
                <a:lumMod val="50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ound Same Side Corner Rectangle 56">
              <a:extLst>
                <a:ext uri="{FF2B5EF4-FFF2-40B4-BE49-F238E27FC236}">
                  <a16:creationId xmlns:a16="http://schemas.microsoft.com/office/drawing/2014/main" id="{BFE00464-5722-1A70-7A45-A4D794C2480A}"/>
                </a:ext>
              </a:extLst>
            </p:cNvPr>
            <p:cNvSpPr/>
            <p:nvPr/>
          </p:nvSpPr>
          <p:spPr>
            <a:xfrm flipV="1">
              <a:off x="4421113" y="3102586"/>
              <a:ext cx="182880" cy="1482447"/>
            </a:xfrm>
            <a:prstGeom prst="round2SameRect">
              <a:avLst>
                <a:gd name="adj1" fmla="val 12875"/>
                <a:gd name="adj2" fmla="val 0"/>
              </a:avLst>
            </a:prstGeom>
            <a:solidFill>
              <a:schemeClr val="bg2">
                <a:lumMod val="50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ound Same Side Corner Rectangle 57">
              <a:extLst>
                <a:ext uri="{FF2B5EF4-FFF2-40B4-BE49-F238E27FC236}">
                  <a16:creationId xmlns:a16="http://schemas.microsoft.com/office/drawing/2014/main" id="{3FB4BEA4-BD42-3B1E-53A5-1F59C93F7FBC}"/>
                </a:ext>
              </a:extLst>
            </p:cNvPr>
            <p:cNvSpPr/>
            <p:nvPr/>
          </p:nvSpPr>
          <p:spPr>
            <a:xfrm flipV="1">
              <a:off x="4603682" y="3102586"/>
              <a:ext cx="182880" cy="1482447"/>
            </a:xfrm>
            <a:prstGeom prst="round2SameRect">
              <a:avLst>
                <a:gd name="adj1" fmla="val 12875"/>
                <a:gd name="adj2" fmla="val 0"/>
              </a:avLst>
            </a:prstGeom>
            <a:solidFill>
              <a:schemeClr val="bg2">
                <a:lumMod val="50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ound Same Side Corner Rectangle 58">
              <a:extLst>
                <a:ext uri="{FF2B5EF4-FFF2-40B4-BE49-F238E27FC236}">
                  <a16:creationId xmlns:a16="http://schemas.microsoft.com/office/drawing/2014/main" id="{91591831-C307-EE53-EDFA-BAA1A4FA0A4E}"/>
                </a:ext>
              </a:extLst>
            </p:cNvPr>
            <p:cNvSpPr/>
            <p:nvPr/>
          </p:nvSpPr>
          <p:spPr>
            <a:xfrm flipV="1">
              <a:off x="4786562" y="3102586"/>
              <a:ext cx="182880" cy="1420785"/>
            </a:xfrm>
            <a:prstGeom prst="round2SameRect">
              <a:avLst>
                <a:gd name="adj1" fmla="val 12875"/>
                <a:gd name="adj2" fmla="val 0"/>
              </a:avLst>
            </a:prstGeom>
            <a:solidFill>
              <a:schemeClr val="bg2">
                <a:lumMod val="7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ound Same Side Corner Rectangle 59">
              <a:extLst>
                <a:ext uri="{FF2B5EF4-FFF2-40B4-BE49-F238E27FC236}">
                  <a16:creationId xmlns:a16="http://schemas.microsoft.com/office/drawing/2014/main" id="{FF1E1C22-5131-4C6A-194D-50A8941BF280}"/>
                </a:ext>
              </a:extLst>
            </p:cNvPr>
            <p:cNvSpPr/>
            <p:nvPr/>
          </p:nvSpPr>
          <p:spPr>
            <a:xfrm flipV="1">
              <a:off x="4969131" y="3102586"/>
              <a:ext cx="182880" cy="1420784"/>
            </a:xfrm>
            <a:prstGeom prst="round2SameRect">
              <a:avLst>
                <a:gd name="adj1" fmla="val 12875"/>
                <a:gd name="adj2" fmla="val 0"/>
              </a:avLst>
            </a:prstGeom>
            <a:solidFill>
              <a:schemeClr val="bg2">
                <a:lumMod val="50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ound Same Side Corner Rectangle 60">
              <a:extLst>
                <a:ext uri="{FF2B5EF4-FFF2-40B4-BE49-F238E27FC236}">
                  <a16:creationId xmlns:a16="http://schemas.microsoft.com/office/drawing/2014/main" id="{647AD3A6-757C-B6DA-36F7-4D88D2199EF7}"/>
                </a:ext>
              </a:extLst>
            </p:cNvPr>
            <p:cNvSpPr/>
            <p:nvPr/>
          </p:nvSpPr>
          <p:spPr>
            <a:xfrm flipV="1">
              <a:off x="5152011" y="3102586"/>
              <a:ext cx="182880" cy="1374871"/>
            </a:xfrm>
            <a:prstGeom prst="round2SameRect">
              <a:avLst>
                <a:gd name="adj1" fmla="val 12875"/>
                <a:gd name="adj2" fmla="val 0"/>
              </a:avLst>
            </a:prstGeom>
            <a:solidFill>
              <a:schemeClr val="bg2">
                <a:lumMod val="7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ound Same Side Corner Rectangle 61">
              <a:extLst>
                <a:ext uri="{FF2B5EF4-FFF2-40B4-BE49-F238E27FC236}">
                  <a16:creationId xmlns:a16="http://schemas.microsoft.com/office/drawing/2014/main" id="{B6048E94-9EA0-C336-C6B7-24827AAFF49D}"/>
                </a:ext>
              </a:extLst>
            </p:cNvPr>
            <p:cNvSpPr/>
            <p:nvPr/>
          </p:nvSpPr>
          <p:spPr>
            <a:xfrm flipV="1">
              <a:off x="5334580" y="3102586"/>
              <a:ext cx="182880" cy="1321082"/>
            </a:xfrm>
            <a:prstGeom prst="round2SameRect">
              <a:avLst>
                <a:gd name="adj1" fmla="val 12875"/>
                <a:gd name="adj2" fmla="val 0"/>
              </a:avLst>
            </a:prstGeom>
            <a:solidFill>
              <a:schemeClr val="bg2">
                <a:lumMod val="50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ound Same Side Corner Rectangle 62">
              <a:extLst>
                <a:ext uri="{FF2B5EF4-FFF2-40B4-BE49-F238E27FC236}">
                  <a16:creationId xmlns:a16="http://schemas.microsoft.com/office/drawing/2014/main" id="{91321FCE-D677-B163-94A4-36D41079EE6F}"/>
                </a:ext>
              </a:extLst>
            </p:cNvPr>
            <p:cNvSpPr/>
            <p:nvPr/>
          </p:nvSpPr>
          <p:spPr>
            <a:xfrm flipV="1">
              <a:off x="5517460" y="3102586"/>
              <a:ext cx="182880" cy="1318587"/>
            </a:xfrm>
            <a:prstGeom prst="round2SameRect">
              <a:avLst>
                <a:gd name="adj1" fmla="val 12875"/>
                <a:gd name="adj2" fmla="val 0"/>
              </a:avLst>
            </a:prstGeom>
            <a:solidFill>
              <a:schemeClr val="bg2">
                <a:lumMod val="50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ound Same Side Corner Rectangle 63">
              <a:extLst>
                <a:ext uri="{FF2B5EF4-FFF2-40B4-BE49-F238E27FC236}">
                  <a16:creationId xmlns:a16="http://schemas.microsoft.com/office/drawing/2014/main" id="{FCD8CCC7-E945-F728-3AAB-76A7A258F719}"/>
                </a:ext>
              </a:extLst>
            </p:cNvPr>
            <p:cNvSpPr/>
            <p:nvPr/>
          </p:nvSpPr>
          <p:spPr>
            <a:xfrm flipV="1">
              <a:off x="5700029" y="3102586"/>
              <a:ext cx="182880" cy="1318586"/>
            </a:xfrm>
            <a:prstGeom prst="round2SameRect">
              <a:avLst>
                <a:gd name="adj1" fmla="val 12875"/>
                <a:gd name="adj2" fmla="val 0"/>
              </a:avLst>
            </a:prstGeom>
            <a:solidFill>
              <a:schemeClr val="bg2">
                <a:lumMod val="50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ound Same Side Corner Rectangle 64">
              <a:extLst>
                <a:ext uri="{FF2B5EF4-FFF2-40B4-BE49-F238E27FC236}">
                  <a16:creationId xmlns:a16="http://schemas.microsoft.com/office/drawing/2014/main" id="{5335AA7E-D16E-F909-B436-B099C712A5BC}"/>
                </a:ext>
              </a:extLst>
            </p:cNvPr>
            <p:cNvSpPr/>
            <p:nvPr/>
          </p:nvSpPr>
          <p:spPr>
            <a:xfrm flipV="1">
              <a:off x="5881960" y="3102586"/>
              <a:ext cx="182880" cy="1272673"/>
            </a:xfrm>
            <a:prstGeom prst="round2SameRect">
              <a:avLst>
                <a:gd name="adj1" fmla="val 12875"/>
                <a:gd name="adj2" fmla="val 0"/>
              </a:avLst>
            </a:prstGeom>
            <a:solidFill>
              <a:schemeClr val="bg2">
                <a:lumMod val="50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ound Same Side Corner Rectangle 65">
              <a:extLst>
                <a:ext uri="{FF2B5EF4-FFF2-40B4-BE49-F238E27FC236}">
                  <a16:creationId xmlns:a16="http://schemas.microsoft.com/office/drawing/2014/main" id="{3DE37DAB-4D6C-4F63-5827-BD9D3BB9E44C}"/>
                </a:ext>
              </a:extLst>
            </p:cNvPr>
            <p:cNvSpPr/>
            <p:nvPr/>
          </p:nvSpPr>
          <p:spPr>
            <a:xfrm flipV="1">
              <a:off x="6064529" y="3102586"/>
              <a:ext cx="182880" cy="1229642"/>
            </a:xfrm>
            <a:prstGeom prst="round2SameRect">
              <a:avLst>
                <a:gd name="adj1" fmla="val 12875"/>
                <a:gd name="adj2" fmla="val 0"/>
              </a:avLst>
            </a:prstGeom>
            <a:solidFill>
              <a:schemeClr val="bg2">
                <a:lumMod val="50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ound Same Side Corner Rectangle 66">
              <a:extLst>
                <a:ext uri="{FF2B5EF4-FFF2-40B4-BE49-F238E27FC236}">
                  <a16:creationId xmlns:a16="http://schemas.microsoft.com/office/drawing/2014/main" id="{713557D1-6008-453A-1EAF-ECF4ACC1684B}"/>
                </a:ext>
              </a:extLst>
            </p:cNvPr>
            <p:cNvSpPr/>
            <p:nvPr/>
          </p:nvSpPr>
          <p:spPr>
            <a:xfrm flipV="1">
              <a:off x="6247409" y="3102586"/>
              <a:ext cx="182880" cy="1227148"/>
            </a:xfrm>
            <a:prstGeom prst="round2SameRect">
              <a:avLst>
                <a:gd name="adj1" fmla="val 12875"/>
                <a:gd name="adj2" fmla="val 0"/>
              </a:avLst>
            </a:prstGeom>
            <a:solidFill>
              <a:schemeClr val="bg2">
                <a:lumMod val="7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ound Same Side Corner Rectangle 67">
              <a:extLst>
                <a:ext uri="{FF2B5EF4-FFF2-40B4-BE49-F238E27FC236}">
                  <a16:creationId xmlns:a16="http://schemas.microsoft.com/office/drawing/2014/main" id="{A1D75E6A-4BFB-677F-12C2-DA5A31F1A481}"/>
                </a:ext>
              </a:extLst>
            </p:cNvPr>
            <p:cNvSpPr/>
            <p:nvPr/>
          </p:nvSpPr>
          <p:spPr>
            <a:xfrm flipV="1">
              <a:off x="6429978" y="3102586"/>
              <a:ext cx="182880" cy="1178738"/>
            </a:xfrm>
            <a:prstGeom prst="round2SameRect">
              <a:avLst>
                <a:gd name="adj1" fmla="val 12875"/>
                <a:gd name="adj2" fmla="val 0"/>
              </a:avLst>
            </a:prstGeom>
            <a:solidFill>
              <a:schemeClr val="bg2">
                <a:lumMod val="50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ound Same Side Corner Rectangle 68">
              <a:extLst>
                <a:ext uri="{FF2B5EF4-FFF2-40B4-BE49-F238E27FC236}">
                  <a16:creationId xmlns:a16="http://schemas.microsoft.com/office/drawing/2014/main" id="{80745070-BC50-8D6C-B7F5-C01510EF3495}"/>
                </a:ext>
              </a:extLst>
            </p:cNvPr>
            <p:cNvSpPr/>
            <p:nvPr/>
          </p:nvSpPr>
          <p:spPr>
            <a:xfrm flipV="1">
              <a:off x="6612858" y="3102586"/>
              <a:ext cx="182880" cy="1111308"/>
            </a:xfrm>
            <a:prstGeom prst="round2SameRect">
              <a:avLst>
                <a:gd name="adj1" fmla="val 12875"/>
                <a:gd name="adj2" fmla="val 0"/>
              </a:avLst>
            </a:prstGeom>
            <a:solidFill>
              <a:schemeClr val="bg2">
                <a:lumMod val="50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ound Same Side Corner Rectangle 69">
              <a:extLst>
                <a:ext uri="{FF2B5EF4-FFF2-40B4-BE49-F238E27FC236}">
                  <a16:creationId xmlns:a16="http://schemas.microsoft.com/office/drawing/2014/main" id="{70DEAD1A-E5A6-F956-B295-6FBCB3BFBFE0}"/>
                </a:ext>
              </a:extLst>
            </p:cNvPr>
            <p:cNvSpPr/>
            <p:nvPr/>
          </p:nvSpPr>
          <p:spPr>
            <a:xfrm flipV="1">
              <a:off x="6795427" y="3102586"/>
              <a:ext cx="182880" cy="1111308"/>
            </a:xfrm>
            <a:prstGeom prst="round2SameRect">
              <a:avLst>
                <a:gd name="adj1" fmla="val 12875"/>
                <a:gd name="adj2" fmla="val 0"/>
              </a:avLst>
            </a:prstGeom>
            <a:solidFill>
              <a:schemeClr val="bg2">
                <a:lumMod val="50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ound Same Side Corner Rectangle 70">
              <a:extLst>
                <a:ext uri="{FF2B5EF4-FFF2-40B4-BE49-F238E27FC236}">
                  <a16:creationId xmlns:a16="http://schemas.microsoft.com/office/drawing/2014/main" id="{2FE122C0-F059-82C7-773A-DF044B51C6CF}"/>
                </a:ext>
              </a:extLst>
            </p:cNvPr>
            <p:cNvSpPr/>
            <p:nvPr/>
          </p:nvSpPr>
          <p:spPr>
            <a:xfrm flipV="1">
              <a:off x="6978307" y="3102586"/>
              <a:ext cx="182880" cy="1055025"/>
            </a:xfrm>
            <a:prstGeom prst="round2SameRect">
              <a:avLst>
                <a:gd name="adj1" fmla="val 12875"/>
                <a:gd name="adj2" fmla="val 0"/>
              </a:avLst>
            </a:prstGeom>
            <a:solidFill>
              <a:schemeClr val="bg2">
                <a:lumMod val="7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ound Same Side Corner Rectangle 71">
              <a:extLst>
                <a:ext uri="{FF2B5EF4-FFF2-40B4-BE49-F238E27FC236}">
                  <a16:creationId xmlns:a16="http://schemas.microsoft.com/office/drawing/2014/main" id="{BA86F91C-642F-F9CB-B8D2-6A774E9A42FF}"/>
                </a:ext>
              </a:extLst>
            </p:cNvPr>
            <p:cNvSpPr/>
            <p:nvPr/>
          </p:nvSpPr>
          <p:spPr>
            <a:xfrm flipV="1">
              <a:off x="7160876" y="3102586"/>
              <a:ext cx="182880" cy="942070"/>
            </a:xfrm>
            <a:prstGeom prst="round2SameRect">
              <a:avLst>
                <a:gd name="adj1" fmla="val 12875"/>
                <a:gd name="adj2" fmla="val 0"/>
              </a:avLst>
            </a:prstGeom>
            <a:solidFill>
              <a:schemeClr val="bg2">
                <a:lumMod val="50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ound Same Side Corner Rectangle 72">
              <a:extLst>
                <a:ext uri="{FF2B5EF4-FFF2-40B4-BE49-F238E27FC236}">
                  <a16:creationId xmlns:a16="http://schemas.microsoft.com/office/drawing/2014/main" id="{5B9DE48C-68E5-03CE-29FF-9D95634499DA}"/>
                </a:ext>
              </a:extLst>
            </p:cNvPr>
            <p:cNvSpPr/>
            <p:nvPr/>
          </p:nvSpPr>
          <p:spPr>
            <a:xfrm flipV="1">
              <a:off x="7342496" y="3102586"/>
              <a:ext cx="182880" cy="859706"/>
            </a:xfrm>
            <a:prstGeom prst="round2SameRect">
              <a:avLst>
                <a:gd name="adj1" fmla="val 12875"/>
                <a:gd name="adj2" fmla="val 0"/>
              </a:avLst>
            </a:prstGeom>
            <a:solidFill>
              <a:schemeClr val="bg2">
                <a:lumMod val="50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ound Same Side Corner Rectangle 73">
              <a:extLst>
                <a:ext uri="{FF2B5EF4-FFF2-40B4-BE49-F238E27FC236}">
                  <a16:creationId xmlns:a16="http://schemas.microsoft.com/office/drawing/2014/main" id="{606B55E1-C891-4998-DEDE-E29BE158F202}"/>
                </a:ext>
              </a:extLst>
            </p:cNvPr>
            <p:cNvSpPr/>
            <p:nvPr/>
          </p:nvSpPr>
          <p:spPr>
            <a:xfrm flipV="1">
              <a:off x="7525376" y="3102586"/>
              <a:ext cx="182880" cy="810766"/>
            </a:xfrm>
            <a:prstGeom prst="round2SameRect">
              <a:avLst>
                <a:gd name="adj1" fmla="val 12875"/>
                <a:gd name="adj2" fmla="val 0"/>
              </a:avLst>
            </a:prstGeom>
            <a:solidFill>
              <a:schemeClr val="bg2">
                <a:lumMod val="7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ound Same Side Corner Rectangle 74">
              <a:extLst>
                <a:ext uri="{FF2B5EF4-FFF2-40B4-BE49-F238E27FC236}">
                  <a16:creationId xmlns:a16="http://schemas.microsoft.com/office/drawing/2014/main" id="{B024DD84-505F-5CF5-B4BC-FA3EB39551FD}"/>
                </a:ext>
              </a:extLst>
            </p:cNvPr>
            <p:cNvSpPr/>
            <p:nvPr/>
          </p:nvSpPr>
          <p:spPr>
            <a:xfrm flipV="1">
              <a:off x="7707945" y="3102586"/>
              <a:ext cx="182880" cy="810766"/>
            </a:xfrm>
            <a:prstGeom prst="round2SameRect">
              <a:avLst>
                <a:gd name="adj1" fmla="val 12875"/>
                <a:gd name="adj2" fmla="val 0"/>
              </a:avLst>
            </a:prstGeom>
            <a:solidFill>
              <a:schemeClr val="bg2">
                <a:lumMod val="7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ound Same Side Corner Rectangle 75">
              <a:extLst>
                <a:ext uri="{FF2B5EF4-FFF2-40B4-BE49-F238E27FC236}">
                  <a16:creationId xmlns:a16="http://schemas.microsoft.com/office/drawing/2014/main" id="{A8404F38-98B4-B6EE-9125-DA331DBB98B4}"/>
                </a:ext>
              </a:extLst>
            </p:cNvPr>
            <p:cNvSpPr/>
            <p:nvPr/>
          </p:nvSpPr>
          <p:spPr>
            <a:xfrm flipV="1">
              <a:off x="7890825" y="3102586"/>
              <a:ext cx="182880" cy="808271"/>
            </a:xfrm>
            <a:prstGeom prst="round2SameRect">
              <a:avLst>
                <a:gd name="adj1" fmla="val 12875"/>
                <a:gd name="adj2" fmla="val 0"/>
              </a:avLst>
            </a:prstGeom>
            <a:solidFill>
              <a:schemeClr val="bg2">
                <a:lumMod val="7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ound Same Side Corner Rectangle 76">
              <a:extLst>
                <a:ext uri="{FF2B5EF4-FFF2-40B4-BE49-F238E27FC236}">
                  <a16:creationId xmlns:a16="http://schemas.microsoft.com/office/drawing/2014/main" id="{5608E24C-29BD-CD60-8696-0C8404BD4D68}"/>
                </a:ext>
              </a:extLst>
            </p:cNvPr>
            <p:cNvSpPr/>
            <p:nvPr/>
          </p:nvSpPr>
          <p:spPr>
            <a:xfrm flipV="1">
              <a:off x="8073394" y="3102586"/>
              <a:ext cx="182880" cy="728261"/>
            </a:xfrm>
            <a:prstGeom prst="round2SameRect">
              <a:avLst>
                <a:gd name="adj1" fmla="val 12875"/>
                <a:gd name="adj2" fmla="val 0"/>
              </a:avLst>
            </a:prstGeom>
            <a:solidFill>
              <a:schemeClr val="bg2">
                <a:lumMod val="50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ound Same Side Corner Rectangle 77">
              <a:extLst>
                <a:ext uri="{FF2B5EF4-FFF2-40B4-BE49-F238E27FC236}">
                  <a16:creationId xmlns:a16="http://schemas.microsoft.com/office/drawing/2014/main" id="{75564816-028C-860E-32E5-2B32CD34AC46}"/>
                </a:ext>
              </a:extLst>
            </p:cNvPr>
            <p:cNvSpPr/>
            <p:nvPr/>
          </p:nvSpPr>
          <p:spPr>
            <a:xfrm flipV="1">
              <a:off x="8255963" y="3102586"/>
              <a:ext cx="182880" cy="728260"/>
            </a:xfrm>
            <a:prstGeom prst="round2SameRect">
              <a:avLst>
                <a:gd name="adj1" fmla="val 12875"/>
                <a:gd name="adj2" fmla="val 0"/>
              </a:avLst>
            </a:prstGeom>
            <a:solidFill>
              <a:schemeClr val="bg2">
                <a:lumMod val="7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ound Same Side Corner Rectangle 78">
              <a:extLst>
                <a:ext uri="{FF2B5EF4-FFF2-40B4-BE49-F238E27FC236}">
                  <a16:creationId xmlns:a16="http://schemas.microsoft.com/office/drawing/2014/main" id="{B78BA962-842D-5B57-BBFA-D48B8CC1B4C4}"/>
                </a:ext>
              </a:extLst>
            </p:cNvPr>
            <p:cNvSpPr/>
            <p:nvPr/>
          </p:nvSpPr>
          <p:spPr>
            <a:xfrm flipV="1">
              <a:off x="8438532" y="3102586"/>
              <a:ext cx="182880" cy="673606"/>
            </a:xfrm>
            <a:prstGeom prst="round2SameRect">
              <a:avLst>
                <a:gd name="adj1" fmla="val 12875"/>
                <a:gd name="adj2" fmla="val 0"/>
              </a:avLst>
            </a:prstGeom>
            <a:solidFill>
              <a:srgbClr val="FF7957"/>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7957"/>
                </a:solidFill>
              </a:endParaRPr>
            </a:p>
          </p:txBody>
        </p:sp>
        <p:sp>
          <p:nvSpPr>
            <p:cNvPr id="80" name="Round Same Side Corner Rectangle 79">
              <a:extLst>
                <a:ext uri="{FF2B5EF4-FFF2-40B4-BE49-F238E27FC236}">
                  <a16:creationId xmlns:a16="http://schemas.microsoft.com/office/drawing/2014/main" id="{AF373F84-1DA4-19C6-7726-221FBBF32442}"/>
                </a:ext>
              </a:extLst>
            </p:cNvPr>
            <p:cNvSpPr/>
            <p:nvPr/>
          </p:nvSpPr>
          <p:spPr>
            <a:xfrm flipV="1">
              <a:off x="8621412" y="3102586"/>
              <a:ext cx="182880" cy="619677"/>
            </a:xfrm>
            <a:prstGeom prst="round2SameRect">
              <a:avLst>
                <a:gd name="adj1" fmla="val 12875"/>
                <a:gd name="adj2" fmla="val 0"/>
              </a:avLst>
            </a:prstGeom>
            <a:solidFill>
              <a:schemeClr val="bg2">
                <a:lumMod val="7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ound Same Side Corner Rectangle 80">
              <a:extLst>
                <a:ext uri="{FF2B5EF4-FFF2-40B4-BE49-F238E27FC236}">
                  <a16:creationId xmlns:a16="http://schemas.microsoft.com/office/drawing/2014/main" id="{285CA79A-EA97-425C-CB68-FE8BF0E23BCF}"/>
                </a:ext>
              </a:extLst>
            </p:cNvPr>
            <p:cNvSpPr/>
            <p:nvPr/>
          </p:nvSpPr>
          <p:spPr>
            <a:xfrm flipV="1">
              <a:off x="8803981" y="3102586"/>
              <a:ext cx="182880" cy="619675"/>
            </a:xfrm>
            <a:prstGeom prst="round2SameRect">
              <a:avLst>
                <a:gd name="adj1" fmla="val 12875"/>
                <a:gd name="adj2" fmla="val 0"/>
              </a:avLst>
            </a:prstGeom>
            <a:solidFill>
              <a:schemeClr val="bg2">
                <a:lumMod val="7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ound Same Side Corner Rectangle 81">
              <a:extLst>
                <a:ext uri="{FF2B5EF4-FFF2-40B4-BE49-F238E27FC236}">
                  <a16:creationId xmlns:a16="http://schemas.microsoft.com/office/drawing/2014/main" id="{F23BDD58-08DE-C5BA-652B-DD1116B41FFE}"/>
                </a:ext>
              </a:extLst>
            </p:cNvPr>
            <p:cNvSpPr/>
            <p:nvPr/>
          </p:nvSpPr>
          <p:spPr>
            <a:xfrm flipV="1">
              <a:off x="8986861" y="3102586"/>
              <a:ext cx="182880" cy="619674"/>
            </a:xfrm>
            <a:prstGeom prst="round2SameRect">
              <a:avLst>
                <a:gd name="adj1" fmla="val 12875"/>
                <a:gd name="adj2" fmla="val 0"/>
              </a:avLst>
            </a:prstGeom>
            <a:solidFill>
              <a:schemeClr val="bg2">
                <a:lumMod val="7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ound Same Side Corner Rectangle 82">
              <a:extLst>
                <a:ext uri="{FF2B5EF4-FFF2-40B4-BE49-F238E27FC236}">
                  <a16:creationId xmlns:a16="http://schemas.microsoft.com/office/drawing/2014/main" id="{D52413A1-3903-3C61-D283-C69AA07C4AA0}"/>
                </a:ext>
              </a:extLst>
            </p:cNvPr>
            <p:cNvSpPr/>
            <p:nvPr/>
          </p:nvSpPr>
          <p:spPr>
            <a:xfrm flipV="1">
              <a:off x="9169430" y="3102586"/>
              <a:ext cx="182880" cy="576451"/>
            </a:xfrm>
            <a:prstGeom prst="round2SameRect">
              <a:avLst>
                <a:gd name="adj1" fmla="val 12875"/>
                <a:gd name="adj2" fmla="val 0"/>
              </a:avLst>
            </a:prstGeom>
            <a:solidFill>
              <a:schemeClr val="bg2">
                <a:lumMod val="7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Round Same Side Corner Rectangle 83">
              <a:extLst>
                <a:ext uri="{FF2B5EF4-FFF2-40B4-BE49-F238E27FC236}">
                  <a16:creationId xmlns:a16="http://schemas.microsoft.com/office/drawing/2014/main" id="{4689B531-5F0F-B618-111A-6971416990C3}"/>
                </a:ext>
              </a:extLst>
            </p:cNvPr>
            <p:cNvSpPr/>
            <p:nvPr/>
          </p:nvSpPr>
          <p:spPr>
            <a:xfrm flipV="1">
              <a:off x="9352310" y="3102586"/>
              <a:ext cx="182880" cy="573956"/>
            </a:xfrm>
            <a:prstGeom prst="round2SameRect">
              <a:avLst>
                <a:gd name="adj1" fmla="val 12875"/>
                <a:gd name="adj2" fmla="val 0"/>
              </a:avLst>
            </a:prstGeom>
            <a:solidFill>
              <a:schemeClr val="bg2">
                <a:lumMod val="7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ound Same Side Corner Rectangle 84">
              <a:extLst>
                <a:ext uri="{FF2B5EF4-FFF2-40B4-BE49-F238E27FC236}">
                  <a16:creationId xmlns:a16="http://schemas.microsoft.com/office/drawing/2014/main" id="{41F3E350-6493-2711-8940-60F1CD32C1EF}"/>
                </a:ext>
              </a:extLst>
            </p:cNvPr>
            <p:cNvSpPr/>
            <p:nvPr/>
          </p:nvSpPr>
          <p:spPr>
            <a:xfrm flipV="1">
              <a:off x="9534879" y="3102586"/>
              <a:ext cx="182880" cy="528236"/>
            </a:xfrm>
            <a:prstGeom prst="round2SameRect">
              <a:avLst>
                <a:gd name="adj1" fmla="val 12875"/>
                <a:gd name="adj2" fmla="val 0"/>
              </a:avLst>
            </a:prstGeom>
            <a:solidFill>
              <a:schemeClr val="bg2">
                <a:lumMod val="7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ound Same Side Corner Rectangle 85">
              <a:extLst>
                <a:ext uri="{FF2B5EF4-FFF2-40B4-BE49-F238E27FC236}">
                  <a16:creationId xmlns:a16="http://schemas.microsoft.com/office/drawing/2014/main" id="{E458057A-E908-B057-45A6-7C50E7016893}"/>
                </a:ext>
              </a:extLst>
            </p:cNvPr>
            <p:cNvSpPr/>
            <p:nvPr/>
          </p:nvSpPr>
          <p:spPr>
            <a:xfrm flipV="1">
              <a:off x="9716810" y="3102586"/>
              <a:ext cx="182880" cy="528235"/>
            </a:xfrm>
            <a:prstGeom prst="round2SameRect">
              <a:avLst>
                <a:gd name="adj1" fmla="val 12875"/>
                <a:gd name="adj2" fmla="val 0"/>
              </a:avLst>
            </a:prstGeom>
            <a:solidFill>
              <a:schemeClr val="bg2">
                <a:lumMod val="50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ound Same Side Corner Rectangle 86">
              <a:extLst>
                <a:ext uri="{FF2B5EF4-FFF2-40B4-BE49-F238E27FC236}">
                  <a16:creationId xmlns:a16="http://schemas.microsoft.com/office/drawing/2014/main" id="{336D01D1-6B90-4DE7-8684-0D9CF7219A2A}"/>
                </a:ext>
              </a:extLst>
            </p:cNvPr>
            <p:cNvSpPr/>
            <p:nvPr/>
          </p:nvSpPr>
          <p:spPr>
            <a:xfrm flipV="1">
              <a:off x="9899379" y="3102586"/>
              <a:ext cx="182880" cy="528233"/>
            </a:xfrm>
            <a:prstGeom prst="round2SameRect">
              <a:avLst>
                <a:gd name="adj1" fmla="val 12875"/>
                <a:gd name="adj2" fmla="val 0"/>
              </a:avLst>
            </a:prstGeom>
            <a:solidFill>
              <a:schemeClr val="bg2">
                <a:lumMod val="7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ound Same Side Corner Rectangle 87">
              <a:extLst>
                <a:ext uri="{FF2B5EF4-FFF2-40B4-BE49-F238E27FC236}">
                  <a16:creationId xmlns:a16="http://schemas.microsoft.com/office/drawing/2014/main" id="{44B0A3EE-BD74-9FD3-3395-90642BFEF35C}"/>
                </a:ext>
              </a:extLst>
            </p:cNvPr>
            <p:cNvSpPr/>
            <p:nvPr/>
          </p:nvSpPr>
          <p:spPr>
            <a:xfrm flipV="1">
              <a:off x="10082259" y="3102586"/>
              <a:ext cx="182880" cy="339642"/>
            </a:xfrm>
            <a:prstGeom prst="round2SameRect">
              <a:avLst>
                <a:gd name="adj1" fmla="val 12875"/>
                <a:gd name="adj2" fmla="val 0"/>
              </a:avLst>
            </a:prstGeom>
            <a:solidFill>
              <a:schemeClr val="bg2">
                <a:lumMod val="50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ound Same Side Corner Rectangle 88">
              <a:extLst>
                <a:ext uri="{FF2B5EF4-FFF2-40B4-BE49-F238E27FC236}">
                  <a16:creationId xmlns:a16="http://schemas.microsoft.com/office/drawing/2014/main" id="{3959DB6A-DFCE-0568-E7A2-F8596D64CC8B}"/>
                </a:ext>
              </a:extLst>
            </p:cNvPr>
            <p:cNvSpPr/>
            <p:nvPr/>
          </p:nvSpPr>
          <p:spPr>
            <a:xfrm flipV="1">
              <a:off x="10264828" y="3102586"/>
              <a:ext cx="182880" cy="339641"/>
            </a:xfrm>
            <a:prstGeom prst="round2SameRect">
              <a:avLst>
                <a:gd name="adj1" fmla="val 12875"/>
                <a:gd name="adj2" fmla="val 0"/>
              </a:avLst>
            </a:prstGeom>
            <a:solidFill>
              <a:schemeClr val="bg2">
                <a:lumMod val="50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ound Same Side Corner Rectangle 89">
              <a:extLst>
                <a:ext uri="{FF2B5EF4-FFF2-40B4-BE49-F238E27FC236}">
                  <a16:creationId xmlns:a16="http://schemas.microsoft.com/office/drawing/2014/main" id="{319BFF47-36A3-FBFB-4922-1D4641E8611B}"/>
                </a:ext>
              </a:extLst>
            </p:cNvPr>
            <p:cNvSpPr/>
            <p:nvPr/>
          </p:nvSpPr>
          <p:spPr>
            <a:xfrm flipV="1">
              <a:off x="10447708" y="3102586"/>
              <a:ext cx="182880" cy="45719"/>
            </a:xfrm>
            <a:prstGeom prst="round2SameRect">
              <a:avLst>
                <a:gd name="adj1" fmla="val 12875"/>
                <a:gd name="adj2" fmla="val 0"/>
              </a:avLst>
            </a:prstGeom>
            <a:solidFill>
              <a:schemeClr val="bg2">
                <a:lumMod val="7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ound Same Side Corner Rectangle 90">
              <a:extLst>
                <a:ext uri="{FF2B5EF4-FFF2-40B4-BE49-F238E27FC236}">
                  <a16:creationId xmlns:a16="http://schemas.microsoft.com/office/drawing/2014/main" id="{B6BE83EA-B5DC-5C54-DA6A-39F62EEC7A8E}"/>
                </a:ext>
              </a:extLst>
            </p:cNvPr>
            <p:cNvSpPr/>
            <p:nvPr/>
          </p:nvSpPr>
          <p:spPr>
            <a:xfrm>
              <a:off x="10630277" y="2971956"/>
              <a:ext cx="182880" cy="116355"/>
            </a:xfrm>
            <a:prstGeom prst="round2SameRect">
              <a:avLst>
                <a:gd name="adj1" fmla="val 12875"/>
                <a:gd name="adj2" fmla="val 0"/>
              </a:avLst>
            </a:prstGeom>
            <a:solidFill>
              <a:schemeClr val="bg2">
                <a:lumMod val="50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Round Same Side Corner Rectangle 91">
              <a:extLst>
                <a:ext uri="{FF2B5EF4-FFF2-40B4-BE49-F238E27FC236}">
                  <a16:creationId xmlns:a16="http://schemas.microsoft.com/office/drawing/2014/main" id="{CD376EBC-CC70-BFA7-7A2B-EEA7E86A2B08}"/>
                </a:ext>
              </a:extLst>
            </p:cNvPr>
            <p:cNvSpPr/>
            <p:nvPr/>
          </p:nvSpPr>
          <p:spPr>
            <a:xfrm>
              <a:off x="10813157" y="2942297"/>
              <a:ext cx="182880" cy="147602"/>
            </a:xfrm>
            <a:prstGeom prst="round2SameRect">
              <a:avLst>
                <a:gd name="adj1" fmla="val 12875"/>
                <a:gd name="adj2" fmla="val 0"/>
              </a:avLst>
            </a:prstGeom>
            <a:solidFill>
              <a:schemeClr val="bg2">
                <a:lumMod val="50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4" name="Straight Connector 103">
              <a:extLst>
                <a:ext uri="{FF2B5EF4-FFF2-40B4-BE49-F238E27FC236}">
                  <a16:creationId xmlns:a16="http://schemas.microsoft.com/office/drawing/2014/main" id="{0064BD45-0C02-FCF8-4AE3-1B87125BB59A}"/>
                </a:ext>
              </a:extLst>
            </p:cNvPr>
            <p:cNvCxnSpPr>
              <a:cxnSpLocks/>
            </p:cNvCxnSpPr>
            <p:nvPr/>
          </p:nvCxnSpPr>
          <p:spPr>
            <a:xfrm>
              <a:off x="1318044" y="3100804"/>
              <a:ext cx="0" cy="25127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C5C3ED8-17A7-C6AF-AF1C-29554C8727CC}"/>
                </a:ext>
              </a:extLst>
            </p:cNvPr>
            <p:cNvCxnSpPr>
              <a:cxnSpLocks/>
            </p:cNvCxnSpPr>
            <p:nvPr/>
          </p:nvCxnSpPr>
          <p:spPr>
            <a:xfrm flipH="1">
              <a:off x="1246456" y="3104281"/>
              <a:ext cx="75065"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F0DD5E84-A194-E363-2A47-ACFE928BE621}"/>
                </a:ext>
              </a:extLst>
            </p:cNvPr>
            <p:cNvCxnSpPr>
              <a:cxnSpLocks/>
            </p:cNvCxnSpPr>
            <p:nvPr/>
          </p:nvCxnSpPr>
          <p:spPr>
            <a:xfrm flipH="1">
              <a:off x="1246456" y="5611486"/>
              <a:ext cx="75065"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C89D31A-1200-260F-D2D8-C60771877F5A}"/>
                </a:ext>
              </a:extLst>
            </p:cNvPr>
            <p:cNvCxnSpPr>
              <a:cxnSpLocks/>
            </p:cNvCxnSpPr>
            <p:nvPr/>
          </p:nvCxnSpPr>
          <p:spPr>
            <a:xfrm flipH="1">
              <a:off x="1246456" y="5298088"/>
              <a:ext cx="75065"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6388761B-A969-FFBB-D6A7-823A0F357DFA}"/>
                </a:ext>
              </a:extLst>
            </p:cNvPr>
            <p:cNvCxnSpPr>
              <a:cxnSpLocks/>
            </p:cNvCxnSpPr>
            <p:nvPr/>
          </p:nvCxnSpPr>
          <p:spPr>
            <a:xfrm flipH="1">
              <a:off x="1246456" y="4984687"/>
              <a:ext cx="75065"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FB3D63AB-C621-236F-729D-BACB1865CC2D}"/>
                </a:ext>
              </a:extLst>
            </p:cNvPr>
            <p:cNvCxnSpPr>
              <a:cxnSpLocks/>
            </p:cNvCxnSpPr>
            <p:nvPr/>
          </p:nvCxnSpPr>
          <p:spPr>
            <a:xfrm flipH="1">
              <a:off x="1246456" y="4671286"/>
              <a:ext cx="75065"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BDEE5B48-E76D-7981-4203-F54AB7FCC4C5}"/>
                </a:ext>
              </a:extLst>
            </p:cNvPr>
            <p:cNvCxnSpPr>
              <a:cxnSpLocks/>
            </p:cNvCxnSpPr>
            <p:nvPr/>
          </p:nvCxnSpPr>
          <p:spPr>
            <a:xfrm flipH="1">
              <a:off x="1246456" y="4357885"/>
              <a:ext cx="75065"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F3E47DC6-1F67-16A7-12FA-FE2ECFE3F4E9}"/>
                </a:ext>
              </a:extLst>
            </p:cNvPr>
            <p:cNvCxnSpPr>
              <a:cxnSpLocks/>
            </p:cNvCxnSpPr>
            <p:nvPr/>
          </p:nvCxnSpPr>
          <p:spPr>
            <a:xfrm flipH="1">
              <a:off x="1246456" y="4044484"/>
              <a:ext cx="75065"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642BB520-6F08-E5EB-FE08-9AA6BDB6D2FC}"/>
                </a:ext>
              </a:extLst>
            </p:cNvPr>
            <p:cNvCxnSpPr>
              <a:cxnSpLocks/>
            </p:cNvCxnSpPr>
            <p:nvPr/>
          </p:nvCxnSpPr>
          <p:spPr>
            <a:xfrm flipH="1">
              <a:off x="1246456" y="3731083"/>
              <a:ext cx="75065"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8C4759F5-86E5-A86C-FD06-3DEB649E0760}"/>
                </a:ext>
              </a:extLst>
            </p:cNvPr>
            <p:cNvCxnSpPr>
              <a:cxnSpLocks/>
            </p:cNvCxnSpPr>
            <p:nvPr/>
          </p:nvCxnSpPr>
          <p:spPr>
            <a:xfrm flipH="1">
              <a:off x="1246456" y="3417682"/>
              <a:ext cx="75065"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2CE0A80B-1C6D-994A-5C17-569F199B5F7C}"/>
                </a:ext>
              </a:extLst>
            </p:cNvPr>
            <p:cNvSpPr txBox="1"/>
            <p:nvPr/>
          </p:nvSpPr>
          <p:spPr>
            <a:xfrm>
              <a:off x="127783" y="2926718"/>
              <a:ext cx="1171491" cy="348172"/>
            </a:xfrm>
            <a:prstGeom prst="rect">
              <a:avLst/>
            </a:prstGeom>
            <a:noFill/>
          </p:spPr>
          <p:txBody>
            <a:bodyPr wrap="square">
              <a:spAutoFit/>
            </a:bodyPr>
            <a:lstStyle/>
            <a:p>
              <a:pPr algn="r">
                <a:lnSpc>
                  <a:spcPts val="2080"/>
                </a:lnSpc>
              </a:pPr>
              <a:r>
                <a:rPr lang="en-US" sz="1200" spc="40" dirty="0">
                  <a:solidFill>
                    <a:srgbClr val="F7FAE3"/>
                  </a:solidFill>
                  <a:latin typeface="Avenir Next" panose="020B0503020202020204" pitchFamily="34" charset="0"/>
                </a:rPr>
                <a:t>0</a:t>
              </a:r>
            </a:p>
          </p:txBody>
        </p:sp>
        <p:sp>
          <p:nvSpPr>
            <p:cNvPr id="120" name="TextBox 119">
              <a:extLst>
                <a:ext uri="{FF2B5EF4-FFF2-40B4-BE49-F238E27FC236}">
                  <a16:creationId xmlns:a16="http://schemas.microsoft.com/office/drawing/2014/main" id="{A058875F-3C74-A0C0-7D3B-014EB7644147}"/>
                </a:ext>
              </a:extLst>
            </p:cNvPr>
            <p:cNvSpPr txBox="1"/>
            <p:nvPr/>
          </p:nvSpPr>
          <p:spPr>
            <a:xfrm>
              <a:off x="127783" y="3237835"/>
              <a:ext cx="1171491" cy="348172"/>
            </a:xfrm>
            <a:prstGeom prst="rect">
              <a:avLst/>
            </a:prstGeom>
            <a:noFill/>
          </p:spPr>
          <p:txBody>
            <a:bodyPr wrap="square">
              <a:spAutoFit/>
            </a:bodyPr>
            <a:lstStyle/>
            <a:p>
              <a:pPr algn="r">
                <a:lnSpc>
                  <a:spcPts val="2080"/>
                </a:lnSpc>
              </a:pPr>
              <a:r>
                <a:rPr lang="en-US" sz="1200" spc="40" dirty="0">
                  <a:solidFill>
                    <a:srgbClr val="F7FAE3"/>
                  </a:solidFill>
                  <a:latin typeface="Avenir Next" panose="020B0503020202020204" pitchFamily="34" charset="0"/>
                </a:rPr>
                <a:t>-1</a:t>
              </a:r>
            </a:p>
          </p:txBody>
        </p:sp>
        <p:sp>
          <p:nvSpPr>
            <p:cNvPr id="121" name="TextBox 120">
              <a:extLst>
                <a:ext uri="{FF2B5EF4-FFF2-40B4-BE49-F238E27FC236}">
                  <a16:creationId xmlns:a16="http://schemas.microsoft.com/office/drawing/2014/main" id="{F71F528C-CFA4-DF11-FAA8-3FF9BCEFA29D}"/>
                </a:ext>
              </a:extLst>
            </p:cNvPr>
            <p:cNvSpPr txBox="1"/>
            <p:nvPr/>
          </p:nvSpPr>
          <p:spPr>
            <a:xfrm>
              <a:off x="127783" y="3548952"/>
              <a:ext cx="1171491" cy="348172"/>
            </a:xfrm>
            <a:prstGeom prst="rect">
              <a:avLst/>
            </a:prstGeom>
            <a:noFill/>
          </p:spPr>
          <p:txBody>
            <a:bodyPr wrap="square">
              <a:spAutoFit/>
            </a:bodyPr>
            <a:lstStyle/>
            <a:p>
              <a:pPr algn="r">
                <a:lnSpc>
                  <a:spcPts val="2080"/>
                </a:lnSpc>
              </a:pPr>
              <a:r>
                <a:rPr lang="en-US" sz="1200" spc="40" dirty="0">
                  <a:solidFill>
                    <a:srgbClr val="F7FAE3"/>
                  </a:solidFill>
                  <a:latin typeface="Avenir Next" panose="020B0503020202020204" pitchFamily="34" charset="0"/>
                </a:rPr>
                <a:t>-2</a:t>
              </a:r>
            </a:p>
          </p:txBody>
        </p:sp>
        <p:sp>
          <p:nvSpPr>
            <p:cNvPr id="122" name="TextBox 121">
              <a:extLst>
                <a:ext uri="{FF2B5EF4-FFF2-40B4-BE49-F238E27FC236}">
                  <a16:creationId xmlns:a16="http://schemas.microsoft.com/office/drawing/2014/main" id="{73EA43D1-B0C6-BB73-AE11-C3210F2B5690}"/>
                </a:ext>
              </a:extLst>
            </p:cNvPr>
            <p:cNvSpPr txBox="1"/>
            <p:nvPr/>
          </p:nvSpPr>
          <p:spPr>
            <a:xfrm>
              <a:off x="127783" y="3860069"/>
              <a:ext cx="1171491" cy="348172"/>
            </a:xfrm>
            <a:prstGeom prst="rect">
              <a:avLst/>
            </a:prstGeom>
            <a:noFill/>
          </p:spPr>
          <p:txBody>
            <a:bodyPr wrap="square">
              <a:spAutoFit/>
            </a:bodyPr>
            <a:lstStyle/>
            <a:p>
              <a:pPr algn="r">
                <a:lnSpc>
                  <a:spcPts val="2080"/>
                </a:lnSpc>
              </a:pPr>
              <a:r>
                <a:rPr lang="en-US" sz="1200" spc="40" dirty="0">
                  <a:solidFill>
                    <a:srgbClr val="F7FAE3"/>
                  </a:solidFill>
                  <a:latin typeface="Avenir Next" panose="020B0503020202020204" pitchFamily="34" charset="0"/>
                </a:rPr>
                <a:t>-3</a:t>
              </a:r>
            </a:p>
          </p:txBody>
        </p:sp>
        <p:sp>
          <p:nvSpPr>
            <p:cNvPr id="123" name="TextBox 122">
              <a:extLst>
                <a:ext uri="{FF2B5EF4-FFF2-40B4-BE49-F238E27FC236}">
                  <a16:creationId xmlns:a16="http://schemas.microsoft.com/office/drawing/2014/main" id="{D8FEB26A-A943-CF02-A251-527DFD5C05C1}"/>
                </a:ext>
              </a:extLst>
            </p:cNvPr>
            <p:cNvSpPr txBox="1"/>
            <p:nvPr/>
          </p:nvSpPr>
          <p:spPr>
            <a:xfrm>
              <a:off x="127783" y="4171186"/>
              <a:ext cx="1171491" cy="348172"/>
            </a:xfrm>
            <a:prstGeom prst="rect">
              <a:avLst/>
            </a:prstGeom>
            <a:noFill/>
          </p:spPr>
          <p:txBody>
            <a:bodyPr wrap="square">
              <a:spAutoFit/>
            </a:bodyPr>
            <a:lstStyle/>
            <a:p>
              <a:pPr algn="r">
                <a:lnSpc>
                  <a:spcPts val="2080"/>
                </a:lnSpc>
              </a:pPr>
              <a:r>
                <a:rPr lang="en-US" sz="1200" spc="40" dirty="0">
                  <a:solidFill>
                    <a:srgbClr val="F7FAE3"/>
                  </a:solidFill>
                  <a:latin typeface="Avenir Next" panose="020B0503020202020204" pitchFamily="34" charset="0"/>
                </a:rPr>
                <a:t>-4</a:t>
              </a:r>
            </a:p>
          </p:txBody>
        </p:sp>
        <p:sp>
          <p:nvSpPr>
            <p:cNvPr id="124" name="TextBox 123">
              <a:extLst>
                <a:ext uri="{FF2B5EF4-FFF2-40B4-BE49-F238E27FC236}">
                  <a16:creationId xmlns:a16="http://schemas.microsoft.com/office/drawing/2014/main" id="{D474A17D-3523-9EA4-0797-E0828C9BC4CB}"/>
                </a:ext>
              </a:extLst>
            </p:cNvPr>
            <p:cNvSpPr txBox="1"/>
            <p:nvPr/>
          </p:nvSpPr>
          <p:spPr>
            <a:xfrm>
              <a:off x="127783" y="4482303"/>
              <a:ext cx="1171491" cy="348172"/>
            </a:xfrm>
            <a:prstGeom prst="rect">
              <a:avLst/>
            </a:prstGeom>
            <a:noFill/>
          </p:spPr>
          <p:txBody>
            <a:bodyPr wrap="square">
              <a:spAutoFit/>
            </a:bodyPr>
            <a:lstStyle/>
            <a:p>
              <a:pPr algn="r">
                <a:lnSpc>
                  <a:spcPts val="2080"/>
                </a:lnSpc>
              </a:pPr>
              <a:r>
                <a:rPr lang="en-US" sz="1200" spc="40" dirty="0">
                  <a:solidFill>
                    <a:srgbClr val="F7FAE3"/>
                  </a:solidFill>
                  <a:latin typeface="Avenir Next" panose="020B0503020202020204" pitchFamily="34" charset="0"/>
                </a:rPr>
                <a:t>-5</a:t>
              </a:r>
            </a:p>
          </p:txBody>
        </p:sp>
        <p:sp>
          <p:nvSpPr>
            <p:cNvPr id="125" name="TextBox 124">
              <a:extLst>
                <a:ext uri="{FF2B5EF4-FFF2-40B4-BE49-F238E27FC236}">
                  <a16:creationId xmlns:a16="http://schemas.microsoft.com/office/drawing/2014/main" id="{F3D56835-08DD-6E34-D9A9-FA77E78264A9}"/>
                </a:ext>
              </a:extLst>
            </p:cNvPr>
            <p:cNvSpPr txBox="1"/>
            <p:nvPr/>
          </p:nvSpPr>
          <p:spPr>
            <a:xfrm>
              <a:off x="127783" y="4793420"/>
              <a:ext cx="1171491" cy="348172"/>
            </a:xfrm>
            <a:prstGeom prst="rect">
              <a:avLst/>
            </a:prstGeom>
            <a:noFill/>
          </p:spPr>
          <p:txBody>
            <a:bodyPr wrap="square">
              <a:spAutoFit/>
            </a:bodyPr>
            <a:lstStyle/>
            <a:p>
              <a:pPr algn="r">
                <a:lnSpc>
                  <a:spcPts val="2080"/>
                </a:lnSpc>
              </a:pPr>
              <a:r>
                <a:rPr lang="en-US" sz="1200" spc="40" dirty="0">
                  <a:solidFill>
                    <a:srgbClr val="F7FAE3"/>
                  </a:solidFill>
                  <a:latin typeface="Avenir Next" panose="020B0503020202020204" pitchFamily="34" charset="0"/>
                </a:rPr>
                <a:t>-6</a:t>
              </a:r>
            </a:p>
          </p:txBody>
        </p:sp>
        <p:sp>
          <p:nvSpPr>
            <p:cNvPr id="126" name="TextBox 125">
              <a:extLst>
                <a:ext uri="{FF2B5EF4-FFF2-40B4-BE49-F238E27FC236}">
                  <a16:creationId xmlns:a16="http://schemas.microsoft.com/office/drawing/2014/main" id="{6475A542-F3F9-EF0A-30A6-EEA500036724}"/>
                </a:ext>
              </a:extLst>
            </p:cNvPr>
            <p:cNvSpPr txBox="1"/>
            <p:nvPr/>
          </p:nvSpPr>
          <p:spPr>
            <a:xfrm>
              <a:off x="127783" y="5104537"/>
              <a:ext cx="1171491" cy="348172"/>
            </a:xfrm>
            <a:prstGeom prst="rect">
              <a:avLst/>
            </a:prstGeom>
            <a:noFill/>
          </p:spPr>
          <p:txBody>
            <a:bodyPr wrap="square">
              <a:spAutoFit/>
            </a:bodyPr>
            <a:lstStyle/>
            <a:p>
              <a:pPr algn="r">
                <a:lnSpc>
                  <a:spcPts val="2080"/>
                </a:lnSpc>
              </a:pPr>
              <a:r>
                <a:rPr lang="en-US" sz="1200" spc="40" dirty="0">
                  <a:solidFill>
                    <a:srgbClr val="F7FAE3"/>
                  </a:solidFill>
                  <a:latin typeface="Avenir Next" panose="020B0503020202020204" pitchFamily="34" charset="0"/>
                </a:rPr>
                <a:t>-7</a:t>
              </a:r>
            </a:p>
          </p:txBody>
        </p:sp>
        <p:sp>
          <p:nvSpPr>
            <p:cNvPr id="127" name="TextBox 126">
              <a:extLst>
                <a:ext uri="{FF2B5EF4-FFF2-40B4-BE49-F238E27FC236}">
                  <a16:creationId xmlns:a16="http://schemas.microsoft.com/office/drawing/2014/main" id="{E707D923-C2D9-87E3-0801-28D3C7A59EC7}"/>
                </a:ext>
              </a:extLst>
            </p:cNvPr>
            <p:cNvSpPr txBox="1"/>
            <p:nvPr/>
          </p:nvSpPr>
          <p:spPr>
            <a:xfrm>
              <a:off x="127783" y="5415654"/>
              <a:ext cx="1171491" cy="348172"/>
            </a:xfrm>
            <a:prstGeom prst="rect">
              <a:avLst/>
            </a:prstGeom>
            <a:noFill/>
          </p:spPr>
          <p:txBody>
            <a:bodyPr wrap="square">
              <a:spAutoFit/>
            </a:bodyPr>
            <a:lstStyle/>
            <a:p>
              <a:pPr algn="r">
                <a:lnSpc>
                  <a:spcPts val="2080"/>
                </a:lnSpc>
              </a:pPr>
              <a:r>
                <a:rPr lang="en-US" sz="1200" spc="40" dirty="0">
                  <a:solidFill>
                    <a:srgbClr val="F7FAE3"/>
                  </a:solidFill>
                  <a:latin typeface="Avenir Next" panose="020B0503020202020204" pitchFamily="34" charset="0"/>
                </a:rPr>
                <a:t>-8</a:t>
              </a:r>
            </a:p>
          </p:txBody>
        </p:sp>
      </p:grpSp>
      <p:sp>
        <p:nvSpPr>
          <p:cNvPr id="128" name="TextBox 127">
            <a:extLst>
              <a:ext uri="{FF2B5EF4-FFF2-40B4-BE49-F238E27FC236}">
                <a16:creationId xmlns:a16="http://schemas.microsoft.com/office/drawing/2014/main" id="{3CFD5E2A-0DEE-08E9-B833-314125D9C139}"/>
              </a:ext>
            </a:extLst>
          </p:cNvPr>
          <p:cNvSpPr txBox="1"/>
          <p:nvPr/>
        </p:nvSpPr>
        <p:spPr>
          <a:xfrm>
            <a:off x="218629" y="2511642"/>
            <a:ext cx="12474743" cy="363561"/>
          </a:xfrm>
          <a:prstGeom prst="rect">
            <a:avLst/>
          </a:prstGeom>
          <a:noFill/>
        </p:spPr>
        <p:txBody>
          <a:bodyPr wrap="square">
            <a:spAutoFit/>
          </a:bodyPr>
          <a:lstStyle/>
          <a:p>
            <a:pPr>
              <a:lnSpc>
                <a:spcPts val="2080"/>
              </a:lnSpc>
            </a:pPr>
            <a:r>
              <a:rPr lang="en-US" spc="40" dirty="0">
                <a:solidFill>
                  <a:schemeClr val="bg1"/>
                </a:solidFill>
                <a:latin typeface="Avenir Next Medium" panose="020B0503020202020204" pitchFamily="34" charset="0"/>
              </a:rPr>
              <a:t>% reduction in relative child poverty rates due to taxes and income transfers in the U.S. vs. other countries</a:t>
            </a:r>
          </a:p>
        </p:txBody>
      </p:sp>
      <p:sp>
        <p:nvSpPr>
          <p:cNvPr id="17" name="TextBox 16">
            <a:extLst>
              <a:ext uri="{FF2B5EF4-FFF2-40B4-BE49-F238E27FC236}">
                <a16:creationId xmlns:a16="http://schemas.microsoft.com/office/drawing/2014/main" id="{52909099-3FBF-00A4-3607-CE8905C295F8}"/>
              </a:ext>
            </a:extLst>
          </p:cNvPr>
          <p:cNvSpPr txBox="1"/>
          <p:nvPr/>
        </p:nvSpPr>
        <p:spPr>
          <a:xfrm>
            <a:off x="130525" y="6406069"/>
            <a:ext cx="134734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Ref. 3</a:t>
            </a:r>
          </a:p>
        </p:txBody>
      </p:sp>
      <p:sp>
        <p:nvSpPr>
          <p:cNvPr id="19" name="TextBox 18">
            <a:extLst>
              <a:ext uri="{FF2B5EF4-FFF2-40B4-BE49-F238E27FC236}">
                <a16:creationId xmlns:a16="http://schemas.microsoft.com/office/drawing/2014/main" id="{3D0BB8F0-C99B-3CEC-2EB8-4BC38E4627D1}"/>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197029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7F9E3"/>
        </a:solidFill>
        <a:effectLst/>
      </p:bgPr>
    </p:bg>
    <p:spTree>
      <p:nvGrpSpPr>
        <p:cNvPr id="1" name=""/>
        <p:cNvGrpSpPr/>
        <p:nvPr/>
      </p:nvGrpSpPr>
      <p:grpSpPr>
        <a:xfrm>
          <a:off x="0" y="0"/>
          <a:ext cx="0" cy="0"/>
          <a:chOff x="0" y="0"/>
          <a:chExt cx="0" cy="0"/>
        </a:xfrm>
      </p:grpSpPr>
      <p:cxnSp>
        <p:nvCxnSpPr>
          <p:cNvPr id="37" name="Straight Connector 36">
            <a:extLst>
              <a:ext uri="{FF2B5EF4-FFF2-40B4-BE49-F238E27FC236}">
                <a16:creationId xmlns:a16="http://schemas.microsoft.com/office/drawing/2014/main" id="{E40E6508-7CE3-2819-A74C-CF0ED39EAE0E}"/>
              </a:ext>
            </a:extLst>
          </p:cNvPr>
          <p:cNvCxnSpPr>
            <a:cxnSpLocks/>
          </p:cNvCxnSpPr>
          <p:nvPr/>
        </p:nvCxnSpPr>
        <p:spPr>
          <a:xfrm>
            <a:off x="9431730" y="611628"/>
            <a:ext cx="0" cy="1126898"/>
          </a:xfrm>
          <a:prstGeom prst="line">
            <a:avLst/>
          </a:prstGeom>
          <a:ln w="1905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FE2A479-E72D-D93E-FE99-A211BE900D69}"/>
              </a:ext>
            </a:extLst>
          </p:cNvPr>
          <p:cNvSpPr/>
          <p:nvPr/>
        </p:nvSpPr>
        <p:spPr>
          <a:xfrm>
            <a:off x="-17873" y="-25994"/>
            <a:ext cx="6315320" cy="690998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6" name="Straight Connector 35">
            <a:extLst>
              <a:ext uri="{FF2B5EF4-FFF2-40B4-BE49-F238E27FC236}">
                <a16:creationId xmlns:a16="http://schemas.microsoft.com/office/drawing/2014/main" id="{6505AA2E-020D-226F-C36C-E6CF2B9F25A6}"/>
              </a:ext>
            </a:extLst>
          </p:cNvPr>
          <p:cNvCxnSpPr>
            <a:cxnSpLocks/>
          </p:cNvCxnSpPr>
          <p:nvPr/>
        </p:nvCxnSpPr>
        <p:spPr>
          <a:xfrm>
            <a:off x="3139787" y="594708"/>
            <a:ext cx="0" cy="1126898"/>
          </a:xfrm>
          <a:prstGeom prst="line">
            <a:avLst/>
          </a:prstGeom>
          <a:ln w="19050">
            <a:solidFill>
              <a:srgbClr val="E5E9D0"/>
            </a:solidFill>
            <a:prstDash val="sysDot"/>
          </a:ln>
        </p:spPr>
        <p:style>
          <a:lnRef idx="1">
            <a:schemeClr val="accent1"/>
          </a:lnRef>
          <a:fillRef idx="0">
            <a:schemeClr val="accent1"/>
          </a:fillRef>
          <a:effectRef idx="0">
            <a:schemeClr val="accent1"/>
          </a:effectRef>
          <a:fontRef idx="minor">
            <a:schemeClr val="tx1"/>
          </a:fontRef>
        </p:style>
      </p:cxnSp>
      <p:sp>
        <p:nvSpPr>
          <p:cNvPr id="10" name="Rounded Rectangle 9">
            <a:extLst>
              <a:ext uri="{FF2B5EF4-FFF2-40B4-BE49-F238E27FC236}">
                <a16:creationId xmlns:a16="http://schemas.microsoft.com/office/drawing/2014/main" id="{08249CA0-537D-1122-26C0-75CBB3E4074C}"/>
              </a:ext>
            </a:extLst>
          </p:cNvPr>
          <p:cNvSpPr/>
          <p:nvPr/>
        </p:nvSpPr>
        <p:spPr>
          <a:xfrm>
            <a:off x="8112868" y="392877"/>
            <a:ext cx="2480747" cy="733111"/>
          </a:xfrm>
          <a:prstGeom prst="roundRect">
            <a:avLst>
              <a:gd name="adj" fmla="val 5399"/>
            </a:avLst>
          </a:prstGeom>
          <a:solidFill>
            <a:srgbClr val="E5EAD6"/>
          </a:solidFill>
          <a:ln w="28575">
            <a:solidFill>
              <a:srgbClr val="DFE3D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65428EEA-D81A-1163-42D6-EDB683F06906}"/>
              </a:ext>
            </a:extLst>
          </p:cNvPr>
          <p:cNvGrpSpPr/>
          <p:nvPr/>
        </p:nvGrpSpPr>
        <p:grpSpPr>
          <a:xfrm>
            <a:off x="1524562" y="372999"/>
            <a:ext cx="3121477" cy="752989"/>
            <a:chOff x="6095" y="77325"/>
            <a:chExt cx="12191999" cy="869855"/>
          </a:xfrm>
        </p:grpSpPr>
        <p:sp>
          <p:nvSpPr>
            <p:cNvPr id="4" name="Rounded Rectangle 3">
              <a:extLst>
                <a:ext uri="{FF2B5EF4-FFF2-40B4-BE49-F238E27FC236}">
                  <a16:creationId xmlns:a16="http://schemas.microsoft.com/office/drawing/2014/main" id="{9305A853-9024-03A0-47C2-886BC2FC2E42}"/>
                </a:ext>
              </a:extLst>
            </p:cNvPr>
            <p:cNvSpPr/>
            <p:nvPr/>
          </p:nvSpPr>
          <p:spPr>
            <a:xfrm>
              <a:off x="6095" y="77325"/>
              <a:ext cx="12191999"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a:extLst>
                <a:ext uri="{FF2B5EF4-FFF2-40B4-BE49-F238E27FC236}">
                  <a16:creationId xmlns:a16="http://schemas.microsoft.com/office/drawing/2014/main" id="{54D6FDF8-1FFA-E5A0-7913-DD80B10A3F72}"/>
                </a:ext>
              </a:extLst>
            </p:cNvPr>
            <p:cNvSpPr/>
            <p:nvPr/>
          </p:nvSpPr>
          <p:spPr>
            <a:xfrm>
              <a:off x="103631" y="143301"/>
              <a:ext cx="11984736"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a:extLst>
              <a:ext uri="{FF2B5EF4-FFF2-40B4-BE49-F238E27FC236}">
                <a16:creationId xmlns:a16="http://schemas.microsoft.com/office/drawing/2014/main" id="{162D2F81-45EC-4F42-1EDD-0D69E1EE28DA}"/>
              </a:ext>
            </a:extLst>
          </p:cNvPr>
          <p:cNvSpPr txBox="1"/>
          <p:nvPr/>
        </p:nvSpPr>
        <p:spPr>
          <a:xfrm>
            <a:off x="1278034" y="455031"/>
            <a:ext cx="3611410" cy="584775"/>
          </a:xfrm>
          <a:prstGeom prst="rect">
            <a:avLst/>
          </a:prstGeom>
          <a:noFill/>
        </p:spPr>
        <p:txBody>
          <a:bodyPr wrap="square" rtlCol="0">
            <a:spAutoFit/>
          </a:bodyPr>
          <a:lstStyle/>
          <a:p>
            <a:pPr algn="ctr"/>
            <a:r>
              <a:rPr lang="en-US" sz="3200" spc="40">
                <a:solidFill>
                  <a:srgbClr val="FF7251"/>
                </a:solidFill>
                <a:latin typeface="Hardwick WF" pitchFamily="2" charset="0"/>
              </a:rPr>
              <a:t>WEALTHFARE</a:t>
            </a:r>
            <a:endParaRPr lang="en-US" sz="3200" spc="40" dirty="0">
              <a:solidFill>
                <a:srgbClr val="FF7251"/>
              </a:solidFill>
              <a:latin typeface="Hardwick WF" pitchFamily="2" charset="0"/>
            </a:endParaRPr>
          </a:p>
        </p:txBody>
      </p:sp>
      <p:sp>
        <p:nvSpPr>
          <p:cNvPr id="16" name="TextBox 15">
            <a:extLst>
              <a:ext uri="{FF2B5EF4-FFF2-40B4-BE49-F238E27FC236}">
                <a16:creationId xmlns:a16="http://schemas.microsoft.com/office/drawing/2014/main" id="{57E1A528-6FEF-0121-8664-DE37A3C3A7DE}"/>
              </a:ext>
            </a:extLst>
          </p:cNvPr>
          <p:cNvSpPr txBox="1"/>
          <p:nvPr/>
        </p:nvSpPr>
        <p:spPr>
          <a:xfrm>
            <a:off x="6990887" y="3132335"/>
            <a:ext cx="5742052" cy="929742"/>
          </a:xfrm>
          <a:prstGeom prst="rect">
            <a:avLst/>
          </a:prstGeom>
          <a:noFill/>
        </p:spPr>
        <p:txBody>
          <a:bodyPr wrap="square">
            <a:spAutoFit/>
          </a:bodyPr>
          <a:lstStyle/>
          <a:p>
            <a:pPr>
              <a:lnSpc>
                <a:spcPts val="2220"/>
              </a:lnSpc>
            </a:pPr>
            <a:r>
              <a:rPr lang="en-US" sz="1600" b="1" i="1" spc="40" dirty="0">
                <a:solidFill>
                  <a:schemeClr val="accent6">
                    <a:lumMod val="50000"/>
                  </a:schemeClr>
                </a:solidFill>
                <a:latin typeface="Avenir Next" panose="020B0503020202020204" pitchFamily="34" charset="0"/>
              </a:rPr>
              <a:t>File taxes automatically</a:t>
            </a:r>
            <a:r>
              <a:rPr lang="en-US" sz="1600" spc="40" dirty="0">
                <a:solidFill>
                  <a:schemeClr val="accent6">
                    <a:lumMod val="50000"/>
                  </a:schemeClr>
                </a:solidFill>
                <a:latin typeface="Avenir Next" panose="020B0503020202020204" pitchFamily="34" charset="0"/>
              </a:rPr>
              <a:t>, ensuring citizens pay </a:t>
            </a:r>
          </a:p>
          <a:p>
            <a:pPr>
              <a:lnSpc>
                <a:spcPts val="2220"/>
              </a:lnSpc>
            </a:pPr>
            <a:r>
              <a:rPr lang="en-US" sz="1600" spc="40" dirty="0">
                <a:solidFill>
                  <a:schemeClr val="accent6">
                    <a:lumMod val="50000"/>
                  </a:schemeClr>
                </a:solidFill>
                <a:latin typeface="Avenir Next" panose="020B0503020202020204" pitchFamily="34" charset="0"/>
              </a:rPr>
              <a:t>what they owe and receive benefits owed to </a:t>
            </a:r>
          </a:p>
          <a:p>
            <a:pPr>
              <a:lnSpc>
                <a:spcPts val="2220"/>
              </a:lnSpc>
            </a:pPr>
            <a:r>
              <a:rPr lang="en-US" sz="1600" spc="40" dirty="0">
                <a:solidFill>
                  <a:schemeClr val="accent6">
                    <a:lumMod val="50000"/>
                  </a:schemeClr>
                </a:solidFill>
                <a:latin typeface="Avenir Next" panose="020B0503020202020204" pitchFamily="34" charset="0"/>
              </a:rPr>
              <a:t>them.</a:t>
            </a:r>
          </a:p>
        </p:txBody>
      </p:sp>
      <p:sp>
        <p:nvSpPr>
          <p:cNvPr id="18" name="Rounded Rectangle 17">
            <a:extLst>
              <a:ext uri="{FF2B5EF4-FFF2-40B4-BE49-F238E27FC236}">
                <a16:creationId xmlns:a16="http://schemas.microsoft.com/office/drawing/2014/main" id="{5B5912D1-F12D-F1FC-CCA5-AC7A32C24D25}"/>
              </a:ext>
            </a:extLst>
          </p:cNvPr>
          <p:cNvSpPr/>
          <p:nvPr/>
        </p:nvSpPr>
        <p:spPr>
          <a:xfrm>
            <a:off x="1172161" y="2315483"/>
            <a:ext cx="3156723" cy="467938"/>
          </a:xfrm>
          <a:prstGeom prst="roundRect">
            <a:avLst>
              <a:gd name="adj" fmla="val 0"/>
            </a:avLst>
          </a:prstGeom>
          <a:solidFill>
            <a:schemeClr val="tx1"/>
          </a:solidFill>
          <a:ln w="28575" cmpd="sng">
            <a:solidFill>
              <a:srgbClr val="807C7C"/>
            </a:solidFill>
            <a:prstDash val="sysDot"/>
            <a:extLst>
              <a:ext uri="{C807C97D-BFC1-408E-A445-0C87EB9F89A2}">
                <ask:lineSketchStyleProps xmlns:ask="http://schemas.microsoft.com/office/drawing/2018/sketchyshapes" sd="1219033472">
                  <a:custGeom>
                    <a:avLst/>
                    <a:gdLst>
                      <a:gd name="connsiteX0" fmla="*/ 0 w 4944315"/>
                      <a:gd name="connsiteY0" fmla="*/ 0 h 1207149"/>
                      <a:gd name="connsiteX1" fmla="*/ 0 w 4944315"/>
                      <a:gd name="connsiteY1" fmla="*/ 0 h 1207149"/>
                      <a:gd name="connsiteX2" fmla="*/ 4944315 w 4944315"/>
                      <a:gd name="connsiteY2" fmla="*/ 0 h 1207149"/>
                      <a:gd name="connsiteX3" fmla="*/ 4944315 w 4944315"/>
                      <a:gd name="connsiteY3" fmla="*/ 0 h 1207149"/>
                      <a:gd name="connsiteX4" fmla="*/ 4944315 w 4944315"/>
                      <a:gd name="connsiteY4" fmla="*/ 1207149 h 1207149"/>
                      <a:gd name="connsiteX5" fmla="*/ 4944315 w 4944315"/>
                      <a:gd name="connsiteY5" fmla="*/ 1207149 h 1207149"/>
                      <a:gd name="connsiteX6" fmla="*/ 0 w 4944315"/>
                      <a:gd name="connsiteY6" fmla="*/ 1207149 h 1207149"/>
                      <a:gd name="connsiteX7" fmla="*/ 0 w 4944315"/>
                      <a:gd name="connsiteY7" fmla="*/ 1207149 h 1207149"/>
                      <a:gd name="connsiteX8" fmla="*/ 0 w 4944315"/>
                      <a:gd name="connsiteY8" fmla="*/ 0 h 120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4315" h="1207149" fill="none" extrusionOk="0">
                        <a:moveTo>
                          <a:pt x="0" y="0"/>
                        </a:moveTo>
                        <a:lnTo>
                          <a:pt x="0" y="0"/>
                        </a:lnTo>
                        <a:cubicBezTo>
                          <a:pt x="557245" y="-49533"/>
                          <a:pt x="2597248" y="-14809"/>
                          <a:pt x="4944315" y="0"/>
                        </a:cubicBezTo>
                        <a:lnTo>
                          <a:pt x="4944315" y="0"/>
                        </a:lnTo>
                        <a:cubicBezTo>
                          <a:pt x="5046399" y="351275"/>
                          <a:pt x="5027310" y="840744"/>
                          <a:pt x="4944315" y="1207149"/>
                        </a:cubicBezTo>
                        <a:lnTo>
                          <a:pt x="4944315" y="1207149"/>
                        </a:lnTo>
                        <a:cubicBezTo>
                          <a:pt x="4157106" y="1158918"/>
                          <a:pt x="1659160" y="1291604"/>
                          <a:pt x="0" y="1207149"/>
                        </a:cubicBezTo>
                        <a:lnTo>
                          <a:pt x="0" y="1207149"/>
                        </a:lnTo>
                        <a:cubicBezTo>
                          <a:pt x="-79153" y="1045544"/>
                          <a:pt x="-53725" y="464649"/>
                          <a:pt x="0" y="0"/>
                        </a:cubicBezTo>
                        <a:close/>
                      </a:path>
                      <a:path w="4944315" h="1207149" stroke="0" extrusionOk="0">
                        <a:moveTo>
                          <a:pt x="0" y="0"/>
                        </a:moveTo>
                        <a:lnTo>
                          <a:pt x="0" y="0"/>
                        </a:lnTo>
                        <a:cubicBezTo>
                          <a:pt x="751759" y="118645"/>
                          <a:pt x="3979276" y="116012"/>
                          <a:pt x="4944315" y="0"/>
                        </a:cubicBezTo>
                        <a:lnTo>
                          <a:pt x="4944315" y="0"/>
                        </a:lnTo>
                        <a:cubicBezTo>
                          <a:pt x="5026645" y="155128"/>
                          <a:pt x="4981840" y="1067061"/>
                          <a:pt x="4944315" y="1207149"/>
                        </a:cubicBezTo>
                        <a:lnTo>
                          <a:pt x="4944315" y="1207149"/>
                        </a:lnTo>
                        <a:cubicBezTo>
                          <a:pt x="3985025" y="1341749"/>
                          <a:pt x="1291269" y="1049953"/>
                          <a:pt x="0" y="1207149"/>
                        </a:cubicBezTo>
                        <a:lnTo>
                          <a:pt x="0" y="1207149"/>
                        </a:lnTo>
                        <a:cubicBezTo>
                          <a:pt x="-65885" y="947997"/>
                          <a:pt x="20823" y="542399"/>
                          <a:pt x="0" y="0"/>
                        </a:cubicBezTo>
                        <a:close/>
                      </a:path>
                    </a:pathLst>
                  </a:custGeom>
                  <ask:type>
                    <ask:lineSketchNone/>
                  </ask:type>
                </ask:lineSketchStyleProps>
              </a:ext>
            </a:extLst>
          </a:ln>
          <a:effectLst>
            <a:outerShdw blurRad="474909" dist="38100" dir="5400000" sx="117117" sy="117117" algn="t" rotWithShape="0">
              <a:prstClr val="black">
                <a:alpha val="0"/>
              </a:prstClr>
            </a:outerShdw>
          </a:effectLst>
          <a:scene3d>
            <a:camera prst="obliqueTopLeft"/>
            <a:lightRig rig="threePt" dir="t"/>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ed Rectangle 18">
            <a:extLst>
              <a:ext uri="{FF2B5EF4-FFF2-40B4-BE49-F238E27FC236}">
                <a16:creationId xmlns:a16="http://schemas.microsoft.com/office/drawing/2014/main" id="{282BE4D3-05AC-0EBE-2F71-C3CB36DA9114}"/>
              </a:ext>
            </a:extLst>
          </p:cNvPr>
          <p:cNvSpPr/>
          <p:nvPr/>
        </p:nvSpPr>
        <p:spPr>
          <a:xfrm>
            <a:off x="589069" y="2111254"/>
            <a:ext cx="867071" cy="509810"/>
          </a:xfrm>
          <a:prstGeom prst="roundRect">
            <a:avLst>
              <a:gd name="adj" fmla="val 5100"/>
            </a:avLst>
          </a:prstGeom>
          <a:solidFill>
            <a:schemeClr val="tx1"/>
          </a:solidFill>
          <a:ln w="28575" cmpd="tri">
            <a:noFill/>
            <a:prstDash val="solid"/>
            <a:extLst>
              <a:ext uri="{C807C97D-BFC1-408E-A445-0C87EB9F89A2}">
                <ask:lineSketchStyleProps xmlns:ask="http://schemas.microsoft.com/office/drawing/2018/sketchyshapes" sd="1219033472">
                  <a:custGeom>
                    <a:avLst/>
                    <a:gdLst>
                      <a:gd name="connsiteX0" fmla="*/ 0 w 4944315"/>
                      <a:gd name="connsiteY0" fmla="*/ 0 h 1207149"/>
                      <a:gd name="connsiteX1" fmla="*/ 0 w 4944315"/>
                      <a:gd name="connsiteY1" fmla="*/ 0 h 1207149"/>
                      <a:gd name="connsiteX2" fmla="*/ 4944315 w 4944315"/>
                      <a:gd name="connsiteY2" fmla="*/ 0 h 1207149"/>
                      <a:gd name="connsiteX3" fmla="*/ 4944315 w 4944315"/>
                      <a:gd name="connsiteY3" fmla="*/ 0 h 1207149"/>
                      <a:gd name="connsiteX4" fmla="*/ 4944315 w 4944315"/>
                      <a:gd name="connsiteY4" fmla="*/ 1207149 h 1207149"/>
                      <a:gd name="connsiteX5" fmla="*/ 4944315 w 4944315"/>
                      <a:gd name="connsiteY5" fmla="*/ 1207149 h 1207149"/>
                      <a:gd name="connsiteX6" fmla="*/ 0 w 4944315"/>
                      <a:gd name="connsiteY6" fmla="*/ 1207149 h 1207149"/>
                      <a:gd name="connsiteX7" fmla="*/ 0 w 4944315"/>
                      <a:gd name="connsiteY7" fmla="*/ 1207149 h 1207149"/>
                      <a:gd name="connsiteX8" fmla="*/ 0 w 4944315"/>
                      <a:gd name="connsiteY8" fmla="*/ 0 h 120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4315" h="1207149" fill="none" extrusionOk="0">
                        <a:moveTo>
                          <a:pt x="0" y="0"/>
                        </a:moveTo>
                        <a:lnTo>
                          <a:pt x="0" y="0"/>
                        </a:lnTo>
                        <a:cubicBezTo>
                          <a:pt x="557245" y="-49533"/>
                          <a:pt x="2597248" y="-14809"/>
                          <a:pt x="4944315" y="0"/>
                        </a:cubicBezTo>
                        <a:lnTo>
                          <a:pt x="4944315" y="0"/>
                        </a:lnTo>
                        <a:cubicBezTo>
                          <a:pt x="5046399" y="351275"/>
                          <a:pt x="5027310" y="840744"/>
                          <a:pt x="4944315" y="1207149"/>
                        </a:cubicBezTo>
                        <a:lnTo>
                          <a:pt x="4944315" y="1207149"/>
                        </a:lnTo>
                        <a:cubicBezTo>
                          <a:pt x="4157106" y="1158918"/>
                          <a:pt x="1659160" y="1291604"/>
                          <a:pt x="0" y="1207149"/>
                        </a:cubicBezTo>
                        <a:lnTo>
                          <a:pt x="0" y="1207149"/>
                        </a:lnTo>
                        <a:cubicBezTo>
                          <a:pt x="-79153" y="1045544"/>
                          <a:pt x="-53725" y="464649"/>
                          <a:pt x="0" y="0"/>
                        </a:cubicBezTo>
                        <a:close/>
                      </a:path>
                      <a:path w="4944315" h="1207149" stroke="0" extrusionOk="0">
                        <a:moveTo>
                          <a:pt x="0" y="0"/>
                        </a:moveTo>
                        <a:lnTo>
                          <a:pt x="0" y="0"/>
                        </a:lnTo>
                        <a:cubicBezTo>
                          <a:pt x="751759" y="118645"/>
                          <a:pt x="3979276" y="116012"/>
                          <a:pt x="4944315" y="0"/>
                        </a:cubicBezTo>
                        <a:lnTo>
                          <a:pt x="4944315" y="0"/>
                        </a:lnTo>
                        <a:cubicBezTo>
                          <a:pt x="5026645" y="155128"/>
                          <a:pt x="4981840" y="1067061"/>
                          <a:pt x="4944315" y="1207149"/>
                        </a:cubicBezTo>
                        <a:lnTo>
                          <a:pt x="4944315" y="1207149"/>
                        </a:lnTo>
                        <a:cubicBezTo>
                          <a:pt x="3985025" y="1341749"/>
                          <a:pt x="1291269" y="1049953"/>
                          <a:pt x="0" y="1207149"/>
                        </a:cubicBezTo>
                        <a:lnTo>
                          <a:pt x="0" y="1207149"/>
                        </a:lnTo>
                        <a:cubicBezTo>
                          <a:pt x="-65885" y="947997"/>
                          <a:pt x="20823" y="542399"/>
                          <a:pt x="0" y="0"/>
                        </a:cubicBezTo>
                        <a:close/>
                      </a:path>
                    </a:pathLst>
                  </a:custGeom>
                  <ask:type>
                    <ask:lineSketchNone/>
                  </ask:type>
                </ask:lineSketchStyleProps>
              </a:ext>
            </a:extLst>
          </a:ln>
          <a:effectLst>
            <a:outerShdw blurRad="474909" dist="38100" dir="5400000" sx="117117" sy="117117" algn="t" rotWithShape="0">
              <a:prstClr val="black">
                <a:alpha val="67000"/>
              </a:prstClr>
            </a:outerShdw>
          </a:effectLst>
          <a:scene3d>
            <a:camera prst="obliqueTopLeft"/>
            <a:lightRig rig="threePt" dir="t"/>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descr="Open quotation mark with solid fill">
            <a:extLst>
              <a:ext uri="{FF2B5EF4-FFF2-40B4-BE49-F238E27FC236}">
                <a16:creationId xmlns:a16="http://schemas.microsoft.com/office/drawing/2014/main" id="{2D5B18F4-57DE-55EE-D8CC-D1FD67EBFC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0982" y="1840933"/>
            <a:ext cx="829792" cy="858716"/>
          </a:xfrm>
          <a:prstGeom prst="rect">
            <a:avLst/>
          </a:prstGeom>
        </p:spPr>
      </p:pic>
      <p:sp>
        <p:nvSpPr>
          <p:cNvPr id="21" name="TextBox 20">
            <a:extLst>
              <a:ext uri="{FF2B5EF4-FFF2-40B4-BE49-F238E27FC236}">
                <a16:creationId xmlns:a16="http://schemas.microsoft.com/office/drawing/2014/main" id="{62797F1B-2FDB-A4F9-85BB-4C3165024445}"/>
              </a:ext>
            </a:extLst>
          </p:cNvPr>
          <p:cNvSpPr txBox="1"/>
          <p:nvPr/>
        </p:nvSpPr>
        <p:spPr>
          <a:xfrm>
            <a:off x="1531621" y="2378272"/>
            <a:ext cx="3463477" cy="369332"/>
          </a:xfrm>
          <a:prstGeom prst="rect">
            <a:avLst/>
          </a:prstGeom>
          <a:noFill/>
        </p:spPr>
        <p:txBody>
          <a:bodyPr wrap="square" rtlCol="0">
            <a:spAutoFit/>
          </a:bodyPr>
          <a:lstStyle/>
          <a:p>
            <a:r>
              <a:rPr lang="en-US" dirty="0">
                <a:solidFill>
                  <a:schemeClr val="bg1"/>
                </a:solidFill>
                <a:latin typeface="Courier New" panose="02070309020205020404" pitchFamily="49" charset="0"/>
                <a:cs typeface="Courier New" panose="02070309020205020404" pitchFamily="49" charset="0"/>
              </a:rPr>
              <a:t>Taxes should hurt.</a:t>
            </a:r>
          </a:p>
        </p:txBody>
      </p:sp>
      <p:sp>
        <p:nvSpPr>
          <p:cNvPr id="2" name="TextBox 1">
            <a:extLst>
              <a:ext uri="{FF2B5EF4-FFF2-40B4-BE49-F238E27FC236}">
                <a16:creationId xmlns:a16="http://schemas.microsoft.com/office/drawing/2014/main" id="{EEC33755-4376-8513-5139-314A40E2DBAC}"/>
              </a:ext>
            </a:extLst>
          </p:cNvPr>
          <p:cNvSpPr txBox="1"/>
          <p:nvPr/>
        </p:nvSpPr>
        <p:spPr>
          <a:xfrm>
            <a:off x="7953934" y="479953"/>
            <a:ext cx="2798610" cy="584775"/>
          </a:xfrm>
          <a:prstGeom prst="rect">
            <a:avLst/>
          </a:prstGeom>
          <a:noFill/>
        </p:spPr>
        <p:txBody>
          <a:bodyPr wrap="square" rtlCol="0">
            <a:spAutoFit/>
          </a:bodyPr>
          <a:lstStyle/>
          <a:p>
            <a:pPr algn="ctr"/>
            <a:r>
              <a:rPr lang="en-US" sz="3200" spc="40">
                <a:solidFill>
                  <a:schemeClr val="tx1">
                    <a:lumMod val="85000"/>
                    <a:lumOff val="15000"/>
                  </a:schemeClr>
                </a:solidFill>
                <a:latin typeface="Hardwick WF" pitchFamily="2" charset="0"/>
              </a:rPr>
              <a:t>WELFARE</a:t>
            </a:r>
            <a:endParaRPr lang="en-US" sz="3200" spc="40" dirty="0">
              <a:solidFill>
                <a:srgbClr val="FF7251"/>
              </a:solidFill>
              <a:latin typeface="Hardwick WF" pitchFamily="2" charset="0"/>
            </a:endParaRPr>
          </a:p>
        </p:txBody>
      </p:sp>
      <p:grpSp>
        <p:nvGrpSpPr>
          <p:cNvPr id="8" name="Group 7">
            <a:extLst>
              <a:ext uri="{FF2B5EF4-FFF2-40B4-BE49-F238E27FC236}">
                <a16:creationId xmlns:a16="http://schemas.microsoft.com/office/drawing/2014/main" id="{685EA664-8853-9E85-3EE0-125F861145B1}"/>
              </a:ext>
            </a:extLst>
          </p:cNvPr>
          <p:cNvGrpSpPr/>
          <p:nvPr/>
        </p:nvGrpSpPr>
        <p:grpSpPr>
          <a:xfrm>
            <a:off x="6540296" y="1433479"/>
            <a:ext cx="5472643" cy="968821"/>
            <a:chOff x="1305731" y="996479"/>
            <a:chExt cx="9572476" cy="785318"/>
          </a:xfrm>
        </p:grpSpPr>
        <p:sp>
          <p:nvSpPr>
            <p:cNvPr id="9" name="Octagon 8">
              <a:extLst>
                <a:ext uri="{FF2B5EF4-FFF2-40B4-BE49-F238E27FC236}">
                  <a16:creationId xmlns:a16="http://schemas.microsoft.com/office/drawing/2014/main" id="{1788E603-3A13-6308-8A30-D49C899A0D88}"/>
                </a:ext>
              </a:extLst>
            </p:cNvPr>
            <p:cNvSpPr/>
            <p:nvPr/>
          </p:nvSpPr>
          <p:spPr>
            <a:xfrm>
              <a:off x="1305731" y="996479"/>
              <a:ext cx="9572476" cy="785318"/>
            </a:xfrm>
            <a:prstGeom prst="octagon">
              <a:avLst/>
            </a:prstGeom>
            <a:solidFill>
              <a:srgbClr val="9DC485"/>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ctagon 10">
              <a:extLst>
                <a:ext uri="{FF2B5EF4-FFF2-40B4-BE49-F238E27FC236}">
                  <a16:creationId xmlns:a16="http://schemas.microsoft.com/office/drawing/2014/main" id="{CFDDC54C-21AB-D84D-FB6B-37C129D3322A}"/>
                </a:ext>
              </a:extLst>
            </p:cNvPr>
            <p:cNvSpPr/>
            <p:nvPr/>
          </p:nvSpPr>
          <p:spPr>
            <a:xfrm>
              <a:off x="1418469" y="1083956"/>
              <a:ext cx="9390303" cy="606617"/>
            </a:xfrm>
            <a:prstGeom prst="octagon">
              <a:avLst/>
            </a:prstGeom>
            <a:solidFill>
              <a:schemeClr val="accent6">
                <a:lumMod val="60000"/>
                <a:lumOff val="40000"/>
              </a:schemeClr>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a:extLst>
              <a:ext uri="{FF2B5EF4-FFF2-40B4-BE49-F238E27FC236}">
                <a16:creationId xmlns:a16="http://schemas.microsoft.com/office/drawing/2014/main" id="{E6373A9F-6ACD-4D17-ABF1-8B443E9DCBFB}"/>
              </a:ext>
            </a:extLst>
          </p:cNvPr>
          <p:cNvGrpSpPr/>
          <p:nvPr/>
        </p:nvGrpSpPr>
        <p:grpSpPr>
          <a:xfrm>
            <a:off x="6720252" y="1605300"/>
            <a:ext cx="607980" cy="631997"/>
            <a:chOff x="1349090" y="1014346"/>
            <a:chExt cx="886592" cy="785318"/>
          </a:xfrm>
        </p:grpSpPr>
        <p:pic>
          <p:nvPicPr>
            <p:cNvPr id="13" name="Graphic 12" descr="Key with solid fill">
              <a:extLst>
                <a:ext uri="{FF2B5EF4-FFF2-40B4-BE49-F238E27FC236}">
                  <a16:creationId xmlns:a16="http://schemas.microsoft.com/office/drawing/2014/main" id="{245DCBC3-54D3-D0FE-5377-30A40ED3AB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49090" y="1014346"/>
              <a:ext cx="886592" cy="785318"/>
            </a:xfrm>
            <a:prstGeom prst="rect">
              <a:avLst/>
            </a:prstGeom>
          </p:spPr>
        </p:pic>
        <p:sp>
          <p:nvSpPr>
            <p:cNvPr id="15" name="Snip Same Side Corner Rectangle 14">
              <a:extLst>
                <a:ext uri="{FF2B5EF4-FFF2-40B4-BE49-F238E27FC236}">
                  <a16:creationId xmlns:a16="http://schemas.microsoft.com/office/drawing/2014/main" id="{2CCA6B12-47A3-4A5D-5C41-0E43392AA903}"/>
                </a:ext>
              </a:extLst>
            </p:cNvPr>
            <p:cNvSpPr/>
            <p:nvPr/>
          </p:nvSpPr>
          <p:spPr>
            <a:xfrm rot="16200000">
              <a:off x="1387043" y="1208950"/>
              <a:ext cx="372568" cy="414796"/>
            </a:xfrm>
            <a:prstGeom prst="snip2SameRect">
              <a:avLst>
                <a:gd name="adj1" fmla="val 21679"/>
                <a:gd name="adj2" fmla="val 3659"/>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ounded Rectangle 24">
              <a:extLst>
                <a:ext uri="{FF2B5EF4-FFF2-40B4-BE49-F238E27FC236}">
                  <a16:creationId xmlns:a16="http://schemas.microsoft.com/office/drawing/2014/main" id="{B787BD5E-6B8C-C6EF-A217-50C9EBBE2E48}"/>
                </a:ext>
              </a:extLst>
            </p:cNvPr>
            <p:cNvSpPr/>
            <p:nvPr/>
          </p:nvSpPr>
          <p:spPr>
            <a:xfrm>
              <a:off x="1486180" y="1370395"/>
              <a:ext cx="66096" cy="93457"/>
            </a:xfrm>
            <a:prstGeom prst="round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TextBox 25">
            <a:extLst>
              <a:ext uri="{FF2B5EF4-FFF2-40B4-BE49-F238E27FC236}">
                <a16:creationId xmlns:a16="http://schemas.microsoft.com/office/drawing/2014/main" id="{40549605-1A5C-F02D-1020-2887EF36B94C}"/>
              </a:ext>
            </a:extLst>
          </p:cNvPr>
          <p:cNvSpPr txBox="1"/>
          <p:nvPr/>
        </p:nvSpPr>
        <p:spPr>
          <a:xfrm>
            <a:off x="7360457" y="1672571"/>
            <a:ext cx="5325896" cy="523220"/>
          </a:xfrm>
          <a:prstGeom prst="rect">
            <a:avLst/>
          </a:prstGeom>
          <a:noFill/>
        </p:spPr>
        <p:txBody>
          <a:bodyPr wrap="square" rtlCol="0">
            <a:spAutoFit/>
          </a:bodyPr>
          <a:lstStyle/>
          <a:p>
            <a:r>
              <a:rPr lang="en-US" sz="1400" dirty="0">
                <a:solidFill>
                  <a:srgbClr val="2E481D"/>
                </a:solidFill>
                <a:latin typeface="Avenir Medium" panose="02000503020000020003" pitchFamily="2" charset="0"/>
              </a:rPr>
              <a:t>How we collect taxes and give benefits matters. Flip </a:t>
            </a:r>
          </a:p>
          <a:p>
            <a:r>
              <a:rPr lang="en-US" sz="1400" dirty="0">
                <a:solidFill>
                  <a:srgbClr val="2E481D"/>
                </a:solidFill>
                <a:latin typeface="Avenir Medium" panose="02000503020000020003" pitchFamily="2" charset="0"/>
              </a:rPr>
              <a:t>the delivery system to prioritize the most vulnerable.</a:t>
            </a:r>
          </a:p>
        </p:txBody>
      </p:sp>
      <p:grpSp>
        <p:nvGrpSpPr>
          <p:cNvPr id="35" name="Group 34">
            <a:extLst>
              <a:ext uri="{FF2B5EF4-FFF2-40B4-BE49-F238E27FC236}">
                <a16:creationId xmlns:a16="http://schemas.microsoft.com/office/drawing/2014/main" id="{E0DC80CF-96C1-07BA-2E6C-CBC6F6991D91}"/>
              </a:ext>
            </a:extLst>
          </p:cNvPr>
          <p:cNvGrpSpPr/>
          <p:nvPr/>
        </p:nvGrpSpPr>
        <p:grpSpPr>
          <a:xfrm>
            <a:off x="605275" y="1282612"/>
            <a:ext cx="5048372" cy="636487"/>
            <a:chOff x="330040" y="1158385"/>
            <a:chExt cx="5840814" cy="942623"/>
          </a:xfrm>
        </p:grpSpPr>
        <p:sp>
          <p:nvSpPr>
            <p:cNvPr id="28" name="Octagon 27">
              <a:extLst>
                <a:ext uri="{FF2B5EF4-FFF2-40B4-BE49-F238E27FC236}">
                  <a16:creationId xmlns:a16="http://schemas.microsoft.com/office/drawing/2014/main" id="{C6459286-8EDC-B220-D1C4-1392793BDFFA}"/>
                </a:ext>
              </a:extLst>
            </p:cNvPr>
            <p:cNvSpPr/>
            <p:nvPr/>
          </p:nvSpPr>
          <p:spPr>
            <a:xfrm>
              <a:off x="330040" y="1158385"/>
              <a:ext cx="5840814" cy="942623"/>
            </a:xfrm>
            <a:prstGeom prst="octagon">
              <a:avLst/>
            </a:prstGeom>
            <a:solidFill>
              <a:srgbClr val="191819"/>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ctagon 28">
              <a:extLst>
                <a:ext uri="{FF2B5EF4-FFF2-40B4-BE49-F238E27FC236}">
                  <a16:creationId xmlns:a16="http://schemas.microsoft.com/office/drawing/2014/main" id="{3C0CFA63-B2DD-61CD-9208-8E6F27EDE625}"/>
                </a:ext>
              </a:extLst>
            </p:cNvPr>
            <p:cNvSpPr/>
            <p:nvPr/>
          </p:nvSpPr>
          <p:spPr>
            <a:xfrm>
              <a:off x="437103" y="1219813"/>
              <a:ext cx="5626685" cy="790107"/>
            </a:xfrm>
            <a:prstGeom prst="octagon">
              <a:avLst/>
            </a:prstGeom>
            <a:solidFill>
              <a:srgbClr val="201F20"/>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 name="Group 29">
            <a:extLst>
              <a:ext uri="{FF2B5EF4-FFF2-40B4-BE49-F238E27FC236}">
                <a16:creationId xmlns:a16="http://schemas.microsoft.com/office/drawing/2014/main" id="{38E8E4F1-3BF7-64C1-BCD9-98E1B0D265A1}"/>
              </a:ext>
            </a:extLst>
          </p:cNvPr>
          <p:cNvGrpSpPr/>
          <p:nvPr/>
        </p:nvGrpSpPr>
        <p:grpSpPr>
          <a:xfrm>
            <a:off x="854582" y="1225043"/>
            <a:ext cx="716997" cy="731109"/>
            <a:chOff x="376198" y="1113149"/>
            <a:chExt cx="869855" cy="869855"/>
          </a:xfrm>
        </p:grpSpPr>
        <p:pic>
          <p:nvPicPr>
            <p:cNvPr id="31" name="Graphic 30" descr="Key with solid fill">
              <a:extLst>
                <a:ext uri="{FF2B5EF4-FFF2-40B4-BE49-F238E27FC236}">
                  <a16:creationId xmlns:a16="http://schemas.microsoft.com/office/drawing/2014/main" id="{050C42C0-C0D3-1C61-702A-F4A3AB1D49F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6198" y="1113149"/>
              <a:ext cx="869855" cy="869855"/>
            </a:xfrm>
            <a:prstGeom prst="rect">
              <a:avLst/>
            </a:prstGeom>
          </p:spPr>
        </p:pic>
        <p:sp>
          <p:nvSpPr>
            <p:cNvPr id="32" name="Snip Same Side Corner Rectangle 31">
              <a:extLst>
                <a:ext uri="{FF2B5EF4-FFF2-40B4-BE49-F238E27FC236}">
                  <a16:creationId xmlns:a16="http://schemas.microsoft.com/office/drawing/2014/main" id="{790B198C-56BB-77D4-CA19-79EBB7F106E5}"/>
                </a:ext>
              </a:extLst>
            </p:cNvPr>
            <p:cNvSpPr/>
            <p:nvPr/>
          </p:nvSpPr>
          <p:spPr>
            <a:xfrm rot="16200000">
              <a:off x="384690" y="1357214"/>
              <a:ext cx="389827" cy="388244"/>
            </a:xfrm>
            <a:prstGeom prst="snip2SameRect">
              <a:avLst>
                <a:gd name="adj1" fmla="val 21679"/>
                <a:gd name="adj2" fmla="val 3659"/>
              </a:avLst>
            </a:prstGeom>
            <a:solidFill>
              <a:srgbClr val="E5E9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ounded Rectangle 32">
              <a:extLst>
                <a:ext uri="{FF2B5EF4-FFF2-40B4-BE49-F238E27FC236}">
                  <a16:creationId xmlns:a16="http://schemas.microsoft.com/office/drawing/2014/main" id="{020B9AE9-361B-CBC2-0A6F-0BB86182E2E7}"/>
                </a:ext>
              </a:extLst>
            </p:cNvPr>
            <p:cNvSpPr/>
            <p:nvPr/>
          </p:nvSpPr>
          <p:spPr>
            <a:xfrm>
              <a:off x="460075" y="1495245"/>
              <a:ext cx="74763" cy="103517"/>
            </a:xfrm>
            <a:prstGeom prst="roundRect">
              <a:avLst/>
            </a:prstGeom>
            <a:solidFill>
              <a:srgbClr val="171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TextBox 33">
            <a:extLst>
              <a:ext uri="{FF2B5EF4-FFF2-40B4-BE49-F238E27FC236}">
                <a16:creationId xmlns:a16="http://schemas.microsoft.com/office/drawing/2014/main" id="{16512683-45A8-BE81-CDBB-524D49D9581B}"/>
              </a:ext>
            </a:extLst>
          </p:cNvPr>
          <p:cNvSpPr txBox="1"/>
          <p:nvPr/>
        </p:nvSpPr>
        <p:spPr>
          <a:xfrm>
            <a:off x="1555932" y="1429780"/>
            <a:ext cx="5420659" cy="327910"/>
          </a:xfrm>
          <a:prstGeom prst="rect">
            <a:avLst/>
          </a:prstGeom>
          <a:noFill/>
        </p:spPr>
        <p:txBody>
          <a:bodyPr wrap="square" rtlCol="0">
            <a:spAutoFit/>
          </a:bodyPr>
          <a:lstStyle/>
          <a:p>
            <a:pPr>
              <a:lnSpc>
                <a:spcPts val="1900"/>
              </a:lnSpc>
            </a:pPr>
            <a:r>
              <a:rPr lang="en-US" sz="1400" dirty="0">
                <a:solidFill>
                  <a:schemeClr val="bg1"/>
                </a:solidFill>
                <a:latin typeface="Avenir Light" panose="020B0402020203020204" pitchFamily="34" charset="77"/>
              </a:rPr>
              <a:t>Our tax policies default to favoring the wealthy.</a:t>
            </a:r>
          </a:p>
        </p:txBody>
      </p:sp>
      <p:sp>
        <p:nvSpPr>
          <p:cNvPr id="41" name="Right Arrow 40">
            <a:extLst>
              <a:ext uri="{FF2B5EF4-FFF2-40B4-BE49-F238E27FC236}">
                <a16:creationId xmlns:a16="http://schemas.microsoft.com/office/drawing/2014/main" id="{EF6114BF-C291-C015-F054-59C259E1310D}"/>
              </a:ext>
            </a:extLst>
          </p:cNvPr>
          <p:cNvSpPr/>
          <p:nvPr/>
        </p:nvSpPr>
        <p:spPr>
          <a:xfrm>
            <a:off x="5733702" y="3224115"/>
            <a:ext cx="1004573" cy="523220"/>
          </a:xfrm>
          <a:prstGeom prst="rightArrow">
            <a:avLst/>
          </a:prstGeom>
          <a:solidFill>
            <a:schemeClr val="accent6"/>
          </a:solidFill>
          <a:ln w="63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EBE42650-6934-AFBA-604A-23A4B041D316}"/>
              </a:ext>
            </a:extLst>
          </p:cNvPr>
          <p:cNvSpPr txBox="1"/>
          <p:nvPr/>
        </p:nvSpPr>
        <p:spPr>
          <a:xfrm>
            <a:off x="6947326" y="4443906"/>
            <a:ext cx="5696678" cy="647613"/>
          </a:xfrm>
          <a:prstGeom prst="rect">
            <a:avLst/>
          </a:prstGeom>
          <a:noFill/>
        </p:spPr>
        <p:txBody>
          <a:bodyPr wrap="square">
            <a:spAutoFit/>
          </a:bodyPr>
          <a:lstStyle/>
          <a:p>
            <a:pPr>
              <a:lnSpc>
                <a:spcPts val="2220"/>
              </a:lnSpc>
            </a:pPr>
            <a:r>
              <a:rPr lang="en-US" sz="1600" spc="40" dirty="0">
                <a:solidFill>
                  <a:schemeClr val="accent6">
                    <a:lumMod val="50000"/>
                  </a:schemeClr>
                </a:solidFill>
                <a:latin typeface="Avenir Next" panose="020B0503020202020204" pitchFamily="34" charset="0"/>
              </a:rPr>
              <a:t>Automatically </a:t>
            </a:r>
            <a:r>
              <a:rPr lang="en-US" sz="1600" b="1" i="1" spc="40" dirty="0">
                <a:solidFill>
                  <a:schemeClr val="accent6">
                    <a:lumMod val="50000"/>
                  </a:schemeClr>
                </a:solidFill>
                <a:latin typeface="Avenir Next" panose="020B0503020202020204" pitchFamily="34" charset="0"/>
              </a:rPr>
              <a:t>cut payroll taxes</a:t>
            </a:r>
            <a:r>
              <a:rPr lang="en-US" sz="1600" spc="40" dirty="0">
                <a:solidFill>
                  <a:schemeClr val="accent6">
                    <a:lumMod val="50000"/>
                  </a:schemeClr>
                </a:solidFill>
                <a:latin typeface="Avenir Next" panose="020B0503020202020204" pitchFamily="34" charset="0"/>
              </a:rPr>
              <a:t> for low-income </a:t>
            </a:r>
          </a:p>
          <a:p>
            <a:pPr>
              <a:lnSpc>
                <a:spcPts val="2220"/>
              </a:lnSpc>
            </a:pPr>
            <a:r>
              <a:rPr lang="en-US" sz="1600" spc="40" dirty="0">
                <a:solidFill>
                  <a:schemeClr val="accent6">
                    <a:lumMod val="50000"/>
                  </a:schemeClr>
                </a:solidFill>
                <a:latin typeface="Avenir Next" panose="020B0503020202020204" pitchFamily="34" charset="0"/>
              </a:rPr>
              <a:t>workers.</a:t>
            </a:r>
          </a:p>
        </p:txBody>
      </p:sp>
      <p:sp>
        <p:nvSpPr>
          <p:cNvPr id="46" name="Right Arrow 45">
            <a:extLst>
              <a:ext uri="{FF2B5EF4-FFF2-40B4-BE49-F238E27FC236}">
                <a16:creationId xmlns:a16="http://schemas.microsoft.com/office/drawing/2014/main" id="{BFF8B35B-C361-D949-81BB-8BC0BE40FB71}"/>
              </a:ext>
            </a:extLst>
          </p:cNvPr>
          <p:cNvSpPr/>
          <p:nvPr/>
        </p:nvSpPr>
        <p:spPr>
          <a:xfrm>
            <a:off x="5743787" y="4457883"/>
            <a:ext cx="1004573" cy="523220"/>
          </a:xfrm>
          <a:prstGeom prst="rightArrow">
            <a:avLst/>
          </a:prstGeom>
          <a:solidFill>
            <a:schemeClr val="accent6"/>
          </a:solidFill>
          <a:ln w="63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EA870042-6363-5643-66C5-97F1D1047AC6}"/>
              </a:ext>
            </a:extLst>
          </p:cNvPr>
          <p:cNvSpPr txBox="1"/>
          <p:nvPr/>
        </p:nvSpPr>
        <p:spPr>
          <a:xfrm>
            <a:off x="158194" y="5698542"/>
            <a:ext cx="5797757" cy="647613"/>
          </a:xfrm>
          <a:prstGeom prst="rect">
            <a:avLst/>
          </a:prstGeom>
          <a:noFill/>
        </p:spPr>
        <p:txBody>
          <a:bodyPr wrap="square">
            <a:spAutoFit/>
          </a:bodyPr>
          <a:lstStyle/>
          <a:p>
            <a:pPr algn="ctr">
              <a:lnSpc>
                <a:spcPts val="2220"/>
              </a:lnSpc>
            </a:pPr>
            <a:r>
              <a:rPr lang="en-US" sz="1600" spc="40" dirty="0">
                <a:solidFill>
                  <a:srgbClr val="FF7251"/>
                </a:solidFill>
                <a:latin typeface="Avenir Next" panose="020B0503020202020204" pitchFamily="34" charset="0"/>
              </a:rPr>
              <a:t>Homeowners can deduct mortgage interest from </a:t>
            </a:r>
          </a:p>
          <a:p>
            <a:pPr algn="ctr">
              <a:lnSpc>
                <a:spcPts val="2220"/>
              </a:lnSpc>
            </a:pPr>
            <a:r>
              <a:rPr lang="en-US" sz="1600" spc="40" dirty="0">
                <a:solidFill>
                  <a:srgbClr val="FF7251"/>
                </a:solidFill>
                <a:latin typeface="Avenir Next" panose="020B0503020202020204" pitchFamily="34" charset="0"/>
              </a:rPr>
              <a:t>taxable income, reducing their tax liability.</a:t>
            </a:r>
          </a:p>
        </p:txBody>
      </p:sp>
      <p:sp>
        <p:nvSpPr>
          <p:cNvPr id="48" name="TextBox 47">
            <a:extLst>
              <a:ext uri="{FF2B5EF4-FFF2-40B4-BE49-F238E27FC236}">
                <a16:creationId xmlns:a16="http://schemas.microsoft.com/office/drawing/2014/main" id="{EDB152A1-E50D-1D8B-6DA9-2A705BB96995}"/>
              </a:ext>
            </a:extLst>
          </p:cNvPr>
          <p:cNvSpPr txBox="1"/>
          <p:nvPr/>
        </p:nvSpPr>
        <p:spPr>
          <a:xfrm>
            <a:off x="6946902" y="5491565"/>
            <a:ext cx="5689657" cy="929742"/>
          </a:xfrm>
          <a:prstGeom prst="rect">
            <a:avLst/>
          </a:prstGeom>
          <a:noFill/>
        </p:spPr>
        <p:txBody>
          <a:bodyPr wrap="square">
            <a:spAutoFit/>
          </a:bodyPr>
          <a:lstStyle/>
          <a:p>
            <a:pPr>
              <a:lnSpc>
                <a:spcPts val="2220"/>
              </a:lnSpc>
            </a:pPr>
            <a:r>
              <a:rPr lang="en-US" sz="1600" spc="40" dirty="0">
                <a:solidFill>
                  <a:schemeClr val="accent6">
                    <a:lumMod val="50000"/>
                  </a:schemeClr>
                </a:solidFill>
                <a:latin typeface="Avenir Next" panose="020B0503020202020204" pitchFamily="34" charset="0"/>
              </a:rPr>
              <a:t>Instead of a one-time deduction, mail a monthly </a:t>
            </a:r>
          </a:p>
          <a:p>
            <a:pPr>
              <a:lnSpc>
                <a:spcPts val="2220"/>
              </a:lnSpc>
            </a:pPr>
            <a:r>
              <a:rPr lang="en-US" sz="1600" spc="40" dirty="0">
                <a:solidFill>
                  <a:schemeClr val="accent6">
                    <a:lumMod val="50000"/>
                  </a:schemeClr>
                </a:solidFill>
                <a:latin typeface="Avenir Next" panose="020B0503020202020204" pitchFamily="34" charset="0"/>
              </a:rPr>
              <a:t>check; </a:t>
            </a:r>
            <a:r>
              <a:rPr lang="en-US" sz="1600" b="1" i="1" spc="40" dirty="0">
                <a:solidFill>
                  <a:schemeClr val="accent6">
                    <a:lumMod val="50000"/>
                  </a:schemeClr>
                </a:solidFill>
                <a:latin typeface="Avenir Next" panose="020B0503020202020204" pitchFamily="34" charset="0"/>
              </a:rPr>
              <a:t>make benefits for the wealthy an opt-in </a:t>
            </a:r>
          </a:p>
          <a:p>
            <a:pPr>
              <a:lnSpc>
                <a:spcPts val="2220"/>
              </a:lnSpc>
            </a:pPr>
            <a:r>
              <a:rPr lang="en-US" sz="1600" spc="40" dirty="0">
                <a:solidFill>
                  <a:schemeClr val="accent6">
                    <a:lumMod val="50000"/>
                  </a:schemeClr>
                </a:solidFill>
                <a:latin typeface="Avenir Next" panose="020B0503020202020204" pitchFamily="34" charset="0"/>
              </a:rPr>
              <a:t>choice.</a:t>
            </a:r>
          </a:p>
        </p:txBody>
      </p:sp>
      <p:sp>
        <p:nvSpPr>
          <p:cNvPr id="49" name="Right Arrow 48">
            <a:extLst>
              <a:ext uri="{FF2B5EF4-FFF2-40B4-BE49-F238E27FC236}">
                <a16:creationId xmlns:a16="http://schemas.microsoft.com/office/drawing/2014/main" id="{7B938243-CC6F-5B1E-163C-2012EE2D127B}"/>
              </a:ext>
            </a:extLst>
          </p:cNvPr>
          <p:cNvSpPr/>
          <p:nvPr/>
        </p:nvSpPr>
        <p:spPr>
          <a:xfrm>
            <a:off x="5748175" y="5694826"/>
            <a:ext cx="1004573" cy="523220"/>
          </a:xfrm>
          <a:prstGeom prst="rightArrow">
            <a:avLst/>
          </a:prstGeom>
          <a:solidFill>
            <a:schemeClr val="accent6"/>
          </a:solidFill>
          <a:ln w="63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BE955B74-E169-382D-348A-E3E1997D4B0D}"/>
              </a:ext>
            </a:extLst>
          </p:cNvPr>
          <p:cNvPicPr>
            <a:picLocks noChangeAspect="1"/>
          </p:cNvPicPr>
          <p:nvPr/>
        </p:nvPicPr>
        <p:blipFill>
          <a:blip r:embed="rId9"/>
          <a:stretch>
            <a:fillRect/>
          </a:stretch>
        </p:blipFill>
        <p:spPr>
          <a:xfrm>
            <a:off x="4438100" y="2325375"/>
            <a:ext cx="868829" cy="445010"/>
          </a:xfrm>
          <a:prstGeom prst="rect">
            <a:avLst/>
          </a:prstGeom>
        </p:spPr>
      </p:pic>
      <p:sp>
        <p:nvSpPr>
          <p:cNvPr id="22" name="TextBox 21">
            <a:extLst>
              <a:ext uri="{FF2B5EF4-FFF2-40B4-BE49-F238E27FC236}">
                <a16:creationId xmlns:a16="http://schemas.microsoft.com/office/drawing/2014/main" id="{CEB02274-0FAF-AD88-3151-BEE153BAC52F}"/>
              </a:ext>
            </a:extLst>
          </p:cNvPr>
          <p:cNvSpPr txBox="1"/>
          <p:nvPr/>
        </p:nvSpPr>
        <p:spPr>
          <a:xfrm>
            <a:off x="158193" y="3240413"/>
            <a:ext cx="5603378" cy="647613"/>
          </a:xfrm>
          <a:prstGeom prst="rect">
            <a:avLst/>
          </a:prstGeom>
          <a:noFill/>
        </p:spPr>
        <p:txBody>
          <a:bodyPr wrap="square">
            <a:spAutoFit/>
          </a:bodyPr>
          <a:lstStyle/>
          <a:p>
            <a:pPr algn="ctr">
              <a:lnSpc>
                <a:spcPts val="2220"/>
              </a:lnSpc>
            </a:pPr>
            <a:r>
              <a:rPr lang="en-US" sz="1600" spc="40" dirty="0">
                <a:solidFill>
                  <a:srgbClr val="FF7251"/>
                </a:solidFill>
                <a:latin typeface="Avenir Next" panose="020B0503020202020204" pitchFamily="34" charset="0"/>
              </a:rPr>
              <a:t>Corporate lobbyists and many lawmakers prefer </a:t>
            </a:r>
          </a:p>
          <a:p>
            <a:pPr algn="ctr">
              <a:lnSpc>
                <a:spcPts val="2220"/>
              </a:lnSpc>
            </a:pPr>
            <a:r>
              <a:rPr lang="en-US" sz="1600" spc="40" dirty="0">
                <a:solidFill>
                  <a:srgbClr val="FF7251"/>
                </a:solidFill>
                <a:latin typeface="Avenir Next" panose="020B0503020202020204" pitchFamily="34" charset="0"/>
              </a:rPr>
              <a:t>to keep tax filing costly and painful.</a:t>
            </a:r>
          </a:p>
        </p:txBody>
      </p:sp>
      <p:sp>
        <p:nvSpPr>
          <p:cNvPr id="23" name="TextBox 22">
            <a:extLst>
              <a:ext uri="{FF2B5EF4-FFF2-40B4-BE49-F238E27FC236}">
                <a16:creationId xmlns:a16="http://schemas.microsoft.com/office/drawing/2014/main" id="{57757E8D-C2CE-0F77-DC35-7AEAE7BEA508}"/>
              </a:ext>
            </a:extLst>
          </p:cNvPr>
          <p:cNvSpPr txBox="1"/>
          <p:nvPr/>
        </p:nvSpPr>
        <p:spPr>
          <a:xfrm>
            <a:off x="337810" y="4464688"/>
            <a:ext cx="5448410" cy="647613"/>
          </a:xfrm>
          <a:prstGeom prst="rect">
            <a:avLst/>
          </a:prstGeom>
          <a:noFill/>
        </p:spPr>
        <p:txBody>
          <a:bodyPr wrap="square">
            <a:spAutoFit/>
          </a:bodyPr>
          <a:lstStyle/>
          <a:p>
            <a:pPr algn="ctr">
              <a:lnSpc>
                <a:spcPts val="2220"/>
              </a:lnSpc>
            </a:pPr>
            <a:r>
              <a:rPr lang="en-US" sz="1600" spc="40" dirty="0">
                <a:solidFill>
                  <a:srgbClr val="FF7251"/>
                </a:solidFill>
                <a:latin typeface="Avenir Next" panose="020B0503020202020204" pitchFamily="34" charset="0"/>
              </a:rPr>
              <a:t>Payroll taxes take a larger percentage from </a:t>
            </a:r>
          </a:p>
          <a:p>
            <a:pPr algn="ctr">
              <a:lnSpc>
                <a:spcPts val="2220"/>
              </a:lnSpc>
            </a:pPr>
            <a:r>
              <a:rPr lang="en-US" sz="1600" spc="40" dirty="0">
                <a:solidFill>
                  <a:srgbClr val="FF7251"/>
                </a:solidFill>
                <a:latin typeface="Avenir Next" panose="020B0503020202020204" pitchFamily="34" charset="0"/>
              </a:rPr>
              <a:t>low-income workers' earnings.</a:t>
            </a:r>
          </a:p>
        </p:txBody>
      </p:sp>
      <p:sp>
        <p:nvSpPr>
          <p:cNvPr id="17" name="TextBox 16">
            <a:extLst>
              <a:ext uri="{FF2B5EF4-FFF2-40B4-BE49-F238E27FC236}">
                <a16:creationId xmlns:a16="http://schemas.microsoft.com/office/drawing/2014/main" id="{94A0FF8C-4F04-6429-5154-286DA36FF3C7}"/>
              </a:ext>
            </a:extLst>
          </p:cNvPr>
          <p:cNvSpPr txBox="1"/>
          <p:nvPr/>
        </p:nvSpPr>
        <p:spPr>
          <a:xfrm>
            <a:off x="21323" y="6562864"/>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751835508"/>
      </p:ext>
    </p:extLst>
  </p:cSld>
  <p:clrMapOvr>
    <a:masterClrMapping/>
  </p:clrMapOvr>
  <p:transition spd="med">
    <p:fade thruBlk="1"/>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0FC92B-C4AB-9607-52F3-CC203873093C}"/>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50"/>
                    </a14:imgEffect>
                    <a14:imgEffect>
                      <a14:brightnessContrast bright="-70000"/>
                    </a14:imgEffect>
                  </a14:imgLayer>
                </a14:imgProps>
              </a:ext>
            </a:extLst>
          </a:blip>
          <a:stretch>
            <a:fillRect/>
          </a:stretch>
        </p:blipFill>
        <p:spPr>
          <a:xfrm>
            <a:off x="-1" y="10974"/>
            <a:ext cx="12192000" cy="6847026"/>
          </a:xfrm>
          <a:prstGeom prst="rect">
            <a:avLst/>
          </a:prstGeom>
        </p:spPr>
      </p:pic>
      <p:sp>
        <p:nvSpPr>
          <p:cNvPr id="15" name="TextBox 14">
            <a:extLst>
              <a:ext uri="{FF2B5EF4-FFF2-40B4-BE49-F238E27FC236}">
                <a16:creationId xmlns:a16="http://schemas.microsoft.com/office/drawing/2014/main" id="{59532058-71BB-2C3B-5230-2BE6364B2E06}"/>
              </a:ext>
            </a:extLst>
          </p:cNvPr>
          <p:cNvSpPr txBox="1"/>
          <p:nvPr/>
        </p:nvSpPr>
        <p:spPr>
          <a:xfrm>
            <a:off x="956271" y="2217718"/>
            <a:ext cx="11180512" cy="1234953"/>
          </a:xfrm>
          <a:prstGeom prst="rect">
            <a:avLst/>
          </a:prstGeom>
          <a:noFill/>
        </p:spPr>
        <p:txBody>
          <a:bodyPr wrap="square" rtlCol="0">
            <a:spAutoFit/>
          </a:bodyPr>
          <a:lstStyle/>
          <a:p>
            <a:pPr>
              <a:lnSpc>
                <a:spcPts val="3040"/>
              </a:lnSpc>
            </a:pPr>
            <a:r>
              <a:rPr lang="en-US" dirty="0">
                <a:solidFill>
                  <a:srgbClr val="F4FBE6"/>
                </a:solidFill>
                <a:latin typeface="Avenir Next" panose="020B0503020202020204" pitchFamily="34" charset="0"/>
              </a:rPr>
              <a:t>Reflect on the idea that tax breaks are similar to government benefits. How does this challenge </a:t>
            </a:r>
          </a:p>
          <a:p>
            <a:pPr>
              <a:lnSpc>
                <a:spcPts val="3040"/>
              </a:lnSpc>
            </a:pPr>
            <a:r>
              <a:rPr lang="en-US" dirty="0">
                <a:solidFill>
                  <a:srgbClr val="F4FBE6"/>
                </a:solidFill>
                <a:latin typeface="Avenir Next" panose="020B0503020202020204" pitchFamily="34" charset="0"/>
              </a:rPr>
              <a:t>your perception of government assistance? Have you ever considered homeowner subsidies, </a:t>
            </a:r>
          </a:p>
          <a:p>
            <a:pPr>
              <a:lnSpc>
                <a:spcPts val="3040"/>
              </a:lnSpc>
            </a:pPr>
            <a:r>
              <a:rPr lang="en-US" dirty="0">
                <a:solidFill>
                  <a:srgbClr val="F4FBE6"/>
                </a:solidFill>
                <a:latin typeface="Avenir Next" panose="020B0503020202020204" pitchFamily="34" charset="0"/>
              </a:rPr>
              <a:t>student loans, and tax breaks as forms of welfare? Why or why not?</a:t>
            </a:r>
          </a:p>
        </p:txBody>
      </p:sp>
      <p:sp>
        <p:nvSpPr>
          <p:cNvPr id="17" name="TextBox 16">
            <a:extLst>
              <a:ext uri="{FF2B5EF4-FFF2-40B4-BE49-F238E27FC236}">
                <a16:creationId xmlns:a16="http://schemas.microsoft.com/office/drawing/2014/main" id="{B088675B-E5C1-0DCA-0D4B-544F96FEA266}"/>
              </a:ext>
            </a:extLst>
          </p:cNvPr>
          <p:cNvSpPr txBox="1"/>
          <p:nvPr/>
        </p:nvSpPr>
        <p:spPr>
          <a:xfrm>
            <a:off x="956271" y="5087862"/>
            <a:ext cx="11180512" cy="850233"/>
          </a:xfrm>
          <a:prstGeom prst="rect">
            <a:avLst/>
          </a:prstGeom>
          <a:noFill/>
          <a:effectLst>
            <a:softEdge rad="89969"/>
          </a:effectLst>
        </p:spPr>
        <p:txBody>
          <a:bodyPr wrap="square" rtlCol="0">
            <a:spAutoFit/>
          </a:bodyPr>
          <a:lstStyle/>
          <a:p>
            <a:pPr>
              <a:lnSpc>
                <a:spcPts val="3040"/>
              </a:lnSpc>
            </a:pPr>
            <a:r>
              <a:rPr lang="en-US" dirty="0">
                <a:solidFill>
                  <a:srgbClr val="F4FBE6"/>
                </a:solidFill>
                <a:latin typeface="Avenir Next" panose="020B0503020202020204" pitchFamily="34" charset="0"/>
              </a:rPr>
              <a:t>How do you feel knowing that swift government action during the pandemic led to a significant </a:t>
            </a:r>
          </a:p>
          <a:p>
            <a:pPr>
              <a:lnSpc>
                <a:spcPts val="3040"/>
              </a:lnSpc>
            </a:pPr>
            <a:r>
              <a:rPr lang="en-US" dirty="0">
                <a:solidFill>
                  <a:srgbClr val="F4FBE6"/>
                </a:solidFill>
                <a:latin typeface="Avenir Next" panose="020B0503020202020204" pitchFamily="34" charset="0"/>
              </a:rPr>
              <a:t>decrease in child poverty?</a:t>
            </a:r>
          </a:p>
        </p:txBody>
      </p:sp>
      <p:sp>
        <p:nvSpPr>
          <p:cNvPr id="10" name="TextBox 9">
            <a:extLst>
              <a:ext uri="{FF2B5EF4-FFF2-40B4-BE49-F238E27FC236}">
                <a16:creationId xmlns:a16="http://schemas.microsoft.com/office/drawing/2014/main" id="{71F4B2CD-C3EE-8930-9BD0-8AC533A86912}"/>
              </a:ext>
            </a:extLst>
          </p:cNvPr>
          <p:cNvSpPr txBox="1"/>
          <p:nvPr/>
        </p:nvSpPr>
        <p:spPr>
          <a:xfrm>
            <a:off x="-360001" y="1250416"/>
            <a:ext cx="12912000" cy="430887"/>
          </a:xfrm>
          <a:prstGeom prst="rect">
            <a:avLst/>
          </a:prstGeom>
          <a:noFill/>
        </p:spPr>
        <p:txBody>
          <a:bodyPr wrap="square">
            <a:spAutoFit/>
          </a:bodyPr>
          <a:lstStyle/>
          <a:p>
            <a:pPr algn="ctr"/>
            <a:r>
              <a:rPr lang="en-US" sz="2200" b="1" spc="150" dirty="0">
                <a:solidFill>
                  <a:srgbClr val="FF7251"/>
                </a:solidFill>
                <a:latin typeface="Courier New" panose="02070309020205020404" pitchFamily="49" charset="0"/>
                <a:cs typeface="Courier New" panose="02070309020205020404" pitchFamily="49" charset="0"/>
              </a:rPr>
              <a:t>Chapter 5: </a:t>
            </a:r>
            <a:r>
              <a:rPr lang="en-US" sz="2200" i="1" spc="150" dirty="0">
                <a:solidFill>
                  <a:schemeClr val="bg1"/>
                </a:solidFill>
                <a:latin typeface="Avenir Next Medium" panose="020B0503020202020204" pitchFamily="34" charset="0"/>
                <a:cs typeface="Courier New" panose="02070309020205020404" pitchFamily="49" charset="0"/>
              </a:rPr>
              <a:t>How We Rely on Welfare</a:t>
            </a:r>
          </a:p>
        </p:txBody>
      </p:sp>
      <p:sp>
        <p:nvSpPr>
          <p:cNvPr id="8" name="TextBox 7">
            <a:extLst>
              <a:ext uri="{FF2B5EF4-FFF2-40B4-BE49-F238E27FC236}">
                <a16:creationId xmlns:a16="http://schemas.microsoft.com/office/drawing/2014/main" id="{0739ADD5-023B-9093-0322-1099978B112A}"/>
              </a:ext>
            </a:extLst>
          </p:cNvPr>
          <p:cNvSpPr txBox="1"/>
          <p:nvPr/>
        </p:nvSpPr>
        <p:spPr>
          <a:xfrm>
            <a:off x="956271" y="3845150"/>
            <a:ext cx="11180512" cy="850233"/>
          </a:xfrm>
          <a:prstGeom prst="rect">
            <a:avLst/>
          </a:prstGeom>
          <a:noFill/>
          <a:effectLst>
            <a:softEdge rad="89969"/>
          </a:effectLst>
        </p:spPr>
        <p:txBody>
          <a:bodyPr wrap="square" rtlCol="0">
            <a:spAutoFit/>
          </a:bodyPr>
          <a:lstStyle/>
          <a:p>
            <a:pPr>
              <a:lnSpc>
                <a:spcPts val="3040"/>
              </a:lnSpc>
            </a:pPr>
            <a:r>
              <a:rPr lang="en-US" dirty="0">
                <a:solidFill>
                  <a:srgbClr val="F4FBE6"/>
                </a:solidFill>
                <a:latin typeface="Avenir Next" panose="020B0503020202020204" pitchFamily="34" charset="0"/>
              </a:rPr>
              <a:t>Reflecting on the early days of the pandemic, how did you perceive the financial struggles </a:t>
            </a:r>
          </a:p>
          <a:p>
            <a:pPr>
              <a:lnSpc>
                <a:spcPts val="3040"/>
              </a:lnSpc>
            </a:pPr>
            <a:r>
              <a:rPr lang="en-US" dirty="0">
                <a:solidFill>
                  <a:srgbClr val="F4FBE6"/>
                </a:solidFill>
                <a:latin typeface="Avenir Next" panose="020B0503020202020204" pitchFamily="34" charset="0"/>
              </a:rPr>
              <a:t>of others around you? Did it change your perspective on poverty and unemployment?</a:t>
            </a:r>
          </a:p>
        </p:txBody>
      </p:sp>
      <p:sp>
        <p:nvSpPr>
          <p:cNvPr id="2" name="TextBox 1">
            <a:extLst>
              <a:ext uri="{FF2B5EF4-FFF2-40B4-BE49-F238E27FC236}">
                <a16:creationId xmlns:a16="http://schemas.microsoft.com/office/drawing/2014/main" id="{A75EEE3C-35B0-EECB-3CF0-112A8AB24BF6}"/>
              </a:ext>
            </a:extLst>
          </p:cNvPr>
          <p:cNvSpPr txBox="1"/>
          <p:nvPr/>
        </p:nvSpPr>
        <p:spPr>
          <a:xfrm>
            <a:off x="633574" y="2301463"/>
            <a:ext cx="1140116" cy="369332"/>
          </a:xfrm>
          <a:prstGeom prst="rect">
            <a:avLst/>
          </a:prstGeom>
          <a:noFill/>
        </p:spPr>
        <p:txBody>
          <a:bodyPr wrap="square" rtlCol="0">
            <a:spAutoFit/>
          </a:bodyPr>
          <a:lstStyle/>
          <a:p>
            <a:r>
              <a:rPr lang="en-US" dirty="0">
                <a:solidFill>
                  <a:srgbClr val="FF7250"/>
                </a:solidFill>
                <a:latin typeface="Avenir Next Medium" panose="020B0503020202020204" pitchFamily="34" charset="0"/>
              </a:rPr>
              <a:t>1.</a:t>
            </a:r>
          </a:p>
        </p:txBody>
      </p:sp>
      <p:sp>
        <p:nvSpPr>
          <p:cNvPr id="5" name="TextBox 4">
            <a:extLst>
              <a:ext uri="{FF2B5EF4-FFF2-40B4-BE49-F238E27FC236}">
                <a16:creationId xmlns:a16="http://schemas.microsoft.com/office/drawing/2014/main" id="{7C67E9BF-45F9-AB67-8ADF-566E23008826}"/>
              </a:ext>
            </a:extLst>
          </p:cNvPr>
          <p:cNvSpPr txBox="1"/>
          <p:nvPr/>
        </p:nvSpPr>
        <p:spPr>
          <a:xfrm>
            <a:off x="623949" y="3933664"/>
            <a:ext cx="1249274" cy="369332"/>
          </a:xfrm>
          <a:prstGeom prst="rect">
            <a:avLst/>
          </a:prstGeom>
          <a:noFill/>
        </p:spPr>
        <p:txBody>
          <a:bodyPr wrap="square" rtlCol="0">
            <a:spAutoFit/>
          </a:bodyPr>
          <a:lstStyle/>
          <a:p>
            <a:r>
              <a:rPr lang="en-US" dirty="0">
                <a:solidFill>
                  <a:srgbClr val="FF7250"/>
                </a:solidFill>
                <a:latin typeface="Avenir Next Medium" panose="020B0503020202020204" pitchFamily="34" charset="0"/>
              </a:rPr>
              <a:t>2.</a:t>
            </a:r>
          </a:p>
        </p:txBody>
      </p:sp>
      <p:sp>
        <p:nvSpPr>
          <p:cNvPr id="6" name="TextBox 5">
            <a:extLst>
              <a:ext uri="{FF2B5EF4-FFF2-40B4-BE49-F238E27FC236}">
                <a16:creationId xmlns:a16="http://schemas.microsoft.com/office/drawing/2014/main" id="{08647E46-FAC7-6737-BB3B-EABE406EC8EE}"/>
              </a:ext>
            </a:extLst>
          </p:cNvPr>
          <p:cNvSpPr txBox="1"/>
          <p:nvPr/>
        </p:nvSpPr>
        <p:spPr>
          <a:xfrm>
            <a:off x="643200" y="5171228"/>
            <a:ext cx="1249273" cy="369332"/>
          </a:xfrm>
          <a:prstGeom prst="rect">
            <a:avLst/>
          </a:prstGeom>
          <a:noFill/>
        </p:spPr>
        <p:txBody>
          <a:bodyPr wrap="square" rtlCol="0">
            <a:spAutoFit/>
          </a:bodyPr>
          <a:lstStyle/>
          <a:p>
            <a:r>
              <a:rPr lang="en-US" dirty="0">
                <a:solidFill>
                  <a:srgbClr val="FF7250"/>
                </a:solidFill>
                <a:latin typeface="Avenir Next Medium" panose="020B0503020202020204" pitchFamily="34" charset="0"/>
              </a:rPr>
              <a:t>3.</a:t>
            </a:r>
          </a:p>
        </p:txBody>
      </p:sp>
      <p:grpSp>
        <p:nvGrpSpPr>
          <p:cNvPr id="9" name="Group 8">
            <a:extLst>
              <a:ext uri="{FF2B5EF4-FFF2-40B4-BE49-F238E27FC236}">
                <a16:creationId xmlns:a16="http://schemas.microsoft.com/office/drawing/2014/main" id="{2DCD77D9-3E8C-31B3-3C8D-0ECCDAB17968}"/>
              </a:ext>
            </a:extLst>
          </p:cNvPr>
          <p:cNvGrpSpPr/>
          <p:nvPr/>
        </p:nvGrpSpPr>
        <p:grpSpPr>
          <a:xfrm>
            <a:off x="3331582" y="276855"/>
            <a:ext cx="5528832" cy="869855"/>
            <a:chOff x="3331582" y="438219"/>
            <a:chExt cx="5528832" cy="869855"/>
          </a:xfrm>
        </p:grpSpPr>
        <p:sp>
          <p:nvSpPr>
            <p:cNvPr id="12" name="Rounded Rectangle 11">
              <a:extLst>
                <a:ext uri="{FF2B5EF4-FFF2-40B4-BE49-F238E27FC236}">
                  <a16:creationId xmlns:a16="http://schemas.microsoft.com/office/drawing/2014/main" id="{D0406EDE-B150-0530-14F7-37412B59B499}"/>
                </a:ext>
              </a:extLst>
            </p:cNvPr>
            <p:cNvSpPr/>
            <p:nvPr/>
          </p:nvSpPr>
          <p:spPr>
            <a:xfrm>
              <a:off x="3475930" y="438219"/>
              <a:ext cx="5238119"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13">
              <a:extLst>
                <a:ext uri="{FF2B5EF4-FFF2-40B4-BE49-F238E27FC236}">
                  <a16:creationId xmlns:a16="http://schemas.microsoft.com/office/drawing/2014/main" id="{F2D2F3A2-FF00-6A6B-9D20-CF70483502B7}"/>
                </a:ext>
              </a:extLst>
            </p:cNvPr>
            <p:cNvSpPr/>
            <p:nvPr/>
          </p:nvSpPr>
          <p:spPr>
            <a:xfrm>
              <a:off x="3562658" y="504195"/>
              <a:ext cx="5068014"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1AB28E8E-E864-F0FB-2F72-5BEC74E2F19B}"/>
                </a:ext>
              </a:extLst>
            </p:cNvPr>
            <p:cNvSpPr txBox="1"/>
            <p:nvPr/>
          </p:nvSpPr>
          <p:spPr>
            <a:xfrm>
              <a:off x="3331582" y="582991"/>
              <a:ext cx="5528832" cy="584775"/>
            </a:xfrm>
            <a:prstGeom prst="rect">
              <a:avLst/>
            </a:prstGeom>
            <a:noFill/>
          </p:spPr>
          <p:txBody>
            <a:bodyPr wrap="square" rtlCol="0">
              <a:spAutoFit/>
            </a:bodyPr>
            <a:lstStyle/>
            <a:p>
              <a:pPr algn="ctr"/>
              <a:r>
                <a:rPr lang="en-US" sz="3200" spc="40" dirty="0">
                  <a:solidFill>
                    <a:srgbClr val="E5E9D0"/>
                  </a:solidFill>
                  <a:latin typeface="Hardwick WF" pitchFamily="2" charset="0"/>
                </a:rPr>
                <a:t>Reflect &amp; Discuss</a:t>
              </a:r>
            </a:p>
          </p:txBody>
        </p:sp>
      </p:grpSp>
      <p:sp>
        <p:nvSpPr>
          <p:cNvPr id="4" name="TextBox 3">
            <a:extLst>
              <a:ext uri="{FF2B5EF4-FFF2-40B4-BE49-F238E27FC236}">
                <a16:creationId xmlns:a16="http://schemas.microsoft.com/office/drawing/2014/main" id="{0A689BC3-7017-A251-A8CE-AD49A8D7F249}"/>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1504977607"/>
      </p:ext>
    </p:extLst>
  </p:cSld>
  <p:clrMapOvr>
    <a:masterClrMapping/>
  </p:clrMapOvr>
  <p:transition spd="med">
    <p:fade thruBlk="1"/>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0FC92B-C4AB-9607-52F3-CC203873093C}"/>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50"/>
                    </a14:imgEffect>
                    <a14:imgEffect>
                      <a14:brightnessContrast bright="-70000"/>
                    </a14:imgEffect>
                  </a14:imgLayer>
                </a14:imgProps>
              </a:ext>
            </a:extLst>
          </a:blip>
          <a:stretch>
            <a:fillRect/>
          </a:stretch>
        </p:blipFill>
        <p:spPr>
          <a:xfrm>
            <a:off x="-1" y="10974"/>
            <a:ext cx="12192000" cy="6847026"/>
          </a:xfrm>
          <a:prstGeom prst="rect">
            <a:avLst/>
          </a:prstGeom>
        </p:spPr>
      </p:pic>
      <p:sp>
        <p:nvSpPr>
          <p:cNvPr id="15" name="TextBox 14">
            <a:extLst>
              <a:ext uri="{FF2B5EF4-FFF2-40B4-BE49-F238E27FC236}">
                <a16:creationId xmlns:a16="http://schemas.microsoft.com/office/drawing/2014/main" id="{59532058-71BB-2C3B-5230-2BE6364B2E06}"/>
              </a:ext>
            </a:extLst>
          </p:cNvPr>
          <p:cNvSpPr txBox="1"/>
          <p:nvPr/>
        </p:nvSpPr>
        <p:spPr>
          <a:xfrm>
            <a:off x="930299" y="1955833"/>
            <a:ext cx="11180513" cy="850233"/>
          </a:xfrm>
          <a:prstGeom prst="rect">
            <a:avLst/>
          </a:prstGeom>
          <a:noFill/>
        </p:spPr>
        <p:txBody>
          <a:bodyPr wrap="square" rtlCol="0">
            <a:spAutoFit/>
          </a:bodyPr>
          <a:lstStyle/>
          <a:p>
            <a:pPr>
              <a:lnSpc>
                <a:spcPts val="3040"/>
              </a:lnSpc>
            </a:pPr>
            <a:r>
              <a:rPr lang="en-US" dirty="0">
                <a:solidFill>
                  <a:srgbClr val="F4FBE6"/>
                </a:solidFill>
                <a:latin typeface="Avenir Next" panose="020B0503020202020204" pitchFamily="34" charset="0"/>
              </a:rPr>
              <a:t>Have you ever found yourself agreeing with the sentiment that generous unemployment benefits </a:t>
            </a:r>
          </a:p>
          <a:p>
            <a:pPr>
              <a:lnSpc>
                <a:spcPts val="3040"/>
              </a:lnSpc>
            </a:pPr>
            <a:r>
              <a:rPr lang="en-US" dirty="0">
                <a:solidFill>
                  <a:srgbClr val="F4FBE6"/>
                </a:solidFill>
                <a:latin typeface="Avenir Next" panose="020B0503020202020204" pitchFamily="34" charset="0"/>
              </a:rPr>
              <a:t>could discourage people from working? Why or why not?</a:t>
            </a:r>
          </a:p>
        </p:txBody>
      </p:sp>
      <p:sp>
        <p:nvSpPr>
          <p:cNvPr id="17" name="TextBox 16">
            <a:extLst>
              <a:ext uri="{FF2B5EF4-FFF2-40B4-BE49-F238E27FC236}">
                <a16:creationId xmlns:a16="http://schemas.microsoft.com/office/drawing/2014/main" id="{B088675B-E5C1-0DCA-0D4B-544F96FEA266}"/>
              </a:ext>
            </a:extLst>
          </p:cNvPr>
          <p:cNvSpPr txBox="1"/>
          <p:nvPr/>
        </p:nvSpPr>
        <p:spPr>
          <a:xfrm>
            <a:off x="930300" y="5412130"/>
            <a:ext cx="11180513" cy="850233"/>
          </a:xfrm>
          <a:prstGeom prst="rect">
            <a:avLst/>
          </a:prstGeom>
          <a:noFill/>
          <a:effectLst>
            <a:softEdge rad="89969"/>
          </a:effectLst>
        </p:spPr>
        <p:txBody>
          <a:bodyPr wrap="square" rtlCol="0">
            <a:spAutoFit/>
          </a:bodyPr>
          <a:lstStyle/>
          <a:p>
            <a:pPr>
              <a:lnSpc>
                <a:spcPts val="3040"/>
              </a:lnSpc>
            </a:pPr>
            <a:r>
              <a:rPr lang="en-US" dirty="0">
                <a:solidFill>
                  <a:srgbClr val="F4FBE6"/>
                </a:solidFill>
                <a:latin typeface="Avenir Next" panose="020B0503020202020204" pitchFamily="34" charset="0"/>
              </a:rPr>
              <a:t>Reflect on the government programs or tax benefits you or your family have benefited from. How </a:t>
            </a:r>
          </a:p>
          <a:p>
            <a:pPr>
              <a:lnSpc>
                <a:spcPts val="3040"/>
              </a:lnSpc>
            </a:pPr>
            <a:r>
              <a:rPr lang="en-US" dirty="0">
                <a:solidFill>
                  <a:srgbClr val="F4FBE6"/>
                </a:solidFill>
                <a:latin typeface="Avenir Next" panose="020B0503020202020204" pitchFamily="34" charset="0"/>
              </a:rPr>
              <a:t>do they compare to the benefits received by less and more privileged groups?</a:t>
            </a:r>
          </a:p>
        </p:txBody>
      </p:sp>
      <p:sp>
        <p:nvSpPr>
          <p:cNvPr id="10" name="TextBox 9">
            <a:extLst>
              <a:ext uri="{FF2B5EF4-FFF2-40B4-BE49-F238E27FC236}">
                <a16:creationId xmlns:a16="http://schemas.microsoft.com/office/drawing/2014/main" id="{71F4B2CD-C3EE-8930-9BD0-8AC533A86912}"/>
              </a:ext>
            </a:extLst>
          </p:cNvPr>
          <p:cNvSpPr txBox="1"/>
          <p:nvPr/>
        </p:nvSpPr>
        <p:spPr>
          <a:xfrm>
            <a:off x="-360001" y="1250416"/>
            <a:ext cx="12912000" cy="430887"/>
          </a:xfrm>
          <a:prstGeom prst="rect">
            <a:avLst/>
          </a:prstGeom>
          <a:noFill/>
        </p:spPr>
        <p:txBody>
          <a:bodyPr wrap="square">
            <a:spAutoFit/>
          </a:bodyPr>
          <a:lstStyle/>
          <a:p>
            <a:pPr algn="ctr"/>
            <a:r>
              <a:rPr lang="en-US" sz="2200" b="1" spc="150" dirty="0">
                <a:solidFill>
                  <a:srgbClr val="FF7251"/>
                </a:solidFill>
                <a:latin typeface="Courier New" panose="02070309020205020404" pitchFamily="49" charset="0"/>
                <a:cs typeface="Courier New" panose="02070309020205020404" pitchFamily="49" charset="0"/>
              </a:rPr>
              <a:t>Chapter 5: </a:t>
            </a:r>
            <a:r>
              <a:rPr lang="en-US" sz="2200" i="1" spc="150" dirty="0">
                <a:solidFill>
                  <a:schemeClr val="bg1"/>
                </a:solidFill>
                <a:latin typeface="Avenir Next Medium" panose="020B0503020202020204" pitchFamily="34" charset="0"/>
                <a:cs typeface="Courier New" panose="02070309020205020404" pitchFamily="49" charset="0"/>
              </a:rPr>
              <a:t>How We Rely on Welfare</a:t>
            </a:r>
          </a:p>
        </p:txBody>
      </p:sp>
      <p:sp>
        <p:nvSpPr>
          <p:cNvPr id="5" name="TextBox 4">
            <a:extLst>
              <a:ext uri="{FF2B5EF4-FFF2-40B4-BE49-F238E27FC236}">
                <a16:creationId xmlns:a16="http://schemas.microsoft.com/office/drawing/2014/main" id="{AA9C7FEA-7823-A596-EC68-B450E8665BEB}"/>
              </a:ext>
            </a:extLst>
          </p:cNvPr>
          <p:cNvSpPr txBox="1"/>
          <p:nvPr/>
        </p:nvSpPr>
        <p:spPr>
          <a:xfrm>
            <a:off x="930300" y="3062700"/>
            <a:ext cx="11180513" cy="850233"/>
          </a:xfrm>
          <a:prstGeom prst="rect">
            <a:avLst/>
          </a:prstGeom>
          <a:noFill/>
          <a:effectLst>
            <a:softEdge rad="89969"/>
          </a:effectLst>
        </p:spPr>
        <p:txBody>
          <a:bodyPr wrap="square" rtlCol="0">
            <a:spAutoFit/>
          </a:bodyPr>
          <a:lstStyle/>
          <a:p>
            <a:pPr>
              <a:lnSpc>
                <a:spcPts val="3040"/>
              </a:lnSpc>
            </a:pPr>
            <a:r>
              <a:rPr lang="en-US" dirty="0">
                <a:solidFill>
                  <a:srgbClr val="F4FBE6"/>
                </a:solidFill>
                <a:latin typeface="Avenir Next" panose="020B0503020202020204" pitchFamily="34" charset="0"/>
              </a:rPr>
              <a:t>Reflect on the concept of being dependent on the state vs. being dependent on employers. How </a:t>
            </a:r>
          </a:p>
          <a:p>
            <a:pPr>
              <a:lnSpc>
                <a:spcPts val="3040"/>
              </a:lnSpc>
            </a:pPr>
            <a:r>
              <a:rPr lang="en-US" dirty="0">
                <a:solidFill>
                  <a:srgbClr val="F4FBE6"/>
                </a:solidFill>
                <a:latin typeface="Avenir Next" panose="020B0503020202020204" pitchFamily="34" charset="0"/>
              </a:rPr>
              <a:t>do you see the balance between these dependencies in your own life?</a:t>
            </a:r>
          </a:p>
        </p:txBody>
      </p:sp>
      <p:sp>
        <p:nvSpPr>
          <p:cNvPr id="8" name="TextBox 7">
            <a:extLst>
              <a:ext uri="{FF2B5EF4-FFF2-40B4-BE49-F238E27FC236}">
                <a16:creationId xmlns:a16="http://schemas.microsoft.com/office/drawing/2014/main" id="{0739ADD5-023B-9093-0322-1099978B112A}"/>
              </a:ext>
            </a:extLst>
          </p:cNvPr>
          <p:cNvSpPr txBox="1"/>
          <p:nvPr/>
        </p:nvSpPr>
        <p:spPr>
          <a:xfrm>
            <a:off x="930300" y="4208840"/>
            <a:ext cx="11180513" cy="850233"/>
          </a:xfrm>
          <a:prstGeom prst="rect">
            <a:avLst/>
          </a:prstGeom>
          <a:noFill/>
          <a:effectLst>
            <a:softEdge rad="89969"/>
          </a:effectLst>
        </p:spPr>
        <p:txBody>
          <a:bodyPr wrap="square" rtlCol="0">
            <a:spAutoFit/>
          </a:bodyPr>
          <a:lstStyle/>
          <a:p>
            <a:pPr>
              <a:lnSpc>
                <a:spcPts val="3040"/>
              </a:lnSpc>
            </a:pPr>
            <a:r>
              <a:rPr lang="en-US" dirty="0">
                <a:solidFill>
                  <a:srgbClr val="F4FBE6"/>
                </a:solidFill>
                <a:latin typeface="Avenir Next" panose="020B0503020202020204" pitchFamily="34" charset="0"/>
              </a:rPr>
              <a:t>Think about anecdotes or stories you've heard about people on welfare. How have these shaped </a:t>
            </a:r>
          </a:p>
          <a:p>
            <a:pPr>
              <a:lnSpc>
                <a:spcPts val="3040"/>
              </a:lnSpc>
            </a:pPr>
            <a:r>
              <a:rPr lang="en-US" dirty="0">
                <a:solidFill>
                  <a:srgbClr val="F4FBE6"/>
                </a:solidFill>
                <a:latin typeface="Avenir Next" panose="020B0503020202020204" pitchFamily="34" charset="0"/>
              </a:rPr>
              <a:t>your beliefs, and how do they compare to the actual data presented?</a:t>
            </a:r>
          </a:p>
        </p:txBody>
      </p:sp>
      <p:sp>
        <p:nvSpPr>
          <p:cNvPr id="2" name="TextBox 1">
            <a:extLst>
              <a:ext uri="{FF2B5EF4-FFF2-40B4-BE49-F238E27FC236}">
                <a16:creationId xmlns:a16="http://schemas.microsoft.com/office/drawing/2014/main" id="{15802107-7A0E-5607-D094-46AC18C0F0D5}"/>
              </a:ext>
            </a:extLst>
          </p:cNvPr>
          <p:cNvSpPr txBox="1"/>
          <p:nvPr/>
        </p:nvSpPr>
        <p:spPr>
          <a:xfrm>
            <a:off x="623949" y="2051204"/>
            <a:ext cx="1140116" cy="369332"/>
          </a:xfrm>
          <a:prstGeom prst="rect">
            <a:avLst/>
          </a:prstGeom>
          <a:noFill/>
        </p:spPr>
        <p:txBody>
          <a:bodyPr wrap="square" rtlCol="0">
            <a:spAutoFit/>
          </a:bodyPr>
          <a:lstStyle/>
          <a:p>
            <a:r>
              <a:rPr lang="en-US" dirty="0">
                <a:solidFill>
                  <a:srgbClr val="FF7250"/>
                </a:solidFill>
                <a:latin typeface="Avenir Next Medium" panose="020B0503020202020204" pitchFamily="34" charset="0"/>
              </a:rPr>
              <a:t>4.</a:t>
            </a:r>
          </a:p>
        </p:txBody>
      </p:sp>
      <p:sp>
        <p:nvSpPr>
          <p:cNvPr id="6" name="TextBox 5">
            <a:extLst>
              <a:ext uri="{FF2B5EF4-FFF2-40B4-BE49-F238E27FC236}">
                <a16:creationId xmlns:a16="http://schemas.microsoft.com/office/drawing/2014/main" id="{26A9956C-A834-8EA1-4330-2DF9014F6C87}"/>
              </a:ext>
            </a:extLst>
          </p:cNvPr>
          <p:cNvSpPr txBox="1"/>
          <p:nvPr/>
        </p:nvSpPr>
        <p:spPr>
          <a:xfrm>
            <a:off x="623949" y="3143791"/>
            <a:ext cx="1249274" cy="369332"/>
          </a:xfrm>
          <a:prstGeom prst="rect">
            <a:avLst/>
          </a:prstGeom>
          <a:noFill/>
        </p:spPr>
        <p:txBody>
          <a:bodyPr wrap="square" rtlCol="0">
            <a:spAutoFit/>
          </a:bodyPr>
          <a:lstStyle/>
          <a:p>
            <a:r>
              <a:rPr lang="en-US" dirty="0">
                <a:solidFill>
                  <a:srgbClr val="FF7250"/>
                </a:solidFill>
                <a:latin typeface="Avenir Next Medium" panose="020B0503020202020204" pitchFamily="34" charset="0"/>
              </a:rPr>
              <a:t>5.</a:t>
            </a:r>
          </a:p>
        </p:txBody>
      </p:sp>
      <p:sp>
        <p:nvSpPr>
          <p:cNvPr id="9" name="TextBox 8">
            <a:extLst>
              <a:ext uri="{FF2B5EF4-FFF2-40B4-BE49-F238E27FC236}">
                <a16:creationId xmlns:a16="http://schemas.microsoft.com/office/drawing/2014/main" id="{F55B8E7F-37E9-99E9-5602-5CF500E1DC2B}"/>
              </a:ext>
            </a:extLst>
          </p:cNvPr>
          <p:cNvSpPr txBox="1"/>
          <p:nvPr/>
        </p:nvSpPr>
        <p:spPr>
          <a:xfrm>
            <a:off x="623950" y="4304950"/>
            <a:ext cx="1249273" cy="369332"/>
          </a:xfrm>
          <a:prstGeom prst="rect">
            <a:avLst/>
          </a:prstGeom>
          <a:noFill/>
        </p:spPr>
        <p:txBody>
          <a:bodyPr wrap="square" rtlCol="0">
            <a:spAutoFit/>
          </a:bodyPr>
          <a:lstStyle/>
          <a:p>
            <a:r>
              <a:rPr lang="en-US" dirty="0">
                <a:solidFill>
                  <a:srgbClr val="FF7250"/>
                </a:solidFill>
                <a:latin typeface="Avenir Next Medium" panose="020B0503020202020204" pitchFamily="34" charset="0"/>
              </a:rPr>
              <a:t>6.</a:t>
            </a:r>
          </a:p>
        </p:txBody>
      </p:sp>
      <p:sp>
        <p:nvSpPr>
          <p:cNvPr id="12" name="TextBox 11">
            <a:extLst>
              <a:ext uri="{FF2B5EF4-FFF2-40B4-BE49-F238E27FC236}">
                <a16:creationId xmlns:a16="http://schemas.microsoft.com/office/drawing/2014/main" id="{F6CF0BCA-ED3F-274A-4315-CFDAC4FC7EED}"/>
              </a:ext>
            </a:extLst>
          </p:cNvPr>
          <p:cNvSpPr txBox="1"/>
          <p:nvPr/>
        </p:nvSpPr>
        <p:spPr>
          <a:xfrm>
            <a:off x="623950" y="5484759"/>
            <a:ext cx="1249273" cy="369332"/>
          </a:xfrm>
          <a:prstGeom prst="rect">
            <a:avLst/>
          </a:prstGeom>
          <a:noFill/>
        </p:spPr>
        <p:txBody>
          <a:bodyPr wrap="square" rtlCol="0">
            <a:spAutoFit/>
          </a:bodyPr>
          <a:lstStyle/>
          <a:p>
            <a:r>
              <a:rPr lang="en-US" dirty="0">
                <a:solidFill>
                  <a:srgbClr val="FF7250"/>
                </a:solidFill>
                <a:latin typeface="Avenir Next Medium" panose="020B0503020202020204" pitchFamily="34" charset="0"/>
              </a:rPr>
              <a:t>7.</a:t>
            </a:r>
          </a:p>
        </p:txBody>
      </p:sp>
      <p:grpSp>
        <p:nvGrpSpPr>
          <p:cNvPr id="14" name="Group 13">
            <a:extLst>
              <a:ext uri="{FF2B5EF4-FFF2-40B4-BE49-F238E27FC236}">
                <a16:creationId xmlns:a16="http://schemas.microsoft.com/office/drawing/2014/main" id="{9D1FAE1E-DC09-45B7-4CC8-31DDA4F16462}"/>
              </a:ext>
            </a:extLst>
          </p:cNvPr>
          <p:cNvGrpSpPr/>
          <p:nvPr/>
        </p:nvGrpSpPr>
        <p:grpSpPr>
          <a:xfrm>
            <a:off x="3331582" y="276855"/>
            <a:ext cx="5528832" cy="869855"/>
            <a:chOff x="3331582" y="438219"/>
            <a:chExt cx="5528832" cy="869855"/>
          </a:xfrm>
        </p:grpSpPr>
        <p:sp>
          <p:nvSpPr>
            <p:cNvPr id="16" name="Rounded Rectangle 15">
              <a:extLst>
                <a:ext uri="{FF2B5EF4-FFF2-40B4-BE49-F238E27FC236}">
                  <a16:creationId xmlns:a16="http://schemas.microsoft.com/office/drawing/2014/main" id="{AE682E4E-FF95-1A77-6073-3FF14E774A9A}"/>
                </a:ext>
              </a:extLst>
            </p:cNvPr>
            <p:cNvSpPr/>
            <p:nvPr/>
          </p:nvSpPr>
          <p:spPr>
            <a:xfrm>
              <a:off x="3475930" y="438219"/>
              <a:ext cx="5238119"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a:extLst>
                <a:ext uri="{FF2B5EF4-FFF2-40B4-BE49-F238E27FC236}">
                  <a16:creationId xmlns:a16="http://schemas.microsoft.com/office/drawing/2014/main" id="{DC386441-3BD7-E2AA-7BC5-AF1D1BBA6A8E}"/>
                </a:ext>
              </a:extLst>
            </p:cNvPr>
            <p:cNvSpPr/>
            <p:nvPr/>
          </p:nvSpPr>
          <p:spPr>
            <a:xfrm>
              <a:off x="3562658" y="504195"/>
              <a:ext cx="5068014"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177388AC-D098-3F8C-522B-4287D5AA43D2}"/>
                </a:ext>
              </a:extLst>
            </p:cNvPr>
            <p:cNvSpPr txBox="1"/>
            <p:nvPr/>
          </p:nvSpPr>
          <p:spPr>
            <a:xfrm>
              <a:off x="3331582" y="582991"/>
              <a:ext cx="5528832" cy="584775"/>
            </a:xfrm>
            <a:prstGeom prst="rect">
              <a:avLst/>
            </a:prstGeom>
            <a:noFill/>
          </p:spPr>
          <p:txBody>
            <a:bodyPr wrap="square" rtlCol="0">
              <a:spAutoFit/>
            </a:bodyPr>
            <a:lstStyle/>
            <a:p>
              <a:pPr algn="ctr"/>
              <a:r>
                <a:rPr lang="en-US" sz="3200" spc="40" dirty="0">
                  <a:solidFill>
                    <a:srgbClr val="E5E9D0"/>
                  </a:solidFill>
                  <a:latin typeface="Hardwick WF" pitchFamily="2" charset="0"/>
                </a:rPr>
                <a:t>Reflect &amp; Discuss</a:t>
              </a:r>
            </a:p>
          </p:txBody>
        </p:sp>
      </p:grpSp>
      <p:sp>
        <p:nvSpPr>
          <p:cNvPr id="4" name="TextBox 3">
            <a:extLst>
              <a:ext uri="{FF2B5EF4-FFF2-40B4-BE49-F238E27FC236}">
                <a16:creationId xmlns:a16="http://schemas.microsoft.com/office/drawing/2014/main" id="{B5120A9D-6194-9DA3-EFEF-680D1F492102}"/>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1296824011"/>
      </p:ext>
    </p:extLst>
  </p:cSld>
  <p:clrMapOvr>
    <a:masterClrMapping/>
  </p:clrMapOvr>
  <p:transition spd="med">
    <p:fade thruBlk="1"/>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65476B2-C721-6F8E-B9BA-7079FF35325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E0BF87D-3CB1-2BF0-DA71-0395EBFA50A0}"/>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50"/>
                    </a14:imgEffect>
                    <a14:imgEffect>
                      <a14:brightnessContrast bright="-70000"/>
                    </a14:imgEffect>
                  </a14:imgLayer>
                </a14:imgProps>
              </a:ext>
            </a:extLst>
          </a:blip>
          <a:stretch>
            <a:fillRect/>
          </a:stretch>
        </p:blipFill>
        <p:spPr>
          <a:xfrm>
            <a:off x="-1" y="10974"/>
            <a:ext cx="12192000" cy="6847026"/>
          </a:xfrm>
          <a:prstGeom prst="rect">
            <a:avLst/>
          </a:prstGeom>
        </p:spPr>
      </p:pic>
      <p:sp>
        <p:nvSpPr>
          <p:cNvPr id="4" name="TextBox 3">
            <a:extLst>
              <a:ext uri="{FF2B5EF4-FFF2-40B4-BE49-F238E27FC236}">
                <a16:creationId xmlns:a16="http://schemas.microsoft.com/office/drawing/2014/main" id="{5FC67FE5-AA13-C197-A9B4-AEB5778F5659}"/>
              </a:ext>
            </a:extLst>
          </p:cNvPr>
          <p:cNvSpPr txBox="1"/>
          <p:nvPr/>
        </p:nvSpPr>
        <p:spPr>
          <a:xfrm>
            <a:off x="652224" y="1795497"/>
            <a:ext cx="10679805" cy="3243196"/>
          </a:xfrm>
          <a:prstGeom prst="rect">
            <a:avLst/>
          </a:prstGeom>
          <a:noFill/>
        </p:spPr>
        <p:txBody>
          <a:bodyPr wrap="square" rtlCol="0">
            <a:spAutoFit/>
          </a:bodyPr>
          <a:lstStyle/>
          <a:p>
            <a:pPr marL="342900" indent="-342900">
              <a:lnSpc>
                <a:spcPct val="200000"/>
              </a:lnSpc>
              <a:buFont typeface="+mj-lt"/>
              <a:buAutoNum type="arabicPeriod"/>
            </a:pPr>
            <a:r>
              <a:rPr lang="en-US" sz="1300" dirty="0">
                <a:solidFill>
                  <a:srgbClr val="F7F9E3"/>
                </a:solidFill>
                <a:latin typeface="Avenir Next" panose="020B0503020202020204" pitchFamily="34" charset="0"/>
              </a:rPr>
              <a:t>Oliff, Phillip, Laura Pontari, and Rebecca Thiess. “Use of 529 Plans Rising—Along with Revenue Impact.” The Pew Charitable Trusts, October 8, 2018. </a:t>
            </a:r>
            <a:r>
              <a:rPr lang="en-US" sz="1300" dirty="0">
                <a:solidFill>
                  <a:srgbClr val="F7F9E3"/>
                </a:solidFill>
                <a:latin typeface="Avenir Next" panose="020B0503020202020204" pitchFamily="34" charset="0"/>
                <a:hlinkClick r:id="rId5">
                  <a:extLst>
                    <a:ext uri="{A12FA001-AC4F-418D-AE19-62706E023703}">
                      <ahyp:hlinkClr xmlns:ahyp="http://schemas.microsoft.com/office/drawing/2018/hyperlinkcolor" val="tx"/>
                    </a:ext>
                  </a:extLst>
                </a:hlinkClick>
              </a:rPr>
              <a:t>https://www.pewtrusts.org/en/research-and-analysis/articles/2018/10/08/use-of-529-plans-rising-along-with-revenue-impact</a:t>
            </a:r>
            <a:r>
              <a:rPr lang="en-US" sz="1300" dirty="0">
                <a:solidFill>
                  <a:srgbClr val="F7F9E3"/>
                </a:solidFill>
                <a:latin typeface="Avenir Next" panose="020B0503020202020204" pitchFamily="34" charset="0"/>
              </a:rPr>
              <a:t>.</a:t>
            </a:r>
          </a:p>
          <a:p>
            <a:pPr marL="342900" indent="-342900">
              <a:lnSpc>
                <a:spcPct val="200000"/>
              </a:lnSpc>
              <a:buFont typeface="+mj-lt"/>
              <a:buAutoNum type="arabicPeriod"/>
            </a:pPr>
            <a:r>
              <a:rPr lang="en-US" sz="1300" dirty="0">
                <a:solidFill>
                  <a:srgbClr val="F7F9E3"/>
                </a:solidFill>
                <a:latin typeface="Avenir Next" panose="020B0503020202020204" pitchFamily="34" charset="0"/>
              </a:rPr>
              <a:t>Zachary Parolin &amp; Sophie Collyer &amp; Megan Curran, 2022. "Absence of Monthly Child Tax Credit Leads to 3.7 Million More Children in Poverty in January 2022," Poverty and Social Policy Brief 20417, Center on Poverty and Social Policy, Columbia University.</a:t>
            </a:r>
          </a:p>
          <a:p>
            <a:pPr marL="342900" indent="-342900">
              <a:lnSpc>
                <a:spcPct val="200000"/>
              </a:lnSpc>
              <a:buFont typeface="+mj-lt"/>
              <a:buAutoNum type="arabicPeriod"/>
            </a:pPr>
            <a:r>
              <a:rPr lang="en-US" sz="1300" dirty="0">
                <a:solidFill>
                  <a:srgbClr val="F7F9E3"/>
                </a:solidFill>
                <a:latin typeface="Avenir Next" panose="020B0503020202020204" pitchFamily="34" charset="0"/>
              </a:rPr>
              <a:t>Parolin, Zachary, and Stefano Filauro. “The United States’ Record-Low Child Poverty Rate In International and Historical Perspective: A Research Note.” Demography 60, no. 6 (November 15, 2023): 1665–73. </a:t>
            </a:r>
            <a:r>
              <a:rPr lang="en-US" sz="1300" dirty="0">
                <a:solidFill>
                  <a:srgbClr val="F7F9E3"/>
                </a:solidFill>
                <a:latin typeface="Avenir Next" panose="020B0503020202020204" pitchFamily="34" charset="0"/>
                <a:hlinkClick r:id="rId6">
                  <a:extLst>
                    <a:ext uri="{A12FA001-AC4F-418D-AE19-62706E023703}">
                      <ahyp:hlinkClr xmlns:ahyp="http://schemas.microsoft.com/office/drawing/2018/hyperlinkcolor" val="tx"/>
                    </a:ext>
                  </a:extLst>
                </a:hlinkClick>
              </a:rPr>
              <a:t>https://doi.org/10.1215/00703370-11064017</a:t>
            </a:r>
            <a:r>
              <a:rPr lang="en-US" sz="1300" dirty="0">
                <a:solidFill>
                  <a:srgbClr val="F7F9E3"/>
                </a:solidFill>
                <a:latin typeface="Avenir Next" panose="020B0503020202020204" pitchFamily="34" charset="0"/>
              </a:rPr>
              <a:t>.</a:t>
            </a:r>
          </a:p>
          <a:p>
            <a:pPr marL="342900" indent="-342900">
              <a:lnSpc>
                <a:spcPct val="200000"/>
              </a:lnSpc>
              <a:buFont typeface="+mj-lt"/>
              <a:buAutoNum type="arabicPeriod"/>
            </a:pPr>
            <a:r>
              <a:rPr lang="en-US" sz="1300" dirty="0">
                <a:solidFill>
                  <a:srgbClr val="F7F9E3"/>
                </a:solidFill>
                <a:latin typeface="Avenir Next" panose="020B0503020202020204" pitchFamily="34" charset="0"/>
              </a:rPr>
              <a:t>Select icons in this chapter are courtesy of </a:t>
            </a:r>
            <a:r>
              <a:rPr lang="en-US" sz="1300" dirty="0">
                <a:solidFill>
                  <a:srgbClr val="F7F9E3"/>
                </a:solidFill>
                <a:latin typeface="Avenir Next" panose="020B0503020202020204" pitchFamily="34" charset="0"/>
                <a:hlinkClick r:id="rId7">
                  <a:extLst>
                    <a:ext uri="{A12FA001-AC4F-418D-AE19-62706E023703}">
                      <ahyp:hlinkClr xmlns:ahyp="http://schemas.microsoft.com/office/drawing/2018/hyperlinkcolor" val="tx"/>
                    </a:ext>
                  </a:extLst>
                </a:hlinkClick>
              </a:rPr>
              <a:t>The Noun Project</a:t>
            </a:r>
            <a:r>
              <a:rPr lang="en-US" sz="1300" dirty="0">
                <a:solidFill>
                  <a:srgbClr val="F7F9E3"/>
                </a:solidFill>
                <a:latin typeface="Avenir Next" panose="020B0503020202020204" pitchFamily="34" charset="0"/>
              </a:rPr>
              <a:t>.</a:t>
            </a:r>
          </a:p>
        </p:txBody>
      </p:sp>
      <p:sp>
        <p:nvSpPr>
          <p:cNvPr id="7" name="TextBox 6">
            <a:extLst>
              <a:ext uri="{FF2B5EF4-FFF2-40B4-BE49-F238E27FC236}">
                <a16:creationId xmlns:a16="http://schemas.microsoft.com/office/drawing/2014/main" id="{FC1D278C-78F5-7EBB-EC10-BD6B00BD4491}"/>
              </a:ext>
            </a:extLst>
          </p:cNvPr>
          <p:cNvSpPr txBox="1"/>
          <p:nvPr/>
        </p:nvSpPr>
        <p:spPr>
          <a:xfrm>
            <a:off x="-360001" y="1184212"/>
            <a:ext cx="12912000" cy="430887"/>
          </a:xfrm>
          <a:prstGeom prst="rect">
            <a:avLst/>
          </a:prstGeom>
          <a:noFill/>
        </p:spPr>
        <p:txBody>
          <a:bodyPr wrap="square">
            <a:spAutoFit/>
          </a:bodyPr>
          <a:lstStyle/>
          <a:p>
            <a:pPr algn="ctr"/>
            <a:r>
              <a:rPr lang="en-US" sz="2200" b="1" spc="150" dirty="0">
                <a:solidFill>
                  <a:srgbClr val="FF7251"/>
                </a:solidFill>
                <a:latin typeface="Courier New" panose="02070309020205020404" pitchFamily="49" charset="0"/>
                <a:cs typeface="Courier New" panose="02070309020205020404" pitchFamily="49" charset="0"/>
              </a:rPr>
              <a:t>Chapter 5</a:t>
            </a:r>
            <a:endParaRPr lang="en-US" sz="2200" i="1" spc="150" dirty="0">
              <a:solidFill>
                <a:schemeClr val="bg1"/>
              </a:solidFill>
              <a:latin typeface="Avenir Next Medium" panose="020B0503020202020204" pitchFamily="34" charset="0"/>
              <a:cs typeface="Courier New" panose="02070309020205020404" pitchFamily="49" charset="0"/>
            </a:endParaRPr>
          </a:p>
        </p:txBody>
      </p:sp>
      <p:grpSp>
        <p:nvGrpSpPr>
          <p:cNvPr id="11" name="Group 10">
            <a:extLst>
              <a:ext uri="{FF2B5EF4-FFF2-40B4-BE49-F238E27FC236}">
                <a16:creationId xmlns:a16="http://schemas.microsoft.com/office/drawing/2014/main" id="{82BDA0F6-30A9-929F-9187-3A3D8E7DFE68}"/>
              </a:ext>
            </a:extLst>
          </p:cNvPr>
          <p:cNvGrpSpPr/>
          <p:nvPr/>
        </p:nvGrpSpPr>
        <p:grpSpPr>
          <a:xfrm>
            <a:off x="4334971" y="201399"/>
            <a:ext cx="3523231" cy="869855"/>
            <a:chOff x="3074017" y="438219"/>
            <a:chExt cx="6043965" cy="869855"/>
          </a:xfrm>
        </p:grpSpPr>
        <p:sp>
          <p:nvSpPr>
            <p:cNvPr id="13" name="Rounded Rectangle 12">
              <a:extLst>
                <a:ext uri="{FF2B5EF4-FFF2-40B4-BE49-F238E27FC236}">
                  <a16:creationId xmlns:a16="http://schemas.microsoft.com/office/drawing/2014/main" id="{C769EB3A-E194-AC93-D12F-180284700DB0}"/>
                </a:ext>
              </a:extLst>
            </p:cNvPr>
            <p:cNvSpPr/>
            <p:nvPr/>
          </p:nvSpPr>
          <p:spPr>
            <a:xfrm>
              <a:off x="3475931" y="438219"/>
              <a:ext cx="5238120"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ounded Rectangle 19">
              <a:extLst>
                <a:ext uri="{FF2B5EF4-FFF2-40B4-BE49-F238E27FC236}">
                  <a16:creationId xmlns:a16="http://schemas.microsoft.com/office/drawing/2014/main" id="{56658579-1858-E497-A555-43CEBCD04275}"/>
                </a:ext>
              </a:extLst>
            </p:cNvPr>
            <p:cNvSpPr/>
            <p:nvPr/>
          </p:nvSpPr>
          <p:spPr>
            <a:xfrm>
              <a:off x="3562659" y="504195"/>
              <a:ext cx="5068015"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CE3B9280-C79C-9E96-9E49-FA46DCD882FE}"/>
                </a:ext>
              </a:extLst>
            </p:cNvPr>
            <p:cNvSpPr txBox="1"/>
            <p:nvPr/>
          </p:nvSpPr>
          <p:spPr>
            <a:xfrm>
              <a:off x="3074017" y="582991"/>
              <a:ext cx="6043965" cy="584775"/>
            </a:xfrm>
            <a:prstGeom prst="rect">
              <a:avLst/>
            </a:prstGeom>
            <a:noFill/>
          </p:spPr>
          <p:txBody>
            <a:bodyPr wrap="square" rtlCol="0">
              <a:spAutoFit/>
            </a:bodyPr>
            <a:lstStyle/>
            <a:p>
              <a:pPr algn="ctr"/>
              <a:r>
                <a:rPr lang="en-US" sz="3200" spc="40" dirty="0">
                  <a:solidFill>
                    <a:srgbClr val="E5E9D0"/>
                  </a:solidFill>
                  <a:latin typeface="Hardwick WF" pitchFamily="2" charset="0"/>
                </a:rPr>
                <a:t>REFERENCES</a:t>
              </a:r>
            </a:p>
          </p:txBody>
        </p:sp>
      </p:grpSp>
      <p:sp>
        <p:nvSpPr>
          <p:cNvPr id="2" name="TextBox 1">
            <a:extLst>
              <a:ext uri="{FF2B5EF4-FFF2-40B4-BE49-F238E27FC236}">
                <a16:creationId xmlns:a16="http://schemas.microsoft.com/office/drawing/2014/main" id="{3D473210-DCE3-1951-0BD4-3A85BFB6F0A6}"/>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898059113"/>
      </p:ext>
    </p:extLst>
  </p:cSld>
  <p:clrMapOvr>
    <a:masterClrMapping/>
  </p:clrMapOvr>
  <p:transition spd="med">
    <p:fade thruBlk="1"/>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24" name="Group 123">
            <a:extLst>
              <a:ext uri="{FF2B5EF4-FFF2-40B4-BE49-F238E27FC236}">
                <a16:creationId xmlns:a16="http://schemas.microsoft.com/office/drawing/2014/main" id="{F5A6578B-627B-3C7F-666E-AA5F17397E72}"/>
              </a:ext>
            </a:extLst>
          </p:cNvPr>
          <p:cNvGrpSpPr/>
          <p:nvPr/>
        </p:nvGrpSpPr>
        <p:grpSpPr>
          <a:xfrm rot="18791792">
            <a:off x="747874" y="2548635"/>
            <a:ext cx="775414" cy="767156"/>
            <a:chOff x="8024768" y="1120075"/>
            <a:chExt cx="3644900" cy="3378200"/>
          </a:xfrm>
        </p:grpSpPr>
        <p:pic>
          <p:nvPicPr>
            <p:cNvPr id="122" name="Picture 121">
              <a:extLst>
                <a:ext uri="{FF2B5EF4-FFF2-40B4-BE49-F238E27FC236}">
                  <a16:creationId xmlns:a16="http://schemas.microsoft.com/office/drawing/2014/main" id="{F241A34F-F52A-A95F-EE88-F85057C9847E}"/>
                </a:ext>
              </a:extLst>
            </p:cNvPr>
            <p:cNvPicPr>
              <a:picLocks noChangeAspect="1"/>
            </p:cNvPicPr>
            <p:nvPr/>
          </p:nvPicPr>
          <p:blipFill>
            <a:blip r:embed="rId3"/>
            <a:stretch>
              <a:fillRect/>
            </a:stretch>
          </p:blipFill>
          <p:spPr>
            <a:xfrm>
              <a:off x="8024768" y="1120075"/>
              <a:ext cx="3644900" cy="3378200"/>
            </a:xfrm>
            <a:prstGeom prst="rect">
              <a:avLst/>
            </a:prstGeom>
          </p:spPr>
        </p:pic>
        <p:sp>
          <p:nvSpPr>
            <p:cNvPr id="123" name="Rectangle 122">
              <a:extLst>
                <a:ext uri="{FF2B5EF4-FFF2-40B4-BE49-F238E27FC236}">
                  <a16:creationId xmlns:a16="http://schemas.microsoft.com/office/drawing/2014/main" id="{F0B28A91-DD64-C9B0-3E84-43B45BD2C2E4}"/>
                </a:ext>
              </a:extLst>
            </p:cNvPr>
            <p:cNvSpPr/>
            <p:nvPr/>
          </p:nvSpPr>
          <p:spPr>
            <a:xfrm rot="18609125">
              <a:off x="10078286" y="1882745"/>
              <a:ext cx="252494" cy="74841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8" name="Picture 57">
            <a:extLst>
              <a:ext uri="{FF2B5EF4-FFF2-40B4-BE49-F238E27FC236}">
                <a16:creationId xmlns:a16="http://schemas.microsoft.com/office/drawing/2014/main" id="{8B6D1F14-AB57-D7A9-A0EE-4622DD260EB1}"/>
              </a:ext>
            </a:extLst>
          </p:cNvPr>
          <p:cNvPicPr>
            <a:picLocks noChangeAspect="1"/>
          </p:cNvPicPr>
          <p:nvPr/>
        </p:nvPicPr>
        <p:blipFill>
          <a:blip r:embed="rId4"/>
          <a:stretch>
            <a:fillRect/>
          </a:stretch>
        </p:blipFill>
        <p:spPr>
          <a:xfrm flipH="1">
            <a:off x="6233493" y="5183658"/>
            <a:ext cx="613699" cy="618856"/>
          </a:xfrm>
          <a:prstGeom prst="rect">
            <a:avLst/>
          </a:prstGeom>
        </p:spPr>
      </p:pic>
      <p:sp>
        <p:nvSpPr>
          <p:cNvPr id="22" name="!!Freeform 21">
            <a:extLst>
              <a:ext uri="{FF2B5EF4-FFF2-40B4-BE49-F238E27FC236}">
                <a16:creationId xmlns:a16="http://schemas.microsoft.com/office/drawing/2014/main" id="{482C2643-603D-ECFC-6042-F7223A988287}"/>
              </a:ext>
            </a:extLst>
          </p:cNvPr>
          <p:cNvSpPr/>
          <p:nvPr/>
        </p:nvSpPr>
        <p:spPr>
          <a:xfrm>
            <a:off x="561505" y="1518355"/>
            <a:ext cx="11071413" cy="4699775"/>
          </a:xfrm>
          <a:custGeom>
            <a:avLst/>
            <a:gdLst>
              <a:gd name="connsiteX0" fmla="*/ 42302 w 11071413"/>
              <a:gd name="connsiteY0" fmla="*/ 3530991 h 4699775"/>
              <a:gd name="connsiteX1" fmla="*/ 11071372 w 11071413"/>
              <a:gd name="connsiteY1" fmla="*/ 3488788 h 4699775"/>
              <a:gd name="connsiteX2" fmla="*/ 11043236 w 11071413"/>
              <a:gd name="connsiteY2" fmla="*/ 2363372 h 4699775"/>
              <a:gd name="connsiteX3" fmla="*/ 98 w 11071413"/>
              <a:gd name="connsiteY3" fmla="*/ 2349305 h 4699775"/>
              <a:gd name="connsiteX4" fmla="*/ 28234 w 11071413"/>
              <a:gd name="connsiteY4" fmla="*/ 1195755 h 4699775"/>
              <a:gd name="connsiteX5" fmla="*/ 11057304 w 11071413"/>
              <a:gd name="connsiteY5" fmla="*/ 1181687 h 4699775"/>
              <a:gd name="connsiteX6" fmla="*/ 11057305 w 11071413"/>
              <a:gd name="connsiteY6" fmla="*/ 14069 h 4699775"/>
              <a:gd name="connsiteX7" fmla="*/ 28234 w 11071413"/>
              <a:gd name="connsiteY7" fmla="*/ 70339 h 4699775"/>
              <a:gd name="connsiteX8" fmla="*/ 14166 w 11071413"/>
              <a:gd name="connsiteY8" fmla="*/ 4698609 h 4699775"/>
              <a:gd name="connsiteX9" fmla="*/ 11029170 w 11071413"/>
              <a:gd name="connsiteY9" fmla="*/ 4684542 h 4699775"/>
              <a:gd name="connsiteX10" fmla="*/ 11043858 w 11071413"/>
              <a:gd name="connsiteY10" fmla="*/ 27515 h 4699775"/>
              <a:gd name="connsiteX11" fmla="*/ 9214437 w 11071413"/>
              <a:gd name="connsiteY11" fmla="*/ 56271 h 4699775"/>
              <a:gd name="connsiteX12" fmla="*/ 9214437 w 11071413"/>
              <a:gd name="connsiteY12" fmla="*/ 4684542 h 4699775"/>
              <a:gd name="connsiteX13" fmla="*/ 7413773 w 11071413"/>
              <a:gd name="connsiteY13" fmla="*/ 4684543 h 4699775"/>
              <a:gd name="connsiteX14" fmla="*/ 7385636 w 11071413"/>
              <a:gd name="connsiteY14" fmla="*/ 42204 h 4699775"/>
              <a:gd name="connsiteX15" fmla="*/ 5542769 w 11071413"/>
              <a:gd name="connsiteY15" fmla="*/ 0 h 4699775"/>
              <a:gd name="connsiteX16" fmla="*/ 5528701 w 11071413"/>
              <a:gd name="connsiteY16" fmla="*/ 4684542 h 4699775"/>
              <a:gd name="connsiteX17" fmla="*/ 3713968 w 11071413"/>
              <a:gd name="connsiteY17" fmla="*/ 4684542 h 4699775"/>
              <a:gd name="connsiteX18" fmla="*/ 3685834 w 11071413"/>
              <a:gd name="connsiteY18" fmla="*/ 56271 h 4699775"/>
              <a:gd name="connsiteX19" fmla="*/ 1871101 w 11071413"/>
              <a:gd name="connsiteY19" fmla="*/ 14068 h 4699775"/>
              <a:gd name="connsiteX20" fmla="*/ 1882252 w 11071413"/>
              <a:gd name="connsiteY20" fmla="*/ 4639938 h 4699775"/>
              <a:gd name="connsiteX21" fmla="*/ 14166 w 11071413"/>
              <a:gd name="connsiteY21" fmla="*/ 4684541 h 4699775"/>
              <a:gd name="connsiteX22" fmla="*/ 28232 w 11071413"/>
              <a:gd name="connsiteY22" fmla="*/ 106709 h 469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071413" h="4699775" extrusionOk="0">
                <a:moveTo>
                  <a:pt x="42302" y="3530991"/>
                </a:moveTo>
                <a:cubicBezTo>
                  <a:pt x="32245" y="3587834"/>
                  <a:pt x="11089482" y="3520676"/>
                  <a:pt x="11071372" y="3488788"/>
                </a:cubicBezTo>
                <a:cubicBezTo>
                  <a:pt x="11055056" y="3468838"/>
                  <a:pt x="10979873" y="2426881"/>
                  <a:pt x="11043236" y="2363372"/>
                </a:cubicBezTo>
                <a:cubicBezTo>
                  <a:pt x="11051344" y="2318635"/>
                  <a:pt x="-38931" y="2372050"/>
                  <a:pt x="98" y="2349305"/>
                </a:cubicBezTo>
                <a:cubicBezTo>
                  <a:pt x="17274" y="2336064"/>
                  <a:pt x="81199" y="1253210"/>
                  <a:pt x="28234" y="1195755"/>
                </a:cubicBezTo>
                <a:cubicBezTo>
                  <a:pt x="25409" y="1153050"/>
                  <a:pt x="11098298" y="1149846"/>
                  <a:pt x="11057304" y="1181687"/>
                </a:cubicBezTo>
                <a:cubicBezTo>
                  <a:pt x="11012080" y="1195541"/>
                  <a:pt x="11030121" y="6689"/>
                  <a:pt x="11057305" y="14069"/>
                </a:cubicBezTo>
                <a:cubicBezTo>
                  <a:pt x="11069982" y="-15590"/>
                  <a:pt x="-62883" y="127198"/>
                  <a:pt x="28234" y="70339"/>
                </a:cubicBezTo>
                <a:cubicBezTo>
                  <a:pt x="127299" y="61127"/>
                  <a:pt x="5817" y="4751385"/>
                  <a:pt x="14166" y="4698609"/>
                </a:cubicBezTo>
                <a:cubicBezTo>
                  <a:pt x="43951" y="4651225"/>
                  <a:pt x="11021543" y="4684645"/>
                  <a:pt x="11029170" y="4684542"/>
                </a:cubicBezTo>
                <a:cubicBezTo>
                  <a:pt x="11041003" y="4689457"/>
                  <a:pt x="11037204" y="29092"/>
                  <a:pt x="11043858" y="27515"/>
                </a:cubicBezTo>
                <a:cubicBezTo>
                  <a:pt x="11064028" y="50094"/>
                  <a:pt x="9223284" y="133043"/>
                  <a:pt x="9214437" y="56271"/>
                </a:cubicBezTo>
                <a:cubicBezTo>
                  <a:pt x="9257699" y="-10097"/>
                  <a:pt x="9267197" y="4617085"/>
                  <a:pt x="9214437" y="4684542"/>
                </a:cubicBezTo>
                <a:cubicBezTo>
                  <a:pt x="9156946" y="4726142"/>
                  <a:pt x="7419606" y="4668029"/>
                  <a:pt x="7413773" y="4684543"/>
                </a:cubicBezTo>
                <a:cubicBezTo>
                  <a:pt x="7394126" y="4697881"/>
                  <a:pt x="7349902" y="43038"/>
                  <a:pt x="7385636" y="42204"/>
                </a:cubicBezTo>
                <a:cubicBezTo>
                  <a:pt x="7411927" y="14338"/>
                  <a:pt x="5548158" y="19135"/>
                  <a:pt x="5542769" y="0"/>
                </a:cubicBezTo>
                <a:cubicBezTo>
                  <a:pt x="5502566" y="32663"/>
                  <a:pt x="5651998" y="4709891"/>
                  <a:pt x="5528701" y="4684542"/>
                </a:cubicBezTo>
                <a:cubicBezTo>
                  <a:pt x="5446403" y="4752950"/>
                  <a:pt x="3766568" y="4551131"/>
                  <a:pt x="3713968" y="4684542"/>
                </a:cubicBezTo>
                <a:cubicBezTo>
                  <a:pt x="3710524" y="4794552"/>
                  <a:pt x="3675071" y="75476"/>
                  <a:pt x="3685834" y="56271"/>
                </a:cubicBezTo>
                <a:cubicBezTo>
                  <a:pt x="3693451" y="47952"/>
                  <a:pt x="1864395" y="-18545"/>
                  <a:pt x="1871101" y="14068"/>
                </a:cubicBezTo>
                <a:cubicBezTo>
                  <a:pt x="1865375" y="46453"/>
                  <a:pt x="1856784" y="4634604"/>
                  <a:pt x="1882252" y="4639938"/>
                </a:cubicBezTo>
                <a:cubicBezTo>
                  <a:pt x="1905380" y="4652426"/>
                  <a:pt x="24002" y="4678513"/>
                  <a:pt x="14166" y="4684541"/>
                </a:cubicBezTo>
                <a:cubicBezTo>
                  <a:pt x="-5859" y="4769203"/>
                  <a:pt x="46767" y="77561"/>
                  <a:pt x="28232" y="106709"/>
                </a:cubicBezTo>
              </a:path>
            </a:pathLst>
          </a:custGeom>
          <a:noFill/>
          <a:ln w="6350">
            <a:solidFill>
              <a:srgbClr val="FF7250"/>
            </a:solidFill>
            <a:prstDash val="sysDot"/>
            <a:miter lim="800000"/>
            <a:extLst>
              <a:ext uri="{C807C97D-BFC1-408E-A445-0C87EB9F89A2}">
                <ask:lineSketchStyleProps xmlns:ask="http://schemas.microsoft.com/office/drawing/2018/sketchyshapes" sd="1219033472">
                  <a:custGeom>
                    <a:avLst/>
                    <a:gdLst>
                      <a:gd name="connsiteX0" fmla="*/ 42297 w 11071433"/>
                      <a:gd name="connsiteY0" fmla="*/ 3530995 h 4699452"/>
                      <a:gd name="connsiteX1" fmla="*/ 11071367 w 11071433"/>
                      <a:gd name="connsiteY1" fmla="*/ 3488792 h 4699452"/>
                      <a:gd name="connsiteX2" fmla="*/ 11043231 w 11071433"/>
                      <a:gd name="connsiteY2" fmla="*/ 2363376 h 4699452"/>
                      <a:gd name="connsiteX3" fmla="*/ 93 w 11071433"/>
                      <a:gd name="connsiteY3" fmla="*/ 2349309 h 4699452"/>
                      <a:gd name="connsiteX4" fmla="*/ 28229 w 11071433"/>
                      <a:gd name="connsiteY4" fmla="*/ 1195759 h 4699452"/>
                      <a:gd name="connsiteX5" fmla="*/ 11057299 w 11071433"/>
                      <a:gd name="connsiteY5" fmla="*/ 1181691 h 4699452"/>
                      <a:gd name="connsiteX6" fmla="*/ 11057300 w 11071433"/>
                      <a:gd name="connsiteY6" fmla="*/ 14073 h 4699452"/>
                      <a:gd name="connsiteX7" fmla="*/ 28229 w 11071433"/>
                      <a:gd name="connsiteY7" fmla="*/ 70343 h 4699452"/>
                      <a:gd name="connsiteX8" fmla="*/ 14161 w 11071433"/>
                      <a:gd name="connsiteY8" fmla="*/ 4698613 h 4699452"/>
                      <a:gd name="connsiteX9" fmla="*/ 11029165 w 11071433"/>
                      <a:gd name="connsiteY9" fmla="*/ 4684546 h 4699452"/>
                      <a:gd name="connsiteX10" fmla="*/ 11043853 w 11071433"/>
                      <a:gd name="connsiteY10" fmla="*/ 27519 h 4699452"/>
                      <a:gd name="connsiteX11" fmla="*/ 9214432 w 11071433"/>
                      <a:gd name="connsiteY11" fmla="*/ 56275 h 4699452"/>
                      <a:gd name="connsiteX12" fmla="*/ 9214432 w 11071433"/>
                      <a:gd name="connsiteY12" fmla="*/ 4684546 h 4699452"/>
                      <a:gd name="connsiteX13" fmla="*/ 7413768 w 11071433"/>
                      <a:gd name="connsiteY13" fmla="*/ 4684547 h 4699452"/>
                      <a:gd name="connsiteX14" fmla="*/ 7385631 w 11071433"/>
                      <a:gd name="connsiteY14" fmla="*/ 42208 h 4699452"/>
                      <a:gd name="connsiteX15" fmla="*/ 5542764 w 11071433"/>
                      <a:gd name="connsiteY15" fmla="*/ 4 h 4699452"/>
                      <a:gd name="connsiteX16" fmla="*/ 5528696 w 11071433"/>
                      <a:gd name="connsiteY16" fmla="*/ 4684546 h 4699452"/>
                      <a:gd name="connsiteX17" fmla="*/ 3713963 w 11071433"/>
                      <a:gd name="connsiteY17" fmla="*/ 4684546 h 4699452"/>
                      <a:gd name="connsiteX18" fmla="*/ 3685829 w 11071433"/>
                      <a:gd name="connsiteY18" fmla="*/ 56275 h 4699452"/>
                      <a:gd name="connsiteX19" fmla="*/ 1871096 w 11071433"/>
                      <a:gd name="connsiteY19" fmla="*/ 14072 h 4699452"/>
                      <a:gd name="connsiteX20" fmla="*/ 1871096 w 11071433"/>
                      <a:gd name="connsiteY20" fmla="*/ 4684547 h 4699452"/>
                      <a:gd name="connsiteX21" fmla="*/ 14161 w 11071433"/>
                      <a:gd name="connsiteY21" fmla="*/ 4684545 h 4699452"/>
                      <a:gd name="connsiteX22" fmla="*/ 28227 w 11071433"/>
                      <a:gd name="connsiteY22" fmla="*/ 106713 h 4699452"/>
                      <a:gd name="connsiteX0" fmla="*/ 42302 w 11071413"/>
                      <a:gd name="connsiteY0" fmla="*/ 3530991 h 4699775"/>
                      <a:gd name="connsiteX1" fmla="*/ 11071372 w 11071413"/>
                      <a:gd name="connsiteY1" fmla="*/ 3488788 h 4699775"/>
                      <a:gd name="connsiteX2" fmla="*/ 11043236 w 11071413"/>
                      <a:gd name="connsiteY2" fmla="*/ 2363372 h 4699775"/>
                      <a:gd name="connsiteX3" fmla="*/ 98 w 11071413"/>
                      <a:gd name="connsiteY3" fmla="*/ 2349305 h 4699775"/>
                      <a:gd name="connsiteX4" fmla="*/ 28234 w 11071413"/>
                      <a:gd name="connsiteY4" fmla="*/ 1195755 h 4699775"/>
                      <a:gd name="connsiteX5" fmla="*/ 11057304 w 11071413"/>
                      <a:gd name="connsiteY5" fmla="*/ 1181687 h 4699775"/>
                      <a:gd name="connsiteX6" fmla="*/ 11057305 w 11071413"/>
                      <a:gd name="connsiteY6" fmla="*/ 14069 h 4699775"/>
                      <a:gd name="connsiteX7" fmla="*/ 28234 w 11071413"/>
                      <a:gd name="connsiteY7" fmla="*/ 70339 h 4699775"/>
                      <a:gd name="connsiteX8" fmla="*/ 14166 w 11071413"/>
                      <a:gd name="connsiteY8" fmla="*/ 4698609 h 4699775"/>
                      <a:gd name="connsiteX9" fmla="*/ 11029170 w 11071413"/>
                      <a:gd name="connsiteY9" fmla="*/ 4684542 h 4699775"/>
                      <a:gd name="connsiteX10" fmla="*/ 11043858 w 11071413"/>
                      <a:gd name="connsiteY10" fmla="*/ 27515 h 4699775"/>
                      <a:gd name="connsiteX11" fmla="*/ 9214437 w 11071413"/>
                      <a:gd name="connsiteY11" fmla="*/ 56271 h 4699775"/>
                      <a:gd name="connsiteX12" fmla="*/ 9214437 w 11071413"/>
                      <a:gd name="connsiteY12" fmla="*/ 4684542 h 4699775"/>
                      <a:gd name="connsiteX13" fmla="*/ 7413773 w 11071413"/>
                      <a:gd name="connsiteY13" fmla="*/ 4684543 h 4699775"/>
                      <a:gd name="connsiteX14" fmla="*/ 7385636 w 11071413"/>
                      <a:gd name="connsiteY14" fmla="*/ 42204 h 4699775"/>
                      <a:gd name="connsiteX15" fmla="*/ 5542769 w 11071413"/>
                      <a:gd name="connsiteY15" fmla="*/ 0 h 4699775"/>
                      <a:gd name="connsiteX16" fmla="*/ 5528701 w 11071413"/>
                      <a:gd name="connsiteY16" fmla="*/ 4684542 h 4699775"/>
                      <a:gd name="connsiteX17" fmla="*/ 3713968 w 11071413"/>
                      <a:gd name="connsiteY17" fmla="*/ 4684542 h 4699775"/>
                      <a:gd name="connsiteX18" fmla="*/ 3685834 w 11071413"/>
                      <a:gd name="connsiteY18" fmla="*/ 56271 h 4699775"/>
                      <a:gd name="connsiteX19" fmla="*/ 1871101 w 11071413"/>
                      <a:gd name="connsiteY19" fmla="*/ 14068 h 4699775"/>
                      <a:gd name="connsiteX20" fmla="*/ 1882252 w 11071413"/>
                      <a:gd name="connsiteY20" fmla="*/ 4639938 h 4699775"/>
                      <a:gd name="connsiteX21" fmla="*/ 14166 w 11071413"/>
                      <a:gd name="connsiteY21" fmla="*/ 4684541 h 4699775"/>
                      <a:gd name="connsiteX22" fmla="*/ 28232 w 11071413"/>
                      <a:gd name="connsiteY22" fmla="*/ 106709 h 469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071413" h="4699775" extrusionOk="0">
                        <a:moveTo>
                          <a:pt x="42302" y="3530991"/>
                        </a:moveTo>
                        <a:cubicBezTo>
                          <a:pt x="36751" y="3590613"/>
                          <a:pt x="11096228" y="3518144"/>
                          <a:pt x="11071372" y="3488788"/>
                        </a:cubicBezTo>
                        <a:cubicBezTo>
                          <a:pt x="11048099" y="3467373"/>
                          <a:pt x="10989954" y="2426560"/>
                          <a:pt x="11043236" y="2363372"/>
                        </a:cubicBezTo>
                        <a:cubicBezTo>
                          <a:pt x="11059920" y="2310261"/>
                          <a:pt x="-38130" y="2367622"/>
                          <a:pt x="98" y="2349305"/>
                        </a:cubicBezTo>
                        <a:cubicBezTo>
                          <a:pt x="20036" y="2337575"/>
                          <a:pt x="73393" y="1249480"/>
                          <a:pt x="28234" y="1195755"/>
                        </a:cubicBezTo>
                        <a:cubicBezTo>
                          <a:pt x="18331" y="1152210"/>
                          <a:pt x="11093786" y="1159131"/>
                          <a:pt x="11057304" y="1181687"/>
                        </a:cubicBezTo>
                        <a:cubicBezTo>
                          <a:pt x="11013090" y="1195696"/>
                          <a:pt x="11033877" y="3153"/>
                          <a:pt x="11057305" y="14069"/>
                        </a:cubicBezTo>
                        <a:cubicBezTo>
                          <a:pt x="11071155" y="-4407"/>
                          <a:pt x="-52506" y="112777"/>
                          <a:pt x="28234" y="70339"/>
                        </a:cubicBezTo>
                        <a:cubicBezTo>
                          <a:pt x="121040" y="57623"/>
                          <a:pt x="-7559" y="4748169"/>
                          <a:pt x="14166" y="4698609"/>
                        </a:cubicBezTo>
                        <a:cubicBezTo>
                          <a:pt x="44897" y="4651378"/>
                          <a:pt x="11021396" y="4684525"/>
                          <a:pt x="11029170" y="4684542"/>
                        </a:cubicBezTo>
                        <a:cubicBezTo>
                          <a:pt x="11040166" y="4688211"/>
                          <a:pt x="11037157" y="28610"/>
                          <a:pt x="11043858" y="27515"/>
                        </a:cubicBezTo>
                        <a:cubicBezTo>
                          <a:pt x="11060253" y="44279"/>
                          <a:pt x="9211951" y="119161"/>
                          <a:pt x="9214437" y="56271"/>
                        </a:cubicBezTo>
                        <a:cubicBezTo>
                          <a:pt x="9247893" y="-1512"/>
                          <a:pt x="9264709" y="4628789"/>
                          <a:pt x="9214437" y="4684542"/>
                        </a:cubicBezTo>
                        <a:cubicBezTo>
                          <a:pt x="9158701" y="4725854"/>
                          <a:pt x="7419918" y="4668245"/>
                          <a:pt x="7413773" y="4684543"/>
                        </a:cubicBezTo>
                        <a:cubicBezTo>
                          <a:pt x="7395905" y="4698007"/>
                          <a:pt x="7354142" y="51680"/>
                          <a:pt x="7385636" y="42204"/>
                        </a:cubicBezTo>
                        <a:cubicBezTo>
                          <a:pt x="7411676" y="17737"/>
                          <a:pt x="5550647" y="17682"/>
                          <a:pt x="5542769" y="0"/>
                        </a:cubicBezTo>
                        <a:cubicBezTo>
                          <a:pt x="5512898" y="14188"/>
                          <a:pt x="5630673" y="4694045"/>
                          <a:pt x="5528701" y="4684542"/>
                        </a:cubicBezTo>
                        <a:cubicBezTo>
                          <a:pt x="5447152" y="4735147"/>
                          <a:pt x="3736429" y="4569009"/>
                          <a:pt x="3713968" y="4684542"/>
                        </a:cubicBezTo>
                        <a:cubicBezTo>
                          <a:pt x="3712649" y="4791178"/>
                          <a:pt x="3680097" y="75208"/>
                          <a:pt x="3685834" y="56271"/>
                        </a:cubicBezTo>
                        <a:cubicBezTo>
                          <a:pt x="3690074" y="41265"/>
                          <a:pt x="1870795" y="-21920"/>
                          <a:pt x="1871101" y="14068"/>
                        </a:cubicBezTo>
                        <a:cubicBezTo>
                          <a:pt x="1864226" y="53021"/>
                          <a:pt x="1860206" y="4634798"/>
                          <a:pt x="1882252" y="4639938"/>
                        </a:cubicBezTo>
                        <a:cubicBezTo>
                          <a:pt x="1902725" y="4650141"/>
                          <a:pt x="24122" y="4678152"/>
                          <a:pt x="14166" y="4684541"/>
                        </a:cubicBezTo>
                        <a:cubicBezTo>
                          <a:pt x="-3565" y="4764598"/>
                          <a:pt x="51803" y="84242"/>
                          <a:pt x="28232" y="106709"/>
                        </a:cubicBezTo>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7250"/>
              </a:solidFill>
            </a:endParaRPr>
          </a:p>
        </p:txBody>
      </p:sp>
      <p:grpSp>
        <p:nvGrpSpPr>
          <p:cNvPr id="20" name="Group 19">
            <a:extLst>
              <a:ext uri="{FF2B5EF4-FFF2-40B4-BE49-F238E27FC236}">
                <a16:creationId xmlns:a16="http://schemas.microsoft.com/office/drawing/2014/main" id="{1BB85BB7-65DF-0032-84E2-7B59770688A3}"/>
              </a:ext>
            </a:extLst>
          </p:cNvPr>
          <p:cNvGrpSpPr/>
          <p:nvPr/>
        </p:nvGrpSpPr>
        <p:grpSpPr>
          <a:xfrm>
            <a:off x="570485" y="282504"/>
            <a:ext cx="11011281" cy="869855"/>
            <a:chOff x="570485" y="282504"/>
            <a:chExt cx="11011281" cy="869855"/>
          </a:xfrm>
        </p:grpSpPr>
        <p:sp>
          <p:nvSpPr>
            <p:cNvPr id="3" name="Rounded Rectangle 2">
              <a:extLst>
                <a:ext uri="{FF2B5EF4-FFF2-40B4-BE49-F238E27FC236}">
                  <a16:creationId xmlns:a16="http://schemas.microsoft.com/office/drawing/2014/main" id="{219D17E5-94D1-1CAC-E798-97BBC161097E}"/>
                </a:ext>
              </a:extLst>
            </p:cNvPr>
            <p:cNvSpPr/>
            <p:nvPr/>
          </p:nvSpPr>
          <p:spPr>
            <a:xfrm>
              <a:off x="570485" y="282504"/>
              <a:ext cx="11011281"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a:extLst>
                <a:ext uri="{FF2B5EF4-FFF2-40B4-BE49-F238E27FC236}">
                  <a16:creationId xmlns:a16="http://schemas.microsoft.com/office/drawing/2014/main" id="{442A31CA-D91B-FAC6-F8FA-09994A4849D0}"/>
                </a:ext>
              </a:extLst>
            </p:cNvPr>
            <p:cNvSpPr/>
            <p:nvPr/>
          </p:nvSpPr>
          <p:spPr>
            <a:xfrm>
              <a:off x="673966" y="348480"/>
              <a:ext cx="10844067"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Picture 7">
            <a:extLst>
              <a:ext uri="{FF2B5EF4-FFF2-40B4-BE49-F238E27FC236}">
                <a16:creationId xmlns:a16="http://schemas.microsoft.com/office/drawing/2014/main" id="{D17D230A-42E2-69B6-76FA-8F47D8BDBDDC}"/>
              </a:ext>
            </a:extLst>
          </p:cNvPr>
          <p:cNvPicPr>
            <a:picLocks noChangeAspect="1"/>
          </p:cNvPicPr>
          <p:nvPr/>
        </p:nvPicPr>
        <p:blipFill>
          <a:blip r:embed="rId5"/>
          <a:stretch>
            <a:fillRect/>
          </a:stretch>
        </p:blipFill>
        <p:spPr>
          <a:xfrm>
            <a:off x="707269" y="1707267"/>
            <a:ext cx="844116" cy="847520"/>
          </a:xfrm>
          <a:prstGeom prst="rect">
            <a:avLst/>
          </a:prstGeom>
        </p:spPr>
      </p:pic>
      <p:sp>
        <p:nvSpPr>
          <p:cNvPr id="9" name="Rounded Rectangle 8">
            <a:extLst>
              <a:ext uri="{FF2B5EF4-FFF2-40B4-BE49-F238E27FC236}">
                <a16:creationId xmlns:a16="http://schemas.microsoft.com/office/drawing/2014/main" id="{111468F5-87B6-B19C-6E85-7FEDC061059D}"/>
              </a:ext>
            </a:extLst>
          </p:cNvPr>
          <p:cNvSpPr/>
          <p:nvPr/>
        </p:nvSpPr>
        <p:spPr>
          <a:xfrm>
            <a:off x="673966" y="1827280"/>
            <a:ext cx="1643106" cy="609601"/>
          </a:xfrm>
          <a:prstGeom prst="roundRect">
            <a:avLst/>
          </a:prstGeom>
          <a:solidFill>
            <a:schemeClr val="tx1">
              <a:alpha val="7761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66AC6A4-6196-1284-4704-91FE2C0D39A4}"/>
              </a:ext>
            </a:extLst>
          </p:cNvPr>
          <p:cNvSpPr txBox="1"/>
          <p:nvPr/>
        </p:nvSpPr>
        <p:spPr>
          <a:xfrm>
            <a:off x="877228" y="1860409"/>
            <a:ext cx="2396589" cy="369332"/>
          </a:xfrm>
          <a:prstGeom prst="rect">
            <a:avLst/>
          </a:prstGeom>
          <a:noFill/>
        </p:spPr>
        <p:txBody>
          <a:bodyPr wrap="square" rtlCol="0">
            <a:spAutoFit/>
          </a:bodyPr>
          <a:lstStyle/>
          <a:p>
            <a:r>
              <a:rPr lang="en-US" spc="150">
                <a:solidFill>
                  <a:srgbClr val="FF7250"/>
                </a:solidFill>
                <a:latin typeface="Hardwick WF" pitchFamily="2" charset="0"/>
              </a:rPr>
              <a:t>2.2 </a:t>
            </a:r>
            <a:r>
              <a:rPr lang="en-US" sz="1400" spc="150">
                <a:solidFill>
                  <a:srgbClr val="FF7250"/>
                </a:solidFill>
                <a:latin typeface="Hardwick WF" pitchFamily="2" charset="0"/>
              </a:rPr>
              <a:t>MILLION</a:t>
            </a:r>
            <a:endParaRPr lang="en-US" sz="1400" spc="150" dirty="0">
              <a:solidFill>
                <a:srgbClr val="FF7250"/>
              </a:solidFill>
              <a:latin typeface="Hardwick WF" pitchFamily="2" charset="0"/>
            </a:endParaRPr>
          </a:p>
        </p:txBody>
      </p:sp>
      <p:sp>
        <p:nvSpPr>
          <p:cNvPr id="7" name="TextBox 6">
            <a:extLst>
              <a:ext uri="{FF2B5EF4-FFF2-40B4-BE49-F238E27FC236}">
                <a16:creationId xmlns:a16="http://schemas.microsoft.com/office/drawing/2014/main" id="{0DE30AB6-B896-12D2-E9BE-731C33B8ABAB}"/>
              </a:ext>
            </a:extLst>
          </p:cNvPr>
          <p:cNvSpPr txBox="1"/>
          <p:nvPr/>
        </p:nvSpPr>
        <p:spPr>
          <a:xfrm>
            <a:off x="990891" y="2142967"/>
            <a:ext cx="2031789" cy="261610"/>
          </a:xfrm>
          <a:prstGeom prst="rect">
            <a:avLst/>
          </a:prstGeom>
          <a:noFill/>
        </p:spPr>
        <p:txBody>
          <a:bodyPr wrap="square">
            <a:spAutoFit/>
          </a:bodyPr>
          <a:lstStyle/>
          <a:p>
            <a:r>
              <a:rPr lang="en-US" sz="1100" dirty="0">
                <a:solidFill>
                  <a:srgbClr val="F7FAE3"/>
                </a:solidFill>
                <a:latin typeface="Avenir Next" panose="020B0503020202020204" pitchFamily="34" charset="0"/>
              </a:rPr>
              <a:t>people in prison</a:t>
            </a:r>
          </a:p>
        </p:txBody>
      </p:sp>
      <p:pic>
        <p:nvPicPr>
          <p:cNvPr id="10" name="Picture 9">
            <a:extLst>
              <a:ext uri="{FF2B5EF4-FFF2-40B4-BE49-F238E27FC236}">
                <a16:creationId xmlns:a16="http://schemas.microsoft.com/office/drawing/2014/main" id="{0B949038-9865-167C-0607-91EEE73B144D}"/>
              </a:ext>
            </a:extLst>
          </p:cNvPr>
          <p:cNvPicPr>
            <a:picLocks noChangeAspect="1"/>
          </p:cNvPicPr>
          <p:nvPr/>
        </p:nvPicPr>
        <p:blipFill>
          <a:blip r:embed="rId6"/>
          <a:stretch>
            <a:fillRect/>
          </a:stretch>
        </p:blipFill>
        <p:spPr>
          <a:xfrm>
            <a:off x="2567401" y="4294514"/>
            <a:ext cx="751475" cy="667745"/>
          </a:xfrm>
          <a:prstGeom prst="rect">
            <a:avLst/>
          </a:prstGeom>
        </p:spPr>
      </p:pic>
      <p:sp>
        <p:nvSpPr>
          <p:cNvPr id="11" name="TextBox 10">
            <a:extLst>
              <a:ext uri="{FF2B5EF4-FFF2-40B4-BE49-F238E27FC236}">
                <a16:creationId xmlns:a16="http://schemas.microsoft.com/office/drawing/2014/main" id="{034F8120-ABA6-1A1C-E517-67334C6795D5}"/>
              </a:ext>
            </a:extLst>
          </p:cNvPr>
          <p:cNvSpPr txBox="1"/>
          <p:nvPr/>
        </p:nvSpPr>
        <p:spPr>
          <a:xfrm>
            <a:off x="2785197" y="3928289"/>
            <a:ext cx="2396589" cy="369332"/>
          </a:xfrm>
          <a:prstGeom prst="rect">
            <a:avLst/>
          </a:prstGeom>
          <a:noFill/>
        </p:spPr>
        <p:txBody>
          <a:bodyPr wrap="square" rtlCol="0">
            <a:spAutoFit/>
          </a:bodyPr>
          <a:lstStyle/>
          <a:p>
            <a:r>
              <a:rPr lang="en-US" spc="150">
                <a:solidFill>
                  <a:srgbClr val="FF7250"/>
                </a:solidFill>
                <a:latin typeface="Hardwick WF" pitchFamily="2" charset="0"/>
              </a:rPr>
              <a:t>45 </a:t>
            </a:r>
            <a:r>
              <a:rPr lang="en-US" sz="1400" spc="150">
                <a:solidFill>
                  <a:srgbClr val="FF7250"/>
                </a:solidFill>
                <a:latin typeface="Hardwick WF" pitchFamily="2" charset="0"/>
              </a:rPr>
              <a:t>MILLION</a:t>
            </a:r>
            <a:endParaRPr lang="en-US" sz="1400" spc="150" dirty="0">
              <a:solidFill>
                <a:srgbClr val="FF7250"/>
              </a:solidFill>
              <a:latin typeface="Hardwick WF" pitchFamily="2" charset="0"/>
            </a:endParaRPr>
          </a:p>
        </p:txBody>
      </p:sp>
      <p:pic>
        <p:nvPicPr>
          <p:cNvPr id="16" name="Picture 15">
            <a:extLst>
              <a:ext uri="{FF2B5EF4-FFF2-40B4-BE49-F238E27FC236}">
                <a16:creationId xmlns:a16="http://schemas.microsoft.com/office/drawing/2014/main" id="{C6CE04F1-DB66-993C-6AD5-3B50E494B55E}"/>
              </a:ext>
            </a:extLst>
          </p:cNvPr>
          <p:cNvPicPr>
            <a:picLocks noChangeAspect="1"/>
          </p:cNvPicPr>
          <p:nvPr/>
        </p:nvPicPr>
        <p:blipFill>
          <a:blip r:embed="rId7"/>
          <a:stretch>
            <a:fillRect/>
          </a:stretch>
        </p:blipFill>
        <p:spPr>
          <a:xfrm>
            <a:off x="9064278" y="3118923"/>
            <a:ext cx="575201" cy="605353"/>
          </a:xfrm>
          <a:prstGeom prst="rect">
            <a:avLst/>
          </a:prstGeom>
        </p:spPr>
      </p:pic>
      <p:sp>
        <p:nvSpPr>
          <p:cNvPr id="12" name="TextBox 11">
            <a:extLst>
              <a:ext uri="{FF2B5EF4-FFF2-40B4-BE49-F238E27FC236}">
                <a16:creationId xmlns:a16="http://schemas.microsoft.com/office/drawing/2014/main" id="{233F4500-5F0B-D365-B105-1D7C81DD63C4}"/>
              </a:ext>
            </a:extLst>
          </p:cNvPr>
          <p:cNvSpPr txBox="1"/>
          <p:nvPr/>
        </p:nvSpPr>
        <p:spPr>
          <a:xfrm>
            <a:off x="2216207" y="4230490"/>
            <a:ext cx="1875186" cy="600164"/>
          </a:xfrm>
          <a:prstGeom prst="rect">
            <a:avLst/>
          </a:prstGeom>
          <a:noFill/>
        </p:spPr>
        <p:txBody>
          <a:bodyPr wrap="square">
            <a:spAutoFit/>
          </a:bodyPr>
          <a:lstStyle/>
          <a:p>
            <a:pPr algn="r"/>
            <a:r>
              <a:rPr lang="en-US" sz="1100" dirty="0">
                <a:solidFill>
                  <a:srgbClr val="F7FAE3"/>
                </a:solidFill>
                <a:latin typeface="Avenir Next" panose="020B0503020202020204" pitchFamily="34" charset="0"/>
              </a:rPr>
              <a:t>cannot access</a:t>
            </a:r>
          </a:p>
          <a:p>
            <a:pPr algn="r"/>
            <a:r>
              <a:rPr lang="en-US" sz="1100" dirty="0">
                <a:solidFill>
                  <a:srgbClr val="F7FAE3"/>
                </a:solidFill>
                <a:latin typeface="Avenir Next" panose="020B0503020202020204" pitchFamily="34" charset="0"/>
              </a:rPr>
              <a:t> traditional </a:t>
            </a:r>
          </a:p>
          <a:p>
            <a:pPr algn="r"/>
            <a:r>
              <a:rPr lang="en-US" sz="1100" dirty="0">
                <a:solidFill>
                  <a:srgbClr val="F7FAE3"/>
                </a:solidFill>
                <a:latin typeface="Avenir Next" panose="020B0503020202020204" pitchFamily="34" charset="0"/>
              </a:rPr>
              <a:t>loans</a:t>
            </a:r>
          </a:p>
        </p:txBody>
      </p:sp>
      <p:sp>
        <p:nvSpPr>
          <p:cNvPr id="14" name="TextBox 13">
            <a:extLst>
              <a:ext uri="{FF2B5EF4-FFF2-40B4-BE49-F238E27FC236}">
                <a16:creationId xmlns:a16="http://schemas.microsoft.com/office/drawing/2014/main" id="{DDA6A33B-7A63-118E-D1E9-19FD9F7184CB}"/>
              </a:ext>
            </a:extLst>
          </p:cNvPr>
          <p:cNvSpPr txBox="1"/>
          <p:nvPr/>
        </p:nvSpPr>
        <p:spPr>
          <a:xfrm>
            <a:off x="8007034" y="2798278"/>
            <a:ext cx="2240362" cy="369332"/>
          </a:xfrm>
          <a:prstGeom prst="rect">
            <a:avLst/>
          </a:prstGeom>
          <a:noFill/>
        </p:spPr>
        <p:txBody>
          <a:bodyPr wrap="square" rtlCol="0">
            <a:spAutoFit/>
          </a:bodyPr>
          <a:lstStyle/>
          <a:p>
            <a:r>
              <a:rPr lang="en-US" spc="150">
                <a:solidFill>
                  <a:srgbClr val="FF7250"/>
                </a:solidFill>
                <a:latin typeface="Hardwick WF" pitchFamily="2" charset="0"/>
              </a:rPr>
              <a:t>3.6 </a:t>
            </a:r>
            <a:r>
              <a:rPr lang="en-US" sz="1400" spc="150">
                <a:solidFill>
                  <a:srgbClr val="FF7250"/>
                </a:solidFill>
                <a:latin typeface="Hardwick WF" pitchFamily="2" charset="0"/>
              </a:rPr>
              <a:t>MILLION</a:t>
            </a:r>
            <a:endParaRPr lang="en-US" sz="1400" spc="150" dirty="0">
              <a:solidFill>
                <a:srgbClr val="FF7250"/>
              </a:solidFill>
              <a:latin typeface="Hardwick WF" pitchFamily="2" charset="0"/>
            </a:endParaRPr>
          </a:p>
        </p:txBody>
      </p:sp>
      <p:sp>
        <p:nvSpPr>
          <p:cNvPr id="15" name="TextBox 14">
            <a:extLst>
              <a:ext uri="{FF2B5EF4-FFF2-40B4-BE49-F238E27FC236}">
                <a16:creationId xmlns:a16="http://schemas.microsoft.com/office/drawing/2014/main" id="{A5789155-6A33-A494-2A1C-C71AC03B802B}"/>
              </a:ext>
            </a:extLst>
          </p:cNvPr>
          <p:cNvSpPr txBox="1"/>
          <p:nvPr/>
        </p:nvSpPr>
        <p:spPr>
          <a:xfrm>
            <a:off x="7675553" y="3108003"/>
            <a:ext cx="1877373" cy="430887"/>
          </a:xfrm>
          <a:prstGeom prst="rect">
            <a:avLst/>
          </a:prstGeom>
          <a:noFill/>
        </p:spPr>
        <p:txBody>
          <a:bodyPr wrap="square">
            <a:spAutoFit/>
          </a:bodyPr>
          <a:lstStyle/>
          <a:p>
            <a:pPr algn="ctr"/>
            <a:r>
              <a:rPr lang="en-US" sz="1100" dirty="0">
                <a:solidFill>
                  <a:srgbClr val="F7FAE3"/>
                </a:solidFill>
                <a:latin typeface="Avenir Next" panose="020B0503020202020204" pitchFamily="34" charset="0"/>
              </a:rPr>
              <a:t>eviction filings </a:t>
            </a:r>
          </a:p>
          <a:p>
            <a:pPr algn="ctr"/>
            <a:r>
              <a:rPr lang="en-US" sz="1100" dirty="0">
                <a:solidFill>
                  <a:srgbClr val="F7FAE3"/>
                </a:solidFill>
                <a:latin typeface="Avenir Next" panose="020B0503020202020204" pitchFamily="34" charset="0"/>
              </a:rPr>
              <a:t>each year</a:t>
            </a:r>
          </a:p>
        </p:txBody>
      </p:sp>
      <p:sp>
        <p:nvSpPr>
          <p:cNvPr id="18" name="TextBox 17">
            <a:extLst>
              <a:ext uri="{FF2B5EF4-FFF2-40B4-BE49-F238E27FC236}">
                <a16:creationId xmlns:a16="http://schemas.microsoft.com/office/drawing/2014/main" id="{AC23E8CF-050D-DF45-252C-A343F705CFAB}"/>
              </a:ext>
            </a:extLst>
          </p:cNvPr>
          <p:cNvSpPr txBox="1"/>
          <p:nvPr/>
        </p:nvSpPr>
        <p:spPr>
          <a:xfrm>
            <a:off x="915938" y="4094603"/>
            <a:ext cx="2396589" cy="369332"/>
          </a:xfrm>
          <a:prstGeom prst="rect">
            <a:avLst/>
          </a:prstGeom>
          <a:noFill/>
        </p:spPr>
        <p:txBody>
          <a:bodyPr wrap="square" rtlCol="0">
            <a:spAutoFit/>
          </a:bodyPr>
          <a:lstStyle/>
          <a:p>
            <a:r>
              <a:rPr lang="en-US" spc="150">
                <a:solidFill>
                  <a:srgbClr val="FF7250"/>
                </a:solidFill>
                <a:latin typeface="Hardwick WF" pitchFamily="2" charset="0"/>
              </a:rPr>
              <a:t>600,000 </a:t>
            </a:r>
            <a:endParaRPr lang="en-US" sz="1400" spc="150" dirty="0">
              <a:solidFill>
                <a:srgbClr val="FF7250"/>
              </a:solidFill>
              <a:latin typeface="Hardwick WF" pitchFamily="2" charset="0"/>
            </a:endParaRPr>
          </a:p>
        </p:txBody>
      </p:sp>
      <p:sp>
        <p:nvSpPr>
          <p:cNvPr id="19" name="TextBox 18">
            <a:extLst>
              <a:ext uri="{FF2B5EF4-FFF2-40B4-BE49-F238E27FC236}">
                <a16:creationId xmlns:a16="http://schemas.microsoft.com/office/drawing/2014/main" id="{AB010683-0624-75EA-553C-3888D747B211}"/>
              </a:ext>
            </a:extLst>
          </p:cNvPr>
          <p:cNvSpPr txBox="1"/>
          <p:nvPr/>
        </p:nvSpPr>
        <p:spPr>
          <a:xfrm>
            <a:off x="347267" y="4388613"/>
            <a:ext cx="2315410" cy="430887"/>
          </a:xfrm>
          <a:prstGeom prst="rect">
            <a:avLst/>
          </a:prstGeom>
          <a:noFill/>
        </p:spPr>
        <p:txBody>
          <a:bodyPr wrap="square">
            <a:spAutoFit/>
          </a:bodyPr>
          <a:lstStyle/>
          <a:p>
            <a:pPr algn="ctr"/>
            <a:r>
              <a:rPr lang="en-US" sz="1100" dirty="0">
                <a:solidFill>
                  <a:srgbClr val="F7FAE3"/>
                </a:solidFill>
                <a:latin typeface="Avenir Next" panose="020B0503020202020204" pitchFamily="34" charset="0"/>
              </a:rPr>
              <a:t>people homeless </a:t>
            </a:r>
          </a:p>
          <a:p>
            <a:pPr algn="ctr"/>
            <a:r>
              <a:rPr lang="en-US" sz="1100" dirty="0">
                <a:solidFill>
                  <a:srgbClr val="F7FAE3"/>
                </a:solidFill>
                <a:latin typeface="Avenir Next" panose="020B0503020202020204" pitchFamily="34" charset="0"/>
              </a:rPr>
              <a:t>each night</a:t>
            </a:r>
          </a:p>
        </p:txBody>
      </p:sp>
      <p:sp>
        <p:nvSpPr>
          <p:cNvPr id="13" name="TextBox 12">
            <a:extLst>
              <a:ext uri="{FF2B5EF4-FFF2-40B4-BE49-F238E27FC236}">
                <a16:creationId xmlns:a16="http://schemas.microsoft.com/office/drawing/2014/main" id="{F7DF7188-D22E-EA2F-742A-100C1EC0A644}"/>
              </a:ext>
            </a:extLst>
          </p:cNvPr>
          <p:cNvSpPr txBox="1"/>
          <p:nvPr/>
        </p:nvSpPr>
        <p:spPr>
          <a:xfrm>
            <a:off x="4390458" y="1773636"/>
            <a:ext cx="2457066" cy="369332"/>
          </a:xfrm>
          <a:prstGeom prst="rect">
            <a:avLst/>
          </a:prstGeom>
          <a:noFill/>
        </p:spPr>
        <p:txBody>
          <a:bodyPr wrap="square" rtlCol="0">
            <a:spAutoFit/>
          </a:bodyPr>
          <a:lstStyle/>
          <a:p>
            <a:r>
              <a:rPr lang="en-US" spc="150">
                <a:solidFill>
                  <a:srgbClr val="FF7250"/>
                </a:solidFill>
                <a:latin typeface="Hardwick WF" pitchFamily="2" charset="0"/>
              </a:rPr>
              <a:t>$22.4 </a:t>
            </a:r>
            <a:r>
              <a:rPr lang="en-US" sz="1400" spc="150">
                <a:solidFill>
                  <a:srgbClr val="FF7250"/>
                </a:solidFill>
                <a:latin typeface="Hardwick WF" pitchFamily="2" charset="0"/>
              </a:rPr>
              <a:t>BILLION</a:t>
            </a:r>
            <a:endParaRPr lang="en-US" sz="1400" spc="150" dirty="0">
              <a:solidFill>
                <a:srgbClr val="FF7250"/>
              </a:solidFill>
              <a:latin typeface="Hardwick WF" pitchFamily="2" charset="0"/>
            </a:endParaRPr>
          </a:p>
        </p:txBody>
      </p:sp>
      <p:sp>
        <p:nvSpPr>
          <p:cNvPr id="17" name="TextBox 16">
            <a:extLst>
              <a:ext uri="{FF2B5EF4-FFF2-40B4-BE49-F238E27FC236}">
                <a16:creationId xmlns:a16="http://schemas.microsoft.com/office/drawing/2014/main" id="{3E278C2B-60AF-7DCB-A5C4-3256D7E13AB7}"/>
              </a:ext>
            </a:extLst>
          </p:cNvPr>
          <p:cNvSpPr txBox="1"/>
          <p:nvPr/>
        </p:nvSpPr>
        <p:spPr>
          <a:xfrm>
            <a:off x="3993236" y="2097080"/>
            <a:ext cx="2396589" cy="430887"/>
          </a:xfrm>
          <a:prstGeom prst="rect">
            <a:avLst/>
          </a:prstGeom>
          <a:noFill/>
        </p:spPr>
        <p:txBody>
          <a:bodyPr wrap="square">
            <a:spAutoFit/>
          </a:bodyPr>
          <a:lstStyle/>
          <a:p>
            <a:pPr algn="ctr"/>
            <a:r>
              <a:rPr lang="en-US" sz="1100" dirty="0">
                <a:solidFill>
                  <a:srgbClr val="F7FAE3"/>
                </a:solidFill>
                <a:latin typeface="Avenir Next" panose="020B0503020202020204" pitchFamily="34" charset="0"/>
              </a:rPr>
              <a:t>paid by the poor in </a:t>
            </a:r>
          </a:p>
          <a:p>
            <a:pPr algn="ctr"/>
            <a:r>
              <a:rPr lang="en-US" sz="1100" dirty="0">
                <a:solidFill>
                  <a:srgbClr val="F7FAE3"/>
                </a:solidFill>
                <a:latin typeface="Avenir Next" panose="020B0503020202020204" pitchFamily="34" charset="0"/>
              </a:rPr>
              <a:t>fines and fees yearly</a:t>
            </a:r>
          </a:p>
        </p:txBody>
      </p:sp>
      <p:grpSp>
        <p:nvGrpSpPr>
          <p:cNvPr id="47" name="Group 46">
            <a:extLst>
              <a:ext uri="{FF2B5EF4-FFF2-40B4-BE49-F238E27FC236}">
                <a16:creationId xmlns:a16="http://schemas.microsoft.com/office/drawing/2014/main" id="{6C15EBD6-F128-A8A0-D312-D778280D85A1}"/>
              </a:ext>
            </a:extLst>
          </p:cNvPr>
          <p:cNvGrpSpPr/>
          <p:nvPr/>
        </p:nvGrpSpPr>
        <p:grpSpPr>
          <a:xfrm>
            <a:off x="8057996" y="4174276"/>
            <a:ext cx="556244" cy="579317"/>
            <a:chOff x="8134853" y="4230890"/>
            <a:chExt cx="556244" cy="579317"/>
          </a:xfrm>
        </p:grpSpPr>
        <p:sp>
          <p:nvSpPr>
            <p:cNvPr id="26" name="Freeform 25">
              <a:extLst>
                <a:ext uri="{FF2B5EF4-FFF2-40B4-BE49-F238E27FC236}">
                  <a16:creationId xmlns:a16="http://schemas.microsoft.com/office/drawing/2014/main" id="{0F23AEB2-CEF9-6DB8-35F1-659331E1D27D}"/>
                </a:ext>
              </a:extLst>
            </p:cNvPr>
            <p:cNvSpPr/>
            <p:nvPr/>
          </p:nvSpPr>
          <p:spPr>
            <a:xfrm rot="10800000">
              <a:off x="8656766" y="4418047"/>
              <a:ext cx="19673" cy="19651"/>
            </a:xfrm>
            <a:custGeom>
              <a:avLst/>
              <a:gdLst>
                <a:gd name="connsiteX0" fmla="*/ 19674 w 19673"/>
                <a:gd name="connsiteY0" fmla="*/ 13774 h 19651"/>
                <a:gd name="connsiteX1" fmla="*/ 14399 w 19673"/>
                <a:gd name="connsiteY1" fmla="*/ 0 h 19651"/>
                <a:gd name="connsiteX2" fmla="*/ 0 w 19673"/>
                <a:gd name="connsiteY2" fmla="*/ 5016 h 19651"/>
                <a:gd name="connsiteX3" fmla="*/ 5610 w 19673"/>
                <a:gd name="connsiteY3" fmla="*/ 19651 h 19651"/>
              </a:gdLst>
              <a:ahLst/>
              <a:cxnLst>
                <a:cxn ang="0">
                  <a:pos x="connsiteX0" y="connsiteY0"/>
                </a:cxn>
                <a:cxn ang="0">
                  <a:pos x="connsiteX1" y="connsiteY1"/>
                </a:cxn>
                <a:cxn ang="0">
                  <a:pos x="connsiteX2" y="connsiteY2"/>
                </a:cxn>
                <a:cxn ang="0">
                  <a:pos x="connsiteX3" y="connsiteY3"/>
                </a:cxn>
              </a:cxnLst>
              <a:rect l="l" t="t" r="r" b="b"/>
              <a:pathLst>
                <a:path w="19673" h="19651">
                  <a:moveTo>
                    <a:pt x="19674" y="13774"/>
                  </a:moveTo>
                  <a:cubicBezTo>
                    <a:pt x="17784" y="9246"/>
                    <a:pt x="16025" y="4655"/>
                    <a:pt x="14399" y="0"/>
                  </a:cubicBezTo>
                  <a:lnTo>
                    <a:pt x="0" y="5016"/>
                  </a:lnTo>
                  <a:cubicBezTo>
                    <a:pt x="1733" y="9970"/>
                    <a:pt x="3603" y="14849"/>
                    <a:pt x="5610" y="19651"/>
                  </a:cubicBezTo>
                  <a:close/>
                </a:path>
              </a:pathLst>
            </a:custGeom>
            <a:solidFill>
              <a:srgbClr val="FF7250"/>
            </a:solidFill>
            <a:ln w="7541" cap="flat">
              <a:noFill/>
              <a:prstDash val="solid"/>
              <a:miter/>
            </a:ln>
          </p:spPr>
          <p:txBody>
            <a:bodyPr rtlCol="0" anchor="ctr"/>
            <a:lstStyle/>
            <a:p>
              <a:endParaRPr lang="en-US" dirty="0">
                <a:solidFill>
                  <a:srgbClr val="FF7250"/>
                </a:solidFill>
              </a:endParaRPr>
            </a:p>
          </p:txBody>
        </p:sp>
        <p:sp>
          <p:nvSpPr>
            <p:cNvPr id="27" name="Freeform 26">
              <a:extLst>
                <a:ext uri="{FF2B5EF4-FFF2-40B4-BE49-F238E27FC236}">
                  <a16:creationId xmlns:a16="http://schemas.microsoft.com/office/drawing/2014/main" id="{300A8D37-3181-1E00-75C2-10759155F9E8}"/>
                </a:ext>
              </a:extLst>
            </p:cNvPr>
            <p:cNvSpPr/>
            <p:nvPr/>
          </p:nvSpPr>
          <p:spPr>
            <a:xfrm rot="10800000">
              <a:off x="8640056" y="4383122"/>
              <a:ext cx="20756" cy="20702"/>
            </a:xfrm>
            <a:custGeom>
              <a:avLst/>
              <a:gdLst>
                <a:gd name="connsiteX0" fmla="*/ 20756 w 20756"/>
                <a:gd name="connsiteY0" fmla="*/ 12859 h 20702"/>
                <a:gd name="connsiteX1" fmla="*/ 13500 w 20756"/>
                <a:gd name="connsiteY1" fmla="*/ 0 h 20702"/>
                <a:gd name="connsiteX2" fmla="*/ 0 w 20756"/>
                <a:gd name="connsiteY2" fmla="*/ 7051 h 20702"/>
                <a:gd name="connsiteX3" fmla="*/ 7699 w 20756"/>
                <a:gd name="connsiteY3" fmla="*/ 20703 h 20702"/>
              </a:gdLst>
              <a:ahLst/>
              <a:cxnLst>
                <a:cxn ang="0">
                  <a:pos x="connsiteX0" y="connsiteY0"/>
                </a:cxn>
                <a:cxn ang="0">
                  <a:pos x="connsiteX1" y="connsiteY1"/>
                </a:cxn>
                <a:cxn ang="0">
                  <a:pos x="connsiteX2" y="connsiteY2"/>
                </a:cxn>
                <a:cxn ang="0">
                  <a:pos x="connsiteX3" y="connsiteY3"/>
                </a:cxn>
              </a:cxnLst>
              <a:rect l="l" t="t" r="r" b="b"/>
              <a:pathLst>
                <a:path w="20756" h="20702">
                  <a:moveTo>
                    <a:pt x="20756" y="12859"/>
                  </a:moveTo>
                  <a:cubicBezTo>
                    <a:pt x="18216" y="8646"/>
                    <a:pt x="15796" y="4360"/>
                    <a:pt x="13500" y="0"/>
                  </a:cubicBezTo>
                  <a:lnTo>
                    <a:pt x="0" y="7051"/>
                  </a:lnTo>
                  <a:cubicBezTo>
                    <a:pt x="2429" y="11685"/>
                    <a:pt x="4995" y="16236"/>
                    <a:pt x="7699" y="20703"/>
                  </a:cubicBezTo>
                  <a:close/>
                </a:path>
              </a:pathLst>
            </a:custGeom>
            <a:solidFill>
              <a:srgbClr val="FF7250"/>
            </a:solidFill>
            <a:ln w="7541" cap="flat">
              <a:noFill/>
              <a:prstDash val="solid"/>
              <a:miter/>
            </a:ln>
          </p:spPr>
          <p:txBody>
            <a:bodyPr rtlCol="0" anchor="ctr"/>
            <a:lstStyle/>
            <a:p>
              <a:endParaRPr lang="en-US" dirty="0">
                <a:solidFill>
                  <a:srgbClr val="FF7250"/>
                </a:solidFill>
              </a:endParaRPr>
            </a:p>
          </p:txBody>
        </p:sp>
        <p:sp>
          <p:nvSpPr>
            <p:cNvPr id="28" name="Freeform 27">
              <a:extLst>
                <a:ext uri="{FF2B5EF4-FFF2-40B4-BE49-F238E27FC236}">
                  <a16:creationId xmlns:a16="http://schemas.microsoft.com/office/drawing/2014/main" id="{CEE45934-7DB7-3532-8766-1AC633E87455}"/>
                </a:ext>
              </a:extLst>
            </p:cNvPr>
            <p:cNvSpPr/>
            <p:nvPr/>
          </p:nvSpPr>
          <p:spPr>
            <a:xfrm rot="10800000">
              <a:off x="8618721" y="4351129"/>
              <a:ext cx="21373" cy="21396"/>
            </a:xfrm>
            <a:custGeom>
              <a:avLst/>
              <a:gdLst>
                <a:gd name="connsiteX0" fmla="*/ 21374 w 21373"/>
                <a:gd name="connsiteY0" fmla="*/ 11678 h 21396"/>
                <a:gd name="connsiteX1" fmla="*/ 12311 w 21373"/>
                <a:gd name="connsiteY1" fmla="*/ 0 h 21396"/>
                <a:gd name="connsiteX2" fmla="*/ 0 w 21373"/>
                <a:gd name="connsiteY2" fmla="*/ 9002 h 21396"/>
                <a:gd name="connsiteX3" fmla="*/ 9612 w 21373"/>
                <a:gd name="connsiteY3" fmla="*/ 21397 h 21396"/>
              </a:gdLst>
              <a:ahLst/>
              <a:cxnLst>
                <a:cxn ang="0">
                  <a:pos x="connsiteX0" y="connsiteY0"/>
                </a:cxn>
                <a:cxn ang="0">
                  <a:pos x="connsiteX1" y="connsiteY1"/>
                </a:cxn>
                <a:cxn ang="0">
                  <a:pos x="connsiteX2" y="connsiteY2"/>
                </a:cxn>
                <a:cxn ang="0">
                  <a:pos x="connsiteX3" y="connsiteY3"/>
                </a:cxn>
              </a:cxnLst>
              <a:rect l="l" t="t" r="r" b="b"/>
              <a:pathLst>
                <a:path w="21373" h="21396">
                  <a:moveTo>
                    <a:pt x="21374" y="11678"/>
                  </a:moveTo>
                  <a:cubicBezTo>
                    <a:pt x="18243" y="7882"/>
                    <a:pt x="15222" y="3989"/>
                    <a:pt x="12311" y="0"/>
                  </a:cubicBezTo>
                  <a:lnTo>
                    <a:pt x="0" y="9002"/>
                  </a:lnTo>
                  <a:cubicBezTo>
                    <a:pt x="3089" y="13225"/>
                    <a:pt x="6294" y="17357"/>
                    <a:pt x="9612" y="21397"/>
                  </a:cubicBezTo>
                  <a:close/>
                </a:path>
              </a:pathLst>
            </a:custGeom>
            <a:solidFill>
              <a:srgbClr val="FF7250"/>
            </a:solidFill>
            <a:ln w="7541" cap="flat">
              <a:noFill/>
              <a:prstDash val="solid"/>
              <a:miter/>
            </a:ln>
          </p:spPr>
          <p:txBody>
            <a:bodyPr rtlCol="0" anchor="ctr"/>
            <a:lstStyle/>
            <a:p>
              <a:endParaRPr lang="en-US" dirty="0">
                <a:solidFill>
                  <a:srgbClr val="FF7250"/>
                </a:solidFill>
              </a:endParaRPr>
            </a:p>
          </p:txBody>
        </p:sp>
        <p:sp>
          <p:nvSpPr>
            <p:cNvPr id="29" name="Freeform 28">
              <a:extLst>
                <a:ext uri="{FF2B5EF4-FFF2-40B4-BE49-F238E27FC236}">
                  <a16:creationId xmlns:a16="http://schemas.microsoft.com/office/drawing/2014/main" id="{86014513-5DE5-05EA-DFAD-BC0CF30A4625}"/>
                </a:ext>
              </a:extLst>
            </p:cNvPr>
            <p:cNvSpPr/>
            <p:nvPr/>
          </p:nvSpPr>
          <p:spPr>
            <a:xfrm rot="10800000">
              <a:off x="8674808" y="4493801"/>
              <a:ext cx="16289" cy="16266"/>
            </a:xfrm>
            <a:custGeom>
              <a:avLst/>
              <a:gdLst>
                <a:gd name="connsiteX0" fmla="*/ 1121 w 16289"/>
                <a:gd name="connsiteY0" fmla="*/ 16267 h 16266"/>
                <a:gd name="connsiteX1" fmla="*/ 16289 w 16289"/>
                <a:gd name="connsiteY1" fmla="*/ 14742 h 16266"/>
                <a:gd name="connsiteX2" fmla="*/ 15245 w 16289"/>
                <a:gd name="connsiteY2" fmla="*/ 0 h 16266"/>
                <a:gd name="connsiteX3" fmla="*/ 0 w 16289"/>
                <a:gd name="connsiteY3" fmla="*/ 625 h 16266"/>
                <a:gd name="connsiteX4" fmla="*/ 1121 w 16289"/>
                <a:gd name="connsiteY4" fmla="*/ 16267 h 16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9" h="16266">
                  <a:moveTo>
                    <a:pt x="1121" y="16267"/>
                  </a:moveTo>
                  <a:lnTo>
                    <a:pt x="16289" y="14742"/>
                  </a:lnTo>
                  <a:cubicBezTo>
                    <a:pt x="15781" y="9864"/>
                    <a:pt x="15433" y="4949"/>
                    <a:pt x="15245" y="0"/>
                  </a:cubicBezTo>
                  <a:lnTo>
                    <a:pt x="0" y="625"/>
                  </a:lnTo>
                  <a:cubicBezTo>
                    <a:pt x="236" y="5869"/>
                    <a:pt x="595" y="11091"/>
                    <a:pt x="1121" y="16267"/>
                  </a:cubicBezTo>
                  <a:close/>
                </a:path>
              </a:pathLst>
            </a:custGeom>
            <a:solidFill>
              <a:srgbClr val="FF7250"/>
            </a:solidFill>
            <a:ln w="7541" cap="flat">
              <a:noFill/>
              <a:prstDash val="solid"/>
              <a:miter/>
            </a:ln>
          </p:spPr>
          <p:txBody>
            <a:bodyPr rtlCol="0" anchor="ctr"/>
            <a:lstStyle/>
            <a:p>
              <a:endParaRPr lang="en-US" dirty="0">
                <a:solidFill>
                  <a:srgbClr val="FF7250"/>
                </a:solidFill>
              </a:endParaRPr>
            </a:p>
          </p:txBody>
        </p:sp>
        <p:sp>
          <p:nvSpPr>
            <p:cNvPr id="30" name="Freeform 29">
              <a:extLst>
                <a:ext uri="{FF2B5EF4-FFF2-40B4-BE49-F238E27FC236}">
                  <a16:creationId xmlns:a16="http://schemas.microsoft.com/office/drawing/2014/main" id="{F33D1453-09D4-F498-66C2-1BB582ABDCFD}"/>
                </a:ext>
              </a:extLst>
            </p:cNvPr>
            <p:cNvSpPr/>
            <p:nvPr/>
          </p:nvSpPr>
          <p:spPr>
            <a:xfrm rot="10800000">
              <a:off x="8668115" y="4568952"/>
              <a:ext cx="18233" cy="18233"/>
            </a:xfrm>
            <a:custGeom>
              <a:avLst/>
              <a:gdLst>
                <a:gd name="connsiteX0" fmla="*/ 14963 w 18233"/>
                <a:gd name="connsiteY0" fmla="*/ 18233 h 18233"/>
                <a:gd name="connsiteX1" fmla="*/ 18233 w 18233"/>
                <a:gd name="connsiteY1" fmla="*/ 3811 h 18233"/>
                <a:gd name="connsiteX2" fmla="*/ 3461 w 18233"/>
                <a:gd name="connsiteY2" fmla="*/ 0 h 18233"/>
                <a:gd name="connsiteX3" fmla="*/ 0 w 18233"/>
                <a:gd name="connsiteY3" fmla="*/ 15291 h 18233"/>
              </a:gdLst>
              <a:ahLst/>
              <a:cxnLst>
                <a:cxn ang="0">
                  <a:pos x="connsiteX0" y="connsiteY0"/>
                </a:cxn>
                <a:cxn ang="0">
                  <a:pos x="connsiteX1" y="connsiteY1"/>
                </a:cxn>
                <a:cxn ang="0">
                  <a:pos x="connsiteX2" y="connsiteY2"/>
                </a:cxn>
                <a:cxn ang="0">
                  <a:pos x="connsiteX3" y="connsiteY3"/>
                </a:cxn>
              </a:cxnLst>
              <a:rect l="l" t="t" r="r" b="b"/>
              <a:pathLst>
                <a:path w="18233" h="18233">
                  <a:moveTo>
                    <a:pt x="14963" y="18233"/>
                  </a:moveTo>
                  <a:cubicBezTo>
                    <a:pt x="15916" y="13378"/>
                    <a:pt x="17014" y="8560"/>
                    <a:pt x="18233" y="3811"/>
                  </a:cubicBezTo>
                  <a:lnTo>
                    <a:pt x="3461" y="0"/>
                  </a:lnTo>
                  <a:cubicBezTo>
                    <a:pt x="2175" y="5031"/>
                    <a:pt x="1021" y="10128"/>
                    <a:pt x="0" y="15291"/>
                  </a:cubicBezTo>
                  <a:close/>
                </a:path>
              </a:pathLst>
            </a:custGeom>
            <a:solidFill>
              <a:srgbClr val="FF7250"/>
            </a:solidFill>
            <a:ln w="7541" cap="flat">
              <a:noFill/>
              <a:prstDash val="solid"/>
              <a:miter/>
            </a:ln>
          </p:spPr>
          <p:txBody>
            <a:bodyPr rtlCol="0" anchor="ctr"/>
            <a:lstStyle/>
            <a:p>
              <a:endParaRPr lang="en-US" dirty="0">
                <a:solidFill>
                  <a:srgbClr val="FF7250"/>
                </a:solidFill>
              </a:endParaRPr>
            </a:p>
          </p:txBody>
        </p:sp>
        <p:sp>
          <p:nvSpPr>
            <p:cNvPr id="31" name="Freeform 30">
              <a:extLst>
                <a:ext uri="{FF2B5EF4-FFF2-40B4-BE49-F238E27FC236}">
                  <a16:creationId xmlns:a16="http://schemas.microsoft.com/office/drawing/2014/main" id="{5C9AE474-DC7C-7A0B-F722-E89A1C71B492}"/>
                </a:ext>
              </a:extLst>
            </p:cNvPr>
            <p:cNvSpPr/>
            <p:nvPr/>
          </p:nvSpPr>
          <p:spPr>
            <a:xfrm rot="10800000">
              <a:off x="8639370" y="4638387"/>
              <a:ext cx="20794" cy="20794"/>
            </a:xfrm>
            <a:custGeom>
              <a:avLst/>
              <a:gdLst>
                <a:gd name="connsiteX0" fmla="*/ 0 w 20794"/>
                <a:gd name="connsiteY0" fmla="*/ 13622 h 20794"/>
                <a:gd name="connsiteX1" fmla="*/ 13462 w 20794"/>
                <a:gd name="connsiteY1" fmla="*/ 20794 h 20794"/>
                <a:gd name="connsiteX2" fmla="*/ 20794 w 20794"/>
                <a:gd name="connsiteY2" fmla="*/ 7935 h 20794"/>
                <a:gd name="connsiteX3" fmla="*/ 7783 w 20794"/>
                <a:gd name="connsiteY3" fmla="*/ 0 h 20794"/>
                <a:gd name="connsiteX4" fmla="*/ 0 w 20794"/>
                <a:gd name="connsiteY4" fmla="*/ 13622 h 20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94" h="20794">
                  <a:moveTo>
                    <a:pt x="0" y="13622"/>
                  </a:moveTo>
                  <a:lnTo>
                    <a:pt x="13462" y="20794"/>
                  </a:lnTo>
                  <a:cubicBezTo>
                    <a:pt x="15779" y="16424"/>
                    <a:pt x="18223" y="12137"/>
                    <a:pt x="20794" y="7935"/>
                  </a:cubicBezTo>
                  <a:lnTo>
                    <a:pt x="7783" y="0"/>
                  </a:lnTo>
                  <a:cubicBezTo>
                    <a:pt x="5069" y="4446"/>
                    <a:pt x="2475" y="8987"/>
                    <a:pt x="0" y="13622"/>
                  </a:cubicBezTo>
                  <a:close/>
                </a:path>
              </a:pathLst>
            </a:custGeom>
            <a:solidFill>
              <a:srgbClr val="FF7250"/>
            </a:solidFill>
            <a:ln w="7541" cap="flat">
              <a:noFill/>
              <a:prstDash val="solid"/>
              <a:miter/>
            </a:ln>
          </p:spPr>
          <p:txBody>
            <a:bodyPr rtlCol="0" anchor="ctr"/>
            <a:lstStyle/>
            <a:p>
              <a:endParaRPr lang="en-US" dirty="0">
                <a:solidFill>
                  <a:srgbClr val="FF7250"/>
                </a:solidFill>
              </a:endParaRPr>
            </a:p>
          </p:txBody>
        </p:sp>
        <p:sp>
          <p:nvSpPr>
            <p:cNvPr id="32" name="Freeform 31">
              <a:extLst>
                <a:ext uri="{FF2B5EF4-FFF2-40B4-BE49-F238E27FC236}">
                  <a16:creationId xmlns:a16="http://schemas.microsoft.com/office/drawing/2014/main" id="{DC4EE07D-BB9A-490F-BEC5-2F73AB54DC6B}"/>
                </a:ext>
              </a:extLst>
            </p:cNvPr>
            <p:cNvSpPr/>
            <p:nvPr/>
          </p:nvSpPr>
          <p:spPr>
            <a:xfrm rot="10800000">
              <a:off x="8674663" y="4532258"/>
              <a:ext cx="16350" cy="16342"/>
            </a:xfrm>
            <a:custGeom>
              <a:avLst/>
              <a:gdLst>
                <a:gd name="connsiteX0" fmla="*/ 15230 w 16350"/>
                <a:gd name="connsiteY0" fmla="*/ 16343 h 16342"/>
                <a:gd name="connsiteX1" fmla="*/ 16350 w 16350"/>
                <a:gd name="connsiteY1" fmla="*/ 1578 h 16342"/>
                <a:gd name="connsiteX2" fmla="*/ 1174 w 16350"/>
                <a:gd name="connsiteY2" fmla="*/ 0 h 16342"/>
                <a:gd name="connsiteX3" fmla="*/ 0 w 16350"/>
                <a:gd name="connsiteY3" fmla="*/ 15626 h 16342"/>
              </a:gdLst>
              <a:ahLst/>
              <a:cxnLst>
                <a:cxn ang="0">
                  <a:pos x="connsiteX0" y="connsiteY0"/>
                </a:cxn>
                <a:cxn ang="0">
                  <a:pos x="connsiteX1" y="connsiteY1"/>
                </a:cxn>
                <a:cxn ang="0">
                  <a:pos x="connsiteX2" y="connsiteY2"/>
                </a:cxn>
                <a:cxn ang="0">
                  <a:pos x="connsiteX3" y="connsiteY3"/>
                </a:cxn>
              </a:cxnLst>
              <a:rect l="l" t="t" r="r" b="b"/>
              <a:pathLst>
                <a:path w="16350" h="16342">
                  <a:moveTo>
                    <a:pt x="15230" y="16343"/>
                  </a:moveTo>
                  <a:cubicBezTo>
                    <a:pt x="15459" y="11383"/>
                    <a:pt x="15832" y="6462"/>
                    <a:pt x="16350" y="1578"/>
                  </a:cubicBezTo>
                  <a:lnTo>
                    <a:pt x="1174" y="0"/>
                  </a:lnTo>
                  <a:cubicBezTo>
                    <a:pt x="640" y="5161"/>
                    <a:pt x="244" y="10382"/>
                    <a:pt x="0" y="15626"/>
                  </a:cubicBezTo>
                  <a:close/>
                </a:path>
              </a:pathLst>
            </a:custGeom>
            <a:solidFill>
              <a:srgbClr val="FF7250"/>
            </a:solidFill>
            <a:ln w="7541" cap="flat">
              <a:noFill/>
              <a:prstDash val="solid"/>
              <a:miter/>
            </a:ln>
          </p:spPr>
          <p:txBody>
            <a:bodyPr rtlCol="0" anchor="ctr"/>
            <a:lstStyle/>
            <a:p>
              <a:endParaRPr lang="en-US" dirty="0">
                <a:solidFill>
                  <a:srgbClr val="FF7250"/>
                </a:solidFill>
              </a:endParaRPr>
            </a:p>
          </p:txBody>
        </p:sp>
        <p:sp>
          <p:nvSpPr>
            <p:cNvPr id="33" name="Freeform 32">
              <a:extLst>
                <a:ext uri="{FF2B5EF4-FFF2-40B4-BE49-F238E27FC236}">
                  <a16:creationId xmlns:a16="http://schemas.microsoft.com/office/drawing/2014/main" id="{0DC01D5D-7D72-B40E-8641-B1964244CFE2}"/>
                </a:ext>
              </a:extLst>
            </p:cNvPr>
            <p:cNvSpPr/>
            <p:nvPr/>
          </p:nvSpPr>
          <p:spPr>
            <a:xfrm rot="10800000">
              <a:off x="8656247" y="4604573"/>
              <a:ext cx="19742" cy="19750"/>
            </a:xfrm>
            <a:custGeom>
              <a:avLst/>
              <a:gdLst>
                <a:gd name="connsiteX0" fmla="*/ 0 w 19742"/>
                <a:gd name="connsiteY0" fmla="*/ 14643 h 19750"/>
                <a:gd name="connsiteX1" fmla="*/ 14369 w 19742"/>
                <a:gd name="connsiteY1" fmla="*/ 19750 h 19750"/>
                <a:gd name="connsiteX2" fmla="*/ 19743 w 19742"/>
                <a:gd name="connsiteY2" fmla="*/ 5938 h 19750"/>
                <a:gd name="connsiteX3" fmla="*/ 5702 w 19742"/>
                <a:gd name="connsiteY3" fmla="*/ 0 h 19750"/>
                <a:gd name="connsiteX4" fmla="*/ 0 w 19742"/>
                <a:gd name="connsiteY4" fmla="*/ 14643 h 19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42" h="19750">
                  <a:moveTo>
                    <a:pt x="0" y="14643"/>
                  </a:moveTo>
                  <a:lnTo>
                    <a:pt x="14369" y="19750"/>
                  </a:lnTo>
                  <a:cubicBezTo>
                    <a:pt x="16025" y="15080"/>
                    <a:pt x="17816" y="10476"/>
                    <a:pt x="19743" y="5938"/>
                  </a:cubicBezTo>
                  <a:lnTo>
                    <a:pt x="5702" y="0"/>
                  </a:lnTo>
                  <a:cubicBezTo>
                    <a:pt x="3659" y="4812"/>
                    <a:pt x="1759" y="9694"/>
                    <a:pt x="0" y="14643"/>
                  </a:cubicBezTo>
                  <a:close/>
                </a:path>
              </a:pathLst>
            </a:custGeom>
            <a:solidFill>
              <a:srgbClr val="FF7250"/>
            </a:solidFill>
            <a:ln w="7541" cap="flat">
              <a:noFill/>
              <a:prstDash val="solid"/>
              <a:miter/>
            </a:ln>
          </p:spPr>
          <p:txBody>
            <a:bodyPr rtlCol="0" anchor="ctr"/>
            <a:lstStyle/>
            <a:p>
              <a:endParaRPr lang="en-US" dirty="0">
                <a:solidFill>
                  <a:srgbClr val="FF7250"/>
                </a:solidFill>
              </a:endParaRPr>
            </a:p>
          </p:txBody>
        </p:sp>
        <p:sp>
          <p:nvSpPr>
            <p:cNvPr id="34" name="Freeform 33">
              <a:extLst>
                <a:ext uri="{FF2B5EF4-FFF2-40B4-BE49-F238E27FC236}">
                  <a16:creationId xmlns:a16="http://schemas.microsoft.com/office/drawing/2014/main" id="{15100784-F6F7-8501-CEA8-F2A277295539}"/>
                </a:ext>
              </a:extLst>
            </p:cNvPr>
            <p:cNvSpPr/>
            <p:nvPr/>
          </p:nvSpPr>
          <p:spPr>
            <a:xfrm rot="10800000">
              <a:off x="8617837" y="4669663"/>
              <a:ext cx="21411" cy="21396"/>
            </a:xfrm>
            <a:custGeom>
              <a:avLst/>
              <a:gdLst>
                <a:gd name="connsiteX0" fmla="*/ 9688 w 21411"/>
                <a:gd name="connsiteY0" fmla="*/ 0 h 21396"/>
                <a:gd name="connsiteX1" fmla="*/ 0 w 21411"/>
                <a:gd name="connsiteY1" fmla="*/ 12341 h 21396"/>
                <a:gd name="connsiteX2" fmla="*/ 12265 w 21411"/>
                <a:gd name="connsiteY2" fmla="*/ 21397 h 21396"/>
                <a:gd name="connsiteX3" fmla="*/ 21412 w 21411"/>
                <a:gd name="connsiteY3" fmla="*/ 9749 h 21396"/>
              </a:gdLst>
              <a:ahLst/>
              <a:cxnLst>
                <a:cxn ang="0">
                  <a:pos x="connsiteX0" y="connsiteY0"/>
                </a:cxn>
                <a:cxn ang="0">
                  <a:pos x="connsiteX1" y="connsiteY1"/>
                </a:cxn>
                <a:cxn ang="0">
                  <a:pos x="connsiteX2" y="connsiteY2"/>
                </a:cxn>
                <a:cxn ang="0">
                  <a:pos x="connsiteX3" y="connsiteY3"/>
                </a:cxn>
              </a:cxnLst>
              <a:rect l="l" t="t" r="r" b="b"/>
              <a:pathLst>
                <a:path w="21411" h="21396">
                  <a:moveTo>
                    <a:pt x="9688" y="0"/>
                  </a:moveTo>
                  <a:cubicBezTo>
                    <a:pt x="6340" y="4009"/>
                    <a:pt x="3110" y="8123"/>
                    <a:pt x="0" y="12341"/>
                  </a:cubicBezTo>
                  <a:lnTo>
                    <a:pt x="12265" y="21397"/>
                  </a:lnTo>
                  <a:cubicBezTo>
                    <a:pt x="15202" y="17418"/>
                    <a:pt x="18251" y="13535"/>
                    <a:pt x="21412" y="9749"/>
                  </a:cubicBezTo>
                  <a:close/>
                </a:path>
              </a:pathLst>
            </a:custGeom>
            <a:solidFill>
              <a:srgbClr val="FF7250"/>
            </a:solidFill>
            <a:ln w="7541" cap="flat">
              <a:noFill/>
              <a:prstDash val="solid"/>
              <a:miter/>
            </a:ln>
          </p:spPr>
          <p:txBody>
            <a:bodyPr rtlCol="0" anchor="ctr"/>
            <a:lstStyle/>
            <a:p>
              <a:endParaRPr lang="en-US" dirty="0">
                <a:solidFill>
                  <a:srgbClr val="FF7250"/>
                </a:solidFill>
              </a:endParaRPr>
            </a:p>
          </p:txBody>
        </p:sp>
        <p:sp>
          <p:nvSpPr>
            <p:cNvPr id="35" name="Freeform 34">
              <a:extLst>
                <a:ext uri="{FF2B5EF4-FFF2-40B4-BE49-F238E27FC236}">
                  <a16:creationId xmlns:a16="http://schemas.microsoft.com/office/drawing/2014/main" id="{03D3AF6D-9FDD-385F-31B4-4EFB25FEB9AF}"/>
                </a:ext>
              </a:extLst>
            </p:cNvPr>
            <p:cNvSpPr/>
            <p:nvPr/>
          </p:nvSpPr>
          <p:spPr>
            <a:xfrm rot="10800000">
              <a:off x="8668435" y="4455201"/>
              <a:ext cx="18172" cy="18164"/>
            </a:xfrm>
            <a:custGeom>
              <a:avLst/>
              <a:gdLst>
                <a:gd name="connsiteX0" fmla="*/ 3400 w 18172"/>
                <a:gd name="connsiteY0" fmla="*/ 18165 h 18164"/>
                <a:gd name="connsiteX1" fmla="*/ 18172 w 18172"/>
                <a:gd name="connsiteY1" fmla="*/ 14414 h 18164"/>
                <a:gd name="connsiteX2" fmla="*/ 14978 w 18172"/>
                <a:gd name="connsiteY2" fmla="*/ 0 h 18164"/>
                <a:gd name="connsiteX3" fmla="*/ 0 w 18172"/>
                <a:gd name="connsiteY3" fmla="*/ 2836 h 18164"/>
                <a:gd name="connsiteX4" fmla="*/ 3400 w 18172"/>
                <a:gd name="connsiteY4" fmla="*/ 18165 h 1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2" h="18164">
                  <a:moveTo>
                    <a:pt x="3400" y="18165"/>
                  </a:moveTo>
                  <a:lnTo>
                    <a:pt x="18172" y="14414"/>
                  </a:lnTo>
                  <a:cubicBezTo>
                    <a:pt x="16968" y="9665"/>
                    <a:pt x="15886" y="4856"/>
                    <a:pt x="14978" y="0"/>
                  </a:cubicBezTo>
                  <a:lnTo>
                    <a:pt x="0" y="2836"/>
                  </a:lnTo>
                  <a:cubicBezTo>
                    <a:pt x="981" y="7998"/>
                    <a:pt x="2114" y="13109"/>
                    <a:pt x="3400" y="18165"/>
                  </a:cubicBezTo>
                  <a:close/>
                </a:path>
              </a:pathLst>
            </a:custGeom>
            <a:solidFill>
              <a:srgbClr val="FF7250"/>
            </a:solidFill>
            <a:ln w="7541" cap="flat">
              <a:noFill/>
              <a:prstDash val="solid"/>
              <a:miter/>
            </a:ln>
          </p:spPr>
          <p:txBody>
            <a:bodyPr rtlCol="0" anchor="ctr"/>
            <a:lstStyle/>
            <a:p>
              <a:endParaRPr lang="en-US" dirty="0">
                <a:solidFill>
                  <a:srgbClr val="FF7250"/>
                </a:solidFill>
              </a:endParaRPr>
            </a:p>
          </p:txBody>
        </p:sp>
        <p:sp>
          <p:nvSpPr>
            <p:cNvPr id="36" name="Freeform 35">
              <a:extLst>
                <a:ext uri="{FF2B5EF4-FFF2-40B4-BE49-F238E27FC236}">
                  <a16:creationId xmlns:a16="http://schemas.microsoft.com/office/drawing/2014/main" id="{8053BBB5-E709-A229-24F5-2D04215E7EC9}"/>
                </a:ext>
              </a:extLst>
            </p:cNvPr>
            <p:cNvSpPr/>
            <p:nvPr/>
          </p:nvSpPr>
          <p:spPr>
            <a:xfrm rot="10800000">
              <a:off x="8497407" y="4265184"/>
              <a:ext cx="19338" cy="19308"/>
            </a:xfrm>
            <a:custGeom>
              <a:avLst/>
              <a:gdLst>
                <a:gd name="connsiteX0" fmla="*/ 19339 w 19338"/>
                <a:gd name="connsiteY0" fmla="*/ 4718 h 19308"/>
                <a:gd name="connsiteX1" fmla="*/ 5290 w 19338"/>
                <a:gd name="connsiteY1" fmla="*/ 0 h 19308"/>
                <a:gd name="connsiteX2" fmla="*/ 0 w 19338"/>
                <a:gd name="connsiteY2" fmla="*/ 14308 h 19308"/>
                <a:gd name="connsiteX3" fmla="*/ 14895 w 19338"/>
                <a:gd name="connsiteY3" fmla="*/ 19308 h 19308"/>
              </a:gdLst>
              <a:ahLst/>
              <a:cxnLst>
                <a:cxn ang="0">
                  <a:pos x="connsiteX0" y="connsiteY0"/>
                </a:cxn>
                <a:cxn ang="0">
                  <a:pos x="connsiteX1" y="connsiteY1"/>
                </a:cxn>
                <a:cxn ang="0">
                  <a:pos x="connsiteX2" y="connsiteY2"/>
                </a:cxn>
                <a:cxn ang="0">
                  <a:pos x="connsiteX3" y="connsiteY3"/>
                </a:cxn>
              </a:cxnLst>
              <a:rect l="l" t="t" r="r" b="b"/>
              <a:pathLst>
                <a:path w="19338" h="19308">
                  <a:moveTo>
                    <a:pt x="19339" y="4718"/>
                  </a:moveTo>
                  <a:cubicBezTo>
                    <a:pt x="14592" y="3275"/>
                    <a:pt x="9909" y="1702"/>
                    <a:pt x="5290" y="0"/>
                  </a:cubicBezTo>
                  <a:lnTo>
                    <a:pt x="0" y="14308"/>
                  </a:lnTo>
                  <a:cubicBezTo>
                    <a:pt x="4904" y="16112"/>
                    <a:pt x="9869" y="17778"/>
                    <a:pt x="14895" y="19308"/>
                  </a:cubicBezTo>
                  <a:close/>
                </a:path>
              </a:pathLst>
            </a:custGeom>
            <a:solidFill>
              <a:srgbClr val="FF7250"/>
            </a:solidFill>
            <a:ln w="7541" cap="flat">
              <a:noFill/>
              <a:prstDash val="solid"/>
              <a:miter/>
            </a:ln>
          </p:spPr>
          <p:txBody>
            <a:bodyPr rtlCol="0" anchor="ctr"/>
            <a:lstStyle/>
            <a:p>
              <a:endParaRPr lang="en-US" dirty="0">
                <a:solidFill>
                  <a:srgbClr val="FF7250"/>
                </a:solidFill>
              </a:endParaRPr>
            </a:p>
          </p:txBody>
        </p:sp>
        <p:sp>
          <p:nvSpPr>
            <p:cNvPr id="37" name="Freeform 36">
              <a:extLst>
                <a:ext uri="{FF2B5EF4-FFF2-40B4-BE49-F238E27FC236}">
                  <a16:creationId xmlns:a16="http://schemas.microsoft.com/office/drawing/2014/main" id="{405895C3-FDDE-9556-814D-D340A840E585}"/>
                </a:ext>
              </a:extLst>
            </p:cNvPr>
            <p:cNvSpPr/>
            <p:nvPr/>
          </p:nvSpPr>
          <p:spPr>
            <a:xfrm rot="10800000">
              <a:off x="8530726" y="4741917"/>
              <a:ext cx="20443" cy="20459"/>
            </a:xfrm>
            <a:custGeom>
              <a:avLst/>
              <a:gdLst>
                <a:gd name="connsiteX0" fmla="*/ 14003 w 20443"/>
                <a:gd name="connsiteY0" fmla="*/ 0 h 20459"/>
                <a:gd name="connsiteX1" fmla="*/ 0 w 20443"/>
                <a:gd name="connsiteY1" fmla="*/ 7059 h 20459"/>
                <a:gd name="connsiteX2" fmla="*/ 7264 w 20443"/>
                <a:gd name="connsiteY2" fmla="*/ 20459 h 20459"/>
                <a:gd name="connsiteX3" fmla="*/ 20444 w 20443"/>
                <a:gd name="connsiteY3" fmla="*/ 13820 h 20459"/>
              </a:gdLst>
              <a:ahLst/>
              <a:cxnLst>
                <a:cxn ang="0">
                  <a:pos x="connsiteX0" y="connsiteY0"/>
                </a:cxn>
                <a:cxn ang="0">
                  <a:pos x="connsiteX1" y="connsiteY1"/>
                </a:cxn>
                <a:cxn ang="0">
                  <a:pos x="connsiteX2" y="connsiteY2"/>
                </a:cxn>
                <a:cxn ang="0">
                  <a:pos x="connsiteX3" y="connsiteY3"/>
                </a:cxn>
              </a:cxnLst>
              <a:rect l="l" t="t" r="r" b="b"/>
              <a:pathLst>
                <a:path w="20443" h="20459">
                  <a:moveTo>
                    <a:pt x="14003" y="0"/>
                  </a:moveTo>
                  <a:cubicBezTo>
                    <a:pt x="9256" y="2220"/>
                    <a:pt x="4589" y="4574"/>
                    <a:pt x="0" y="7059"/>
                  </a:cubicBezTo>
                  <a:lnTo>
                    <a:pt x="7264" y="20459"/>
                  </a:lnTo>
                  <a:cubicBezTo>
                    <a:pt x="11579" y="18121"/>
                    <a:pt x="15972" y="15908"/>
                    <a:pt x="20444" y="13820"/>
                  </a:cubicBezTo>
                  <a:close/>
                </a:path>
              </a:pathLst>
            </a:custGeom>
            <a:solidFill>
              <a:srgbClr val="FF7250"/>
            </a:solidFill>
            <a:ln w="7541" cap="flat">
              <a:noFill/>
              <a:prstDash val="solid"/>
              <a:miter/>
            </a:ln>
          </p:spPr>
          <p:txBody>
            <a:bodyPr rtlCol="0" anchor="ctr"/>
            <a:lstStyle/>
            <a:p>
              <a:endParaRPr lang="en-US" dirty="0">
                <a:solidFill>
                  <a:srgbClr val="FF7250"/>
                </a:solidFill>
              </a:endParaRPr>
            </a:p>
          </p:txBody>
        </p:sp>
        <p:sp>
          <p:nvSpPr>
            <p:cNvPr id="38" name="Freeform 37">
              <a:extLst>
                <a:ext uri="{FF2B5EF4-FFF2-40B4-BE49-F238E27FC236}">
                  <a16:creationId xmlns:a16="http://schemas.microsoft.com/office/drawing/2014/main" id="{D050773F-9B45-C380-C465-B51F74A9EFE6}"/>
                </a:ext>
              </a:extLst>
            </p:cNvPr>
            <p:cNvSpPr/>
            <p:nvPr/>
          </p:nvSpPr>
          <p:spPr>
            <a:xfrm rot="10800000">
              <a:off x="8496218" y="4757048"/>
              <a:ext cx="19254" cy="19254"/>
            </a:xfrm>
            <a:custGeom>
              <a:avLst/>
              <a:gdLst>
                <a:gd name="connsiteX0" fmla="*/ 14902 w 19254"/>
                <a:gd name="connsiteY0" fmla="*/ 0 h 19254"/>
                <a:gd name="connsiteX1" fmla="*/ 0 w 19254"/>
                <a:gd name="connsiteY1" fmla="*/ 4932 h 19254"/>
                <a:gd name="connsiteX2" fmla="*/ 5229 w 19254"/>
                <a:gd name="connsiteY2" fmla="*/ 19255 h 19254"/>
                <a:gd name="connsiteX3" fmla="*/ 19255 w 19254"/>
                <a:gd name="connsiteY3" fmla="*/ 14620 h 19254"/>
              </a:gdLst>
              <a:ahLst/>
              <a:cxnLst>
                <a:cxn ang="0">
                  <a:pos x="connsiteX0" y="connsiteY0"/>
                </a:cxn>
                <a:cxn ang="0">
                  <a:pos x="connsiteX1" y="connsiteY1"/>
                </a:cxn>
                <a:cxn ang="0">
                  <a:pos x="connsiteX2" y="connsiteY2"/>
                </a:cxn>
                <a:cxn ang="0">
                  <a:pos x="connsiteX3" y="connsiteY3"/>
                </a:cxn>
              </a:cxnLst>
              <a:rect l="l" t="t" r="r" b="b"/>
              <a:pathLst>
                <a:path w="19254" h="19254">
                  <a:moveTo>
                    <a:pt x="14902" y="0"/>
                  </a:moveTo>
                  <a:cubicBezTo>
                    <a:pt x="9871" y="1525"/>
                    <a:pt x="4904" y="3169"/>
                    <a:pt x="0" y="4932"/>
                  </a:cubicBezTo>
                  <a:lnTo>
                    <a:pt x="5229" y="19255"/>
                  </a:lnTo>
                  <a:cubicBezTo>
                    <a:pt x="9803" y="17570"/>
                    <a:pt x="14521" y="16030"/>
                    <a:pt x="19255" y="14620"/>
                  </a:cubicBezTo>
                  <a:close/>
                </a:path>
              </a:pathLst>
            </a:custGeom>
            <a:solidFill>
              <a:srgbClr val="FF7250"/>
            </a:solidFill>
            <a:ln w="7541" cap="flat">
              <a:noFill/>
              <a:prstDash val="solid"/>
              <a:miter/>
            </a:ln>
          </p:spPr>
          <p:txBody>
            <a:bodyPr rtlCol="0" anchor="ctr"/>
            <a:lstStyle/>
            <a:p>
              <a:endParaRPr lang="en-US" dirty="0">
                <a:solidFill>
                  <a:srgbClr val="FF7250"/>
                </a:solidFill>
              </a:endParaRPr>
            </a:p>
          </p:txBody>
        </p:sp>
        <p:sp>
          <p:nvSpPr>
            <p:cNvPr id="39" name="Freeform 38">
              <a:extLst>
                <a:ext uri="{FF2B5EF4-FFF2-40B4-BE49-F238E27FC236}">
                  <a16:creationId xmlns:a16="http://schemas.microsoft.com/office/drawing/2014/main" id="{DB38ACEC-0667-41BC-70CF-9FC5EA86C27A}"/>
                </a:ext>
              </a:extLst>
            </p:cNvPr>
            <p:cNvSpPr/>
            <p:nvPr/>
          </p:nvSpPr>
          <p:spPr>
            <a:xfrm rot="10800000">
              <a:off x="8461368" y="4256608"/>
              <a:ext cx="17653" cy="17669"/>
            </a:xfrm>
            <a:custGeom>
              <a:avLst/>
              <a:gdLst>
                <a:gd name="connsiteX0" fmla="*/ 3095 w 17653"/>
                <a:gd name="connsiteY0" fmla="*/ 0 h 17669"/>
                <a:gd name="connsiteX1" fmla="*/ 0 w 17653"/>
                <a:gd name="connsiteY1" fmla="*/ 14933 h 17669"/>
                <a:gd name="connsiteX2" fmla="*/ 15436 w 17653"/>
                <a:gd name="connsiteY2" fmla="*/ 17669 h 17669"/>
                <a:gd name="connsiteX3" fmla="*/ 17654 w 17653"/>
                <a:gd name="connsiteY3" fmla="*/ 2584 h 17669"/>
                <a:gd name="connsiteX4" fmla="*/ 3095 w 17653"/>
                <a:gd name="connsiteY4" fmla="*/ 0 h 17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3" h="17669">
                  <a:moveTo>
                    <a:pt x="3095" y="0"/>
                  </a:moveTo>
                  <a:lnTo>
                    <a:pt x="0" y="14933"/>
                  </a:lnTo>
                  <a:cubicBezTo>
                    <a:pt x="5082" y="15985"/>
                    <a:pt x="10227" y="16897"/>
                    <a:pt x="15436" y="17669"/>
                  </a:cubicBezTo>
                  <a:lnTo>
                    <a:pt x="17654" y="2584"/>
                  </a:lnTo>
                  <a:cubicBezTo>
                    <a:pt x="12753" y="1868"/>
                    <a:pt x="7905" y="991"/>
                    <a:pt x="3095" y="0"/>
                  </a:cubicBezTo>
                  <a:close/>
                </a:path>
              </a:pathLst>
            </a:custGeom>
            <a:solidFill>
              <a:srgbClr val="FF7250"/>
            </a:solidFill>
            <a:ln w="7541" cap="flat">
              <a:noFill/>
              <a:prstDash val="solid"/>
              <a:miter/>
            </a:ln>
          </p:spPr>
          <p:txBody>
            <a:bodyPr rtlCol="0" anchor="ctr"/>
            <a:lstStyle/>
            <a:p>
              <a:endParaRPr lang="en-US" dirty="0">
                <a:solidFill>
                  <a:srgbClr val="FF7250"/>
                </a:solidFill>
              </a:endParaRPr>
            </a:p>
          </p:txBody>
        </p:sp>
        <p:sp>
          <p:nvSpPr>
            <p:cNvPr id="40" name="Freeform 39">
              <a:extLst>
                <a:ext uri="{FF2B5EF4-FFF2-40B4-BE49-F238E27FC236}">
                  <a16:creationId xmlns:a16="http://schemas.microsoft.com/office/drawing/2014/main" id="{7621CB3A-A1F4-1C9B-03A2-303479A5D5E9}"/>
                </a:ext>
              </a:extLst>
            </p:cNvPr>
            <p:cNvSpPr/>
            <p:nvPr/>
          </p:nvSpPr>
          <p:spPr>
            <a:xfrm rot="10800000">
              <a:off x="8460086" y="4767064"/>
              <a:ext cx="17631" cy="17608"/>
            </a:xfrm>
            <a:custGeom>
              <a:avLst/>
              <a:gdLst>
                <a:gd name="connsiteX0" fmla="*/ 15443 w 17631"/>
                <a:gd name="connsiteY0" fmla="*/ 0 h 17608"/>
                <a:gd name="connsiteX1" fmla="*/ 0 w 17631"/>
                <a:gd name="connsiteY1" fmla="*/ 2660 h 17608"/>
                <a:gd name="connsiteX2" fmla="*/ 3049 w 17631"/>
                <a:gd name="connsiteY2" fmla="*/ 17608 h 17608"/>
                <a:gd name="connsiteX3" fmla="*/ 17631 w 17631"/>
                <a:gd name="connsiteY3" fmla="*/ 15093 h 17608"/>
              </a:gdLst>
              <a:ahLst/>
              <a:cxnLst>
                <a:cxn ang="0">
                  <a:pos x="connsiteX0" y="connsiteY0"/>
                </a:cxn>
                <a:cxn ang="0">
                  <a:pos x="connsiteX1" y="connsiteY1"/>
                </a:cxn>
                <a:cxn ang="0">
                  <a:pos x="connsiteX2" y="connsiteY2"/>
                </a:cxn>
                <a:cxn ang="0">
                  <a:pos x="connsiteX3" y="connsiteY3"/>
                </a:cxn>
              </a:cxnLst>
              <a:rect l="l" t="t" r="r" b="b"/>
              <a:pathLst>
                <a:path w="17631" h="17608">
                  <a:moveTo>
                    <a:pt x="15443" y="0"/>
                  </a:moveTo>
                  <a:cubicBezTo>
                    <a:pt x="10245" y="742"/>
                    <a:pt x="5097" y="1629"/>
                    <a:pt x="0" y="2660"/>
                  </a:cubicBezTo>
                  <a:lnTo>
                    <a:pt x="3049" y="17608"/>
                  </a:lnTo>
                  <a:cubicBezTo>
                    <a:pt x="7867" y="16625"/>
                    <a:pt x="12737" y="15794"/>
                    <a:pt x="17631" y="15093"/>
                  </a:cubicBezTo>
                  <a:close/>
                </a:path>
              </a:pathLst>
            </a:custGeom>
            <a:solidFill>
              <a:srgbClr val="FF7250"/>
            </a:solidFill>
            <a:ln w="7541" cap="flat">
              <a:noFill/>
              <a:prstDash val="solid"/>
              <a:miter/>
            </a:ln>
          </p:spPr>
          <p:txBody>
            <a:bodyPr rtlCol="0" anchor="ctr"/>
            <a:lstStyle/>
            <a:p>
              <a:endParaRPr lang="en-US" dirty="0">
                <a:solidFill>
                  <a:srgbClr val="FF7250"/>
                </a:solidFill>
              </a:endParaRPr>
            </a:p>
          </p:txBody>
        </p:sp>
        <p:sp>
          <p:nvSpPr>
            <p:cNvPr id="41" name="Freeform 40">
              <a:extLst>
                <a:ext uri="{FF2B5EF4-FFF2-40B4-BE49-F238E27FC236}">
                  <a16:creationId xmlns:a16="http://schemas.microsoft.com/office/drawing/2014/main" id="{8C79FC45-7523-6C9A-A7A0-47C8E365C27A}"/>
                </a:ext>
              </a:extLst>
            </p:cNvPr>
            <p:cNvSpPr/>
            <p:nvPr/>
          </p:nvSpPr>
          <p:spPr>
            <a:xfrm rot="10800000">
              <a:off x="8592179" y="4697721"/>
              <a:ext cx="21541" cy="21541"/>
            </a:xfrm>
            <a:custGeom>
              <a:avLst/>
              <a:gdLst>
                <a:gd name="connsiteX0" fmla="*/ 11358 w 21541"/>
                <a:gd name="connsiteY0" fmla="*/ 0 h 21541"/>
                <a:gd name="connsiteX1" fmla="*/ 0 w 21541"/>
                <a:gd name="connsiteY1" fmla="*/ 10794 h 21541"/>
                <a:gd name="connsiteX2" fmla="*/ 10809 w 21541"/>
                <a:gd name="connsiteY2" fmla="*/ 21541 h 21541"/>
                <a:gd name="connsiteX3" fmla="*/ 21541 w 21541"/>
                <a:gd name="connsiteY3" fmla="*/ 11342 h 21541"/>
              </a:gdLst>
              <a:ahLst/>
              <a:cxnLst>
                <a:cxn ang="0">
                  <a:pos x="connsiteX0" y="connsiteY0"/>
                </a:cxn>
                <a:cxn ang="0">
                  <a:pos x="connsiteX1" y="connsiteY1"/>
                </a:cxn>
                <a:cxn ang="0">
                  <a:pos x="connsiteX2" y="connsiteY2"/>
                </a:cxn>
                <a:cxn ang="0">
                  <a:pos x="connsiteX3" y="connsiteY3"/>
                </a:cxn>
              </a:cxnLst>
              <a:rect l="l" t="t" r="r" b="b"/>
              <a:pathLst>
                <a:path w="21541" h="21541">
                  <a:moveTo>
                    <a:pt x="11358" y="0"/>
                  </a:moveTo>
                  <a:cubicBezTo>
                    <a:pt x="7460" y="3491"/>
                    <a:pt x="3674" y="7089"/>
                    <a:pt x="0" y="10794"/>
                  </a:cubicBezTo>
                  <a:lnTo>
                    <a:pt x="10809" y="21541"/>
                  </a:lnTo>
                  <a:cubicBezTo>
                    <a:pt x="14295" y="18040"/>
                    <a:pt x="17873" y="14641"/>
                    <a:pt x="21541" y="11342"/>
                  </a:cubicBezTo>
                  <a:close/>
                </a:path>
              </a:pathLst>
            </a:custGeom>
            <a:solidFill>
              <a:srgbClr val="FF7250"/>
            </a:solidFill>
            <a:ln w="7541" cap="flat">
              <a:noFill/>
              <a:prstDash val="solid"/>
              <a:miter/>
            </a:ln>
          </p:spPr>
          <p:txBody>
            <a:bodyPr rtlCol="0" anchor="ctr"/>
            <a:lstStyle/>
            <a:p>
              <a:endParaRPr lang="en-US" dirty="0">
                <a:solidFill>
                  <a:srgbClr val="FF7250"/>
                </a:solidFill>
              </a:endParaRPr>
            </a:p>
          </p:txBody>
        </p:sp>
        <p:sp>
          <p:nvSpPr>
            <p:cNvPr id="42" name="Freeform 41">
              <a:extLst>
                <a:ext uri="{FF2B5EF4-FFF2-40B4-BE49-F238E27FC236}">
                  <a16:creationId xmlns:a16="http://schemas.microsoft.com/office/drawing/2014/main" id="{4066D187-437E-55D0-2AA1-DF38A956973C}"/>
                </a:ext>
              </a:extLst>
            </p:cNvPr>
            <p:cNvSpPr/>
            <p:nvPr/>
          </p:nvSpPr>
          <p:spPr>
            <a:xfrm rot="10800000">
              <a:off x="8531907" y="4279317"/>
              <a:ext cx="20512" cy="20504"/>
            </a:xfrm>
            <a:custGeom>
              <a:avLst/>
              <a:gdLst>
                <a:gd name="connsiteX0" fmla="*/ 20512 w 20512"/>
                <a:gd name="connsiteY0" fmla="*/ 6723 h 20504"/>
                <a:gd name="connsiteX1" fmla="*/ 7341 w 20512"/>
                <a:gd name="connsiteY1" fmla="*/ 0 h 20504"/>
                <a:gd name="connsiteX2" fmla="*/ 0 w 20512"/>
                <a:gd name="connsiteY2" fmla="*/ 13355 h 20504"/>
                <a:gd name="connsiteX3" fmla="*/ 13995 w 20512"/>
                <a:gd name="connsiteY3" fmla="*/ 20505 h 20504"/>
              </a:gdLst>
              <a:ahLst/>
              <a:cxnLst>
                <a:cxn ang="0">
                  <a:pos x="connsiteX0" y="connsiteY0"/>
                </a:cxn>
                <a:cxn ang="0">
                  <a:pos x="connsiteX1" y="connsiteY1"/>
                </a:cxn>
                <a:cxn ang="0">
                  <a:pos x="connsiteX2" y="connsiteY2"/>
                </a:cxn>
                <a:cxn ang="0">
                  <a:pos x="connsiteX3" y="connsiteY3"/>
                </a:cxn>
              </a:cxnLst>
              <a:rect l="l" t="t" r="r" b="b"/>
              <a:pathLst>
                <a:path w="20512" h="20504">
                  <a:moveTo>
                    <a:pt x="20512" y="6723"/>
                  </a:moveTo>
                  <a:cubicBezTo>
                    <a:pt x="16046" y="4609"/>
                    <a:pt x="11655" y="2368"/>
                    <a:pt x="7341" y="0"/>
                  </a:cubicBezTo>
                  <a:lnTo>
                    <a:pt x="0" y="13355"/>
                  </a:lnTo>
                  <a:cubicBezTo>
                    <a:pt x="4574" y="15895"/>
                    <a:pt x="9239" y="18279"/>
                    <a:pt x="13995" y="20505"/>
                  </a:cubicBezTo>
                  <a:close/>
                </a:path>
              </a:pathLst>
            </a:custGeom>
            <a:solidFill>
              <a:srgbClr val="FF7250"/>
            </a:solidFill>
            <a:ln w="7541" cap="flat">
              <a:noFill/>
              <a:prstDash val="solid"/>
              <a:miter/>
            </a:ln>
          </p:spPr>
          <p:txBody>
            <a:bodyPr rtlCol="0" anchor="ctr"/>
            <a:lstStyle/>
            <a:p>
              <a:endParaRPr lang="en-US" dirty="0">
                <a:solidFill>
                  <a:srgbClr val="FF7250"/>
                </a:solidFill>
              </a:endParaRPr>
            </a:p>
          </p:txBody>
        </p:sp>
        <p:sp>
          <p:nvSpPr>
            <p:cNvPr id="43" name="Freeform 42">
              <a:extLst>
                <a:ext uri="{FF2B5EF4-FFF2-40B4-BE49-F238E27FC236}">
                  <a16:creationId xmlns:a16="http://schemas.microsoft.com/office/drawing/2014/main" id="{CAF499ED-8C7C-751C-0B52-7F80471B6EFD}"/>
                </a:ext>
              </a:extLst>
            </p:cNvPr>
            <p:cNvSpPr/>
            <p:nvPr/>
          </p:nvSpPr>
          <p:spPr>
            <a:xfrm rot="10800000">
              <a:off x="8593193" y="4322804"/>
              <a:ext cx="21556" cy="21533"/>
            </a:xfrm>
            <a:custGeom>
              <a:avLst/>
              <a:gdLst>
                <a:gd name="connsiteX0" fmla="*/ 21557 w 21556"/>
                <a:gd name="connsiteY0" fmla="*/ 10245 h 21533"/>
                <a:gd name="connsiteX1" fmla="*/ 10885 w 21556"/>
                <a:gd name="connsiteY1" fmla="*/ 0 h 21533"/>
                <a:gd name="connsiteX2" fmla="*/ 0 w 21556"/>
                <a:gd name="connsiteY2" fmla="*/ 10672 h 21533"/>
                <a:gd name="connsiteX3" fmla="*/ 11320 w 21556"/>
                <a:gd name="connsiteY3" fmla="*/ 21534 h 21533"/>
              </a:gdLst>
              <a:ahLst/>
              <a:cxnLst>
                <a:cxn ang="0">
                  <a:pos x="connsiteX0" y="connsiteY0"/>
                </a:cxn>
                <a:cxn ang="0">
                  <a:pos x="connsiteX1" y="connsiteY1"/>
                </a:cxn>
                <a:cxn ang="0">
                  <a:pos x="connsiteX2" y="connsiteY2"/>
                </a:cxn>
                <a:cxn ang="0">
                  <a:pos x="connsiteX3" y="connsiteY3"/>
                </a:cxn>
              </a:cxnLst>
              <a:rect l="l" t="t" r="r" b="b"/>
              <a:pathLst>
                <a:path w="21556" h="21533">
                  <a:moveTo>
                    <a:pt x="21557" y="10245"/>
                  </a:moveTo>
                  <a:cubicBezTo>
                    <a:pt x="17908" y="6927"/>
                    <a:pt x="14351" y="3512"/>
                    <a:pt x="10885" y="0"/>
                  </a:cubicBezTo>
                  <a:lnTo>
                    <a:pt x="0" y="10672"/>
                  </a:lnTo>
                  <a:cubicBezTo>
                    <a:pt x="3659" y="14407"/>
                    <a:pt x="7447" y="18028"/>
                    <a:pt x="11320" y="21534"/>
                  </a:cubicBezTo>
                  <a:close/>
                </a:path>
              </a:pathLst>
            </a:custGeom>
            <a:solidFill>
              <a:srgbClr val="FF7250"/>
            </a:solidFill>
            <a:ln w="7541" cap="flat">
              <a:noFill/>
              <a:prstDash val="solid"/>
              <a:miter/>
            </a:ln>
          </p:spPr>
          <p:txBody>
            <a:bodyPr rtlCol="0" anchor="ctr"/>
            <a:lstStyle/>
            <a:p>
              <a:endParaRPr lang="en-US" dirty="0">
                <a:solidFill>
                  <a:srgbClr val="FF7250"/>
                </a:solidFill>
              </a:endParaRPr>
            </a:p>
          </p:txBody>
        </p:sp>
        <p:sp>
          <p:nvSpPr>
            <p:cNvPr id="44" name="Freeform 43">
              <a:extLst>
                <a:ext uri="{FF2B5EF4-FFF2-40B4-BE49-F238E27FC236}">
                  <a16:creationId xmlns:a16="http://schemas.microsoft.com/office/drawing/2014/main" id="{2829B959-F3F5-738D-F79A-5EC8D3F66F6D}"/>
                </a:ext>
              </a:extLst>
            </p:cNvPr>
            <p:cNvSpPr/>
            <p:nvPr/>
          </p:nvSpPr>
          <p:spPr>
            <a:xfrm rot="10800000">
              <a:off x="8564059" y="4298678"/>
              <a:ext cx="21289" cy="21259"/>
            </a:xfrm>
            <a:custGeom>
              <a:avLst/>
              <a:gdLst>
                <a:gd name="connsiteX0" fmla="*/ 21290 w 21289"/>
                <a:gd name="connsiteY0" fmla="*/ 8591 h 21259"/>
                <a:gd name="connsiteX1" fmla="*/ 9246 w 21289"/>
                <a:gd name="connsiteY1" fmla="*/ 0 h 21259"/>
                <a:gd name="connsiteX2" fmla="*/ 0 w 21289"/>
                <a:gd name="connsiteY2" fmla="*/ 12150 h 21259"/>
                <a:gd name="connsiteX3" fmla="*/ 12791 w 21289"/>
                <a:gd name="connsiteY3" fmla="*/ 21259 h 21259"/>
              </a:gdLst>
              <a:ahLst/>
              <a:cxnLst>
                <a:cxn ang="0">
                  <a:pos x="connsiteX0" y="connsiteY0"/>
                </a:cxn>
                <a:cxn ang="0">
                  <a:pos x="connsiteX1" y="connsiteY1"/>
                </a:cxn>
                <a:cxn ang="0">
                  <a:pos x="connsiteX2" y="connsiteY2"/>
                </a:cxn>
                <a:cxn ang="0">
                  <a:pos x="connsiteX3" y="connsiteY3"/>
                </a:cxn>
              </a:cxnLst>
              <a:rect l="l" t="t" r="r" b="b"/>
              <a:pathLst>
                <a:path w="21289" h="21259">
                  <a:moveTo>
                    <a:pt x="21290" y="8591"/>
                  </a:moveTo>
                  <a:cubicBezTo>
                    <a:pt x="17189" y="5847"/>
                    <a:pt x="13174" y="2983"/>
                    <a:pt x="9246" y="0"/>
                  </a:cubicBezTo>
                  <a:lnTo>
                    <a:pt x="0" y="12150"/>
                  </a:lnTo>
                  <a:cubicBezTo>
                    <a:pt x="4167" y="15312"/>
                    <a:pt x="8431" y="18348"/>
                    <a:pt x="12791" y="21259"/>
                  </a:cubicBezTo>
                  <a:close/>
                </a:path>
              </a:pathLst>
            </a:custGeom>
            <a:solidFill>
              <a:srgbClr val="FF7250"/>
            </a:solidFill>
            <a:ln w="7541" cap="flat">
              <a:noFill/>
              <a:prstDash val="solid"/>
              <a:miter/>
            </a:ln>
          </p:spPr>
          <p:txBody>
            <a:bodyPr rtlCol="0" anchor="ctr"/>
            <a:lstStyle/>
            <a:p>
              <a:endParaRPr lang="en-US" dirty="0">
                <a:solidFill>
                  <a:srgbClr val="FF7250"/>
                </a:solidFill>
              </a:endParaRPr>
            </a:p>
          </p:txBody>
        </p:sp>
        <p:sp>
          <p:nvSpPr>
            <p:cNvPr id="45" name="Freeform 44">
              <a:extLst>
                <a:ext uri="{FF2B5EF4-FFF2-40B4-BE49-F238E27FC236}">
                  <a16:creationId xmlns:a16="http://schemas.microsoft.com/office/drawing/2014/main" id="{5D000336-C15A-DEB4-7B17-E9A37CD3F29E}"/>
                </a:ext>
              </a:extLst>
            </p:cNvPr>
            <p:cNvSpPr/>
            <p:nvPr/>
          </p:nvSpPr>
          <p:spPr>
            <a:xfrm rot="10800000">
              <a:off x="8562938" y="4721984"/>
              <a:ext cx="21221" cy="21228"/>
            </a:xfrm>
            <a:custGeom>
              <a:avLst/>
              <a:gdLst>
                <a:gd name="connsiteX0" fmla="*/ 12814 w 21221"/>
                <a:gd name="connsiteY0" fmla="*/ 0 h 21228"/>
                <a:gd name="connsiteX1" fmla="*/ 0 w 21221"/>
                <a:gd name="connsiteY1" fmla="*/ 9033 h 21228"/>
                <a:gd name="connsiteX2" fmla="*/ 9147 w 21221"/>
                <a:gd name="connsiteY2" fmla="*/ 21229 h 21228"/>
                <a:gd name="connsiteX3" fmla="*/ 21221 w 21221"/>
                <a:gd name="connsiteY3" fmla="*/ 12722 h 21228"/>
              </a:gdLst>
              <a:ahLst/>
              <a:cxnLst>
                <a:cxn ang="0">
                  <a:pos x="connsiteX0" y="connsiteY0"/>
                </a:cxn>
                <a:cxn ang="0">
                  <a:pos x="connsiteX1" y="connsiteY1"/>
                </a:cxn>
                <a:cxn ang="0">
                  <a:pos x="connsiteX2" y="connsiteY2"/>
                </a:cxn>
                <a:cxn ang="0">
                  <a:pos x="connsiteX3" y="connsiteY3"/>
                </a:cxn>
              </a:cxnLst>
              <a:rect l="l" t="t" r="r" b="b"/>
              <a:pathLst>
                <a:path w="21221" h="21228">
                  <a:moveTo>
                    <a:pt x="12814" y="0"/>
                  </a:moveTo>
                  <a:cubicBezTo>
                    <a:pt x="8453" y="2881"/>
                    <a:pt x="4183" y="5892"/>
                    <a:pt x="0" y="9033"/>
                  </a:cubicBezTo>
                  <a:lnTo>
                    <a:pt x="9147" y="21229"/>
                  </a:lnTo>
                  <a:cubicBezTo>
                    <a:pt x="13073" y="18279"/>
                    <a:pt x="17113" y="15436"/>
                    <a:pt x="21221" y="12722"/>
                  </a:cubicBezTo>
                  <a:close/>
                </a:path>
              </a:pathLst>
            </a:custGeom>
            <a:solidFill>
              <a:srgbClr val="FF7250"/>
            </a:solidFill>
            <a:ln w="7541" cap="flat">
              <a:noFill/>
              <a:prstDash val="solid"/>
              <a:miter/>
            </a:ln>
          </p:spPr>
          <p:txBody>
            <a:bodyPr rtlCol="0" anchor="ctr"/>
            <a:lstStyle/>
            <a:p>
              <a:endParaRPr lang="en-US" dirty="0">
                <a:solidFill>
                  <a:srgbClr val="FF7250"/>
                </a:solidFill>
              </a:endParaRPr>
            </a:p>
          </p:txBody>
        </p:sp>
        <p:sp>
          <p:nvSpPr>
            <p:cNvPr id="46" name="Freeform 45">
              <a:extLst>
                <a:ext uri="{FF2B5EF4-FFF2-40B4-BE49-F238E27FC236}">
                  <a16:creationId xmlns:a16="http://schemas.microsoft.com/office/drawing/2014/main" id="{234DE678-297A-6CF5-9C02-694DCD34F110}"/>
                </a:ext>
              </a:extLst>
            </p:cNvPr>
            <p:cNvSpPr/>
            <p:nvPr/>
          </p:nvSpPr>
          <p:spPr>
            <a:xfrm rot="10800000">
              <a:off x="8134853" y="4230890"/>
              <a:ext cx="297281" cy="579317"/>
            </a:xfrm>
            <a:custGeom>
              <a:avLst/>
              <a:gdLst>
                <a:gd name="connsiteX0" fmla="*/ 7623 w 297281"/>
                <a:gd name="connsiteY0" fmla="*/ 579318 h 579317"/>
                <a:gd name="connsiteX1" fmla="*/ 297282 w 297281"/>
                <a:gd name="connsiteY1" fmla="*/ 289659 h 579317"/>
                <a:gd name="connsiteX2" fmla="*/ 7623 w 297281"/>
                <a:gd name="connsiteY2" fmla="*/ 0 h 579317"/>
                <a:gd name="connsiteX3" fmla="*/ 0 w 297281"/>
                <a:gd name="connsiteY3" fmla="*/ 7623 h 579317"/>
                <a:gd name="connsiteX4" fmla="*/ 0 w 297281"/>
                <a:gd name="connsiteY4" fmla="*/ 571695 h 579317"/>
                <a:gd name="connsiteX5" fmla="*/ 7623 w 297281"/>
                <a:gd name="connsiteY5" fmla="*/ 579318 h 579317"/>
                <a:gd name="connsiteX6" fmla="*/ 15245 w 297281"/>
                <a:gd name="connsiteY6" fmla="*/ 15352 h 579317"/>
                <a:gd name="connsiteX7" fmla="*/ 281900 w 297281"/>
                <a:gd name="connsiteY7" fmla="*/ 297311 h 579317"/>
                <a:gd name="connsiteX8" fmla="*/ 15245 w 297281"/>
                <a:gd name="connsiteY8" fmla="*/ 563966 h 579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281" h="579317">
                  <a:moveTo>
                    <a:pt x="7623" y="579318"/>
                  </a:moveTo>
                  <a:cubicBezTo>
                    <a:pt x="167597" y="579318"/>
                    <a:pt x="297282" y="449633"/>
                    <a:pt x="297282" y="289659"/>
                  </a:cubicBezTo>
                  <a:cubicBezTo>
                    <a:pt x="297282" y="129685"/>
                    <a:pt x="167597" y="0"/>
                    <a:pt x="7623" y="0"/>
                  </a:cubicBezTo>
                  <a:cubicBezTo>
                    <a:pt x="3413" y="0"/>
                    <a:pt x="0" y="3413"/>
                    <a:pt x="0" y="7623"/>
                  </a:cubicBezTo>
                  <a:lnTo>
                    <a:pt x="0" y="571695"/>
                  </a:lnTo>
                  <a:cubicBezTo>
                    <a:pt x="0" y="575905"/>
                    <a:pt x="3413" y="579318"/>
                    <a:pt x="7623" y="579318"/>
                  </a:cubicBezTo>
                  <a:close/>
                  <a:moveTo>
                    <a:pt x="15245" y="15352"/>
                  </a:moveTo>
                  <a:cubicBezTo>
                    <a:pt x="166741" y="19578"/>
                    <a:pt x="286126" y="145816"/>
                    <a:pt x="281900" y="297311"/>
                  </a:cubicBezTo>
                  <a:cubicBezTo>
                    <a:pt x="277839" y="442866"/>
                    <a:pt x="160800" y="559905"/>
                    <a:pt x="15245" y="563966"/>
                  </a:cubicBezTo>
                  <a:close/>
                </a:path>
              </a:pathLst>
            </a:custGeom>
            <a:solidFill>
              <a:srgbClr val="E5E9D0"/>
            </a:solidFill>
            <a:ln w="7541" cap="flat">
              <a:noFill/>
              <a:prstDash val="solid"/>
              <a:miter/>
            </a:ln>
          </p:spPr>
          <p:txBody>
            <a:bodyPr rtlCol="0" anchor="ctr"/>
            <a:lstStyle/>
            <a:p>
              <a:endParaRPr lang="en-US" dirty="0"/>
            </a:p>
          </p:txBody>
        </p:sp>
      </p:grpSp>
      <p:sp>
        <p:nvSpPr>
          <p:cNvPr id="23" name="TextBox 22">
            <a:extLst>
              <a:ext uri="{FF2B5EF4-FFF2-40B4-BE49-F238E27FC236}">
                <a16:creationId xmlns:a16="http://schemas.microsoft.com/office/drawing/2014/main" id="{11699CD9-888B-EA1E-D127-2C35CB8925AA}"/>
              </a:ext>
            </a:extLst>
          </p:cNvPr>
          <p:cNvSpPr txBox="1"/>
          <p:nvPr/>
        </p:nvSpPr>
        <p:spPr>
          <a:xfrm>
            <a:off x="8783570" y="3967527"/>
            <a:ext cx="1560624" cy="369332"/>
          </a:xfrm>
          <a:prstGeom prst="rect">
            <a:avLst/>
          </a:prstGeom>
          <a:noFill/>
        </p:spPr>
        <p:txBody>
          <a:bodyPr wrap="square" rtlCol="0">
            <a:spAutoFit/>
          </a:bodyPr>
          <a:lstStyle/>
          <a:p>
            <a:r>
              <a:rPr lang="en-US" spc="150">
                <a:solidFill>
                  <a:srgbClr val="FF7250"/>
                </a:solidFill>
                <a:latin typeface="Hardwick WF" pitchFamily="2" charset="0"/>
              </a:rPr>
              <a:t>HALF</a:t>
            </a:r>
            <a:endParaRPr lang="en-US" sz="1400" spc="150" dirty="0">
              <a:solidFill>
                <a:srgbClr val="FF7250"/>
              </a:solidFill>
              <a:latin typeface="Hardwick WF" pitchFamily="2" charset="0"/>
            </a:endParaRPr>
          </a:p>
        </p:txBody>
      </p:sp>
      <p:sp>
        <p:nvSpPr>
          <p:cNvPr id="24" name="TextBox 23">
            <a:extLst>
              <a:ext uri="{FF2B5EF4-FFF2-40B4-BE49-F238E27FC236}">
                <a16:creationId xmlns:a16="http://schemas.microsoft.com/office/drawing/2014/main" id="{F331A1B6-4A4A-4801-BEF5-9C791A27C00D}"/>
              </a:ext>
            </a:extLst>
          </p:cNvPr>
          <p:cNvSpPr txBox="1"/>
          <p:nvPr/>
        </p:nvSpPr>
        <p:spPr>
          <a:xfrm>
            <a:off x="7859389" y="4273407"/>
            <a:ext cx="1877373" cy="600164"/>
          </a:xfrm>
          <a:prstGeom prst="rect">
            <a:avLst/>
          </a:prstGeom>
          <a:noFill/>
        </p:spPr>
        <p:txBody>
          <a:bodyPr wrap="square">
            <a:spAutoFit/>
          </a:bodyPr>
          <a:lstStyle/>
          <a:p>
            <a:pPr algn="r"/>
            <a:r>
              <a:rPr lang="en-US" sz="1100" dirty="0">
                <a:solidFill>
                  <a:srgbClr val="F7FAE3"/>
                </a:solidFill>
                <a:latin typeface="Avenir Next" panose="020B0503020202020204" pitchFamily="34" charset="0"/>
              </a:rPr>
              <a:t>of all new jobs </a:t>
            </a:r>
          </a:p>
          <a:p>
            <a:pPr algn="r"/>
            <a:r>
              <a:rPr lang="en-US" sz="1100" dirty="0">
                <a:solidFill>
                  <a:srgbClr val="F7FAE3"/>
                </a:solidFill>
                <a:latin typeface="Avenir Next" panose="020B0503020202020204" pitchFamily="34" charset="0"/>
              </a:rPr>
              <a:t>eliminated </a:t>
            </a:r>
          </a:p>
          <a:p>
            <a:pPr algn="r"/>
            <a:r>
              <a:rPr lang="en-US" sz="1100" dirty="0">
                <a:solidFill>
                  <a:srgbClr val="F7FAE3"/>
                </a:solidFill>
                <a:latin typeface="Avenir Next" panose="020B0503020202020204" pitchFamily="34" charset="0"/>
              </a:rPr>
              <a:t>within first year</a:t>
            </a:r>
          </a:p>
        </p:txBody>
      </p:sp>
      <p:sp>
        <p:nvSpPr>
          <p:cNvPr id="48" name="TextBox 47">
            <a:extLst>
              <a:ext uri="{FF2B5EF4-FFF2-40B4-BE49-F238E27FC236}">
                <a16:creationId xmlns:a16="http://schemas.microsoft.com/office/drawing/2014/main" id="{A1C9919D-1E86-C87B-DD67-D715F7029287}"/>
              </a:ext>
            </a:extLst>
          </p:cNvPr>
          <p:cNvSpPr txBox="1"/>
          <p:nvPr/>
        </p:nvSpPr>
        <p:spPr>
          <a:xfrm>
            <a:off x="2676649" y="5214325"/>
            <a:ext cx="2396589" cy="369332"/>
          </a:xfrm>
          <a:prstGeom prst="rect">
            <a:avLst/>
          </a:prstGeom>
          <a:noFill/>
        </p:spPr>
        <p:txBody>
          <a:bodyPr wrap="square" rtlCol="0">
            <a:spAutoFit/>
          </a:bodyPr>
          <a:lstStyle/>
          <a:p>
            <a:r>
              <a:rPr lang="en-US" spc="150">
                <a:solidFill>
                  <a:srgbClr val="FF7250"/>
                </a:solidFill>
                <a:latin typeface="Hardwick WF" pitchFamily="2" charset="0"/>
              </a:rPr>
              <a:t>5.3 </a:t>
            </a:r>
            <a:r>
              <a:rPr lang="en-US" sz="1400" spc="150">
                <a:solidFill>
                  <a:srgbClr val="FF7250"/>
                </a:solidFill>
                <a:latin typeface="Hardwick WF" pitchFamily="2" charset="0"/>
              </a:rPr>
              <a:t>MILLION</a:t>
            </a:r>
            <a:endParaRPr lang="en-US" sz="1400" spc="150" dirty="0">
              <a:solidFill>
                <a:srgbClr val="FF7250"/>
              </a:solidFill>
              <a:latin typeface="Hardwick WF" pitchFamily="2" charset="0"/>
            </a:endParaRPr>
          </a:p>
        </p:txBody>
      </p:sp>
      <p:sp>
        <p:nvSpPr>
          <p:cNvPr id="49" name="TextBox 48">
            <a:extLst>
              <a:ext uri="{FF2B5EF4-FFF2-40B4-BE49-F238E27FC236}">
                <a16:creationId xmlns:a16="http://schemas.microsoft.com/office/drawing/2014/main" id="{337025F6-6455-9348-F098-4C3BB0BD957C}"/>
              </a:ext>
            </a:extLst>
          </p:cNvPr>
          <p:cNvSpPr txBox="1"/>
          <p:nvPr/>
        </p:nvSpPr>
        <p:spPr>
          <a:xfrm>
            <a:off x="2232525" y="5530164"/>
            <a:ext cx="2242788" cy="261610"/>
          </a:xfrm>
          <a:prstGeom prst="rect">
            <a:avLst/>
          </a:prstGeom>
          <a:noFill/>
        </p:spPr>
        <p:txBody>
          <a:bodyPr wrap="square">
            <a:spAutoFit/>
          </a:bodyPr>
          <a:lstStyle/>
          <a:p>
            <a:pPr algn="ctr"/>
            <a:r>
              <a:rPr lang="en-US" sz="1100" dirty="0">
                <a:solidFill>
                  <a:srgbClr val="F7FAE3"/>
                </a:solidFill>
                <a:latin typeface="Avenir Next" panose="020B0503020202020204" pitchFamily="34" charset="0"/>
              </a:rPr>
              <a:t>live on less than</a:t>
            </a:r>
          </a:p>
        </p:txBody>
      </p:sp>
      <p:sp>
        <p:nvSpPr>
          <p:cNvPr id="50" name="TextBox 49">
            <a:extLst>
              <a:ext uri="{FF2B5EF4-FFF2-40B4-BE49-F238E27FC236}">
                <a16:creationId xmlns:a16="http://schemas.microsoft.com/office/drawing/2014/main" id="{D282BB1D-F6AA-7D00-945F-5011D01AA509}"/>
              </a:ext>
            </a:extLst>
          </p:cNvPr>
          <p:cNvSpPr txBox="1"/>
          <p:nvPr/>
        </p:nvSpPr>
        <p:spPr>
          <a:xfrm>
            <a:off x="2676649" y="5736019"/>
            <a:ext cx="2396589" cy="369332"/>
          </a:xfrm>
          <a:prstGeom prst="rect">
            <a:avLst/>
          </a:prstGeom>
          <a:noFill/>
        </p:spPr>
        <p:txBody>
          <a:bodyPr wrap="square" rtlCol="0">
            <a:spAutoFit/>
          </a:bodyPr>
          <a:lstStyle/>
          <a:p>
            <a:r>
              <a:rPr lang="en-US" spc="150">
                <a:solidFill>
                  <a:srgbClr val="FF7250"/>
                </a:solidFill>
                <a:latin typeface="Hardwick WF" pitchFamily="2" charset="0"/>
              </a:rPr>
              <a:t>$4 </a:t>
            </a:r>
            <a:r>
              <a:rPr lang="en-US" sz="1400" spc="150">
                <a:solidFill>
                  <a:srgbClr val="FF7250"/>
                </a:solidFill>
                <a:latin typeface="Hardwick WF" pitchFamily="2" charset="0"/>
              </a:rPr>
              <a:t>PER DAY</a:t>
            </a:r>
            <a:endParaRPr lang="en-US" sz="1400" spc="150" dirty="0">
              <a:solidFill>
                <a:srgbClr val="FF7250"/>
              </a:solidFill>
              <a:latin typeface="Hardwick WF" pitchFamily="2" charset="0"/>
            </a:endParaRPr>
          </a:p>
        </p:txBody>
      </p:sp>
      <p:sp>
        <p:nvSpPr>
          <p:cNvPr id="52" name="TextBox 51">
            <a:extLst>
              <a:ext uri="{FF2B5EF4-FFF2-40B4-BE49-F238E27FC236}">
                <a16:creationId xmlns:a16="http://schemas.microsoft.com/office/drawing/2014/main" id="{B1671B22-2F16-3D2A-41E6-85FDDB2324F5}"/>
              </a:ext>
            </a:extLst>
          </p:cNvPr>
          <p:cNvSpPr txBox="1"/>
          <p:nvPr/>
        </p:nvSpPr>
        <p:spPr>
          <a:xfrm>
            <a:off x="2459199" y="3089797"/>
            <a:ext cx="1729197" cy="353943"/>
          </a:xfrm>
          <a:prstGeom prst="rect">
            <a:avLst/>
          </a:prstGeom>
          <a:noFill/>
        </p:spPr>
        <p:txBody>
          <a:bodyPr wrap="square" rtlCol="0">
            <a:spAutoFit/>
          </a:bodyPr>
          <a:lstStyle/>
          <a:p>
            <a:pPr algn="ctr"/>
            <a:r>
              <a:rPr lang="en-US" sz="1700" spc="150">
                <a:solidFill>
                  <a:srgbClr val="FF7250"/>
                </a:solidFill>
                <a:latin typeface="Hardwick WF" pitchFamily="2" charset="0"/>
              </a:rPr>
              <a:t>$7.25</a:t>
            </a:r>
            <a:endParaRPr lang="en-US" sz="1700" spc="150" dirty="0">
              <a:solidFill>
                <a:srgbClr val="FF7250"/>
              </a:solidFill>
              <a:latin typeface="Hardwick WF" pitchFamily="2" charset="0"/>
            </a:endParaRPr>
          </a:p>
        </p:txBody>
      </p:sp>
      <p:sp>
        <p:nvSpPr>
          <p:cNvPr id="53" name="TextBox 52">
            <a:extLst>
              <a:ext uri="{FF2B5EF4-FFF2-40B4-BE49-F238E27FC236}">
                <a16:creationId xmlns:a16="http://schemas.microsoft.com/office/drawing/2014/main" id="{F4170389-AE8B-9669-879B-D8DC2E720771}"/>
              </a:ext>
            </a:extLst>
          </p:cNvPr>
          <p:cNvSpPr txBox="1"/>
          <p:nvPr/>
        </p:nvSpPr>
        <p:spPr>
          <a:xfrm>
            <a:off x="2267728" y="2726267"/>
            <a:ext cx="2101209" cy="430887"/>
          </a:xfrm>
          <a:prstGeom prst="rect">
            <a:avLst/>
          </a:prstGeom>
          <a:noFill/>
        </p:spPr>
        <p:txBody>
          <a:bodyPr wrap="square">
            <a:spAutoFit/>
          </a:bodyPr>
          <a:lstStyle/>
          <a:p>
            <a:pPr algn="ctr"/>
            <a:r>
              <a:rPr lang="en-US" sz="1100" dirty="0">
                <a:solidFill>
                  <a:srgbClr val="F7FAE3"/>
                </a:solidFill>
                <a:latin typeface="Avenir Next" panose="020B0503020202020204" pitchFamily="34" charset="0"/>
              </a:rPr>
              <a:t>Federal minimum </a:t>
            </a:r>
          </a:p>
          <a:p>
            <a:pPr algn="ctr"/>
            <a:r>
              <a:rPr lang="en-US" sz="1100" dirty="0">
                <a:solidFill>
                  <a:srgbClr val="F7FAE3"/>
                </a:solidFill>
                <a:latin typeface="Avenir Next" panose="020B0503020202020204" pitchFamily="34" charset="0"/>
              </a:rPr>
              <a:t>wage stuck at</a:t>
            </a:r>
          </a:p>
        </p:txBody>
      </p:sp>
      <p:sp>
        <p:nvSpPr>
          <p:cNvPr id="54" name="TextBox 53">
            <a:extLst>
              <a:ext uri="{FF2B5EF4-FFF2-40B4-BE49-F238E27FC236}">
                <a16:creationId xmlns:a16="http://schemas.microsoft.com/office/drawing/2014/main" id="{B70C6D7C-2970-FDAE-4C5B-ABDA07BB9898}"/>
              </a:ext>
            </a:extLst>
          </p:cNvPr>
          <p:cNvSpPr txBox="1"/>
          <p:nvPr/>
        </p:nvSpPr>
        <p:spPr>
          <a:xfrm>
            <a:off x="2456318" y="3507764"/>
            <a:ext cx="1729197" cy="353943"/>
          </a:xfrm>
          <a:prstGeom prst="rect">
            <a:avLst/>
          </a:prstGeom>
          <a:noFill/>
        </p:spPr>
        <p:txBody>
          <a:bodyPr wrap="square" rtlCol="0">
            <a:spAutoFit/>
          </a:bodyPr>
          <a:lstStyle/>
          <a:p>
            <a:pPr algn="ctr"/>
            <a:r>
              <a:rPr lang="en-US" sz="1700" spc="150">
                <a:solidFill>
                  <a:srgbClr val="FF7250"/>
                </a:solidFill>
                <a:latin typeface="Hardwick WF" pitchFamily="2" charset="0"/>
              </a:rPr>
              <a:t>2009</a:t>
            </a:r>
            <a:endParaRPr lang="en-US" sz="1700" spc="150" dirty="0">
              <a:solidFill>
                <a:srgbClr val="FF7250"/>
              </a:solidFill>
              <a:latin typeface="Hardwick WF" pitchFamily="2" charset="0"/>
            </a:endParaRPr>
          </a:p>
        </p:txBody>
      </p:sp>
      <p:sp>
        <p:nvSpPr>
          <p:cNvPr id="56" name="TextBox 55">
            <a:extLst>
              <a:ext uri="{FF2B5EF4-FFF2-40B4-BE49-F238E27FC236}">
                <a16:creationId xmlns:a16="http://schemas.microsoft.com/office/drawing/2014/main" id="{3A1C0541-4250-E6ED-0781-E97C06C7A467}"/>
              </a:ext>
            </a:extLst>
          </p:cNvPr>
          <p:cNvSpPr txBox="1"/>
          <p:nvPr/>
        </p:nvSpPr>
        <p:spPr>
          <a:xfrm>
            <a:off x="6995004" y="5325203"/>
            <a:ext cx="1494311" cy="369332"/>
          </a:xfrm>
          <a:prstGeom prst="rect">
            <a:avLst/>
          </a:prstGeom>
          <a:noFill/>
        </p:spPr>
        <p:txBody>
          <a:bodyPr wrap="square" rtlCol="0">
            <a:spAutoFit/>
          </a:bodyPr>
          <a:lstStyle/>
          <a:p>
            <a:r>
              <a:rPr lang="en-US" spc="150">
                <a:solidFill>
                  <a:srgbClr val="FF7250"/>
                </a:solidFill>
                <a:latin typeface="Hardwick WF" pitchFamily="2" charset="0"/>
              </a:rPr>
              <a:t>36%</a:t>
            </a:r>
            <a:endParaRPr lang="en-US" spc="150" dirty="0">
              <a:solidFill>
                <a:srgbClr val="FF7250"/>
              </a:solidFill>
              <a:latin typeface="Hardwick WF" pitchFamily="2" charset="0"/>
            </a:endParaRPr>
          </a:p>
        </p:txBody>
      </p:sp>
      <p:sp>
        <p:nvSpPr>
          <p:cNvPr id="57" name="TextBox 56">
            <a:extLst>
              <a:ext uri="{FF2B5EF4-FFF2-40B4-BE49-F238E27FC236}">
                <a16:creationId xmlns:a16="http://schemas.microsoft.com/office/drawing/2014/main" id="{7DBD68EE-39BD-CFBB-20C6-758300C2170D}"/>
              </a:ext>
            </a:extLst>
          </p:cNvPr>
          <p:cNvSpPr txBox="1"/>
          <p:nvPr/>
        </p:nvSpPr>
        <p:spPr>
          <a:xfrm>
            <a:off x="6282513" y="5660969"/>
            <a:ext cx="1994613" cy="430887"/>
          </a:xfrm>
          <a:prstGeom prst="rect">
            <a:avLst/>
          </a:prstGeom>
          <a:noFill/>
        </p:spPr>
        <p:txBody>
          <a:bodyPr wrap="square">
            <a:spAutoFit/>
          </a:bodyPr>
          <a:lstStyle/>
          <a:p>
            <a:pPr algn="ctr"/>
            <a:r>
              <a:rPr lang="en-US" sz="1100" dirty="0">
                <a:solidFill>
                  <a:srgbClr val="F7FAE3"/>
                </a:solidFill>
                <a:latin typeface="Avenir Next" panose="020B0503020202020204" pitchFamily="34" charset="0"/>
              </a:rPr>
              <a:t>of workers are in </a:t>
            </a:r>
          </a:p>
          <a:p>
            <a:pPr algn="ctr"/>
            <a:r>
              <a:rPr lang="en-US" sz="1100" dirty="0">
                <a:solidFill>
                  <a:srgbClr val="F7FAE3"/>
                </a:solidFill>
                <a:latin typeface="Avenir Next" panose="020B0503020202020204" pitchFamily="34" charset="0"/>
              </a:rPr>
              <a:t>the gig economy</a:t>
            </a:r>
          </a:p>
        </p:txBody>
      </p:sp>
      <p:grpSp>
        <p:nvGrpSpPr>
          <p:cNvPr id="64" name="Group 63">
            <a:extLst>
              <a:ext uri="{FF2B5EF4-FFF2-40B4-BE49-F238E27FC236}">
                <a16:creationId xmlns:a16="http://schemas.microsoft.com/office/drawing/2014/main" id="{5E5FD7F8-1389-19BA-D22E-933AADBFB10B}"/>
              </a:ext>
            </a:extLst>
          </p:cNvPr>
          <p:cNvGrpSpPr/>
          <p:nvPr/>
        </p:nvGrpSpPr>
        <p:grpSpPr>
          <a:xfrm>
            <a:off x="7285852" y="3192715"/>
            <a:ext cx="545837" cy="540199"/>
            <a:chOff x="6261037" y="2838400"/>
            <a:chExt cx="723900" cy="723900"/>
          </a:xfrm>
        </p:grpSpPr>
        <p:sp>
          <p:nvSpPr>
            <p:cNvPr id="62" name="Freeform 61">
              <a:extLst>
                <a:ext uri="{FF2B5EF4-FFF2-40B4-BE49-F238E27FC236}">
                  <a16:creationId xmlns:a16="http://schemas.microsoft.com/office/drawing/2014/main" id="{347695FC-AE9B-1B53-04B1-7C7E66FA370E}"/>
                </a:ext>
              </a:extLst>
            </p:cNvPr>
            <p:cNvSpPr/>
            <p:nvPr/>
          </p:nvSpPr>
          <p:spPr>
            <a:xfrm>
              <a:off x="6261037" y="2838400"/>
              <a:ext cx="723900" cy="723900"/>
            </a:xfrm>
            <a:custGeom>
              <a:avLst/>
              <a:gdLst>
                <a:gd name="connsiteX0" fmla="*/ 361950 w 723900"/>
                <a:gd name="connsiteY0" fmla="*/ 57150 h 723900"/>
                <a:gd name="connsiteX1" fmla="*/ 57150 w 723900"/>
                <a:gd name="connsiteY1" fmla="*/ 361950 h 723900"/>
                <a:gd name="connsiteX2" fmla="*/ 361950 w 723900"/>
                <a:gd name="connsiteY2" fmla="*/ 666750 h 723900"/>
                <a:gd name="connsiteX3" fmla="*/ 666750 w 723900"/>
                <a:gd name="connsiteY3" fmla="*/ 361950 h 723900"/>
                <a:gd name="connsiteX4" fmla="*/ 361950 w 723900"/>
                <a:gd name="connsiteY4" fmla="*/ 57150 h 723900"/>
                <a:gd name="connsiteX5" fmla="*/ 361950 w 723900"/>
                <a:gd name="connsiteY5" fmla="*/ 723900 h 723900"/>
                <a:gd name="connsiteX6" fmla="*/ 0 w 723900"/>
                <a:gd name="connsiteY6" fmla="*/ 361950 h 723900"/>
                <a:gd name="connsiteX7" fmla="*/ 361950 w 723900"/>
                <a:gd name="connsiteY7" fmla="*/ 0 h 723900"/>
                <a:gd name="connsiteX8" fmla="*/ 723900 w 723900"/>
                <a:gd name="connsiteY8" fmla="*/ 361950 h 723900"/>
                <a:gd name="connsiteX9" fmla="*/ 361950 w 723900"/>
                <a:gd name="connsiteY9" fmla="*/ 72390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3900" h="723900">
                  <a:moveTo>
                    <a:pt x="361950" y="57150"/>
                  </a:moveTo>
                  <a:cubicBezTo>
                    <a:pt x="193358" y="57150"/>
                    <a:pt x="57150" y="193358"/>
                    <a:pt x="57150" y="361950"/>
                  </a:cubicBezTo>
                  <a:cubicBezTo>
                    <a:pt x="57150" y="530543"/>
                    <a:pt x="193358" y="666750"/>
                    <a:pt x="361950" y="666750"/>
                  </a:cubicBezTo>
                  <a:cubicBezTo>
                    <a:pt x="530543" y="666750"/>
                    <a:pt x="666750" y="530543"/>
                    <a:pt x="666750" y="361950"/>
                  </a:cubicBezTo>
                  <a:cubicBezTo>
                    <a:pt x="666750" y="193358"/>
                    <a:pt x="530543" y="57150"/>
                    <a:pt x="361950" y="57150"/>
                  </a:cubicBezTo>
                  <a:close/>
                  <a:moveTo>
                    <a:pt x="361950" y="723900"/>
                  </a:moveTo>
                  <a:cubicBezTo>
                    <a:pt x="161925" y="723900"/>
                    <a:pt x="0" y="561975"/>
                    <a:pt x="0" y="361950"/>
                  </a:cubicBezTo>
                  <a:cubicBezTo>
                    <a:pt x="0" y="161925"/>
                    <a:pt x="161925" y="0"/>
                    <a:pt x="361950" y="0"/>
                  </a:cubicBezTo>
                  <a:cubicBezTo>
                    <a:pt x="561975" y="0"/>
                    <a:pt x="723900" y="161925"/>
                    <a:pt x="723900" y="361950"/>
                  </a:cubicBezTo>
                  <a:cubicBezTo>
                    <a:pt x="723900" y="561975"/>
                    <a:pt x="561975" y="723900"/>
                    <a:pt x="361950" y="723900"/>
                  </a:cubicBezTo>
                  <a:close/>
                </a:path>
              </a:pathLst>
            </a:custGeom>
            <a:solidFill>
              <a:srgbClr val="FF7250"/>
            </a:solidFill>
            <a:ln w="9525" cap="flat">
              <a:solidFill>
                <a:schemeClr val="tx1"/>
              </a:solid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AC4B234F-FB23-0DD2-DD04-473E2311FD50}"/>
                </a:ext>
              </a:extLst>
            </p:cNvPr>
            <p:cNvSpPr/>
            <p:nvPr/>
          </p:nvSpPr>
          <p:spPr>
            <a:xfrm>
              <a:off x="6394387" y="2971750"/>
              <a:ext cx="457200" cy="457200"/>
            </a:xfrm>
            <a:custGeom>
              <a:avLst/>
              <a:gdLst>
                <a:gd name="connsiteX0" fmla="*/ 419100 w 457200"/>
                <a:gd name="connsiteY0" fmla="*/ 152400 h 457200"/>
                <a:gd name="connsiteX1" fmla="*/ 304800 w 457200"/>
                <a:gd name="connsiteY1" fmla="*/ 152400 h 457200"/>
                <a:gd name="connsiteX2" fmla="*/ 304800 w 457200"/>
                <a:gd name="connsiteY2" fmla="*/ 38100 h 457200"/>
                <a:gd name="connsiteX3" fmla="*/ 266700 w 457200"/>
                <a:gd name="connsiteY3" fmla="*/ 0 h 457200"/>
                <a:gd name="connsiteX4" fmla="*/ 190500 w 457200"/>
                <a:gd name="connsiteY4" fmla="*/ 0 h 457200"/>
                <a:gd name="connsiteX5" fmla="*/ 152400 w 457200"/>
                <a:gd name="connsiteY5" fmla="*/ 38100 h 457200"/>
                <a:gd name="connsiteX6" fmla="*/ 152400 w 457200"/>
                <a:gd name="connsiteY6" fmla="*/ 152400 h 457200"/>
                <a:gd name="connsiteX7" fmla="*/ 38100 w 457200"/>
                <a:gd name="connsiteY7" fmla="*/ 152400 h 457200"/>
                <a:gd name="connsiteX8" fmla="*/ 0 w 457200"/>
                <a:gd name="connsiteY8" fmla="*/ 190500 h 457200"/>
                <a:gd name="connsiteX9" fmla="*/ 0 w 457200"/>
                <a:gd name="connsiteY9" fmla="*/ 266700 h 457200"/>
                <a:gd name="connsiteX10" fmla="*/ 38100 w 457200"/>
                <a:gd name="connsiteY10" fmla="*/ 304800 h 457200"/>
                <a:gd name="connsiteX11" fmla="*/ 152400 w 457200"/>
                <a:gd name="connsiteY11" fmla="*/ 304800 h 457200"/>
                <a:gd name="connsiteX12" fmla="*/ 152400 w 457200"/>
                <a:gd name="connsiteY12" fmla="*/ 419100 h 457200"/>
                <a:gd name="connsiteX13" fmla="*/ 190500 w 457200"/>
                <a:gd name="connsiteY13" fmla="*/ 457200 h 457200"/>
                <a:gd name="connsiteX14" fmla="*/ 266700 w 457200"/>
                <a:gd name="connsiteY14" fmla="*/ 457200 h 457200"/>
                <a:gd name="connsiteX15" fmla="*/ 304800 w 457200"/>
                <a:gd name="connsiteY15" fmla="*/ 419100 h 457200"/>
                <a:gd name="connsiteX16" fmla="*/ 304800 w 457200"/>
                <a:gd name="connsiteY16" fmla="*/ 304800 h 457200"/>
                <a:gd name="connsiteX17" fmla="*/ 419100 w 457200"/>
                <a:gd name="connsiteY17" fmla="*/ 304800 h 457200"/>
                <a:gd name="connsiteX18" fmla="*/ 457200 w 457200"/>
                <a:gd name="connsiteY18" fmla="*/ 266700 h 457200"/>
                <a:gd name="connsiteX19" fmla="*/ 457200 w 457200"/>
                <a:gd name="connsiteY19" fmla="*/ 190500 h 457200"/>
                <a:gd name="connsiteX20" fmla="*/ 419100 w 457200"/>
                <a:gd name="connsiteY20" fmla="*/ 1524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7200" h="457200">
                  <a:moveTo>
                    <a:pt x="419100" y="152400"/>
                  </a:moveTo>
                  <a:lnTo>
                    <a:pt x="304800" y="152400"/>
                  </a:lnTo>
                  <a:lnTo>
                    <a:pt x="304800" y="38100"/>
                  </a:lnTo>
                  <a:cubicBezTo>
                    <a:pt x="304800" y="17145"/>
                    <a:pt x="287655" y="0"/>
                    <a:pt x="266700" y="0"/>
                  </a:cubicBezTo>
                  <a:lnTo>
                    <a:pt x="190500" y="0"/>
                  </a:lnTo>
                  <a:cubicBezTo>
                    <a:pt x="169545" y="0"/>
                    <a:pt x="152400" y="17145"/>
                    <a:pt x="152400" y="38100"/>
                  </a:cubicBezTo>
                  <a:lnTo>
                    <a:pt x="152400" y="152400"/>
                  </a:lnTo>
                  <a:lnTo>
                    <a:pt x="38100" y="152400"/>
                  </a:lnTo>
                  <a:cubicBezTo>
                    <a:pt x="17145" y="152400"/>
                    <a:pt x="0" y="169545"/>
                    <a:pt x="0" y="190500"/>
                  </a:cubicBezTo>
                  <a:lnTo>
                    <a:pt x="0" y="266700"/>
                  </a:lnTo>
                  <a:cubicBezTo>
                    <a:pt x="0" y="287655"/>
                    <a:pt x="17145" y="304800"/>
                    <a:pt x="38100" y="304800"/>
                  </a:cubicBezTo>
                  <a:lnTo>
                    <a:pt x="152400" y="304800"/>
                  </a:lnTo>
                  <a:lnTo>
                    <a:pt x="152400" y="419100"/>
                  </a:lnTo>
                  <a:cubicBezTo>
                    <a:pt x="152400" y="440055"/>
                    <a:pt x="169545" y="457200"/>
                    <a:pt x="190500" y="457200"/>
                  </a:cubicBezTo>
                  <a:lnTo>
                    <a:pt x="266700" y="457200"/>
                  </a:lnTo>
                  <a:cubicBezTo>
                    <a:pt x="287655" y="457200"/>
                    <a:pt x="304800" y="440055"/>
                    <a:pt x="304800" y="419100"/>
                  </a:cubicBezTo>
                  <a:lnTo>
                    <a:pt x="304800" y="304800"/>
                  </a:lnTo>
                  <a:lnTo>
                    <a:pt x="419100" y="304800"/>
                  </a:lnTo>
                  <a:cubicBezTo>
                    <a:pt x="440055" y="304800"/>
                    <a:pt x="457200" y="287655"/>
                    <a:pt x="457200" y="266700"/>
                  </a:cubicBezTo>
                  <a:lnTo>
                    <a:pt x="457200" y="190500"/>
                  </a:lnTo>
                  <a:cubicBezTo>
                    <a:pt x="457200" y="169545"/>
                    <a:pt x="440055" y="152400"/>
                    <a:pt x="419100" y="152400"/>
                  </a:cubicBezTo>
                  <a:close/>
                </a:path>
              </a:pathLst>
            </a:custGeom>
            <a:solidFill>
              <a:srgbClr val="E5E9D0"/>
            </a:solidFill>
            <a:ln w="9525" cap="flat">
              <a:noFill/>
              <a:prstDash val="solid"/>
              <a:miter/>
            </a:ln>
          </p:spPr>
          <p:txBody>
            <a:bodyPr rtlCol="0" anchor="ctr"/>
            <a:lstStyle/>
            <a:p>
              <a:endParaRPr lang="en-US" dirty="0"/>
            </a:p>
          </p:txBody>
        </p:sp>
      </p:grpSp>
      <p:sp>
        <p:nvSpPr>
          <p:cNvPr id="65" name="TextBox 64">
            <a:extLst>
              <a:ext uri="{FF2B5EF4-FFF2-40B4-BE49-F238E27FC236}">
                <a16:creationId xmlns:a16="http://schemas.microsoft.com/office/drawing/2014/main" id="{67C45AB5-656E-21C3-0DCC-2733E95E51C2}"/>
              </a:ext>
            </a:extLst>
          </p:cNvPr>
          <p:cNvSpPr txBox="1"/>
          <p:nvPr/>
        </p:nvSpPr>
        <p:spPr>
          <a:xfrm>
            <a:off x="6157281" y="2792259"/>
            <a:ext cx="2073771" cy="369332"/>
          </a:xfrm>
          <a:prstGeom prst="rect">
            <a:avLst/>
          </a:prstGeom>
          <a:noFill/>
        </p:spPr>
        <p:txBody>
          <a:bodyPr wrap="square" rtlCol="0">
            <a:spAutoFit/>
          </a:bodyPr>
          <a:lstStyle/>
          <a:p>
            <a:r>
              <a:rPr lang="en-US" spc="150">
                <a:solidFill>
                  <a:srgbClr val="FF7250"/>
                </a:solidFill>
                <a:latin typeface="Hardwick WF" pitchFamily="2" charset="0"/>
              </a:rPr>
              <a:t>30 </a:t>
            </a:r>
            <a:r>
              <a:rPr lang="en-US" sz="1400" spc="150">
                <a:solidFill>
                  <a:srgbClr val="FF7250"/>
                </a:solidFill>
                <a:latin typeface="Hardwick WF" pitchFamily="2" charset="0"/>
              </a:rPr>
              <a:t>MILLION</a:t>
            </a:r>
            <a:endParaRPr lang="en-US" sz="1400" spc="150" dirty="0">
              <a:solidFill>
                <a:srgbClr val="FF7250"/>
              </a:solidFill>
              <a:latin typeface="Hardwick WF" pitchFamily="2" charset="0"/>
            </a:endParaRPr>
          </a:p>
        </p:txBody>
      </p:sp>
      <p:sp>
        <p:nvSpPr>
          <p:cNvPr id="67" name="Rounded Rectangle 66">
            <a:extLst>
              <a:ext uri="{FF2B5EF4-FFF2-40B4-BE49-F238E27FC236}">
                <a16:creationId xmlns:a16="http://schemas.microsoft.com/office/drawing/2014/main" id="{1630653D-C174-1637-D71F-A68988A69C92}"/>
              </a:ext>
            </a:extLst>
          </p:cNvPr>
          <p:cNvSpPr/>
          <p:nvPr/>
        </p:nvSpPr>
        <p:spPr>
          <a:xfrm>
            <a:off x="6233493" y="3105674"/>
            <a:ext cx="1148936" cy="540199"/>
          </a:xfrm>
          <a:prstGeom prst="roundRect">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Box 65">
            <a:extLst>
              <a:ext uri="{FF2B5EF4-FFF2-40B4-BE49-F238E27FC236}">
                <a16:creationId xmlns:a16="http://schemas.microsoft.com/office/drawing/2014/main" id="{41E0822C-0476-9268-F41B-31A54736A408}"/>
              </a:ext>
            </a:extLst>
          </p:cNvPr>
          <p:cNvSpPr txBox="1"/>
          <p:nvPr/>
        </p:nvSpPr>
        <p:spPr>
          <a:xfrm>
            <a:off x="6165561" y="3070592"/>
            <a:ext cx="1977816" cy="430887"/>
          </a:xfrm>
          <a:prstGeom prst="rect">
            <a:avLst/>
          </a:prstGeom>
          <a:noFill/>
        </p:spPr>
        <p:txBody>
          <a:bodyPr wrap="square">
            <a:spAutoFit/>
          </a:bodyPr>
          <a:lstStyle/>
          <a:p>
            <a:r>
              <a:rPr lang="en-US" sz="1100" dirty="0">
                <a:solidFill>
                  <a:srgbClr val="F7FAE3"/>
                </a:solidFill>
                <a:latin typeface="Avenir Next" panose="020B0503020202020204" pitchFamily="34" charset="0"/>
              </a:rPr>
              <a:t>uninsured even </a:t>
            </a:r>
          </a:p>
          <a:p>
            <a:r>
              <a:rPr lang="en-US" sz="1100" dirty="0">
                <a:solidFill>
                  <a:srgbClr val="F7FAE3"/>
                </a:solidFill>
                <a:latin typeface="Avenir Next" panose="020B0503020202020204" pitchFamily="34" charset="0"/>
              </a:rPr>
              <a:t>after the ACA</a:t>
            </a:r>
          </a:p>
        </p:txBody>
      </p:sp>
      <p:sp>
        <p:nvSpPr>
          <p:cNvPr id="68" name="TextBox 67">
            <a:extLst>
              <a:ext uri="{FF2B5EF4-FFF2-40B4-BE49-F238E27FC236}">
                <a16:creationId xmlns:a16="http://schemas.microsoft.com/office/drawing/2014/main" id="{63D6C0D0-6371-7721-334B-88F0CC3A02C9}"/>
              </a:ext>
            </a:extLst>
          </p:cNvPr>
          <p:cNvSpPr txBox="1"/>
          <p:nvPr/>
        </p:nvSpPr>
        <p:spPr>
          <a:xfrm>
            <a:off x="4977513" y="2798278"/>
            <a:ext cx="1424531" cy="369332"/>
          </a:xfrm>
          <a:prstGeom prst="rect">
            <a:avLst/>
          </a:prstGeom>
          <a:noFill/>
        </p:spPr>
        <p:txBody>
          <a:bodyPr wrap="square" rtlCol="0">
            <a:spAutoFit/>
          </a:bodyPr>
          <a:lstStyle/>
          <a:p>
            <a:r>
              <a:rPr lang="en-US" spc="150">
                <a:solidFill>
                  <a:srgbClr val="FF7250"/>
                </a:solidFill>
                <a:latin typeface="Hardwick WF" pitchFamily="2" charset="0"/>
              </a:rPr>
              <a:t>90% </a:t>
            </a:r>
            <a:endParaRPr lang="en-US" sz="1400" spc="150" dirty="0">
              <a:solidFill>
                <a:srgbClr val="FF7250"/>
              </a:solidFill>
              <a:latin typeface="Hardwick WF" pitchFamily="2" charset="0"/>
            </a:endParaRPr>
          </a:p>
        </p:txBody>
      </p:sp>
      <p:pic>
        <p:nvPicPr>
          <p:cNvPr id="70" name="Picture 69">
            <a:extLst>
              <a:ext uri="{FF2B5EF4-FFF2-40B4-BE49-F238E27FC236}">
                <a16:creationId xmlns:a16="http://schemas.microsoft.com/office/drawing/2014/main" id="{8C7CE1E5-9062-CC53-5AD4-79CB212F019F}"/>
              </a:ext>
            </a:extLst>
          </p:cNvPr>
          <p:cNvPicPr>
            <a:picLocks noChangeAspect="1"/>
          </p:cNvPicPr>
          <p:nvPr/>
        </p:nvPicPr>
        <p:blipFill>
          <a:blip r:embed="rId8"/>
          <a:stretch>
            <a:fillRect/>
          </a:stretch>
        </p:blipFill>
        <p:spPr>
          <a:xfrm>
            <a:off x="4345708" y="2929724"/>
            <a:ext cx="355346" cy="731771"/>
          </a:xfrm>
          <a:prstGeom prst="rect">
            <a:avLst/>
          </a:prstGeom>
        </p:spPr>
      </p:pic>
      <p:sp>
        <p:nvSpPr>
          <p:cNvPr id="71" name="TextBox 70">
            <a:extLst>
              <a:ext uri="{FF2B5EF4-FFF2-40B4-BE49-F238E27FC236}">
                <a16:creationId xmlns:a16="http://schemas.microsoft.com/office/drawing/2014/main" id="{DBF2D64A-6B6A-1768-E7E6-8DD3E45D6869}"/>
              </a:ext>
            </a:extLst>
          </p:cNvPr>
          <p:cNvSpPr txBox="1"/>
          <p:nvPr/>
        </p:nvSpPr>
        <p:spPr>
          <a:xfrm>
            <a:off x="5767524" y="1680047"/>
            <a:ext cx="2550947" cy="902170"/>
          </a:xfrm>
          <a:prstGeom prst="rect">
            <a:avLst/>
          </a:prstGeom>
          <a:noFill/>
        </p:spPr>
        <p:txBody>
          <a:bodyPr wrap="square">
            <a:spAutoFit/>
          </a:bodyPr>
          <a:lstStyle/>
          <a:p>
            <a:pPr algn="ctr">
              <a:lnSpc>
                <a:spcPct val="150000"/>
              </a:lnSpc>
            </a:pPr>
            <a:r>
              <a:rPr lang="en-US" sz="1100" dirty="0">
                <a:solidFill>
                  <a:srgbClr val="F7FAE3"/>
                </a:solidFill>
                <a:latin typeface="Avenir Next" panose="020B0503020202020204" pitchFamily="34" charset="0"/>
              </a:rPr>
              <a:t>The </a:t>
            </a:r>
            <a:r>
              <a:rPr lang="en-US" sz="1100" i="1" dirty="0">
                <a:solidFill>
                  <a:srgbClr val="FF7250"/>
                </a:solidFill>
                <a:latin typeface="Avenir Next Medium" panose="020B0503020202020204" pitchFamily="34" charset="0"/>
              </a:rPr>
              <a:t>poorest 1%</a:t>
            </a:r>
            <a:r>
              <a:rPr lang="en-US" sz="1100" dirty="0">
                <a:solidFill>
                  <a:srgbClr val="F7FAE3"/>
                </a:solidFill>
                <a:latin typeface="Avenir Next" panose="020B0503020202020204" pitchFamily="34" charset="0"/>
              </a:rPr>
              <a:t> live </a:t>
            </a:r>
          </a:p>
          <a:p>
            <a:pPr algn="ctr">
              <a:lnSpc>
                <a:spcPct val="150000"/>
              </a:lnSpc>
            </a:pPr>
            <a:r>
              <a:rPr lang="en-US" sz="1400" dirty="0">
                <a:solidFill>
                  <a:srgbClr val="FF7250"/>
                </a:solidFill>
                <a:latin typeface="Hardwick WF" pitchFamily="2" charset="0"/>
              </a:rPr>
              <a:t>12.3 YEARS LESS</a:t>
            </a:r>
            <a:r>
              <a:rPr lang="en-US" sz="1400" dirty="0">
                <a:solidFill>
                  <a:srgbClr val="FF7250"/>
                </a:solidFill>
                <a:latin typeface="Avenir Next" panose="020B0503020202020204" pitchFamily="34" charset="0"/>
              </a:rPr>
              <a:t> </a:t>
            </a:r>
          </a:p>
          <a:p>
            <a:pPr algn="ctr">
              <a:lnSpc>
                <a:spcPct val="150000"/>
              </a:lnSpc>
            </a:pPr>
            <a:r>
              <a:rPr lang="en-US" sz="1100" dirty="0">
                <a:solidFill>
                  <a:srgbClr val="F7FAE3"/>
                </a:solidFill>
                <a:latin typeface="Avenir Next" panose="020B0503020202020204" pitchFamily="34" charset="0"/>
              </a:rPr>
              <a:t>than the </a:t>
            </a:r>
            <a:r>
              <a:rPr lang="en-US" sz="1100" i="1" dirty="0">
                <a:solidFill>
                  <a:srgbClr val="FF7250"/>
                </a:solidFill>
                <a:latin typeface="Avenir Next Medium" panose="020B0503020202020204" pitchFamily="34" charset="0"/>
              </a:rPr>
              <a:t>richest 1%</a:t>
            </a:r>
            <a:r>
              <a:rPr lang="en-US" sz="1100" i="1" dirty="0">
                <a:solidFill>
                  <a:srgbClr val="FF7250"/>
                </a:solidFill>
                <a:latin typeface="Avenir Next" panose="020B0503020202020204" pitchFamily="34" charset="0"/>
              </a:rPr>
              <a:t> </a:t>
            </a:r>
            <a:endParaRPr lang="en-US" sz="1100" dirty="0">
              <a:solidFill>
                <a:srgbClr val="F7FAE3"/>
              </a:solidFill>
              <a:latin typeface="Avenir Next" panose="020B0503020202020204" pitchFamily="34" charset="0"/>
            </a:endParaRPr>
          </a:p>
        </p:txBody>
      </p:sp>
      <p:pic>
        <p:nvPicPr>
          <p:cNvPr id="77" name="Picture 76">
            <a:extLst>
              <a:ext uri="{FF2B5EF4-FFF2-40B4-BE49-F238E27FC236}">
                <a16:creationId xmlns:a16="http://schemas.microsoft.com/office/drawing/2014/main" id="{566D35BF-42C1-F3FC-206C-473A98BAACBA}"/>
              </a:ext>
            </a:extLst>
          </p:cNvPr>
          <p:cNvPicPr>
            <a:picLocks noChangeAspect="1"/>
          </p:cNvPicPr>
          <p:nvPr/>
        </p:nvPicPr>
        <p:blipFill>
          <a:blip r:embed="rId9"/>
          <a:stretch>
            <a:fillRect/>
          </a:stretch>
        </p:blipFill>
        <p:spPr>
          <a:xfrm rot="5400000" flipV="1">
            <a:off x="2371188" y="1841989"/>
            <a:ext cx="756501" cy="454295"/>
          </a:xfrm>
          <a:prstGeom prst="rect">
            <a:avLst/>
          </a:prstGeom>
        </p:spPr>
      </p:pic>
      <p:sp>
        <p:nvSpPr>
          <p:cNvPr id="76" name="TextBox 75">
            <a:extLst>
              <a:ext uri="{FF2B5EF4-FFF2-40B4-BE49-F238E27FC236}">
                <a16:creationId xmlns:a16="http://schemas.microsoft.com/office/drawing/2014/main" id="{EE535C0A-F64A-F216-A5B5-8F3B512C79F0}"/>
              </a:ext>
            </a:extLst>
          </p:cNvPr>
          <p:cNvSpPr txBox="1"/>
          <p:nvPr/>
        </p:nvSpPr>
        <p:spPr>
          <a:xfrm>
            <a:off x="2316648" y="1654270"/>
            <a:ext cx="2310978" cy="956031"/>
          </a:xfrm>
          <a:prstGeom prst="rect">
            <a:avLst/>
          </a:prstGeom>
          <a:noFill/>
        </p:spPr>
        <p:txBody>
          <a:bodyPr wrap="square">
            <a:spAutoFit/>
          </a:bodyPr>
          <a:lstStyle/>
          <a:p>
            <a:pPr algn="ctr">
              <a:lnSpc>
                <a:spcPts val="1740"/>
              </a:lnSpc>
            </a:pPr>
            <a:r>
              <a:rPr lang="en-US" sz="1200" dirty="0">
                <a:solidFill>
                  <a:srgbClr val="FF7250"/>
                </a:solidFill>
                <a:latin typeface="Hardwick WF" pitchFamily="2" charset="0"/>
              </a:rPr>
              <a:t>38% </a:t>
            </a:r>
            <a:r>
              <a:rPr lang="en-US" sz="1100" dirty="0">
                <a:solidFill>
                  <a:srgbClr val="F7FAE3"/>
                </a:solidFill>
                <a:latin typeface="Avenir Next" panose="020B0503020202020204" pitchFamily="34" charset="0"/>
              </a:rPr>
              <a:t>of </a:t>
            </a:r>
          </a:p>
          <a:p>
            <a:pPr algn="ctr">
              <a:lnSpc>
                <a:spcPts val="1740"/>
              </a:lnSpc>
            </a:pPr>
            <a:r>
              <a:rPr lang="en-US" sz="1100" dirty="0">
                <a:solidFill>
                  <a:srgbClr val="F7FAE3"/>
                </a:solidFill>
                <a:latin typeface="Avenir Next" panose="020B0503020202020204" pitchFamily="34" charset="0"/>
              </a:rPr>
              <a:t>impoverished kids </a:t>
            </a:r>
          </a:p>
          <a:p>
            <a:pPr algn="ctr">
              <a:lnSpc>
                <a:spcPts val="1740"/>
              </a:lnSpc>
            </a:pPr>
            <a:r>
              <a:rPr lang="en-US" sz="1100" dirty="0">
                <a:solidFill>
                  <a:srgbClr val="F7FAE3"/>
                </a:solidFill>
                <a:latin typeface="Avenir Next" panose="020B0503020202020204" pitchFamily="34" charset="0"/>
              </a:rPr>
              <a:t>witness shootings; </a:t>
            </a:r>
          </a:p>
          <a:p>
            <a:pPr algn="ctr">
              <a:lnSpc>
                <a:spcPts val="1740"/>
              </a:lnSpc>
            </a:pPr>
            <a:r>
              <a:rPr lang="en-US" sz="1200" dirty="0">
                <a:solidFill>
                  <a:srgbClr val="FF7250"/>
                </a:solidFill>
                <a:latin typeface="Hardwick WF" pitchFamily="2" charset="0"/>
              </a:rPr>
              <a:t>8%</a:t>
            </a:r>
            <a:r>
              <a:rPr lang="en-US" sz="1200" dirty="0">
                <a:solidFill>
                  <a:srgbClr val="F7FAE3"/>
                </a:solidFill>
                <a:latin typeface="Avenir Next" panose="020B0503020202020204" pitchFamily="34" charset="0"/>
              </a:rPr>
              <a:t> </a:t>
            </a:r>
            <a:r>
              <a:rPr lang="en-US" sz="1100" dirty="0">
                <a:solidFill>
                  <a:srgbClr val="F7FAE3"/>
                </a:solidFill>
                <a:latin typeface="Avenir Next" panose="020B0503020202020204" pitchFamily="34" charset="0"/>
              </a:rPr>
              <a:t>above poverty do.</a:t>
            </a:r>
          </a:p>
        </p:txBody>
      </p:sp>
      <p:pic>
        <p:nvPicPr>
          <p:cNvPr id="78" name="Picture 77">
            <a:extLst>
              <a:ext uri="{FF2B5EF4-FFF2-40B4-BE49-F238E27FC236}">
                <a16:creationId xmlns:a16="http://schemas.microsoft.com/office/drawing/2014/main" id="{148722E5-C25F-9686-FF6E-45EFDE0283D8}"/>
              </a:ext>
            </a:extLst>
          </p:cNvPr>
          <p:cNvPicPr>
            <a:picLocks noChangeAspect="1"/>
          </p:cNvPicPr>
          <p:nvPr/>
        </p:nvPicPr>
        <p:blipFill>
          <a:blip r:embed="rId9"/>
          <a:stretch>
            <a:fillRect/>
          </a:stretch>
        </p:blipFill>
        <p:spPr>
          <a:xfrm rot="5400000">
            <a:off x="10865594" y="5245450"/>
            <a:ext cx="704355" cy="404899"/>
          </a:xfrm>
          <a:prstGeom prst="rect">
            <a:avLst/>
          </a:prstGeom>
        </p:spPr>
      </p:pic>
      <p:sp>
        <p:nvSpPr>
          <p:cNvPr id="79" name="TextBox 78">
            <a:extLst>
              <a:ext uri="{FF2B5EF4-FFF2-40B4-BE49-F238E27FC236}">
                <a16:creationId xmlns:a16="http://schemas.microsoft.com/office/drawing/2014/main" id="{B6B0F4DE-8719-5E48-4445-BC9C28B401A0}"/>
              </a:ext>
            </a:extLst>
          </p:cNvPr>
          <p:cNvSpPr txBox="1"/>
          <p:nvPr/>
        </p:nvSpPr>
        <p:spPr>
          <a:xfrm>
            <a:off x="9943160" y="5362281"/>
            <a:ext cx="1994612" cy="261610"/>
          </a:xfrm>
          <a:prstGeom prst="rect">
            <a:avLst/>
          </a:prstGeom>
          <a:noFill/>
        </p:spPr>
        <p:txBody>
          <a:bodyPr wrap="square">
            <a:spAutoFit/>
          </a:bodyPr>
          <a:lstStyle/>
          <a:p>
            <a:r>
              <a:rPr lang="en-US" sz="1100" dirty="0">
                <a:solidFill>
                  <a:srgbClr val="F7FAE3"/>
                </a:solidFill>
                <a:latin typeface="Avenir Next" panose="020B0503020202020204" pitchFamily="34" charset="0"/>
              </a:rPr>
              <a:t>Gun death risk is</a:t>
            </a:r>
          </a:p>
        </p:txBody>
      </p:sp>
      <p:sp>
        <p:nvSpPr>
          <p:cNvPr id="80" name="TextBox 79">
            <a:extLst>
              <a:ext uri="{FF2B5EF4-FFF2-40B4-BE49-F238E27FC236}">
                <a16:creationId xmlns:a16="http://schemas.microsoft.com/office/drawing/2014/main" id="{1F92A6AA-4DBE-8AF9-F960-BD3019D70E05}"/>
              </a:ext>
            </a:extLst>
          </p:cNvPr>
          <p:cNvSpPr txBox="1"/>
          <p:nvPr/>
        </p:nvSpPr>
        <p:spPr>
          <a:xfrm>
            <a:off x="9812014" y="5808475"/>
            <a:ext cx="2560688" cy="261610"/>
          </a:xfrm>
          <a:prstGeom prst="rect">
            <a:avLst/>
          </a:prstGeom>
          <a:noFill/>
        </p:spPr>
        <p:txBody>
          <a:bodyPr wrap="square">
            <a:spAutoFit/>
          </a:bodyPr>
          <a:lstStyle/>
          <a:p>
            <a:r>
              <a:rPr lang="en-US" sz="1100" dirty="0">
                <a:solidFill>
                  <a:srgbClr val="F7FAE3"/>
                </a:solidFill>
                <a:latin typeface="Avenir Next" panose="020B0503020202020204" pitchFamily="34" charset="0"/>
              </a:rPr>
              <a:t>higher in poorest areas</a:t>
            </a:r>
          </a:p>
        </p:txBody>
      </p:sp>
      <p:sp>
        <p:nvSpPr>
          <p:cNvPr id="81" name="TextBox 80">
            <a:extLst>
              <a:ext uri="{FF2B5EF4-FFF2-40B4-BE49-F238E27FC236}">
                <a16:creationId xmlns:a16="http://schemas.microsoft.com/office/drawing/2014/main" id="{23E4AE69-E1F2-36B2-9DDA-842BF28B44B9}"/>
              </a:ext>
            </a:extLst>
          </p:cNvPr>
          <p:cNvSpPr txBox="1"/>
          <p:nvPr/>
        </p:nvSpPr>
        <p:spPr>
          <a:xfrm>
            <a:off x="10314336" y="5536414"/>
            <a:ext cx="1494312" cy="369332"/>
          </a:xfrm>
          <a:prstGeom prst="rect">
            <a:avLst/>
          </a:prstGeom>
          <a:noFill/>
        </p:spPr>
        <p:txBody>
          <a:bodyPr wrap="square" rtlCol="0">
            <a:spAutoFit/>
          </a:bodyPr>
          <a:lstStyle/>
          <a:p>
            <a:r>
              <a:rPr lang="en-US" spc="150">
                <a:solidFill>
                  <a:srgbClr val="FF7250"/>
                </a:solidFill>
                <a:latin typeface="Hardwick WF" pitchFamily="2" charset="0"/>
              </a:rPr>
              <a:t>20</a:t>
            </a:r>
            <a:r>
              <a:rPr lang="en-US" sz="1400" spc="150">
                <a:solidFill>
                  <a:srgbClr val="FF7250"/>
                </a:solidFill>
                <a:latin typeface="Hardwick WF" pitchFamily="2" charset="0"/>
              </a:rPr>
              <a:t>X</a:t>
            </a:r>
            <a:endParaRPr lang="en-US" sz="1400" spc="150" dirty="0">
              <a:solidFill>
                <a:srgbClr val="FF7250"/>
              </a:solidFill>
              <a:latin typeface="Hardwick WF" pitchFamily="2" charset="0"/>
            </a:endParaRPr>
          </a:p>
        </p:txBody>
      </p:sp>
      <p:sp>
        <p:nvSpPr>
          <p:cNvPr id="82" name="TextBox 81">
            <a:extLst>
              <a:ext uri="{FF2B5EF4-FFF2-40B4-BE49-F238E27FC236}">
                <a16:creationId xmlns:a16="http://schemas.microsoft.com/office/drawing/2014/main" id="{AEEE8D8A-0901-76F1-DFEB-794116412D25}"/>
              </a:ext>
            </a:extLst>
          </p:cNvPr>
          <p:cNvSpPr txBox="1"/>
          <p:nvPr/>
        </p:nvSpPr>
        <p:spPr>
          <a:xfrm>
            <a:off x="4006474" y="3969671"/>
            <a:ext cx="2396589" cy="261610"/>
          </a:xfrm>
          <a:prstGeom prst="rect">
            <a:avLst/>
          </a:prstGeom>
          <a:noFill/>
        </p:spPr>
        <p:txBody>
          <a:bodyPr wrap="square">
            <a:spAutoFit/>
          </a:bodyPr>
          <a:lstStyle/>
          <a:p>
            <a:pPr algn="ctr"/>
            <a:r>
              <a:rPr lang="en-US" sz="1100" b="1" dirty="0">
                <a:solidFill>
                  <a:srgbClr val="F7FAE3"/>
                </a:solidFill>
                <a:latin typeface="Avenir Next" panose="020B0503020202020204" pitchFamily="34" charset="0"/>
              </a:rPr>
              <a:t>Black</a:t>
            </a:r>
            <a:r>
              <a:rPr lang="en-US" sz="1100" dirty="0">
                <a:solidFill>
                  <a:srgbClr val="F7FAE3"/>
                </a:solidFill>
                <a:latin typeface="Avenir Next" panose="020B0503020202020204" pitchFamily="34" charset="0"/>
              </a:rPr>
              <a:t> households face</a:t>
            </a:r>
          </a:p>
        </p:txBody>
      </p:sp>
      <p:sp>
        <p:nvSpPr>
          <p:cNvPr id="85" name="TextBox 84">
            <a:extLst>
              <a:ext uri="{FF2B5EF4-FFF2-40B4-BE49-F238E27FC236}">
                <a16:creationId xmlns:a16="http://schemas.microsoft.com/office/drawing/2014/main" id="{FA415FE0-35D8-C549-2093-2F0327C71ADB}"/>
              </a:ext>
            </a:extLst>
          </p:cNvPr>
          <p:cNvSpPr txBox="1"/>
          <p:nvPr/>
        </p:nvSpPr>
        <p:spPr>
          <a:xfrm>
            <a:off x="4018733" y="4425980"/>
            <a:ext cx="2396589" cy="697627"/>
          </a:xfrm>
          <a:prstGeom prst="rect">
            <a:avLst/>
          </a:prstGeom>
          <a:noFill/>
        </p:spPr>
        <p:txBody>
          <a:bodyPr wrap="square">
            <a:spAutoFit/>
          </a:bodyPr>
          <a:lstStyle/>
          <a:p>
            <a:pPr algn="ctr">
              <a:lnSpc>
                <a:spcPts val="1720"/>
              </a:lnSpc>
            </a:pPr>
            <a:r>
              <a:rPr lang="en-US" sz="1100" dirty="0">
                <a:solidFill>
                  <a:srgbClr val="F7FAE3"/>
                </a:solidFill>
                <a:latin typeface="Avenir Next" panose="020B0503020202020204" pitchFamily="34" charset="0"/>
              </a:rPr>
              <a:t>the poverty rate of </a:t>
            </a:r>
          </a:p>
          <a:p>
            <a:pPr algn="ctr">
              <a:lnSpc>
                <a:spcPts val="1720"/>
              </a:lnSpc>
            </a:pPr>
            <a:r>
              <a:rPr lang="en-US" sz="1100" b="1" dirty="0">
                <a:solidFill>
                  <a:srgbClr val="F7FAE3"/>
                </a:solidFill>
                <a:latin typeface="Avenir Next" panose="020B0503020202020204" pitchFamily="34" charset="0"/>
              </a:rPr>
              <a:t>white</a:t>
            </a:r>
            <a:r>
              <a:rPr lang="en-US" sz="1100" dirty="0">
                <a:solidFill>
                  <a:srgbClr val="F7FAE3"/>
                </a:solidFill>
                <a:latin typeface="Avenir Next" panose="020B0503020202020204" pitchFamily="34" charset="0"/>
              </a:rPr>
              <a:t> households</a:t>
            </a:r>
          </a:p>
          <a:p>
            <a:pPr algn="ctr"/>
            <a:endParaRPr lang="en-US" sz="1100" dirty="0">
              <a:solidFill>
                <a:srgbClr val="F7FAE3"/>
              </a:solidFill>
              <a:latin typeface="Avenir Next" panose="020B0503020202020204" pitchFamily="34" charset="0"/>
            </a:endParaRPr>
          </a:p>
        </p:txBody>
      </p:sp>
      <p:sp>
        <p:nvSpPr>
          <p:cNvPr id="86" name="TextBox 85">
            <a:extLst>
              <a:ext uri="{FF2B5EF4-FFF2-40B4-BE49-F238E27FC236}">
                <a16:creationId xmlns:a16="http://schemas.microsoft.com/office/drawing/2014/main" id="{599291D4-650F-6C86-7941-7EE1A9066A33}"/>
              </a:ext>
            </a:extLst>
          </p:cNvPr>
          <p:cNvSpPr txBox="1"/>
          <p:nvPr/>
        </p:nvSpPr>
        <p:spPr>
          <a:xfrm>
            <a:off x="4661822" y="4175610"/>
            <a:ext cx="1875186" cy="369332"/>
          </a:xfrm>
          <a:prstGeom prst="rect">
            <a:avLst/>
          </a:prstGeom>
          <a:noFill/>
        </p:spPr>
        <p:txBody>
          <a:bodyPr wrap="square" rtlCol="0">
            <a:spAutoFit/>
          </a:bodyPr>
          <a:lstStyle/>
          <a:p>
            <a:r>
              <a:rPr lang="en-US" spc="150">
                <a:solidFill>
                  <a:srgbClr val="FF7250"/>
                </a:solidFill>
                <a:latin typeface="Hardwick WF" pitchFamily="2" charset="0"/>
              </a:rPr>
              <a:t>DOUBLE</a:t>
            </a:r>
            <a:endParaRPr lang="en-US" sz="1400" spc="150" dirty="0">
              <a:solidFill>
                <a:srgbClr val="FF7250"/>
              </a:solidFill>
              <a:latin typeface="Hardwick WF" pitchFamily="2" charset="0"/>
            </a:endParaRPr>
          </a:p>
        </p:txBody>
      </p:sp>
      <p:sp>
        <p:nvSpPr>
          <p:cNvPr id="87" name="TextBox 86">
            <a:extLst>
              <a:ext uri="{FF2B5EF4-FFF2-40B4-BE49-F238E27FC236}">
                <a16:creationId xmlns:a16="http://schemas.microsoft.com/office/drawing/2014/main" id="{9D04714C-20BC-F738-9F48-4461924256E2}"/>
              </a:ext>
            </a:extLst>
          </p:cNvPr>
          <p:cNvSpPr txBox="1"/>
          <p:nvPr/>
        </p:nvSpPr>
        <p:spPr>
          <a:xfrm>
            <a:off x="607960" y="5082949"/>
            <a:ext cx="2616851" cy="516167"/>
          </a:xfrm>
          <a:prstGeom prst="rect">
            <a:avLst/>
          </a:prstGeom>
          <a:noFill/>
        </p:spPr>
        <p:txBody>
          <a:bodyPr wrap="square">
            <a:spAutoFit/>
          </a:bodyPr>
          <a:lstStyle/>
          <a:p>
            <a:pPr>
              <a:lnSpc>
                <a:spcPts val="1720"/>
              </a:lnSpc>
            </a:pPr>
            <a:r>
              <a:rPr lang="en-US" sz="1100" dirty="0">
                <a:solidFill>
                  <a:srgbClr val="F7FAE3"/>
                </a:solidFill>
                <a:latin typeface="Avenir Next" panose="020B0503020202020204" pitchFamily="34" charset="0"/>
              </a:rPr>
              <a:t>Moms lacking high school </a:t>
            </a:r>
          </a:p>
          <a:p>
            <a:pPr>
              <a:lnSpc>
                <a:spcPts val="1720"/>
              </a:lnSpc>
            </a:pPr>
            <a:r>
              <a:rPr lang="en-US" sz="1100" dirty="0">
                <a:solidFill>
                  <a:srgbClr val="F7FAE3"/>
                </a:solidFill>
                <a:latin typeface="Avenir Next" panose="020B0503020202020204" pitchFamily="34" charset="0"/>
              </a:rPr>
              <a:t>diplomas face up to</a:t>
            </a:r>
          </a:p>
        </p:txBody>
      </p:sp>
      <p:sp>
        <p:nvSpPr>
          <p:cNvPr id="88" name="TextBox 87">
            <a:extLst>
              <a:ext uri="{FF2B5EF4-FFF2-40B4-BE49-F238E27FC236}">
                <a16:creationId xmlns:a16="http://schemas.microsoft.com/office/drawing/2014/main" id="{0C2F3736-7D7B-3D50-F87E-2F08FEFCDFE1}"/>
              </a:ext>
            </a:extLst>
          </p:cNvPr>
          <p:cNvSpPr txBox="1"/>
          <p:nvPr/>
        </p:nvSpPr>
        <p:spPr>
          <a:xfrm>
            <a:off x="621603" y="5639741"/>
            <a:ext cx="2458843" cy="516167"/>
          </a:xfrm>
          <a:prstGeom prst="rect">
            <a:avLst/>
          </a:prstGeom>
          <a:noFill/>
        </p:spPr>
        <p:txBody>
          <a:bodyPr wrap="square">
            <a:spAutoFit/>
          </a:bodyPr>
          <a:lstStyle/>
          <a:p>
            <a:pPr>
              <a:lnSpc>
                <a:spcPts val="1720"/>
              </a:lnSpc>
            </a:pPr>
            <a:r>
              <a:rPr lang="en-US" sz="1100" dirty="0">
                <a:solidFill>
                  <a:srgbClr val="F7FAE3"/>
                </a:solidFill>
                <a:latin typeface="Avenir Next" panose="020B0503020202020204" pitchFamily="34" charset="0"/>
              </a:rPr>
              <a:t>infant mortality vs.</a:t>
            </a:r>
          </a:p>
          <a:p>
            <a:pPr>
              <a:lnSpc>
                <a:spcPts val="1720"/>
              </a:lnSpc>
            </a:pPr>
            <a:r>
              <a:rPr lang="en-US" sz="1100" dirty="0">
                <a:solidFill>
                  <a:srgbClr val="F7FAE3"/>
                </a:solidFill>
                <a:latin typeface="Avenir Next" panose="020B0503020202020204" pitchFamily="34" charset="0"/>
              </a:rPr>
              <a:t> college degree-holders</a:t>
            </a:r>
          </a:p>
        </p:txBody>
      </p:sp>
      <p:sp>
        <p:nvSpPr>
          <p:cNvPr id="89" name="TextBox 88">
            <a:extLst>
              <a:ext uri="{FF2B5EF4-FFF2-40B4-BE49-F238E27FC236}">
                <a16:creationId xmlns:a16="http://schemas.microsoft.com/office/drawing/2014/main" id="{30E82A68-DC72-7250-B19C-46C066F905F4}"/>
              </a:ext>
            </a:extLst>
          </p:cNvPr>
          <p:cNvSpPr txBox="1"/>
          <p:nvPr/>
        </p:nvSpPr>
        <p:spPr>
          <a:xfrm>
            <a:off x="1863161" y="5490247"/>
            <a:ext cx="1494312" cy="461665"/>
          </a:xfrm>
          <a:prstGeom prst="rect">
            <a:avLst/>
          </a:prstGeom>
          <a:noFill/>
        </p:spPr>
        <p:txBody>
          <a:bodyPr wrap="square" rtlCol="0">
            <a:spAutoFit/>
          </a:bodyPr>
          <a:lstStyle/>
          <a:p>
            <a:r>
              <a:rPr lang="en-US" sz="2400" spc="150">
                <a:solidFill>
                  <a:srgbClr val="FF7250"/>
                </a:solidFill>
                <a:latin typeface="Hardwick WF" pitchFamily="2" charset="0"/>
              </a:rPr>
              <a:t>2</a:t>
            </a:r>
            <a:r>
              <a:rPr lang="en-US" spc="150">
                <a:solidFill>
                  <a:srgbClr val="FF7250"/>
                </a:solidFill>
                <a:latin typeface="Hardwick WF" pitchFamily="2" charset="0"/>
              </a:rPr>
              <a:t>X</a:t>
            </a:r>
            <a:endParaRPr lang="en-US" spc="150" dirty="0">
              <a:solidFill>
                <a:srgbClr val="FF7250"/>
              </a:solidFill>
              <a:latin typeface="Hardwick WF" pitchFamily="2" charset="0"/>
            </a:endParaRPr>
          </a:p>
        </p:txBody>
      </p:sp>
      <p:grpSp>
        <p:nvGrpSpPr>
          <p:cNvPr id="96" name="Group 95">
            <a:extLst>
              <a:ext uri="{FF2B5EF4-FFF2-40B4-BE49-F238E27FC236}">
                <a16:creationId xmlns:a16="http://schemas.microsoft.com/office/drawing/2014/main" id="{89C855BF-2DA3-0487-F82F-E22420E29024}"/>
              </a:ext>
            </a:extLst>
          </p:cNvPr>
          <p:cNvGrpSpPr/>
          <p:nvPr/>
        </p:nvGrpSpPr>
        <p:grpSpPr>
          <a:xfrm>
            <a:off x="10029914" y="4194479"/>
            <a:ext cx="322632" cy="567909"/>
            <a:chOff x="4480868" y="5160880"/>
            <a:chExt cx="533400" cy="762000"/>
          </a:xfrm>
        </p:grpSpPr>
        <p:sp>
          <p:nvSpPr>
            <p:cNvPr id="93" name="Freeform 92">
              <a:extLst>
                <a:ext uri="{FF2B5EF4-FFF2-40B4-BE49-F238E27FC236}">
                  <a16:creationId xmlns:a16="http://schemas.microsoft.com/office/drawing/2014/main" id="{14B037A6-2F67-5E34-1211-0B039E876F22}"/>
                </a:ext>
              </a:extLst>
            </p:cNvPr>
            <p:cNvSpPr/>
            <p:nvPr/>
          </p:nvSpPr>
          <p:spPr>
            <a:xfrm>
              <a:off x="4480868" y="5160880"/>
              <a:ext cx="419100" cy="685800"/>
            </a:xfrm>
            <a:custGeom>
              <a:avLst/>
              <a:gdLst>
                <a:gd name="connsiteX0" fmla="*/ 419100 w 419100"/>
                <a:gd name="connsiteY0" fmla="*/ 571500 h 685800"/>
                <a:gd name="connsiteX1" fmla="*/ 419100 w 419100"/>
                <a:gd name="connsiteY1" fmla="*/ 495300 h 685800"/>
                <a:gd name="connsiteX2" fmla="*/ 95250 w 419100"/>
                <a:gd name="connsiteY2" fmla="*/ 495300 h 685800"/>
                <a:gd name="connsiteX3" fmla="*/ 76200 w 419100"/>
                <a:gd name="connsiteY3" fmla="*/ 476250 h 685800"/>
                <a:gd name="connsiteX4" fmla="*/ 76200 w 419100"/>
                <a:gd name="connsiteY4" fmla="*/ 285750 h 685800"/>
                <a:gd name="connsiteX5" fmla="*/ 95250 w 419100"/>
                <a:gd name="connsiteY5" fmla="*/ 266700 h 685800"/>
                <a:gd name="connsiteX6" fmla="*/ 419100 w 419100"/>
                <a:gd name="connsiteY6" fmla="*/ 266700 h 685800"/>
                <a:gd name="connsiteX7" fmla="*/ 419100 w 419100"/>
                <a:gd name="connsiteY7" fmla="*/ 190500 h 685800"/>
                <a:gd name="connsiteX8" fmla="*/ 381000 w 419100"/>
                <a:gd name="connsiteY8" fmla="*/ 152400 h 685800"/>
                <a:gd name="connsiteX9" fmla="*/ 347663 w 419100"/>
                <a:gd name="connsiteY9" fmla="*/ 152400 h 685800"/>
                <a:gd name="connsiteX10" fmla="*/ 342900 w 419100"/>
                <a:gd name="connsiteY10" fmla="*/ 147638 h 685800"/>
                <a:gd name="connsiteX11" fmla="*/ 342900 w 419100"/>
                <a:gd name="connsiteY11" fmla="*/ 119063 h 685800"/>
                <a:gd name="connsiteX12" fmla="*/ 347663 w 419100"/>
                <a:gd name="connsiteY12" fmla="*/ 114300 h 685800"/>
                <a:gd name="connsiteX13" fmla="*/ 371475 w 419100"/>
                <a:gd name="connsiteY13" fmla="*/ 114300 h 685800"/>
                <a:gd name="connsiteX14" fmla="*/ 381000 w 419100"/>
                <a:gd name="connsiteY14" fmla="*/ 104775 h 685800"/>
                <a:gd name="connsiteX15" fmla="*/ 381000 w 419100"/>
                <a:gd name="connsiteY15" fmla="*/ 38100 h 685800"/>
                <a:gd name="connsiteX16" fmla="*/ 342900 w 419100"/>
                <a:gd name="connsiteY16" fmla="*/ 0 h 685800"/>
                <a:gd name="connsiteX17" fmla="*/ 76200 w 419100"/>
                <a:gd name="connsiteY17" fmla="*/ 0 h 685800"/>
                <a:gd name="connsiteX18" fmla="*/ 38100 w 419100"/>
                <a:gd name="connsiteY18" fmla="*/ 38100 h 685800"/>
                <a:gd name="connsiteX19" fmla="*/ 38100 w 419100"/>
                <a:gd name="connsiteY19" fmla="*/ 104775 h 685800"/>
                <a:gd name="connsiteX20" fmla="*/ 47625 w 419100"/>
                <a:gd name="connsiteY20" fmla="*/ 114300 h 685800"/>
                <a:gd name="connsiteX21" fmla="*/ 71438 w 419100"/>
                <a:gd name="connsiteY21" fmla="*/ 114300 h 685800"/>
                <a:gd name="connsiteX22" fmla="*/ 76200 w 419100"/>
                <a:gd name="connsiteY22" fmla="*/ 119063 h 685800"/>
                <a:gd name="connsiteX23" fmla="*/ 76200 w 419100"/>
                <a:gd name="connsiteY23" fmla="*/ 147638 h 685800"/>
                <a:gd name="connsiteX24" fmla="*/ 71438 w 419100"/>
                <a:gd name="connsiteY24" fmla="*/ 152400 h 685800"/>
                <a:gd name="connsiteX25" fmla="*/ 38100 w 419100"/>
                <a:gd name="connsiteY25" fmla="*/ 152400 h 685800"/>
                <a:gd name="connsiteX26" fmla="*/ 0 w 419100"/>
                <a:gd name="connsiteY26" fmla="*/ 190500 h 685800"/>
                <a:gd name="connsiteX27" fmla="*/ 0 w 419100"/>
                <a:gd name="connsiteY27" fmla="*/ 647700 h 685800"/>
                <a:gd name="connsiteX28" fmla="*/ 38100 w 419100"/>
                <a:gd name="connsiteY28" fmla="*/ 685800 h 685800"/>
                <a:gd name="connsiteX29" fmla="*/ 171450 w 419100"/>
                <a:gd name="connsiteY29" fmla="*/ 685800 h 685800"/>
                <a:gd name="connsiteX30" fmla="*/ 285750 w 419100"/>
                <a:gd name="connsiteY30" fmla="*/ 571500 h 685800"/>
                <a:gd name="connsiteX31" fmla="*/ 419100 w 419100"/>
                <a:gd name="connsiteY31" fmla="*/ 5715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19100" h="685800">
                  <a:moveTo>
                    <a:pt x="419100" y="571500"/>
                  </a:moveTo>
                  <a:lnTo>
                    <a:pt x="419100" y="495300"/>
                  </a:lnTo>
                  <a:lnTo>
                    <a:pt x="95250" y="495300"/>
                  </a:lnTo>
                  <a:cubicBezTo>
                    <a:pt x="84773" y="495300"/>
                    <a:pt x="76200" y="486728"/>
                    <a:pt x="76200" y="476250"/>
                  </a:cubicBezTo>
                  <a:lnTo>
                    <a:pt x="76200" y="285750"/>
                  </a:lnTo>
                  <a:cubicBezTo>
                    <a:pt x="76200" y="275273"/>
                    <a:pt x="84773" y="266700"/>
                    <a:pt x="95250" y="266700"/>
                  </a:cubicBezTo>
                  <a:lnTo>
                    <a:pt x="419100" y="266700"/>
                  </a:lnTo>
                  <a:lnTo>
                    <a:pt x="419100" y="190500"/>
                  </a:lnTo>
                  <a:cubicBezTo>
                    <a:pt x="419100" y="169545"/>
                    <a:pt x="401955" y="152400"/>
                    <a:pt x="381000" y="152400"/>
                  </a:cubicBezTo>
                  <a:lnTo>
                    <a:pt x="347663" y="152400"/>
                  </a:lnTo>
                  <a:cubicBezTo>
                    <a:pt x="344805" y="152400"/>
                    <a:pt x="342900" y="150495"/>
                    <a:pt x="342900" y="147638"/>
                  </a:cubicBezTo>
                  <a:lnTo>
                    <a:pt x="342900" y="119063"/>
                  </a:lnTo>
                  <a:cubicBezTo>
                    <a:pt x="342900" y="116205"/>
                    <a:pt x="344805" y="114300"/>
                    <a:pt x="347663" y="114300"/>
                  </a:cubicBezTo>
                  <a:lnTo>
                    <a:pt x="371475" y="114300"/>
                  </a:lnTo>
                  <a:cubicBezTo>
                    <a:pt x="377190" y="114300"/>
                    <a:pt x="381000" y="110490"/>
                    <a:pt x="381000" y="104775"/>
                  </a:cubicBezTo>
                  <a:lnTo>
                    <a:pt x="381000" y="38100"/>
                  </a:lnTo>
                  <a:cubicBezTo>
                    <a:pt x="381000" y="17145"/>
                    <a:pt x="363855" y="0"/>
                    <a:pt x="342900" y="0"/>
                  </a:cubicBezTo>
                  <a:lnTo>
                    <a:pt x="76200" y="0"/>
                  </a:lnTo>
                  <a:cubicBezTo>
                    <a:pt x="55245" y="0"/>
                    <a:pt x="38100" y="17145"/>
                    <a:pt x="38100" y="38100"/>
                  </a:cubicBezTo>
                  <a:lnTo>
                    <a:pt x="38100" y="104775"/>
                  </a:lnTo>
                  <a:cubicBezTo>
                    <a:pt x="38100" y="110490"/>
                    <a:pt x="41910" y="114300"/>
                    <a:pt x="47625" y="114300"/>
                  </a:cubicBezTo>
                  <a:lnTo>
                    <a:pt x="71438" y="114300"/>
                  </a:lnTo>
                  <a:cubicBezTo>
                    <a:pt x="74295" y="114300"/>
                    <a:pt x="76200" y="116205"/>
                    <a:pt x="76200" y="119063"/>
                  </a:cubicBezTo>
                  <a:lnTo>
                    <a:pt x="76200" y="147638"/>
                  </a:lnTo>
                  <a:cubicBezTo>
                    <a:pt x="76200" y="150495"/>
                    <a:pt x="74295" y="152400"/>
                    <a:pt x="71438" y="152400"/>
                  </a:cubicBezTo>
                  <a:lnTo>
                    <a:pt x="38100" y="152400"/>
                  </a:lnTo>
                  <a:cubicBezTo>
                    <a:pt x="17145" y="152400"/>
                    <a:pt x="0" y="169545"/>
                    <a:pt x="0" y="190500"/>
                  </a:cubicBezTo>
                  <a:lnTo>
                    <a:pt x="0" y="647700"/>
                  </a:lnTo>
                  <a:cubicBezTo>
                    <a:pt x="0" y="668655"/>
                    <a:pt x="17145" y="685800"/>
                    <a:pt x="38100" y="685800"/>
                  </a:cubicBezTo>
                  <a:lnTo>
                    <a:pt x="171450" y="685800"/>
                  </a:lnTo>
                  <a:cubicBezTo>
                    <a:pt x="171450" y="622935"/>
                    <a:pt x="222885" y="571500"/>
                    <a:pt x="285750" y="571500"/>
                  </a:cubicBezTo>
                  <a:lnTo>
                    <a:pt x="419100" y="571500"/>
                  </a:lnTo>
                  <a:close/>
                </a:path>
              </a:pathLst>
            </a:custGeom>
            <a:solidFill>
              <a:srgbClr val="FF7250"/>
            </a:solidFill>
            <a:ln w="9525" cap="flat">
              <a:noFill/>
              <a:prstDash val="solid"/>
              <a:miter/>
            </a:ln>
          </p:spPr>
          <p:txBody>
            <a:bodyPr rtlCol="0" anchor="ctr"/>
            <a:lstStyle/>
            <a:p>
              <a:endParaRPr lang="en-US" dirty="0"/>
            </a:p>
          </p:txBody>
        </p:sp>
        <p:sp>
          <p:nvSpPr>
            <p:cNvPr id="94" name="Freeform 93">
              <a:extLst>
                <a:ext uri="{FF2B5EF4-FFF2-40B4-BE49-F238E27FC236}">
                  <a16:creationId xmlns:a16="http://schemas.microsoft.com/office/drawing/2014/main" id="{697F8379-3A43-D83D-0BE3-5AC8F46D9A99}"/>
                </a:ext>
              </a:extLst>
            </p:cNvPr>
            <p:cNvSpPr/>
            <p:nvPr/>
          </p:nvSpPr>
          <p:spPr>
            <a:xfrm>
              <a:off x="4595168" y="5465680"/>
              <a:ext cx="304800" cy="152400"/>
            </a:xfrm>
            <a:custGeom>
              <a:avLst/>
              <a:gdLst>
                <a:gd name="connsiteX0" fmla="*/ 0 w 304800"/>
                <a:gd name="connsiteY0" fmla="*/ 9525 h 152400"/>
                <a:gd name="connsiteX1" fmla="*/ 0 w 304800"/>
                <a:gd name="connsiteY1" fmla="*/ 142875 h 152400"/>
                <a:gd name="connsiteX2" fmla="*/ 9525 w 304800"/>
                <a:gd name="connsiteY2" fmla="*/ 152400 h 152400"/>
                <a:gd name="connsiteX3" fmla="*/ 304800 w 304800"/>
                <a:gd name="connsiteY3" fmla="*/ 152400 h 152400"/>
                <a:gd name="connsiteX4" fmla="*/ 304800 w 304800"/>
                <a:gd name="connsiteY4" fmla="*/ 0 h 152400"/>
                <a:gd name="connsiteX5" fmla="*/ 9525 w 304800"/>
                <a:gd name="connsiteY5" fmla="*/ 0 h 152400"/>
                <a:gd name="connsiteX6" fmla="*/ 0 w 304800"/>
                <a:gd name="connsiteY6" fmla="*/ 9525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800" h="152400">
                  <a:moveTo>
                    <a:pt x="0" y="9525"/>
                  </a:moveTo>
                  <a:lnTo>
                    <a:pt x="0" y="142875"/>
                  </a:lnTo>
                  <a:cubicBezTo>
                    <a:pt x="0" y="148590"/>
                    <a:pt x="3810" y="152400"/>
                    <a:pt x="9525" y="152400"/>
                  </a:cubicBezTo>
                  <a:lnTo>
                    <a:pt x="304800" y="152400"/>
                  </a:lnTo>
                  <a:lnTo>
                    <a:pt x="304800" y="0"/>
                  </a:lnTo>
                  <a:lnTo>
                    <a:pt x="9525" y="0"/>
                  </a:lnTo>
                  <a:cubicBezTo>
                    <a:pt x="3810" y="0"/>
                    <a:pt x="0" y="3810"/>
                    <a:pt x="0" y="9525"/>
                  </a:cubicBezTo>
                  <a:close/>
                </a:path>
              </a:pathLst>
            </a:custGeom>
            <a:solidFill>
              <a:srgbClr val="E5E9D0"/>
            </a:solidFill>
            <a:ln w="9525" cap="flat">
              <a:noFill/>
              <a:prstDash val="solid"/>
              <a:miter/>
            </a:ln>
          </p:spPr>
          <p:txBody>
            <a:bodyPr rtlCol="0" anchor="ctr"/>
            <a:lstStyle/>
            <a:p>
              <a:endParaRPr lang="en-US" dirty="0">
                <a:solidFill>
                  <a:srgbClr val="E5E9D0"/>
                </a:solidFill>
              </a:endParaRPr>
            </a:p>
          </p:txBody>
        </p:sp>
        <p:sp>
          <p:nvSpPr>
            <p:cNvPr id="95" name="Freeform 94">
              <a:extLst>
                <a:ext uri="{FF2B5EF4-FFF2-40B4-BE49-F238E27FC236}">
                  <a16:creationId xmlns:a16="http://schemas.microsoft.com/office/drawing/2014/main" id="{EFC6D7D0-28D2-8145-9442-A81BA2A9E4BE}"/>
                </a:ext>
              </a:extLst>
            </p:cNvPr>
            <p:cNvSpPr/>
            <p:nvPr/>
          </p:nvSpPr>
          <p:spPr>
            <a:xfrm>
              <a:off x="4690418" y="5770480"/>
              <a:ext cx="323850" cy="152400"/>
            </a:xfrm>
            <a:custGeom>
              <a:avLst/>
              <a:gdLst>
                <a:gd name="connsiteX0" fmla="*/ 161925 w 323850"/>
                <a:gd name="connsiteY0" fmla="*/ 114300 h 152400"/>
                <a:gd name="connsiteX1" fmla="*/ 76200 w 323850"/>
                <a:gd name="connsiteY1" fmla="*/ 114300 h 152400"/>
                <a:gd name="connsiteX2" fmla="*/ 38100 w 323850"/>
                <a:gd name="connsiteY2" fmla="*/ 76200 h 152400"/>
                <a:gd name="connsiteX3" fmla="*/ 76200 w 323850"/>
                <a:gd name="connsiteY3" fmla="*/ 38100 h 152400"/>
                <a:gd name="connsiteX4" fmla="*/ 161925 w 323850"/>
                <a:gd name="connsiteY4" fmla="*/ 38100 h 152400"/>
                <a:gd name="connsiteX5" fmla="*/ 161925 w 323850"/>
                <a:gd name="connsiteY5" fmla="*/ 114300 h 152400"/>
                <a:gd name="connsiteX6" fmla="*/ 247650 w 323850"/>
                <a:gd name="connsiteY6" fmla="*/ 0 h 152400"/>
                <a:gd name="connsiteX7" fmla="*/ 76200 w 323850"/>
                <a:gd name="connsiteY7" fmla="*/ 0 h 152400"/>
                <a:gd name="connsiteX8" fmla="*/ 0 w 323850"/>
                <a:gd name="connsiteY8" fmla="*/ 76200 h 152400"/>
                <a:gd name="connsiteX9" fmla="*/ 76200 w 323850"/>
                <a:gd name="connsiteY9" fmla="*/ 152400 h 152400"/>
                <a:gd name="connsiteX10" fmla="*/ 247650 w 323850"/>
                <a:gd name="connsiteY10" fmla="*/ 152400 h 152400"/>
                <a:gd name="connsiteX11" fmla="*/ 323850 w 323850"/>
                <a:gd name="connsiteY11" fmla="*/ 76200 h 152400"/>
                <a:gd name="connsiteX12" fmla="*/ 247650 w 323850"/>
                <a:gd name="connsiteY12"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850" h="152400">
                  <a:moveTo>
                    <a:pt x="161925" y="114300"/>
                  </a:moveTo>
                  <a:lnTo>
                    <a:pt x="76200" y="114300"/>
                  </a:lnTo>
                  <a:cubicBezTo>
                    <a:pt x="55245" y="114300"/>
                    <a:pt x="38100" y="97155"/>
                    <a:pt x="38100" y="76200"/>
                  </a:cubicBezTo>
                  <a:cubicBezTo>
                    <a:pt x="38100" y="55245"/>
                    <a:pt x="55245" y="38100"/>
                    <a:pt x="76200" y="38100"/>
                  </a:cubicBezTo>
                  <a:lnTo>
                    <a:pt x="161925" y="38100"/>
                  </a:lnTo>
                  <a:lnTo>
                    <a:pt x="161925" y="114300"/>
                  </a:lnTo>
                  <a:close/>
                  <a:moveTo>
                    <a:pt x="247650" y="0"/>
                  </a:moveTo>
                  <a:lnTo>
                    <a:pt x="76200" y="0"/>
                  </a:lnTo>
                  <a:cubicBezTo>
                    <a:pt x="34290" y="0"/>
                    <a:pt x="0" y="34290"/>
                    <a:pt x="0" y="76200"/>
                  </a:cubicBezTo>
                  <a:cubicBezTo>
                    <a:pt x="0" y="118110"/>
                    <a:pt x="34290" y="152400"/>
                    <a:pt x="76200" y="152400"/>
                  </a:cubicBezTo>
                  <a:lnTo>
                    <a:pt x="247650" y="152400"/>
                  </a:lnTo>
                  <a:cubicBezTo>
                    <a:pt x="289560" y="152400"/>
                    <a:pt x="323850" y="118110"/>
                    <a:pt x="323850" y="76200"/>
                  </a:cubicBezTo>
                  <a:cubicBezTo>
                    <a:pt x="323850" y="34290"/>
                    <a:pt x="289560" y="0"/>
                    <a:pt x="247650" y="0"/>
                  </a:cubicBezTo>
                  <a:close/>
                </a:path>
              </a:pathLst>
            </a:custGeom>
            <a:solidFill>
              <a:srgbClr val="E5E9D0"/>
            </a:solidFill>
            <a:ln w="9525" cap="flat">
              <a:noFill/>
              <a:prstDash val="solid"/>
              <a:miter/>
            </a:ln>
          </p:spPr>
          <p:txBody>
            <a:bodyPr rtlCol="0" anchor="ctr"/>
            <a:lstStyle/>
            <a:p>
              <a:endParaRPr lang="en-US" dirty="0"/>
            </a:p>
          </p:txBody>
        </p:sp>
      </p:grpSp>
      <p:sp>
        <p:nvSpPr>
          <p:cNvPr id="97" name="TextBox 96">
            <a:extLst>
              <a:ext uri="{FF2B5EF4-FFF2-40B4-BE49-F238E27FC236}">
                <a16:creationId xmlns:a16="http://schemas.microsoft.com/office/drawing/2014/main" id="{E4177A20-B4F7-82EB-C44A-C3935471D6DD}"/>
              </a:ext>
            </a:extLst>
          </p:cNvPr>
          <p:cNvSpPr txBox="1"/>
          <p:nvPr/>
        </p:nvSpPr>
        <p:spPr>
          <a:xfrm>
            <a:off x="10577411" y="4212441"/>
            <a:ext cx="1560624" cy="369332"/>
          </a:xfrm>
          <a:prstGeom prst="rect">
            <a:avLst/>
          </a:prstGeom>
          <a:noFill/>
        </p:spPr>
        <p:txBody>
          <a:bodyPr wrap="square" rtlCol="0">
            <a:spAutoFit/>
          </a:bodyPr>
          <a:lstStyle/>
          <a:p>
            <a:r>
              <a:rPr lang="en-US" spc="150">
                <a:solidFill>
                  <a:srgbClr val="FF7250"/>
                </a:solidFill>
                <a:latin typeface="Hardwick WF" pitchFamily="2" charset="0"/>
              </a:rPr>
              <a:t>24%</a:t>
            </a:r>
            <a:endParaRPr lang="en-US" sz="1400" spc="150" dirty="0">
              <a:solidFill>
                <a:srgbClr val="FF7250"/>
              </a:solidFill>
              <a:latin typeface="Hardwick WF" pitchFamily="2" charset="0"/>
            </a:endParaRPr>
          </a:p>
        </p:txBody>
      </p:sp>
      <p:sp>
        <p:nvSpPr>
          <p:cNvPr id="99" name="TextBox 98">
            <a:extLst>
              <a:ext uri="{FF2B5EF4-FFF2-40B4-BE49-F238E27FC236}">
                <a16:creationId xmlns:a16="http://schemas.microsoft.com/office/drawing/2014/main" id="{F7A2175D-D678-55C8-02AD-FC131D4811CA}"/>
              </a:ext>
            </a:extLst>
          </p:cNvPr>
          <p:cNvSpPr txBox="1"/>
          <p:nvPr/>
        </p:nvSpPr>
        <p:spPr>
          <a:xfrm>
            <a:off x="9826409" y="4480075"/>
            <a:ext cx="2168516" cy="430887"/>
          </a:xfrm>
          <a:prstGeom prst="rect">
            <a:avLst/>
          </a:prstGeom>
          <a:noFill/>
        </p:spPr>
        <p:txBody>
          <a:bodyPr wrap="square">
            <a:spAutoFit/>
          </a:bodyPr>
          <a:lstStyle/>
          <a:p>
            <a:pPr algn="ctr"/>
            <a:r>
              <a:rPr lang="en-US" sz="1100" dirty="0">
                <a:solidFill>
                  <a:srgbClr val="F7FAE3"/>
                </a:solidFill>
                <a:latin typeface="Avenir Next" panose="020B0503020202020204" pitchFamily="34" charset="0"/>
              </a:rPr>
              <a:t>in poverty skip </a:t>
            </a:r>
          </a:p>
          <a:p>
            <a:pPr algn="ctr"/>
            <a:r>
              <a:rPr lang="en-US" sz="1100" dirty="0">
                <a:solidFill>
                  <a:srgbClr val="F7FAE3"/>
                </a:solidFill>
                <a:latin typeface="Avenir Next" panose="020B0503020202020204" pitchFamily="34" charset="0"/>
              </a:rPr>
              <a:t>medication</a:t>
            </a:r>
          </a:p>
        </p:txBody>
      </p:sp>
      <p:sp>
        <p:nvSpPr>
          <p:cNvPr id="100" name="TextBox 99">
            <a:extLst>
              <a:ext uri="{FF2B5EF4-FFF2-40B4-BE49-F238E27FC236}">
                <a16:creationId xmlns:a16="http://schemas.microsoft.com/office/drawing/2014/main" id="{0CED0C77-D779-BE72-3FFA-70F95D48A863}"/>
              </a:ext>
            </a:extLst>
          </p:cNvPr>
          <p:cNvSpPr txBox="1"/>
          <p:nvPr/>
        </p:nvSpPr>
        <p:spPr>
          <a:xfrm>
            <a:off x="9262439" y="4028100"/>
            <a:ext cx="2091228" cy="261610"/>
          </a:xfrm>
          <a:prstGeom prst="rect">
            <a:avLst/>
          </a:prstGeom>
          <a:noFill/>
        </p:spPr>
        <p:txBody>
          <a:bodyPr wrap="square">
            <a:spAutoFit/>
          </a:bodyPr>
          <a:lstStyle/>
          <a:p>
            <a:pPr algn="r"/>
            <a:r>
              <a:rPr lang="en-US" sz="1100" dirty="0">
                <a:solidFill>
                  <a:srgbClr val="F7FAE3"/>
                </a:solidFill>
                <a:latin typeface="Avenir Next" panose="020B0503020202020204" pitchFamily="34" charset="0"/>
              </a:rPr>
              <a:t>Due to cost, </a:t>
            </a:r>
          </a:p>
        </p:txBody>
      </p:sp>
      <p:pic>
        <p:nvPicPr>
          <p:cNvPr id="105" name="Picture 104">
            <a:extLst>
              <a:ext uri="{FF2B5EF4-FFF2-40B4-BE49-F238E27FC236}">
                <a16:creationId xmlns:a16="http://schemas.microsoft.com/office/drawing/2014/main" id="{A0DD5186-C08B-236F-140F-68B811C86A54}"/>
              </a:ext>
            </a:extLst>
          </p:cNvPr>
          <p:cNvPicPr>
            <a:picLocks noChangeAspect="1"/>
          </p:cNvPicPr>
          <p:nvPr/>
        </p:nvPicPr>
        <p:blipFill>
          <a:blip r:embed="rId10"/>
          <a:stretch>
            <a:fillRect/>
          </a:stretch>
        </p:blipFill>
        <p:spPr>
          <a:xfrm rot="5400000">
            <a:off x="6886385" y="4070513"/>
            <a:ext cx="285275" cy="757337"/>
          </a:xfrm>
          <a:prstGeom prst="rect">
            <a:avLst/>
          </a:prstGeom>
        </p:spPr>
      </p:pic>
      <p:sp>
        <p:nvSpPr>
          <p:cNvPr id="103" name="TextBox 102">
            <a:extLst>
              <a:ext uri="{FF2B5EF4-FFF2-40B4-BE49-F238E27FC236}">
                <a16:creationId xmlns:a16="http://schemas.microsoft.com/office/drawing/2014/main" id="{8FAE9974-0D7F-C095-5C19-8772944B7B83}"/>
              </a:ext>
            </a:extLst>
          </p:cNvPr>
          <p:cNvSpPr txBox="1"/>
          <p:nvPr/>
        </p:nvSpPr>
        <p:spPr>
          <a:xfrm>
            <a:off x="5894790" y="3900883"/>
            <a:ext cx="2312438" cy="430887"/>
          </a:xfrm>
          <a:prstGeom prst="rect">
            <a:avLst/>
          </a:prstGeom>
          <a:noFill/>
        </p:spPr>
        <p:txBody>
          <a:bodyPr wrap="square">
            <a:spAutoFit/>
          </a:bodyPr>
          <a:lstStyle/>
          <a:p>
            <a:pPr algn="ctr"/>
            <a:r>
              <a:rPr lang="en-US" sz="1100" b="1" dirty="0">
                <a:solidFill>
                  <a:srgbClr val="FF7250"/>
                </a:solidFill>
                <a:latin typeface="Avenir Next" panose="020B0503020202020204" pitchFamily="34" charset="0"/>
              </a:rPr>
              <a:t>150% </a:t>
            </a:r>
            <a:r>
              <a:rPr lang="en-US" sz="1100" dirty="0">
                <a:solidFill>
                  <a:srgbClr val="F7FAE3"/>
                </a:solidFill>
                <a:latin typeface="Avenir Next" panose="020B0503020202020204" pitchFamily="34" charset="0"/>
              </a:rPr>
              <a:t>below federal </a:t>
            </a:r>
          </a:p>
          <a:p>
            <a:pPr algn="ctr"/>
            <a:r>
              <a:rPr lang="en-US" sz="1100" dirty="0">
                <a:solidFill>
                  <a:srgbClr val="F7FAE3"/>
                </a:solidFill>
                <a:latin typeface="Avenir Next" panose="020B0503020202020204" pitchFamily="34" charset="0"/>
              </a:rPr>
              <a:t>poverty line?</a:t>
            </a:r>
          </a:p>
        </p:txBody>
      </p:sp>
      <p:sp>
        <p:nvSpPr>
          <p:cNvPr id="104" name="TextBox 103">
            <a:extLst>
              <a:ext uri="{FF2B5EF4-FFF2-40B4-BE49-F238E27FC236}">
                <a16:creationId xmlns:a16="http://schemas.microsoft.com/office/drawing/2014/main" id="{9CDC17DF-A892-F742-7810-362E3158EF7E}"/>
              </a:ext>
            </a:extLst>
          </p:cNvPr>
          <p:cNvSpPr txBox="1"/>
          <p:nvPr/>
        </p:nvSpPr>
        <p:spPr>
          <a:xfrm>
            <a:off x="5903241" y="4542041"/>
            <a:ext cx="2330350" cy="507831"/>
          </a:xfrm>
          <a:prstGeom prst="rect">
            <a:avLst/>
          </a:prstGeom>
          <a:noFill/>
        </p:spPr>
        <p:txBody>
          <a:bodyPr wrap="square">
            <a:spAutoFit/>
          </a:bodyPr>
          <a:lstStyle/>
          <a:p>
            <a:pPr algn="ctr"/>
            <a:r>
              <a:rPr lang="en-US" sz="1600" dirty="0">
                <a:solidFill>
                  <a:srgbClr val="FF7250"/>
                </a:solidFill>
                <a:latin typeface="Hardwick WF" pitchFamily="2" charset="0"/>
              </a:rPr>
              <a:t>15</a:t>
            </a:r>
            <a:r>
              <a:rPr lang="en-US" sz="1200" dirty="0">
                <a:solidFill>
                  <a:srgbClr val="FF7250"/>
                </a:solidFill>
                <a:latin typeface="Hardwick WF" pitchFamily="2" charset="0"/>
              </a:rPr>
              <a:t>X</a:t>
            </a:r>
            <a:r>
              <a:rPr lang="en-US" sz="1100" dirty="0">
                <a:solidFill>
                  <a:srgbClr val="F7FAE3"/>
                </a:solidFill>
                <a:latin typeface="Avenir Next" panose="020B0503020202020204" pitchFamily="34" charset="0"/>
              </a:rPr>
              <a:t>  higher chance of</a:t>
            </a:r>
          </a:p>
          <a:p>
            <a:pPr algn="ctr"/>
            <a:r>
              <a:rPr lang="en-US" sz="1100" dirty="0">
                <a:solidFill>
                  <a:srgbClr val="F7FAE3"/>
                </a:solidFill>
                <a:latin typeface="Avenir Next" panose="020B0503020202020204" pitchFamily="34" charset="0"/>
              </a:rPr>
              <a:t> felony charge</a:t>
            </a:r>
          </a:p>
        </p:txBody>
      </p:sp>
      <p:grpSp>
        <p:nvGrpSpPr>
          <p:cNvPr id="110" name="Group 109">
            <a:extLst>
              <a:ext uri="{FF2B5EF4-FFF2-40B4-BE49-F238E27FC236}">
                <a16:creationId xmlns:a16="http://schemas.microsoft.com/office/drawing/2014/main" id="{98FEDA4F-A059-3A49-6FC7-A44A36C36904}"/>
              </a:ext>
            </a:extLst>
          </p:cNvPr>
          <p:cNvGrpSpPr/>
          <p:nvPr/>
        </p:nvGrpSpPr>
        <p:grpSpPr>
          <a:xfrm>
            <a:off x="4380496" y="5260269"/>
            <a:ext cx="1223214" cy="580342"/>
            <a:chOff x="4345227" y="5053159"/>
            <a:chExt cx="1380213" cy="654828"/>
          </a:xfrm>
        </p:grpSpPr>
        <p:pic>
          <p:nvPicPr>
            <p:cNvPr id="106" name="Picture 105">
              <a:extLst>
                <a:ext uri="{FF2B5EF4-FFF2-40B4-BE49-F238E27FC236}">
                  <a16:creationId xmlns:a16="http://schemas.microsoft.com/office/drawing/2014/main" id="{93A1B764-5985-52FF-4BF2-30F028B7C66B}"/>
                </a:ext>
              </a:extLst>
            </p:cNvPr>
            <p:cNvPicPr>
              <a:picLocks noChangeAspect="1"/>
            </p:cNvPicPr>
            <p:nvPr/>
          </p:nvPicPr>
          <p:blipFill>
            <a:blip r:embed="rId11"/>
            <a:stretch>
              <a:fillRect/>
            </a:stretch>
          </p:blipFill>
          <p:spPr>
            <a:xfrm>
              <a:off x="4345227" y="5053159"/>
              <a:ext cx="595333" cy="627513"/>
            </a:xfrm>
            <a:prstGeom prst="rect">
              <a:avLst/>
            </a:prstGeom>
          </p:spPr>
        </p:pic>
        <p:sp>
          <p:nvSpPr>
            <p:cNvPr id="109" name="Oval 108">
              <a:extLst>
                <a:ext uri="{FF2B5EF4-FFF2-40B4-BE49-F238E27FC236}">
                  <a16:creationId xmlns:a16="http://schemas.microsoft.com/office/drawing/2014/main" id="{495539F3-A71D-B570-3EBE-8FEAB946ADFE}"/>
                </a:ext>
              </a:extLst>
            </p:cNvPr>
            <p:cNvSpPr/>
            <p:nvPr/>
          </p:nvSpPr>
          <p:spPr>
            <a:xfrm>
              <a:off x="4621998" y="5384104"/>
              <a:ext cx="246636" cy="24663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TextBox 106">
              <a:extLst>
                <a:ext uri="{FF2B5EF4-FFF2-40B4-BE49-F238E27FC236}">
                  <a16:creationId xmlns:a16="http://schemas.microsoft.com/office/drawing/2014/main" id="{2026C2BB-89D6-034D-3064-ECBCB3763280}"/>
                </a:ext>
              </a:extLst>
            </p:cNvPr>
            <p:cNvSpPr txBox="1"/>
            <p:nvPr/>
          </p:nvSpPr>
          <p:spPr>
            <a:xfrm>
              <a:off x="4576796" y="5325980"/>
              <a:ext cx="1148644" cy="382007"/>
            </a:xfrm>
            <a:prstGeom prst="rect">
              <a:avLst/>
            </a:prstGeom>
            <a:noFill/>
          </p:spPr>
          <p:txBody>
            <a:bodyPr wrap="square" rtlCol="0">
              <a:spAutoFit/>
            </a:bodyPr>
            <a:lstStyle/>
            <a:p>
              <a:r>
                <a:rPr lang="en-US" sz="1600" spc="150" dirty="0">
                  <a:solidFill>
                    <a:srgbClr val="E5E9D0"/>
                  </a:solidFill>
                  <a:latin typeface="Hardwick WF" pitchFamily="2" charset="0"/>
                </a:rPr>
                <a:t>$</a:t>
              </a:r>
            </a:p>
          </p:txBody>
        </p:sp>
      </p:grpSp>
      <p:sp>
        <p:nvSpPr>
          <p:cNvPr id="111" name="TextBox 110">
            <a:extLst>
              <a:ext uri="{FF2B5EF4-FFF2-40B4-BE49-F238E27FC236}">
                <a16:creationId xmlns:a16="http://schemas.microsoft.com/office/drawing/2014/main" id="{3C68EF3E-5042-2D54-EFE5-714DB2A1196C}"/>
              </a:ext>
            </a:extLst>
          </p:cNvPr>
          <p:cNvSpPr txBox="1"/>
          <p:nvPr/>
        </p:nvSpPr>
        <p:spPr>
          <a:xfrm>
            <a:off x="4322660" y="5185626"/>
            <a:ext cx="2234998" cy="430887"/>
          </a:xfrm>
          <a:prstGeom prst="rect">
            <a:avLst/>
          </a:prstGeom>
          <a:noFill/>
        </p:spPr>
        <p:txBody>
          <a:bodyPr wrap="square">
            <a:spAutoFit/>
          </a:bodyPr>
          <a:lstStyle/>
          <a:p>
            <a:pPr algn="ctr"/>
            <a:r>
              <a:rPr lang="en-US" sz="1100" dirty="0">
                <a:solidFill>
                  <a:srgbClr val="F7FAE3"/>
                </a:solidFill>
                <a:latin typeface="Avenir Next" panose="020B0503020202020204" pitchFamily="34" charset="0"/>
              </a:rPr>
              <a:t>Most poor renters </a:t>
            </a:r>
          </a:p>
          <a:p>
            <a:pPr algn="ctr"/>
            <a:r>
              <a:rPr lang="en-US" sz="1100" dirty="0">
                <a:solidFill>
                  <a:srgbClr val="F7FAE3"/>
                </a:solidFill>
                <a:latin typeface="Avenir Next" panose="020B0503020202020204" pitchFamily="34" charset="0"/>
              </a:rPr>
              <a:t>spend over </a:t>
            </a:r>
          </a:p>
        </p:txBody>
      </p:sp>
      <p:sp>
        <p:nvSpPr>
          <p:cNvPr id="112" name="TextBox 111">
            <a:extLst>
              <a:ext uri="{FF2B5EF4-FFF2-40B4-BE49-F238E27FC236}">
                <a16:creationId xmlns:a16="http://schemas.microsoft.com/office/drawing/2014/main" id="{2B58E2ED-6829-1676-5F97-BBFA838D60B9}"/>
              </a:ext>
            </a:extLst>
          </p:cNvPr>
          <p:cNvSpPr txBox="1"/>
          <p:nvPr/>
        </p:nvSpPr>
        <p:spPr>
          <a:xfrm>
            <a:off x="5183787" y="5552530"/>
            <a:ext cx="1494311" cy="369332"/>
          </a:xfrm>
          <a:prstGeom prst="rect">
            <a:avLst/>
          </a:prstGeom>
          <a:noFill/>
        </p:spPr>
        <p:txBody>
          <a:bodyPr wrap="square" rtlCol="0">
            <a:spAutoFit/>
          </a:bodyPr>
          <a:lstStyle/>
          <a:p>
            <a:r>
              <a:rPr lang="en-US" spc="150">
                <a:solidFill>
                  <a:srgbClr val="FF7250"/>
                </a:solidFill>
                <a:latin typeface="Hardwick WF" pitchFamily="2" charset="0"/>
              </a:rPr>
              <a:t>50%</a:t>
            </a:r>
            <a:endParaRPr lang="en-US" spc="150" dirty="0">
              <a:solidFill>
                <a:srgbClr val="FF7250"/>
              </a:solidFill>
              <a:latin typeface="Hardwick WF" pitchFamily="2" charset="0"/>
            </a:endParaRPr>
          </a:p>
        </p:txBody>
      </p:sp>
      <p:sp>
        <p:nvSpPr>
          <p:cNvPr id="113" name="TextBox 112">
            <a:extLst>
              <a:ext uri="{FF2B5EF4-FFF2-40B4-BE49-F238E27FC236}">
                <a16:creationId xmlns:a16="http://schemas.microsoft.com/office/drawing/2014/main" id="{33D16241-6EB1-FFC6-B99E-8BA4CCA8B8E2}"/>
              </a:ext>
            </a:extLst>
          </p:cNvPr>
          <p:cNvSpPr txBox="1"/>
          <p:nvPr/>
        </p:nvSpPr>
        <p:spPr>
          <a:xfrm>
            <a:off x="4100587" y="5830246"/>
            <a:ext cx="2445968" cy="261610"/>
          </a:xfrm>
          <a:prstGeom prst="rect">
            <a:avLst/>
          </a:prstGeom>
          <a:noFill/>
        </p:spPr>
        <p:txBody>
          <a:bodyPr wrap="square">
            <a:spAutoFit/>
          </a:bodyPr>
          <a:lstStyle/>
          <a:p>
            <a:pPr algn="ctr"/>
            <a:r>
              <a:rPr lang="en-US" sz="1100" dirty="0">
                <a:solidFill>
                  <a:srgbClr val="F7FAE3"/>
                </a:solidFill>
                <a:latin typeface="Avenir Next" panose="020B0503020202020204" pitchFamily="34" charset="0"/>
              </a:rPr>
              <a:t>of income on housing</a:t>
            </a:r>
          </a:p>
        </p:txBody>
      </p:sp>
      <p:pic>
        <p:nvPicPr>
          <p:cNvPr id="117" name="Graphic 116" descr="Building outline">
            <a:extLst>
              <a:ext uri="{FF2B5EF4-FFF2-40B4-BE49-F238E27FC236}">
                <a16:creationId xmlns:a16="http://schemas.microsoft.com/office/drawing/2014/main" id="{572ADF5D-E075-7D60-8679-C0729673ED6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228324" y="5203712"/>
            <a:ext cx="574054" cy="790808"/>
          </a:xfrm>
          <a:prstGeom prst="rect">
            <a:avLst/>
          </a:prstGeom>
        </p:spPr>
      </p:pic>
      <p:sp>
        <p:nvSpPr>
          <p:cNvPr id="118" name="TextBox 117">
            <a:extLst>
              <a:ext uri="{FF2B5EF4-FFF2-40B4-BE49-F238E27FC236}">
                <a16:creationId xmlns:a16="http://schemas.microsoft.com/office/drawing/2014/main" id="{EC810E68-3624-77C5-0B76-50388D5A00C2}"/>
              </a:ext>
            </a:extLst>
          </p:cNvPr>
          <p:cNvSpPr txBox="1"/>
          <p:nvPr/>
        </p:nvSpPr>
        <p:spPr>
          <a:xfrm>
            <a:off x="8075863" y="5268721"/>
            <a:ext cx="2005142" cy="261610"/>
          </a:xfrm>
          <a:prstGeom prst="rect">
            <a:avLst/>
          </a:prstGeom>
          <a:noFill/>
        </p:spPr>
        <p:txBody>
          <a:bodyPr wrap="square">
            <a:spAutoFit/>
          </a:bodyPr>
          <a:lstStyle/>
          <a:p>
            <a:r>
              <a:rPr lang="en-US" sz="1100" dirty="0">
                <a:solidFill>
                  <a:srgbClr val="F7FAE3"/>
                </a:solidFill>
                <a:latin typeface="Avenir Next" panose="020B0503020202020204" pitchFamily="34" charset="0"/>
              </a:rPr>
              <a:t>The U.S. is short</a:t>
            </a:r>
          </a:p>
        </p:txBody>
      </p:sp>
      <p:sp>
        <p:nvSpPr>
          <p:cNvPr id="119" name="TextBox 118">
            <a:extLst>
              <a:ext uri="{FF2B5EF4-FFF2-40B4-BE49-F238E27FC236}">
                <a16:creationId xmlns:a16="http://schemas.microsoft.com/office/drawing/2014/main" id="{74CCD8D7-F713-58B2-E94E-AB00660C3353}"/>
              </a:ext>
            </a:extLst>
          </p:cNvPr>
          <p:cNvSpPr txBox="1"/>
          <p:nvPr/>
        </p:nvSpPr>
        <p:spPr>
          <a:xfrm>
            <a:off x="8095647" y="5428993"/>
            <a:ext cx="2240362" cy="369332"/>
          </a:xfrm>
          <a:prstGeom prst="rect">
            <a:avLst/>
          </a:prstGeom>
          <a:noFill/>
        </p:spPr>
        <p:txBody>
          <a:bodyPr wrap="square" rtlCol="0">
            <a:spAutoFit/>
          </a:bodyPr>
          <a:lstStyle/>
          <a:p>
            <a:r>
              <a:rPr lang="en-US" spc="150">
                <a:solidFill>
                  <a:srgbClr val="FF7250"/>
                </a:solidFill>
                <a:latin typeface="Hardwick WF" pitchFamily="2" charset="0"/>
              </a:rPr>
              <a:t>7 </a:t>
            </a:r>
            <a:r>
              <a:rPr lang="en-US" sz="1400" spc="150">
                <a:solidFill>
                  <a:srgbClr val="FF7250"/>
                </a:solidFill>
                <a:latin typeface="Hardwick WF" pitchFamily="2" charset="0"/>
              </a:rPr>
              <a:t>MILLION</a:t>
            </a:r>
            <a:endParaRPr lang="en-US" sz="1400" spc="150" dirty="0">
              <a:solidFill>
                <a:srgbClr val="FF7250"/>
              </a:solidFill>
              <a:latin typeface="Hardwick WF" pitchFamily="2" charset="0"/>
            </a:endParaRPr>
          </a:p>
        </p:txBody>
      </p:sp>
      <p:sp>
        <p:nvSpPr>
          <p:cNvPr id="120" name="TextBox 119">
            <a:extLst>
              <a:ext uri="{FF2B5EF4-FFF2-40B4-BE49-F238E27FC236}">
                <a16:creationId xmlns:a16="http://schemas.microsoft.com/office/drawing/2014/main" id="{A6432078-BDBD-768F-FBFE-6639E7344C0B}"/>
              </a:ext>
            </a:extLst>
          </p:cNvPr>
          <p:cNvSpPr txBox="1"/>
          <p:nvPr/>
        </p:nvSpPr>
        <p:spPr>
          <a:xfrm>
            <a:off x="8035553" y="5701878"/>
            <a:ext cx="2196070" cy="261610"/>
          </a:xfrm>
          <a:prstGeom prst="rect">
            <a:avLst/>
          </a:prstGeom>
          <a:noFill/>
        </p:spPr>
        <p:txBody>
          <a:bodyPr wrap="square">
            <a:spAutoFit/>
          </a:bodyPr>
          <a:lstStyle/>
          <a:p>
            <a:r>
              <a:rPr lang="en-US" sz="1100" dirty="0">
                <a:solidFill>
                  <a:srgbClr val="F7FAE3"/>
                </a:solidFill>
                <a:latin typeface="Avenir Next" panose="020B0503020202020204" pitchFamily="34" charset="0"/>
              </a:rPr>
              <a:t>affordable rentals</a:t>
            </a:r>
          </a:p>
        </p:txBody>
      </p:sp>
      <p:sp>
        <p:nvSpPr>
          <p:cNvPr id="121" name="TextBox 120">
            <a:extLst>
              <a:ext uri="{FF2B5EF4-FFF2-40B4-BE49-F238E27FC236}">
                <a16:creationId xmlns:a16="http://schemas.microsoft.com/office/drawing/2014/main" id="{2ACCD1B9-C78C-9D4E-28FF-81F634579AFE}"/>
              </a:ext>
            </a:extLst>
          </p:cNvPr>
          <p:cNvSpPr txBox="1"/>
          <p:nvPr/>
        </p:nvSpPr>
        <p:spPr>
          <a:xfrm>
            <a:off x="717938" y="3091900"/>
            <a:ext cx="2468679" cy="707886"/>
          </a:xfrm>
          <a:prstGeom prst="rect">
            <a:avLst/>
          </a:prstGeom>
          <a:noFill/>
        </p:spPr>
        <p:txBody>
          <a:bodyPr wrap="square">
            <a:spAutoFit/>
          </a:bodyPr>
          <a:lstStyle/>
          <a:p>
            <a:r>
              <a:rPr lang="en-US" sz="1100" dirty="0">
                <a:solidFill>
                  <a:srgbClr val="F7FAE3"/>
                </a:solidFill>
                <a:latin typeface="Avenir Next" panose="020B0503020202020204" pitchFamily="34" charset="0"/>
              </a:rPr>
              <a:t>Cost deters </a:t>
            </a:r>
            <a:r>
              <a:rPr lang="en-US" dirty="0">
                <a:solidFill>
                  <a:srgbClr val="FF7250"/>
                </a:solidFill>
                <a:latin typeface="Hardwick WF" pitchFamily="2" charset="0"/>
              </a:rPr>
              <a:t>89%</a:t>
            </a:r>
            <a:r>
              <a:rPr lang="en-US" sz="1100" dirty="0">
                <a:solidFill>
                  <a:srgbClr val="F7FAE3"/>
                </a:solidFill>
                <a:latin typeface="Avenir Next" panose="020B0503020202020204" pitchFamily="34" charset="0"/>
              </a:rPr>
              <a:t> of </a:t>
            </a:r>
          </a:p>
          <a:p>
            <a:r>
              <a:rPr lang="en-US" sz="1100" dirty="0">
                <a:solidFill>
                  <a:srgbClr val="F7FAE3"/>
                </a:solidFill>
                <a:latin typeface="Avenir Next" panose="020B0503020202020204" pitchFamily="34" charset="0"/>
              </a:rPr>
              <a:t>people with addiction </a:t>
            </a:r>
          </a:p>
          <a:p>
            <a:r>
              <a:rPr lang="en-US" sz="1100" dirty="0">
                <a:solidFill>
                  <a:srgbClr val="F7FAE3"/>
                </a:solidFill>
                <a:latin typeface="Avenir Next" panose="020B0503020202020204" pitchFamily="34" charset="0"/>
              </a:rPr>
              <a:t>from seeking treatment</a:t>
            </a:r>
          </a:p>
        </p:txBody>
      </p:sp>
      <p:sp>
        <p:nvSpPr>
          <p:cNvPr id="126" name="Circular Arrow 125">
            <a:extLst>
              <a:ext uri="{FF2B5EF4-FFF2-40B4-BE49-F238E27FC236}">
                <a16:creationId xmlns:a16="http://schemas.microsoft.com/office/drawing/2014/main" id="{8AD6DFC2-6C00-4C77-CFFC-56AF9A13ACB6}"/>
              </a:ext>
            </a:extLst>
          </p:cNvPr>
          <p:cNvSpPr/>
          <p:nvPr/>
        </p:nvSpPr>
        <p:spPr>
          <a:xfrm>
            <a:off x="8075864" y="1839457"/>
            <a:ext cx="477262" cy="476433"/>
          </a:xfrm>
          <a:prstGeom prst="circularArrow">
            <a:avLst/>
          </a:prstGeom>
          <a:gradFill flip="none" rotWithShape="1">
            <a:gsLst>
              <a:gs pos="0">
                <a:schemeClr val="tx1"/>
              </a:gs>
              <a:gs pos="65000">
                <a:srgbClr val="FF7250"/>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7" name="Circular Arrow 126">
            <a:extLst>
              <a:ext uri="{FF2B5EF4-FFF2-40B4-BE49-F238E27FC236}">
                <a16:creationId xmlns:a16="http://schemas.microsoft.com/office/drawing/2014/main" id="{C1BDFC2D-7BEB-104F-9F91-F3ADE5112EED}"/>
              </a:ext>
            </a:extLst>
          </p:cNvPr>
          <p:cNvSpPr/>
          <p:nvPr/>
        </p:nvSpPr>
        <p:spPr>
          <a:xfrm rot="10800000">
            <a:off x="8087016" y="1866803"/>
            <a:ext cx="477262" cy="494074"/>
          </a:xfrm>
          <a:prstGeom prst="circularArrow">
            <a:avLst/>
          </a:prstGeom>
          <a:gradFill>
            <a:gsLst>
              <a:gs pos="0">
                <a:schemeClr val="tx1"/>
              </a:gs>
              <a:gs pos="59000">
                <a:srgbClr val="E5E9D0"/>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9" name="TextBox 128">
            <a:extLst>
              <a:ext uri="{FF2B5EF4-FFF2-40B4-BE49-F238E27FC236}">
                <a16:creationId xmlns:a16="http://schemas.microsoft.com/office/drawing/2014/main" id="{1ECF4D65-C156-6882-806D-E72E6C73FB4C}"/>
              </a:ext>
            </a:extLst>
          </p:cNvPr>
          <p:cNvSpPr txBox="1"/>
          <p:nvPr/>
        </p:nvSpPr>
        <p:spPr>
          <a:xfrm>
            <a:off x="8126081" y="1935718"/>
            <a:ext cx="2020355" cy="600164"/>
          </a:xfrm>
          <a:prstGeom prst="rect">
            <a:avLst/>
          </a:prstGeom>
          <a:noFill/>
        </p:spPr>
        <p:txBody>
          <a:bodyPr wrap="square">
            <a:spAutoFit/>
          </a:bodyPr>
          <a:lstStyle/>
          <a:p>
            <a:pPr algn="ctr"/>
            <a:r>
              <a:rPr lang="en-US" sz="1100" dirty="0">
                <a:solidFill>
                  <a:srgbClr val="F7FAE3"/>
                </a:solidFill>
                <a:latin typeface="Avenir Next" panose="020B0503020202020204" pitchFamily="34" charset="0"/>
              </a:rPr>
              <a:t>in jail lived in </a:t>
            </a:r>
          </a:p>
          <a:p>
            <a:pPr algn="ctr"/>
            <a:r>
              <a:rPr lang="en-US" sz="1100" dirty="0">
                <a:solidFill>
                  <a:srgbClr val="F7FAE3"/>
                </a:solidFill>
                <a:latin typeface="Avenir Next" panose="020B0503020202020204" pitchFamily="34" charset="0"/>
              </a:rPr>
              <a:t>poverty </a:t>
            </a:r>
          </a:p>
          <a:p>
            <a:pPr algn="ctr"/>
            <a:r>
              <a:rPr lang="en-US" sz="1100" dirty="0">
                <a:solidFill>
                  <a:srgbClr val="F7FAE3"/>
                </a:solidFill>
                <a:latin typeface="Avenir Next" panose="020B0503020202020204" pitchFamily="34" charset="0"/>
              </a:rPr>
              <a:t>pre-imprisonment</a:t>
            </a:r>
          </a:p>
        </p:txBody>
      </p:sp>
      <p:sp>
        <p:nvSpPr>
          <p:cNvPr id="130" name="TextBox 129">
            <a:extLst>
              <a:ext uri="{FF2B5EF4-FFF2-40B4-BE49-F238E27FC236}">
                <a16:creationId xmlns:a16="http://schemas.microsoft.com/office/drawing/2014/main" id="{8D8F30D5-5E81-4CBE-C144-ED2094DD7CA4}"/>
              </a:ext>
            </a:extLst>
          </p:cNvPr>
          <p:cNvSpPr txBox="1"/>
          <p:nvPr/>
        </p:nvSpPr>
        <p:spPr>
          <a:xfrm>
            <a:off x="8825928" y="1651423"/>
            <a:ext cx="1421468" cy="369332"/>
          </a:xfrm>
          <a:prstGeom prst="rect">
            <a:avLst/>
          </a:prstGeom>
          <a:noFill/>
        </p:spPr>
        <p:txBody>
          <a:bodyPr wrap="square" rtlCol="0">
            <a:spAutoFit/>
          </a:bodyPr>
          <a:lstStyle/>
          <a:p>
            <a:r>
              <a:rPr lang="en-US" spc="150">
                <a:solidFill>
                  <a:srgbClr val="FF7250"/>
                </a:solidFill>
                <a:latin typeface="Hardwick WF" pitchFamily="2" charset="0"/>
              </a:rPr>
              <a:t>64% </a:t>
            </a:r>
            <a:endParaRPr lang="en-US" sz="1400" spc="150" dirty="0">
              <a:solidFill>
                <a:srgbClr val="FF7250"/>
              </a:solidFill>
              <a:latin typeface="Hardwick WF" pitchFamily="2" charset="0"/>
            </a:endParaRPr>
          </a:p>
        </p:txBody>
      </p:sp>
      <p:pic>
        <p:nvPicPr>
          <p:cNvPr id="133" name="Picture 132">
            <a:extLst>
              <a:ext uri="{FF2B5EF4-FFF2-40B4-BE49-F238E27FC236}">
                <a16:creationId xmlns:a16="http://schemas.microsoft.com/office/drawing/2014/main" id="{ED74EFAE-8717-F930-04F2-543900ED3FF1}"/>
              </a:ext>
            </a:extLst>
          </p:cNvPr>
          <p:cNvPicPr>
            <a:picLocks noChangeAspect="1"/>
          </p:cNvPicPr>
          <p:nvPr/>
        </p:nvPicPr>
        <p:blipFill>
          <a:blip r:embed="rId14"/>
          <a:stretch>
            <a:fillRect/>
          </a:stretch>
        </p:blipFill>
        <p:spPr>
          <a:xfrm>
            <a:off x="8243403" y="2005000"/>
            <a:ext cx="148641" cy="180564"/>
          </a:xfrm>
          <a:prstGeom prst="rect">
            <a:avLst/>
          </a:prstGeom>
        </p:spPr>
      </p:pic>
      <p:sp>
        <p:nvSpPr>
          <p:cNvPr id="134" name="TextBox 133">
            <a:extLst>
              <a:ext uri="{FF2B5EF4-FFF2-40B4-BE49-F238E27FC236}">
                <a16:creationId xmlns:a16="http://schemas.microsoft.com/office/drawing/2014/main" id="{682124DC-2DFF-88E1-8F65-5B6FAEE509DD}"/>
              </a:ext>
            </a:extLst>
          </p:cNvPr>
          <p:cNvSpPr txBox="1"/>
          <p:nvPr/>
        </p:nvSpPr>
        <p:spPr>
          <a:xfrm>
            <a:off x="9381450" y="3377338"/>
            <a:ext cx="2629298" cy="430887"/>
          </a:xfrm>
          <a:prstGeom prst="rect">
            <a:avLst/>
          </a:prstGeom>
          <a:noFill/>
        </p:spPr>
        <p:txBody>
          <a:bodyPr wrap="square">
            <a:spAutoFit/>
          </a:bodyPr>
          <a:lstStyle/>
          <a:p>
            <a:pPr algn="ctr"/>
            <a:r>
              <a:rPr lang="en-US" sz="1100" dirty="0">
                <a:solidFill>
                  <a:srgbClr val="F7FAE3"/>
                </a:solidFill>
                <a:latin typeface="Avenir Next" panose="020B0503020202020204" pitchFamily="34" charset="0"/>
              </a:rPr>
              <a:t>children enrolled in </a:t>
            </a:r>
          </a:p>
          <a:p>
            <a:pPr algn="ctr"/>
            <a:r>
              <a:rPr lang="en-US" sz="1100" dirty="0">
                <a:solidFill>
                  <a:srgbClr val="F7FAE3"/>
                </a:solidFill>
                <a:latin typeface="Avenir Next" panose="020B0503020202020204" pitchFamily="34" charset="0"/>
              </a:rPr>
              <a:t>districts without libraries </a:t>
            </a:r>
          </a:p>
        </p:txBody>
      </p:sp>
      <p:pic>
        <p:nvPicPr>
          <p:cNvPr id="136" name="Picture 135">
            <a:extLst>
              <a:ext uri="{FF2B5EF4-FFF2-40B4-BE49-F238E27FC236}">
                <a16:creationId xmlns:a16="http://schemas.microsoft.com/office/drawing/2014/main" id="{7D88299E-3E04-7C03-F749-441F7575AAE5}"/>
              </a:ext>
            </a:extLst>
          </p:cNvPr>
          <p:cNvPicPr>
            <a:picLocks noChangeAspect="1"/>
          </p:cNvPicPr>
          <p:nvPr/>
        </p:nvPicPr>
        <p:blipFill>
          <a:blip r:embed="rId15"/>
          <a:stretch>
            <a:fillRect/>
          </a:stretch>
        </p:blipFill>
        <p:spPr>
          <a:xfrm>
            <a:off x="10319191" y="2776555"/>
            <a:ext cx="737228" cy="338554"/>
          </a:xfrm>
          <a:prstGeom prst="rect">
            <a:avLst/>
          </a:prstGeom>
        </p:spPr>
      </p:pic>
      <p:sp>
        <p:nvSpPr>
          <p:cNvPr id="137" name="TextBox 136">
            <a:extLst>
              <a:ext uri="{FF2B5EF4-FFF2-40B4-BE49-F238E27FC236}">
                <a16:creationId xmlns:a16="http://schemas.microsoft.com/office/drawing/2014/main" id="{29D46565-EC70-C7A3-7225-92431BA76AE4}"/>
              </a:ext>
            </a:extLst>
          </p:cNvPr>
          <p:cNvSpPr txBox="1"/>
          <p:nvPr/>
        </p:nvSpPr>
        <p:spPr>
          <a:xfrm>
            <a:off x="10023298" y="1867809"/>
            <a:ext cx="1929922" cy="369332"/>
          </a:xfrm>
          <a:prstGeom prst="rect">
            <a:avLst/>
          </a:prstGeom>
          <a:noFill/>
        </p:spPr>
        <p:txBody>
          <a:bodyPr wrap="square" rtlCol="0">
            <a:spAutoFit/>
          </a:bodyPr>
          <a:lstStyle/>
          <a:p>
            <a:r>
              <a:rPr lang="en-US" spc="150">
                <a:solidFill>
                  <a:srgbClr val="FF7250"/>
                </a:solidFill>
                <a:latin typeface="Hardwick WF" pitchFamily="2" charset="0"/>
              </a:rPr>
              <a:t>58.5% </a:t>
            </a:r>
            <a:endParaRPr lang="en-US" sz="1400" spc="150" dirty="0">
              <a:solidFill>
                <a:srgbClr val="FF7250"/>
              </a:solidFill>
              <a:latin typeface="Hardwick WF" pitchFamily="2" charset="0"/>
            </a:endParaRPr>
          </a:p>
        </p:txBody>
      </p:sp>
      <p:pic>
        <p:nvPicPr>
          <p:cNvPr id="138" name="Picture 137">
            <a:extLst>
              <a:ext uri="{FF2B5EF4-FFF2-40B4-BE49-F238E27FC236}">
                <a16:creationId xmlns:a16="http://schemas.microsoft.com/office/drawing/2014/main" id="{455E7D2D-0E5E-1882-3E9E-BCDB0BA37F05}"/>
              </a:ext>
            </a:extLst>
          </p:cNvPr>
          <p:cNvPicPr>
            <a:picLocks noChangeAspect="1"/>
          </p:cNvPicPr>
          <p:nvPr/>
        </p:nvPicPr>
        <p:blipFill>
          <a:blip r:embed="rId16"/>
          <a:stretch>
            <a:fillRect/>
          </a:stretch>
        </p:blipFill>
        <p:spPr>
          <a:xfrm>
            <a:off x="10852451" y="1699455"/>
            <a:ext cx="456516" cy="482115"/>
          </a:xfrm>
          <a:prstGeom prst="rect">
            <a:avLst/>
          </a:prstGeom>
        </p:spPr>
      </p:pic>
      <p:sp>
        <p:nvSpPr>
          <p:cNvPr id="139" name="TextBox 138">
            <a:extLst>
              <a:ext uri="{FF2B5EF4-FFF2-40B4-BE49-F238E27FC236}">
                <a16:creationId xmlns:a16="http://schemas.microsoft.com/office/drawing/2014/main" id="{CEBBA166-C45B-E83A-D03D-473B4E8139F8}"/>
              </a:ext>
            </a:extLst>
          </p:cNvPr>
          <p:cNvSpPr txBox="1"/>
          <p:nvPr/>
        </p:nvSpPr>
        <p:spPr>
          <a:xfrm>
            <a:off x="9993484" y="2205709"/>
            <a:ext cx="2328015" cy="430887"/>
          </a:xfrm>
          <a:prstGeom prst="rect">
            <a:avLst/>
          </a:prstGeom>
          <a:noFill/>
        </p:spPr>
        <p:txBody>
          <a:bodyPr wrap="square">
            <a:spAutoFit/>
          </a:bodyPr>
          <a:lstStyle/>
          <a:p>
            <a:r>
              <a:rPr lang="en-US" sz="1100" dirty="0">
                <a:solidFill>
                  <a:srgbClr val="F7FAE3"/>
                </a:solidFill>
                <a:latin typeface="Avenir Next" panose="020B0503020202020204" pitchFamily="34" charset="0"/>
              </a:rPr>
              <a:t>of bankruptcies are </a:t>
            </a:r>
          </a:p>
          <a:p>
            <a:r>
              <a:rPr lang="en-US" sz="1100" dirty="0">
                <a:solidFill>
                  <a:srgbClr val="F7FAE3"/>
                </a:solidFill>
                <a:latin typeface="Avenir Next" panose="020B0503020202020204" pitchFamily="34" charset="0"/>
              </a:rPr>
              <a:t>due to medical bills</a:t>
            </a:r>
          </a:p>
        </p:txBody>
      </p:sp>
      <p:sp>
        <p:nvSpPr>
          <p:cNvPr id="21" name="TextBox 20">
            <a:extLst>
              <a:ext uri="{FF2B5EF4-FFF2-40B4-BE49-F238E27FC236}">
                <a16:creationId xmlns:a16="http://schemas.microsoft.com/office/drawing/2014/main" id="{D4AF5C91-2828-5E38-9613-22CC572F5D5E}"/>
              </a:ext>
            </a:extLst>
          </p:cNvPr>
          <p:cNvSpPr txBox="1"/>
          <p:nvPr/>
        </p:nvSpPr>
        <p:spPr>
          <a:xfrm>
            <a:off x="91768" y="6539586"/>
            <a:ext cx="4225840"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Sources on the reference slide at the end of this chapter. </a:t>
            </a:r>
          </a:p>
        </p:txBody>
      </p:sp>
      <p:sp>
        <p:nvSpPr>
          <p:cNvPr id="6" name="TextBox 5">
            <a:extLst>
              <a:ext uri="{FF2B5EF4-FFF2-40B4-BE49-F238E27FC236}">
                <a16:creationId xmlns:a16="http://schemas.microsoft.com/office/drawing/2014/main" id="{85C581BA-8322-FEB6-4E6D-D6978961F564}"/>
              </a:ext>
            </a:extLst>
          </p:cNvPr>
          <p:cNvSpPr txBox="1"/>
          <p:nvPr/>
        </p:nvSpPr>
        <p:spPr>
          <a:xfrm>
            <a:off x="294089" y="422939"/>
            <a:ext cx="11564068" cy="584775"/>
          </a:xfrm>
          <a:prstGeom prst="rect">
            <a:avLst/>
          </a:prstGeom>
          <a:noFill/>
        </p:spPr>
        <p:txBody>
          <a:bodyPr wrap="square" rtlCol="0">
            <a:spAutoFit/>
          </a:bodyPr>
          <a:lstStyle/>
          <a:p>
            <a:pPr algn="ctr"/>
            <a:r>
              <a:rPr lang="en-US" sz="3200" dirty="0">
                <a:solidFill>
                  <a:srgbClr val="E5E9D0"/>
                </a:solidFill>
                <a:latin typeface="Avenir Light" panose="020B0402020203020204" pitchFamily="34" charset="77"/>
              </a:rPr>
              <a:t>Poverty isn't </a:t>
            </a:r>
            <a:r>
              <a:rPr lang="en-US" sz="3200">
                <a:solidFill>
                  <a:srgbClr val="E5E9D0"/>
                </a:solidFill>
                <a:latin typeface="Avenir Light" panose="020B0402020203020204" pitchFamily="34" charset="77"/>
              </a:rPr>
              <a:t>a </a:t>
            </a:r>
            <a:r>
              <a:rPr lang="en-US" sz="3200">
                <a:solidFill>
                  <a:srgbClr val="FF7250"/>
                </a:solidFill>
                <a:latin typeface="Hardwick WF" pitchFamily="2" charset="0"/>
              </a:rPr>
              <a:t>LINE. </a:t>
            </a:r>
            <a:r>
              <a:rPr lang="en-US" sz="3200">
                <a:solidFill>
                  <a:srgbClr val="E5E9D0"/>
                </a:solidFill>
                <a:latin typeface="Avenir Light" panose="020B0402020203020204" pitchFamily="34" charset="77"/>
              </a:rPr>
              <a:t>It's a</a:t>
            </a:r>
            <a:r>
              <a:rPr lang="en-US" sz="3200">
                <a:solidFill>
                  <a:srgbClr val="E5E9D0"/>
                </a:solidFill>
                <a:latin typeface="Hardwick WF" pitchFamily="2" charset="0"/>
              </a:rPr>
              <a:t> </a:t>
            </a:r>
            <a:r>
              <a:rPr lang="en-US" sz="3200">
                <a:solidFill>
                  <a:srgbClr val="FF7250"/>
                </a:solidFill>
                <a:latin typeface="Hardwick WF" pitchFamily="2" charset="0"/>
              </a:rPr>
              <a:t>TIGHT KNOT</a:t>
            </a:r>
            <a:r>
              <a:rPr lang="en-US" sz="3200">
                <a:solidFill>
                  <a:srgbClr val="E5E9D0"/>
                </a:solidFill>
                <a:latin typeface="Hardwick WF" pitchFamily="2" charset="0"/>
              </a:rPr>
              <a:t> </a:t>
            </a:r>
            <a:r>
              <a:rPr lang="en-US" sz="3200">
                <a:solidFill>
                  <a:srgbClr val="E5E9D0"/>
                </a:solidFill>
                <a:latin typeface="Avenir Light" panose="020B0402020203020204" pitchFamily="34" charset="77"/>
              </a:rPr>
              <a:t>of </a:t>
            </a:r>
            <a:r>
              <a:rPr lang="en-US" sz="3200" dirty="0">
                <a:solidFill>
                  <a:srgbClr val="E5E9D0"/>
                </a:solidFill>
                <a:latin typeface="Avenir Light" panose="020B0402020203020204" pitchFamily="34" charset="77"/>
              </a:rPr>
              <a:t>social maladies.</a:t>
            </a:r>
          </a:p>
        </p:txBody>
      </p:sp>
      <p:sp>
        <p:nvSpPr>
          <p:cNvPr id="2" name="TextBox 1">
            <a:extLst>
              <a:ext uri="{FF2B5EF4-FFF2-40B4-BE49-F238E27FC236}">
                <a16:creationId xmlns:a16="http://schemas.microsoft.com/office/drawing/2014/main" id="{828BD6A6-FF6F-1B2F-F41B-DA4412A1C06D}"/>
              </a:ext>
            </a:extLst>
          </p:cNvPr>
          <p:cNvSpPr txBox="1"/>
          <p:nvPr/>
        </p:nvSpPr>
        <p:spPr>
          <a:xfrm>
            <a:off x="9698894" y="6528387"/>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
        <p:nvSpPr>
          <p:cNvPr id="59" name="TextBox 58">
            <a:extLst>
              <a:ext uri="{FF2B5EF4-FFF2-40B4-BE49-F238E27FC236}">
                <a16:creationId xmlns:a16="http://schemas.microsoft.com/office/drawing/2014/main" id="{EB5CFA18-627A-D022-AEA0-074A429050AA}"/>
              </a:ext>
            </a:extLst>
          </p:cNvPr>
          <p:cNvSpPr txBox="1"/>
          <p:nvPr/>
        </p:nvSpPr>
        <p:spPr>
          <a:xfrm>
            <a:off x="2210713" y="3327992"/>
            <a:ext cx="2242788" cy="261610"/>
          </a:xfrm>
          <a:prstGeom prst="rect">
            <a:avLst/>
          </a:prstGeom>
          <a:noFill/>
        </p:spPr>
        <p:txBody>
          <a:bodyPr wrap="square">
            <a:spAutoFit/>
          </a:bodyPr>
          <a:lstStyle/>
          <a:p>
            <a:pPr algn="ctr"/>
            <a:r>
              <a:rPr lang="en-US" sz="1100" dirty="0">
                <a:solidFill>
                  <a:srgbClr val="F7FAE3"/>
                </a:solidFill>
                <a:latin typeface="Avenir Next" panose="020B0503020202020204" pitchFamily="34" charset="0"/>
              </a:rPr>
              <a:t>since</a:t>
            </a:r>
          </a:p>
        </p:txBody>
      </p:sp>
      <p:sp>
        <p:nvSpPr>
          <p:cNvPr id="60" name="TextBox 59">
            <a:extLst>
              <a:ext uri="{FF2B5EF4-FFF2-40B4-BE49-F238E27FC236}">
                <a16:creationId xmlns:a16="http://schemas.microsoft.com/office/drawing/2014/main" id="{EF82D221-37EC-8ED7-3C27-078887763979}"/>
              </a:ext>
            </a:extLst>
          </p:cNvPr>
          <p:cNvSpPr txBox="1"/>
          <p:nvPr/>
        </p:nvSpPr>
        <p:spPr>
          <a:xfrm>
            <a:off x="9987398" y="3088026"/>
            <a:ext cx="2240362" cy="369332"/>
          </a:xfrm>
          <a:prstGeom prst="rect">
            <a:avLst/>
          </a:prstGeom>
          <a:noFill/>
        </p:spPr>
        <p:txBody>
          <a:bodyPr wrap="square" rtlCol="0">
            <a:spAutoFit/>
          </a:bodyPr>
          <a:lstStyle/>
          <a:p>
            <a:r>
              <a:rPr lang="en-US" spc="150" dirty="0">
                <a:solidFill>
                  <a:srgbClr val="FF7250"/>
                </a:solidFill>
                <a:latin typeface="Hardwick WF" pitchFamily="2" charset="0"/>
              </a:rPr>
              <a:t>2.5 </a:t>
            </a:r>
            <a:r>
              <a:rPr lang="en-US" sz="1400" spc="150" dirty="0">
                <a:solidFill>
                  <a:srgbClr val="FF7250"/>
                </a:solidFill>
                <a:latin typeface="Hardwick WF" pitchFamily="2" charset="0"/>
              </a:rPr>
              <a:t>MILLION</a:t>
            </a:r>
          </a:p>
        </p:txBody>
      </p:sp>
      <p:sp>
        <p:nvSpPr>
          <p:cNvPr id="69" name="TextBox 68">
            <a:extLst>
              <a:ext uri="{FF2B5EF4-FFF2-40B4-BE49-F238E27FC236}">
                <a16:creationId xmlns:a16="http://schemas.microsoft.com/office/drawing/2014/main" id="{FAF5FC61-D5F4-AD44-D32D-32127AF99EF7}"/>
              </a:ext>
            </a:extLst>
          </p:cNvPr>
          <p:cNvSpPr txBox="1"/>
          <p:nvPr/>
        </p:nvSpPr>
        <p:spPr>
          <a:xfrm>
            <a:off x="4179783" y="3081049"/>
            <a:ext cx="2315410" cy="769441"/>
          </a:xfrm>
          <a:prstGeom prst="rect">
            <a:avLst/>
          </a:prstGeom>
          <a:noFill/>
        </p:spPr>
        <p:txBody>
          <a:bodyPr wrap="square">
            <a:spAutoFit/>
          </a:bodyPr>
          <a:lstStyle/>
          <a:p>
            <a:pPr algn="ctr"/>
            <a:r>
              <a:rPr lang="en-US" sz="1100" dirty="0">
                <a:solidFill>
                  <a:srgbClr val="F7FAE3"/>
                </a:solidFill>
                <a:latin typeface="Avenir Next" panose="020B0503020202020204" pitchFamily="34" charset="0"/>
              </a:rPr>
              <a:t>surge in homeless </a:t>
            </a:r>
          </a:p>
          <a:p>
            <a:pPr algn="ctr"/>
            <a:r>
              <a:rPr lang="en-US" sz="1100" dirty="0">
                <a:solidFill>
                  <a:srgbClr val="F7FAE3"/>
                </a:solidFill>
                <a:latin typeface="Avenir Next" panose="020B0503020202020204" pitchFamily="34" charset="0"/>
              </a:rPr>
              <a:t>public-school</a:t>
            </a:r>
          </a:p>
          <a:p>
            <a:pPr algn="ctr"/>
            <a:r>
              <a:rPr lang="en-US" sz="1100" dirty="0">
                <a:solidFill>
                  <a:srgbClr val="F7FAE3"/>
                </a:solidFill>
                <a:latin typeface="Avenir Next" panose="020B0503020202020204" pitchFamily="34" charset="0"/>
              </a:rPr>
              <a:t> students</a:t>
            </a:r>
          </a:p>
          <a:p>
            <a:pPr algn="ctr"/>
            <a:r>
              <a:rPr lang="en-US" sz="1100" dirty="0">
                <a:solidFill>
                  <a:srgbClr val="F7FAE3"/>
                </a:solidFill>
                <a:latin typeface="Avenir Next" panose="020B0503020202020204" pitchFamily="34" charset="0"/>
              </a:rPr>
              <a:t> since 2008</a:t>
            </a:r>
          </a:p>
        </p:txBody>
      </p:sp>
    </p:spTree>
    <p:extLst>
      <p:ext uri="{BB962C8B-B14F-4D97-AF65-F5344CB8AC3E}">
        <p14:creationId xmlns:p14="http://schemas.microsoft.com/office/powerpoint/2010/main" val="21077837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500"/>
                                        <p:tgtEl>
                                          <p:spTgt spid="124"/>
                                        </p:tgtEl>
                                      </p:cBhvr>
                                    </p:animEffect>
                                  </p:childTnLst>
                                </p:cTn>
                              </p:par>
                              <p:par>
                                <p:cTn id="8" presetID="10" presetClass="entr" presetSubtype="0"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par>
                                <p:cTn id="53" presetID="10" presetClass="entr" presetSubtype="0"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fade">
                                      <p:cBhvr>
                                        <p:cTn id="55" dur="500"/>
                                        <p:tgtEl>
                                          <p:spTgt spid="4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500"/>
                                        <p:tgtEl>
                                          <p:spTgt spid="2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8"/>
                                        </p:tgtEl>
                                        <p:attrNameLst>
                                          <p:attrName>style.visibility</p:attrName>
                                        </p:attrNameLst>
                                      </p:cBhvr>
                                      <p:to>
                                        <p:strVal val="visible"/>
                                      </p:to>
                                    </p:set>
                                    <p:animEffect transition="in" filter="fade">
                                      <p:cBhvr>
                                        <p:cTn id="64" dur="500"/>
                                        <p:tgtEl>
                                          <p:spTgt spid="4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fade">
                                      <p:cBhvr>
                                        <p:cTn id="67" dur="500"/>
                                        <p:tgtEl>
                                          <p:spTgt spid="49"/>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0"/>
                                        </p:tgtEl>
                                        <p:attrNameLst>
                                          <p:attrName>style.visibility</p:attrName>
                                        </p:attrNameLst>
                                      </p:cBhvr>
                                      <p:to>
                                        <p:strVal val="visible"/>
                                      </p:to>
                                    </p:set>
                                    <p:animEffect transition="in" filter="fade">
                                      <p:cBhvr>
                                        <p:cTn id="70" dur="500"/>
                                        <p:tgtEl>
                                          <p:spTgt spid="50"/>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2"/>
                                        </p:tgtEl>
                                        <p:attrNameLst>
                                          <p:attrName>style.visibility</p:attrName>
                                        </p:attrNameLst>
                                      </p:cBhvr>
                                      <p:to>
                                        <p:strVal val="visible"/>
                                      </p:to>
                                    </p:set>
                                    <p:animEffect transition="in" filter="fade">
                                      <p:cBhvr>
                                        <p:cTn id="73" dur="500"/>
                                        <p:tgtEl>
                                          <p:spTgt spid="52"/>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53"/>
                                        </p:tgtEl>
                                        <p:attrNameLst>
                                          <p:attrName>style.visibility</p:attrName>
                                        </p:attrNameLst>
                                      </p:cBhvr>
                                      <p:to>
                                        <p:strVal val="visible"/>
                                      </p:to>
                                    </p:set>
                                    <p:animEffect transition="in" filter="fade">
                                      <p:cBhvr>
                                        <p:cTn id="76" dur="500"/>
                                        <p:tgtEl>
                                          <p:spTgt spid="53"/>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54"/>
                                        </p:tgtEl>
                                        <p:attrNameLst>
                                          <p:attrName>style.visibility</p:attrName>
                                        </p:attrNameLst>
                                      </p:cBhvr>
                                      <p:to>
                                        <p:strVal val="visible"/>
                                      </p:to>
                                    </p:set>
                                    <p:animEffect transition="in" filter="fade">
                                      <p:cBhvr>
                                        <p:cTn id="79" dur="500"/>
                                        <p:tgtEl>
                                          <p:spTgt spid="54"/>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56"/>
                                        </p:tgtEl>
                                        <p:attrNameLst>
                                          <p:attrName>style.visibility</p:attrName>
                                        </p:attrNameLst>
                                      </p:cBhvr>
                                      <p:to>
                                        <p:strVal val="visible"/>
                                      </p:to>
                                    </p:set>
                                    <p:animEffect transition="in" filter="fade">
                                      <p:cBhvr>
                                        <p:cTn id="82" dur="500"/>
                                        <p:tgtEl>
                                          <p:spTgt spid="56"/>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57"/>
                                        </p:tgtEl>
                                        <p:attrNameLst>
                                          <p:attrName>style.visibility</p:attrName>
                                        </p:attrNameLst>
                                      </p:cBhvr>
                                      <p:to>
                                        <p:strVal val="visible"/>
                                      </p:to>
                                    </p:set>
                                    <p:animEffect transition="in" filter="fade">
                                      <p:cBhvr>
                                        <p:cTn id="85" dur="500"/>
                                        <p:tgtEl>
                                          <p:spTgt spid="57"/>
                                        </p:tgtEl>
                                      </p:cBhvr>
                                    </p:animEffect>
                                  </p:childTnLst>
                                </p:cTn>
                              </p:par>
                              <p:par>
                                <p:cTn id="86" presetID="10" presetClass="entr" presetSubtype="0" fill="hold" nodeType="withEffect">
                                  <p:stCondLst>
                                    <p:cond delay="0"/>
                                  </p:stCondLst>
                                  <p:childTnLst>
                                    <p:set>
                                      <p:cBhvr>
                                        <p:cTn id="87" dur="1" fill="hold">
                                          <p:stCondLst>
                                            <p:cond delay="0"/>
                                          </p:stCondLst>
                                        </p:cTn>
                                        <p:tgtEl>
                                          <p:spTgt spid="64"/>
                                        </p:tgtEl>
                                        <p:attrNameLst>
                                          <p:attrName>style.visibility</p:attrName>
                                        </p:attrNameLst>
                                      </p:cBhvr>
                                      <p:to>
                                        <p:strVal val="visible"/>
                                      </p:to>
                                    </p:set>
                                    <p:animEffect transition="in" filter="fade">
                                      <p:cBhvr>
                                        <p:cTn id="88" dur="500"/>
                                        <p:tgtEl>
                                          <p:spTgt spid="64"/>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65"/>
                                        </p:tgtEl>
                                        <p:attrNameLst>
                                          <p:attrName>style.visibility</p:attrName>
                                        </p:attrNameLst>
                                      </p:cBhvr>
                                      <p:to>
                                        <p:strVal val="visible"/>
                                      </p:to>
                                    </p:set>
                                    <p:animEffect transition="in" filter="fade">
                                      <p:cBhvr>
                                        <p:cTn id="91" dur="500"/>
                                        <p:tgtEl>
                                          <p:spTgt spid="65"/>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67"/>
                                        </p:tgtEl>
                                        <p:attrNameLst>
                                          <p:attrName>style.visibility</p:attrName>
                                        </p:attrNameLst>
                                      </p:cBhvr>
                                      <p:to>
                                        <p:strVal val="visible"/>
                                      </p:to>
                                    </p:set>
                                    <p:animEffect transition="in" filter="fade">
                                      <p:cBhvr>
                                        <p:cTn id="94" dur="500"/>
                                        <p:tgtEl>
                                          <p:spTgt spid="67"/>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66"/>
                                        </p:tgtEl>
                                        <p:attrNameLst>
                                          <p:attrName>style.visibility</p:attrName>
                                        </p:attrNameLst>
                                      </p:cBhvr>
                                      <p:to>
                                        <p:strVal val="visible"/>
                                      </p:to>
                                    </p:set>
                                    <p:animEffect transition="in" filter="fade">
                                      <p:cBhvr>
                                        <p:cTn id="97" dur="500"/>
                                        <p:tgtEl>
                                          <p:spTgt spid="66"/>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68"/>
                                        </p:tgtEl>
                                        <p:attrNameLst>
                                          <p:attrName>style.visibility</p:attrName>
                                        </p:attrNameLst>
                                      </p:cBhvr>
                                      <p:to>
                                        <p:strVal val="visible"/>
                                      </p:to>
                                    </p:set>
                                    <p:animEffect transition="in" filter="fade">
                                      <p:cBhvr>
                                        <p:cTn id="100" dur="500"/>
                                        <p:tgtEl>
                                          <p:spTgt spid="68"/>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69"/>
                                        </p:tgtEl>
                                        <p:attrNameLst>
                                          <p:attrName>style.visibility</p:attrName>
                                        </p:attrNameLst>
                                      </p:cBhvr>
                                      <p:to>
                                        <p:strVal val="visible"/>
                                      </p:to>
                                    </p:set>
                                    <p:animEffect transition="in" filter="fade">
                                      <p:cBhvr>
                                        <p:cTn id="103" dur="500"/>
                                        <p:tgtEl>
                                          <p:spTgt spid="69"/>
                                        </p:tgtEl>
                                      </p:cBhvr>
                                    </p:animEffect>
                                  </p:childTnLst>
                                </p:cTn>
                              </p:par>
                              <p:par>
                                <p:cTn id="104" presetID="10" presetClass="entr" presetSubtype="0" fill="hold" nodeType="withEffect">
                                  <p:stCondLst>
                                    <p:cond delay="0"/>
                                  </p:stCondLst>
                                  <p:childTnLst>
                                    <p:set>
                                      <p:cBhvr>
                                        <p:cTn id="105" dur="1" fill="hold">
                                          <p:stCondLst>
                                            <p:cond delay="0"/>
                                          </p:stCondLst>
                                        </p:cTn>
                                        <p:tgtEl>
                                          <p:spTgt spid="70"/>
                                        </p:tgtEl>
                                        <p:attrNameLst>
                                          <p:attrName>style.visibility</p:attrName>
                                        </p:attrNameLst>
                                      </p:cBhvr>
                                      <p:to>
                                        <p:strVal val="visible"/>
                                      </p:to>
                                    </p:set>
                                    <p:animEffect transition="in" filter="fade">
                                      <p:cBhvr>
                                        <p:cTn id="106" dur="500"/>
                                        <p:tgtEl>
                                          <p:spTgt spid="70"/>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71"/>
                                        </p:tgtEl>
                                        <p:attrNameLst>
                                          <p:attrName>style.visibility</p:attrName>
                                        </p:attrNameLst>
                                      </p:cBhvr>
                                      <p:to>
                                        <p:strVal val="visible"/>
                                      </p:to>
                                    </p:set>
                                    <p:animEffect transition="in" filter="fade">
                                      <p:cBhvr>
                                        <p:cTn id="109" dur="500"/>
                                        <p:tgtEl>
                                          <p:spTgt spid="71"/>
                                        </p:tgtEl>
                                      </p:cBhvr>
                                    </p:animEffect>
                                  </p:childTnLst>
                                </p:cTn>
                              </p:par>
                              <p:par>
                                <p:cTn id="110" presetID="10" presetClass="entr" presetSubtype="0" fill="hold" nodeType="withEffect">
                                  <p:stCondLst>
                                    <p:cond delay="0"/>
                                  </p:stCondLst>
                                  <p:childTnLst>
                                    <p:set>
                                      <p:cBhvr>
                                        <p:cTn id="111" dur="1" fill="hold">
                                          <p:stCondLst>
                                            <p:cond delay="0"/>
                                          </p:stCondLst>
                                        </p:cTn>
                                        <p:tgtEl>
                                          <p:spTgt spid="77"/>
                                        </p:tgtEl>
                                        <p:attrNameLst>
                                          <p:attrName>style.visibility</p:attrName>
                                        </p:attrNameLst>
                                      </p:cBhvr>
                                      <p:to>
                                        <p:strVal val="visible"/>
                                      </p:to>
                                    </p:set>
                                    <p:animEffect transition="in" filter="fade">
                                      <p:cBhvr>
                                        <p:cTn id="112" dur="500"/>
                                        <p:tgtEl>
                                          <p:spTgt spid="77"/>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76"/>
                                        </p:tgtEl>
                                        <p:attrNameLst>
                                          <p:attrName>style.visibility</p:attrName>
                                        </p:attrNameLst>
                                      </p:cBhvr>
                                      <p:to>
                                        <p:strVal val="visible"/>
                                      </p:to>
                                    </p:set>
                                    <p:animEffect transition="in" filter="fade">
                                      <p:cBhvr>
                                        <p:cTn id="115" dur="500"/>
                                        <p:tgtEl>
                                          <p:spTgt spid="76"/>
                                        </p:tgtEl>
                                      </p:cBhvr>
                                    </p:animEffect>
                                  </p:childTnLst>
                                </p:cTn>
                              </p:par>
                              <p:par>
                                <p:cTn id="116" presetID="10" presetClass="entr" presetSubtype="0" fill="hold" nodeType="withEffect">
                                  <p:stCondLst>
                                    <p:cond delay="0"/>
                                  </p:stCondLst>
                                  <p:childTnLst>
                                    <p:set>
                                      <p:cBhvr>
                                        <p:cTn id="117" dur="1" fill="hold">
                                          <p:stCondLst>
                                            <p:cond delay="0"/>
                                          </p:stCondLst>
                                        </p:cTn>
                                        <p:tgtEl>
                                          <p:spTgt spid="78"/>
                                        </p:tgtEl>
                                        <p:attrNameLst>
                                          <p:attrName>style.visibility</p:attrName>
                                        </p:attrNameLst>
                                      </p:cBhvr>
                                      <p:to>
                                        <p:strVal val="visible"/>
                                      </p:to>
                                    </p:set>
                                    <p:animEffect transition="in" filter="fade">
                                      <p:cBhvr>
                                        <p:cTn id="118" dur="500"/>
                                        <p:tgtEl>
                                          <p:spTgt spid="78"/>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79"/>
                                        </p:tgtEl>
                                        <p:attrNameLst>
                                          <p:attrName>style.visibility</p:attrName>
                                        </p:attrNameLst>
                                      </p:cBhvr>
                                      <p:to>
                                        <p:strVal val="visible"/>
                                      </p:to>
                                    </p:set>
                                    <p:animEffect transition="in" filter="fade">
                                      <p:cBhvr>
                                        <p:cTn id="121" dur="500"/>
                                        <p:tgtEl>
                                          <p:spTgt spid="79"/>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80"/>
                                        </p:tgtEl>
                                        <p:attrNameLst>
                                          <p:attrName>style.visibility</p:attrName>
                                        </p:attrNameLst>
                                      </p:cBhvr>
                                      <p:to>
                                        <p:strVal val="visible"/>
                                      </p:to>
                                    </p:set>
                                    <p:animEffect transition="in" filter="fade">
                                      <p:cBhvr>
                                        <p:cTn id="124" dur="500"/>
                                        <p:tgtEl>
                                          <p:spTgt spid="80"/>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81"/>
                                        </p:tgtEl>
                                        <p:attrNameLst>
                                          <p:attrName>style.visibility</p:attrName>
                                        </p:attrNameLst>
                                      </p:cBhvr>
                                      <p:to>
                                        <p:strVal val="visible"/>
                                      </p:to>
                                    </p:set>
                                    <p:animEffect transition="in" filter="fade">
                                      <p:cBhvr>
                                        <p:cTn id="127" dur="500"/>
                                        <p:tgtEl>
                                          <p:spTgt spid="81"/>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82"/>
                                        </p:tgtEl>
                                        <p:attrNameLst>
                                          <p:attrName>style.visibility</p:attrName>
                                        </p:attrNameLst>
                                      </p:cBhvr>
                                      <p:to>
                                        <p:strVal val="visible"/>
                                      </p:to>
                                    </p:set>
                                    <p:animEffect transition="in" filter="fade">
                                      <p:cBhvr>
                                        <p:cTn id="130" dur="500"/>
                                        <p:tgtEl>
                                          <p:spTgt spid="82"/>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85"/>
                                        </p:tgtEl>
                                        <p:attrNameLst>
                                          <p:attrName>style.visibility</p:attrName>
                                        </p:attrNameLst>
                                      </p:cBhvr>
                                      <p:to>
                                        <p:strVal val="visible"/>
                                      </p:to>
                                    </p:set>
                                    <p:animEffect transition="in" filter="fade">
                                      <p:cBhvr>
                                        <p:cTn id="133" dur="500"/>
                                        <p:tgtEl>
                                          <p:spTgt spid="85"/>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86"/>
                                        </p:tgtEl>
                                        <p:attrNameLst>
                                          <p:attrName>style.visibility</p:attrName>
                                        </p:attrNameLst>
                                      </p:cBhvr>
                                      <p:to>
                                        <p:strVal val="visible"/>
                                      </p:to>
                                    </p:set>
                                    <p:animEffect transition="in" filter="fade">
                                      <p:cBhvr>
                                        <p:cTn id="136" dur="500"/>
                                        <p:tgtEl>
                                          <p:spTgt spid="86"/>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87"/>
                                        </p:tgtEl>
                                        <p:attrNameLst>
                                          <p:attrName>style.visibility</p:attrName>
                                        </p:attrNameLst>
                                      </p:cBhvr>
                                      <p:to>
                                        <p:strVal val="visible"/>
                                      </p:to>
                                    </p:set>
                                    <p:animEffect transition="in" filter="fade">
                                      <p:cBhvr>
                                        <p:cTn id="139" dur="500"/>
                                        <p:tgtEl>
                                          <p:spTgt spid="87"/>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88"/>
                                        </p:tgtEl>
                                        <p:attrNameLst>
                                          <p:attrName>style.visibility</p:attrName>
                                        </p:attrNameLst>
                                      </p:cBhvr>
                                      <p:to>
                                        <p:strVal val="visible"/>
                                      </p:to>
                                    </p:set>
                                    <p:animEffect transition="in" filter="fade">
                                      <p:cBhvr>
                                        <p:cTn id="142" dur="500"/>
                                        <p:tgtEl>
                                          <p:spTgt spid="88"/>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89"/>
                                        </p:tgtEl>
                                        <p:attrNameLst>
                                          <p:attrName>style.visibility</p:attrName>
                                        </p:attrNameLst>
                                      </p:cBhvr>
                                      <p:to>
                                        <p:strVal val="visible"/>
                                      </p:to>
                                    </p:set>
                                    <p:animEffect transition="in" filter="fade">
                                      <p:cBhvr>
                                        <p:cTn id="145" dur="500"/>
                                        <p:tgtEl>
                                          <p:spTgt spid="89"/>
                                        </p:tgtEl>
                                      </p:cBhvr>
                                    </p:animEffect>
                                  </p:childTnLst>
                                </p:cTn>
                              </p:par>
                              <p:par>
                                <p:cTn id="146" presetID="10" presetClass="entr" presetSubtype="0" fill="hold" nodeType="withEffect">
                                  <p:stCondLst>
                                    <p:cond delay="0"/>
                                  </p:stCondLst>
                                  <p:childTnLst>
                                    <p:set>
                                      <p:cBhvr>
                                        <p:cTn id="147" dur="1" fill="hold">
                                          <p:stCondLst>
                                            <p:cond delay="0"/>
                                          </p:stCondLst>
                                        </p:cTn>
                                        <p:tgtEl>
                                          <p:spTgt spid="96"/>
                                        </p:tgtEl>
                                        <p:attrNameLst>
                                          <p:attrName>style.visibility</p:attrName>
                                        </p:attrNameLst>
                                      </p:cBhvr>
                                      <p:to>
                                        <p:strVal val="visible"/>
                                      </p:to>
                                    </p:set>
                                    <p:animEffect transition="in" filter="fade">
                                      <p:cBhvr>
                                        <p:cTn id="148" dur="500"/>
                                        <p:tgtEl>
                                          <p:spTgt spid="96"/>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97"/>
                                        </p:tgtEl>
                                        <p:attrNameLst>
                                          <p:attrName>style.visibility</p:attrName>
                                        </p:attrNameLst>
                                      </p:cBhvr>
                                      <p:to>
                                        <p:strVal val="visible"/>
                                      </p:to>
                                    </p:set>
                                    <p:animEffect transition="in" filter="fade">
                                      <p:cBhvr>
                                        <p:cTn id="151" dur="500"/>
                                        <p:tgtEl>
                                          <p:spTgt spid="97"/>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99"/>
                                        </p:tgtEl>
                                        <p:attrNameLst>
                                          <p:attrName>style.visibility</p:attrName>
                                        </p:attrNameLst>
                                      </p:cBhvr>
                                      <p:to>
                                        <p:strVal val="visible"/>
                                      </p:to>
                                    </p:set>
                                    <p:animEffect transition="in" filter="fade">
                                      <p:cBhvr>
                                        <p:cTn id="154" dur="500"/>
                                        <p:tgtEl>
                                          <p:spTgt spid="99"/>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100"/>
                                        </p:tgtEl>
                                        <p:attrNameLst>
                                          <p:attrName>style.visibility</p:attrName>
                                        </p:attrNameLst>
                                      </p:cBhvr>
                                      <p:to>
                                        <p:strVal val="visible"/>
                                      </p:to>
                                    </p:set>
                                    <p:animEffect transition="in" filter="fade">
                                      <p:cBhvr>
                                        <p:cTn id="157" dur="500"/>
                                        <p:tgtEl>
                                          <p:spTgt spid="100"/>
                                        </p:tgtEl>
                                      </p:cBhvr>
                                    </p:animEffect>
                                  </p:childTnLst>
                                </p:cTn>
                              </p:par>
                              <p:par>
                                <p:cTn id="158" presetID="10" presetClass="entr" presetSubtype="0" fill="hold" nodeType="withEffect">
                                  <p:stCondLst>
                                    <p:cond delay="0"/>
                                  </p:stCondLst>
                                  <p:childTnLst>
                                    <p:set>
                                      <p:cBhvr>
                                        <p:cTn id="159" dur="1" fill="hold">
                                          <p:stCondLst>
                                            <p:cond delay="0"/>
                                          </p:stCondLst>
                                        </p:cTn>
                                        <p:tgtEl>
                                          <p:spTgt spid="105"/>
                                        </p:tgtEl>
                                        <p:attrNameLst>
                                          <p:attrName>style.visibility</p:attrName>
                                        </p:attrNameLst>
                                      </p:cBhvr>
                                      <p:to>
                                        <p:strVal val="visible"/>
                                      </p:to>
                                    </p:set>
                                    <p:animEffect transition="in" filter="fade">
                                      <p:cBhvr>
                                        <p:cTn id="160" dur="500"/>
                                        <p:tgtEl>
                                          <p:spTgt spid="105"/>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103"/>
                                        </p:tgtEl>
                                        <p:attrNameLst>
                                          <p:attrName>style.visibility</p:attrName>
                                        </p:attrNameLst>
                                      </p:cBhvr>
                                      <p:to>
                                        <p:strVal val="visible"/>
                                      </p:to>
                                    </p:set>
                                    <p:animEffect transition="in" filter="fade">
                                      <p:cBhvr>
                                        <p:cTn id="163" dur="500"/>
                                        <p:tgtEl>
                                          <p:spTgt spid="103"/>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104"/>
                                        </p:tgtEl>
                                        <p:attrNameLst>
                                          <p:attrName>style.visibility</p:attrName>
                                        </p:attrNameLst>
                                      </p:cBhvr>
                                      <p:to>
                                        <p:strVal val="visible"/>
                                      </p:to>
                                    </p:set>
                                    <p:animEffect transition="in" filter="fade">
                                      <p:cBhvr>
                                        <p:cTn id="166" dur="500"/>
                                        <p:tgtEl>
                                          <p:spTgt spid="104"/>
                                        </p:tgtEl>
                                      </p:cBhvr>
                                    </p:animEffect>
                                  </p:childTnLst>
                                </p:cTn>
                              </p:par>
                              <p:par>
                                <p:cTn id="167" presetID="10" presetClass="entr" presetSubtype="0" fill="hold" nodeType="withEffect">
                                  <p:stCondLst>
                                    <p:cond delay="0"/>
                                  </p:stCondLst>
                                  <p:childTnLst>
                                    <p:set>
                                      <p:cBhvr>
                                        <p:cTn id="168" dur="1" fill="hold">
                                          <p:stCondLst>
                                            <p:cond delay="0"/>
                                          </p:stCondLst>
                                        </p:cTn>
                                        <p:tgtEl>
                                          <p:spTgt spid="110"/>
                                        </p:tgtEl>
                                        <p:attrNameLst>
                                          <p:attrName>style.visibility</p:attrName>
                                        </p:attrNameLst>
                                      </p:cBhvr>
                                      <p:to>
                                        <p:strVal val="visible"/>
                                      </p:to>
                                    </p:set>
                                    <p:animEffect transition="in" filter="fade">
                                      <p:cBhvr>
                                        <p:cTn id="169" dur="500"/>
                                        <p:tgtEl>
                                          <p:spTgt spid="110"/>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111"/>
                                        </p:tgtEl>
                                        <p:attrNameLst>
                                          <p:attrName>style.visibility</p:attrName>
                                        </p:attrNameLst>
                                      </p:cBhvr>
                                      <p:to>
                                        <p:strVal val="visible"/>
                                      </p:to>
                                    </p:set>
                                    <p:animEffect transition="in" filter="fade">
                                      <p:cBhvr>
                                        <p:cTn id="172" dur="500"/>
                                        <p:tgtEl>
                                          <p:spTgt spid="111"/>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112"/>
                                        </p:tgtEl>
                                        <p:attrNameLst>
                                          <p:attrName>style.visibility</p:attrName>
                                        </p:attrNameLst>
                                      </p:cBhvr>
                                      <p:to>
                                        <p:strVal val="visible"/>
                                      </p:to>
                                    </p:set>
                                    <p:animEffect transition="in" filter="fade">
                                      <p:cBhvr>
                                        <p:cTn id="175" dur="500"/>
                                        <p:tgtEl>
                                          <p:spTgt spid="112"/>
                                        </p:tgtEl>
                                      </p:cBhvr>
                                    </p:animEffect>
                                  </p:childTnLst>
                                </p:cTn>
                              </p:par>
                              <p:par>
                                <p:cTn id="176" presetID="10" presetClass="entr" presetSubtype="0" fill="hold" grpId="0" nodeType="withEffect">
                                  <p:stCondLst>
                                    <p:cond delay="0"/>
                                  </p:stCondLst>
                                  <p:childTnLst>
                                    <p:set>
                                      <p:cBhvr>
                                        <p:cTn id="177" dur="1" fill="hold">
                                          <p:stCondLst>
                                            <p:cond delay="0"/>
                                          </p:stCondLst>
                                        </p:cTn>
                                        <p:tgtEl>
                                          <p:spTgt spid="113"/>
                                        </p:tgtEl>
                                        <p:attrNameLst>
                                          <p:attrName>style.visibility</p:attrName>
                                        </p:attrNameLst>
                                      </p:cBhvr>
                                      <p:to>
                                        <p:strVal val="visible"/>
                                      </p:to>
                                    </p:set>
                                    <p:animEffect transition="in" filter="fade">
                                      <p:cBhvr>
                                        <p:cTn id="178" dur="500"/>
                                        <p:tgtEl>
                                          <p:spTgt spid="113"/>
                                        </p:tgtEl>
                                      </p:cBhvr>
                                    </p:animEffect>
                                  </p:childTnLst>
                                </p:cTn>
                              </p:par>
                              <p:par>
                                <p:cTn id="179" presetID="10" presetClass="entr" presetSubtype="0" fill="hold" nodeType="withEffect">
                                  <p:stCondLst>
                                    <p:cond delay="0"/>
                                  </p:stCondLst>
                                  <p:childTnLst>
                                    <p:set>
                                      <p:cBhvr>
                                        <p:cTn id="180" dur="1" fill="hold">
                                          <p:stCondLst>
                                            <p:cond delay="0"/>
                                          </p:stCondLst>
                                        </p:cTn>
                                        <p:tgtEl>
                                          <p:spTgt spid="117"/>
                                        </p:tgtEl>
                                        <p:attrNameLst>
                                          <p:attrName>style.visibility</p:attrName>
                                        </p:attrNameLst>
                                      </p:cBhvr>
                                      <p:to>
                                        <p:strVal val="visible"/>
                                      </p:to>
                                    </p:set>
                                    <p:animEffect transition="in" filter="fade">
                                      <p:cBhvr>
                                        <p:cTn id="181" dur="500"/>
                                        <p:tgtEl>
                                          <p:spTgt spid="117"/>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118"/>
                                        </p:tgtEl>
                                        <p:attrNameLst>
                                          <p:attrName>style.visibility</p:attrName>
                                        </p:attrNameLst>
                                      </p:cBhvr>
                                      <p:to>
                                        <p:strVal val="visible"/>
                                      </p:to>
                                    </p:set>
                                    <p:animEffect transition="in" filter="fade">
                                      <p:cBhvr>
                                        <p:cTn id="184" dur="500"/>
                                        <p:tgtEl>
                                          <p:spTgt spid="118"/>
                                        </p:tgtEl>
                                      </p:cBhvr>
                                    </p:animEffect>
                                  </p:childTnLst>
                                </p:cTn>
                              </p:par>
                              <p:par>
                                <p:cTn id="185" presetID="10" presetClass="entr" presetSubtype="0" fill="hold" grpId="0" nodeType="withEffect">
                                  <p:stCondLst>
                                    <p:cond delay="0"/>
                                  </p:stCondLst>
                                  <p:childTnLst>
                                    <p:set>
                                      <p:cBhvr>
                                        <p:cTn id="186" dur="1" fill="hold">
                                          <p:stCondLst>
                                            <p:cond delay="0"/>
                                          </p:stCondLst>
                                        </p:cTn>
                                        <p:tgtEl>
                                          <p:spTgt spid="119"/>
                                        </p:tgtEl>
                                        <p:attrNameLst>
                                          <p:attrName>style.visibility</p:attrName>
                                        </p:attrNameLst>
                                      </p:cBhvr>
                                      <p:to>
                                        <p:strVal val="visible"/>
                                      </p:to>
                                    </p:set>
                                    <p:animEffect transition="in" filter="fade">
                                      <p:cBhvr>
                                        <p:cTn id="187" dur="500"/>
                                        <p:tgtEl>
                                          <p:spTgt spid="119"/>
                                        </p:tgtEl>
                                      </p:cBhvr>
                                    </p:animEffect>
                                  </p:childTnLst>
                                </p:cTn>
                              </p:par>
                              <p:par>
                                <p:cTn id="188" presetID="10" presetClass="entr" presetSubtype="0" fill="hold" grpId="0" nodeType="withEffect">
                                  <p:stCondLst>
                                    <p:cond delay="0"/>
                                  </p:stCondLst>
                                  <p:childTnLst>
                                    <p:set>
                                      <p:cBhvr>
                                        <p:cTn id="189" dur="1" fill="hold">
                                          <p:stCondLst>
                                            <p:cond delay="0"/>
                                          </p:stCondLst>
                                        </p:cTn>
                                        <p:tgtEl>
                                          <p:spTgt spid="120"/>
                                        </p:tgtEl>
                                        <p:attrNameLst>
                                          <p:attrName>style.visibility</p:attrName>
                                        </p:attrNameLst>
                                      </p:cBhvr>
                                      <p:to>
                                        <p:strVal val="visible"/>
                                      </p:to>
                                    </p:set>
                                    <p:animEffect transition="in" filter="fade">
                                      <p:cBhvr>
                                        <p:cTn id="190" dur="500"/>
                                        <p:tgtEl>
                                          <p:spTgt spid="120"/>
                                        </p:tgtEl>
                                      </p:cBhvr>
                                    </p:animEffect>
                                  </p:childTnLst>
                                </p:cTn>
                              </p:par>
                              <p:par>
                                <p:cTn id="191" presetID="10" presetClass="entr" presetSubtype="0" fill="hold" grpId="0" nodeType="withEffect">
                                  <p:stCondLst>
                                    <p:cond delay="0"/>
                                  </p:stCondLst>
                                  <p:childTnLst>
                                    <p:set>
                                      <p:cBhvr>
                                        <p:cTn id="192" dur="1" fill="hold">
                                          <p:stCondLst>
                                            <p:cond delay="0"/>
                                          </p:stCondLst>
                                        </p:cTn>
                                        <p:tgtEl>
                                          <p:spTgt spid="121"/>
                                        </p:tgtEl>
                                        <p:attrNameLst>
                                          <p:attrName>style.visibility</p:attrName>
                                        </p:attrNameLst>
                                      </p:cBhvr>
                                      <p:to>
                                        <p:strVal val="visible"/>
                                      </p:to>
                                    </p:set>
                                    <p:animEffect transition="in" filter="fade">
                                      <p:cBhvr>
                                        <p:cTn id="193" dur="500"/>
                                        <p:tgtEl>
                                          <p:spTgt spid="121"/>
                                        </p:tgtEl>
                                      </p:cBhvr>
                                    </p:animEffect>
                                  </p:childTnLst>
                                </p:cTn>
                              </p:par>
                              <p:par>
                                <p:cTn id="194" presetID="10" presetClass="entr" presetSubtype="0" fill="hold" grpId="0" nodeType="withEffect">
                                  <p:stCondLst>
                                    <p:cond delay="0"/>
                                  </p:stCondLst>
                                  <p:childTnLst>
                                    <p:set>
                                      <p:cBhvr>
                                        <p:cTn id="195" dur="1" fill="hold">
                                          <p:stCondLst>
                                            <p:cond delay="0"/>
                                          </p:stCondLst>
                                        </p:cTn>
                                        <p:tgtEl>
                                          <p:spTgt spid="126"/>
                                        </p:tgtEl>
                                        <p:attrNameLst>
                                          <p:attrName>style.visibility</p:attrName>
                                        </p:attrNameLst>
                                      </p:cBhvr>
                                      <p:to>
                                        <p:strVal val="visible"/>
                                      </p:to>
                                    </p:set>
                                    <p:animEffect transition="in" filter="fade">
                                      <p:cBhvr>
                                        <p:cTn id="196" dur="500"/>
                                        <p:tgtEl>
                                          <p:spTgt spid="126"/>
                                        </p:tgtEl>
                                      </p:cBhvr>
                                    </p:animEffect>
                                  </p:childTnLst>
                                </p:cTn>
                              </p:par>
                              <p:par>
                                <p:cTn id="197" presetID="10" presetClass="entr" presetSubtype="0" fill="hold" grpId="0" nodeType="withEffect">
                                  <p:stCondLst>
                                    <p:cond delay="0"/>
                                  </p:stCondLst>
                                  <p:childTnLst>
                                    <p:set>
                                      <p:cBhvr>
                                        <p:cTn id="198" dur="1" fill="hold">
                                          <p:stCondLst>
                                            <p:cond delay="0"/>
                                          </p:stCondLst>
                                        </p:cTn>
                                        <p:tgtEl>
                                          <p:spTgt spid="127"/>
                                        </p:tgtEl>
                                        <p:attrNameLst>
                                          <p:attrName>style.visibility</p:attrName>
                                        </p:attrNameLst>
                                      </p:cBhvr>
                                      <p:to>
                                        <p:strVal val="visible"/>
                                      </p:to>
                                    </p:set>
                                    <p:animEffect transition="in" filter="fade">
                                      <p:cBhvr>
                                        <p:cTn id="199" dur="500"/>
                                        <p:tgtEl>
                                          <p:spTgt spid="127"/>
                                        </p:tgtEl>
                                      </p:cBhvr>
                                    </p:animEffect>
                                  </p:childTnLst>
                                </p:cTn>
                              </p:par>
                              <p:par>
                                <p:cTn id="200" presetID="10" presetClass="entr" presetSubtype="0" fill="hold" grpId="0" nodeType="withEffect">
                                  <p:stCondLst>
                                    <p:cond delay="0"/>
                                  </p:stCondLst>
                                  <p:childTnLst>
                                    <p:set>
                                      <p:cBhvr>
                                        <p:cTn id="201" dur="1" fill="hold">
                                          <p:stCondLst>
                                            <p:cond delay="0"/>
                                          </p:stCondLst>
                                        </p:cTn>
                                        <p:tgtEl>
                                          <p:spTgt spid="129"/>
                                        </p:tgtEl>
                                        <p:attrNameLst>
                                          <p:attrName>style.visibility</p:attrName>
                                        </p:attrNameLst>
                                      </p:cBhvr>
                                      <p:to>
                                        <p:strVal val="visible"/>
                                      </p:to>
                                    </p:set>
                                    <p:animEffect transition="in" filter="fade">
                                      <p:cBhvr>
                                        <p:cTn id="202" dur="500"/>
                                        <p:tgtEl>
                                          <p:spTgt spid="129"/>
                                        </p:tgtEl>
                                      </p:cBhvr>
                                    </p:animEffect>
                                  </p:childTnLst>
                                </p:cTn>
                              </p:par>
                              <p:par>
                                <p:cTn id="203" presetID="10" presetClass="entr" presetSubtype="0" fill="hold" grpId="0" nodeType="withEffect">
                                  <p:stCondLst>
                                    <p:cond delay="0"/>
                                  </p:stCondLst>
                                  <p:childTnLst>
                                    <p:set>
                                      <p:cBhvr>
                                        <p:cTn id="204" dur="1" fill="hold">
                                          <p:stCondLst>
                                            <p:cond delay="0"/>
                                          </p:stCondLst>
                                        </p:cTn>
                                        <p:tgtEl>
                                          <p:spTgt spid="130"/>
                                        </p:tgtEl>
                                        <p:attrNameLst>
                                          <p:attrName>style.visibility</p:attrName>
                                        </p:attrNameLst>
                                      </p:cBhvr>
                                      <p:to>
                                        <p:strVal val="visible"/>
                                      </p:to>
                                    </p:set>
                                    <p:animEffect transition="in" filter="fade">
                                      <p:cBhvr>
                                        <p:cTn id="205" dur="500"/>
                                        <p:tgtEl>
                                          <p:spTgt spid="130"/>
                                        </p:tgtEl>
                                      </p:cBhvr>
                                    </p:animEffect>
                                  </p:childTnLst>
                                </p:cTn>
                              </p:par>
                              <p:par>
                                <p:cTn id="206" presetID="10" presetClass="entr" presetSubtype="0" fill="hold" nodeType="withEffect">
                                  <p:stCondLst>
                                    <p:cond delay="0"/>
                                  </p:stCondLst>
                                  <p:childTnLst>
                                    <p:set>
                                      <p:cBhvr>
                                        <p:cTn id="207" dur="1" fill="hold">
                                          <p:stCondLst>
                                            <p:cond delay="0"/>
                                          </p:stCondLst>
                                        </p:cTn>
                                        <p:tgtEl>
                                          <p:spTgt spid="133"/>
                                        </p:tgtEl>
                                        <p:attrNameLst>
                                          <p:attrName>style.visibility</p:attrName>
                                        </p:attrNameLst>
                                      </p:cBhvr>
                                      <p:to>
                                        <p:strVal val="visible"/>
                                      </p:to>
                                    </p:set>
                                    <p:animEffect transition="in" filter="fade">
                                      <p:cBhvr>
                                        <p:cTn id="208" dur="500"/>
                                        <p:tgtEl>
                                          <p:spTgt spid="133"/>
                                        </p:tgtEl>
                                      </p:cBhvr>
                                    </p:animEffect>
                                  </p:childTnLst>
                                </p:cTn>
                              </p:par>
                              <p:par>
                                <p:cTn id="209" presetID="10" presetClass="entr" presetSubtype="0" fill="hold" grpId="0" nodeType="withEffect">
                                  <p:stCondLst>
                                    <p:cond delay="0"/>
                                  </p:stCondLst>
                                  <p:childTnLst>
                                    <p:set>
                                      <p:cBhvr>
                                        <p:cTn id="210" dur="1" fill="hold">
                                          <p:stCondLst>
                                            <p:cond delay="0"/>
                                          </p:stCondLst>
                                        </p:cTn>
                                        <p:tgtEl>
                                          <p:spTgt spid="134"/>
                                        </p:tgtEl>
                                        <p:attrNameLst>
                                          <p:attrName>style.visibility</p:attrName>
                                        </p:attrNameLst>
                                      </p:cBhvr>
                                      <p:to>
                                        <p:strVal val="visible"/>
                                      </p:to>
                                    </p:set>
                                    <p:animEffect transition="in" filter="fade">
                                      <p:cBhvr>
                                        <p:cTn id="211" dur="500"/>
                                        <p:tgtEl>
                                          <p:spTgt spid="134"/>
                                        </p:tgtEl>
                                      </p:cBhvr>
                                    </p:animEffect>
                                  </p:childTnLst>
                                </p:cTn>
                              </p:par>
                              <p:par>
                                <p:cTn id="212" presetID="10" presetClass="entr" presetSubtype="0" fill="hold" nodeType="withEffect">
                                  <p:stCondLst>
                                    <p:cond delay="0"/>
                                  </p:stCondLst>
                                  <p:childTnLst>
                                    <p:set>
                                      <p:cBhvr>
                                        <p:cTn id="213" dur="1" fill="hold">
                                          <p:stCondLst>
                                            <p:cond delay="0"/>
                                          </p:stCondLst>
                                        </p:cTn>
                                        <p:tgtEl>
                                          <p:spTgt spid="136"/>
                                        </p:tgtEl>
                                        <p:attrNameLst>
                                          <p:attrName>style.visibility</p:attrName>
                                        </p:attrNameLst>
                                      </p:cBhvr>
                                      <p:to>
                                        <p:strVal val="visible"/>
                                      </p:to>
                                    </p:set>
                                    <p:animEffect transition="in" filter="fade">
                                      <p:cBhvr>
                                        <p:cTn id="214" dur="500"/>
                                        <p:tgtEl>
                                          <p:spTgt spid="136"/>
                                        </p:tgtEl>
                                      </p:cBhvr>
                                    </p:animEffect>
                                  </p:childTnLst>
                                </p:cTn>
                              </p:par>
                              <p:par>
                                <p:cTn id="215" presetID="10" presetClass="entr" presetSubtype="0" fill="hold" grpId="0" nodeType="withEffect">
                                  <p:stCondLst>
                                    <p:cond delay="0"/>
                                  </p:stCondLst>
                                  <p:childTnLst>
                                    <p:set>
                                      <p:cBhvr>
                                        <p:cTn id="216" dur="1" fill="hold">
                                          <p:stCondLst>
                                            <p:cond delay="0"/>
                                          </p:stCondLst>
                                        </p:cTn>
                                        <p:tgtEl>
                                          <p:spTgt spid="137"/>
                                        </p:tgtEl>
                                        <p:attrNameLst>
                                          <p:attrName>style.visibility</p:attrName>
                                        </p:attrNameLst>
                                      </p:cBhvr>
                                      <p:to>
                                        <p:strVal val="visible"/>
                                      </p:to>
                                    </p:set>
                                    <p:animEffect transition="in" filter="fade">
                                      <p:cBhvr>
                                        <p:cTn id="217" dur="500"/>
                                        <p:tgtEl>
                                          <p:spTgt spid="137"/>
                                        </p:tgtEl>
                                      </p:cBhvr>
                                    </p:animEffect>
                                  </p:childTnLst>
                                </p:cTn>
                              </p:par>
                              <p:par>
                                <p:cTn id="218" presetID="10" presetClass="entr" presetSubtype="0" fill="hold" nodeType="withEffect">
                                  <p:stCondLst>
                                    <p:cond delay="0"/>
                                  </p:stCondLst>
                                  <p:childTnLst>
                                    <p:set>
                                      <p:cBhvr>
                                        <p:cTn id="219" dur="1" fill="hold">
                                          <p:stCondLst>
                                            <p:cond delay="0"/>
                                          </p:stCondLst>
                                        </p:cTn>
                                        <p:tgtEl>
                                          <p:spTgt spid="138"/>
                                        </p:tgtEl>
                                        <p:attrNameLst>
                                          <p:attrName>style.visibility</p:attrName>
                                        </p:attrNameLst>
                                      </p:cBhvr>
                                      <p:to>
                                        <p:strVal val="visible"/>
                                      </p:to>
                                    </p:set>
                                    <p:animEffect transition="in" filter="fade">
                                      <p:cBhvr>
                                        <p:cTn id="220" dur="500"/>
                                        <p:tgtEl>
                                          <p:spTgt spid="138"/>
                                        </p:tgtEl>
                                      </p:cBhvr>
                                    </p:animEffect>
                                  </p:childTnLst>
                                </p:cTn>
                              </p:par>
                              <p:par>
                                <p:cTn id="221" presetID="10" presetClass="entr" presetSubtype="0" fill="hold" grpId="0" nodeType="withEffect">
                                  <p:stCondLst>
                                    <p:cond delay="0"/>
                                  </p:stCondLst>
                                  <p:childTnLst>
                                    <p:set>
                                      <p:cBhvr>
                                        <p:cTn id="222" dur="1" fill="hold">
                                          <p:stCondLst>
                                            <p:cond delay="0"/>
                                          </p:stCondLst>
                                        </p:cTn>
                                        <p:tgtEl>
                                          <p:spTgt spid="139"/>
                                        </p:tgtEl>
                                        <p:attrNameLst>
                                          <p:attrName>style.visibility</p:attrName>
                                        </p:attrNameLst>
                                      </p:cBhvr>
                                      <p:to>
                                        <p:strVal val="visible"/>
                                      </p:to>
                                    </p:set>
                                    <p:animEffect transition="in" filter="fade">
                                      <p:cBhvr>
                                        <p:cTn id="223" dur="500"/>
                                        <p:tgtEl>
                                          <p:spTgt spid="139"/>
                                        </p:tgtEl>
                                      </p:cBhvr>
                                    </p:animEffect>
                                  </p:childTnLst>
                                </p:cTn>
                              </p:par>
                              <p:par>
                                <p:cTn id="224" presetID="10" presetClass="entr" presetSubtype="0" fill="hold" grpId="0" nodeType="withEffect">
                                  <p:stCondLst>
                                    <p:cond delay="0"/>
                                  </p:stCondLst>
                                  <p:childTnLst>
                                    <p:set>
                                      <p:cBhvr>
                                        <p:cTn id="225" dur="1" fill="hold">
                                          <p:stCondLst>
                                            <p:cond delay="0"/>
                                          </p:stCondLst>
                                        </p:cTn>
                                        <p:tgtEl>
                                          <p:spTgt spid="59"/>
                                        </p:tgtEl>
                                        <p:attrNameLst>
                                          <p:attrName>style.visibility</p:attrName>
                                        </p:attrNameLst>
                                      </p:cBhvr>
                                      <p:to>
                                        <p:strVal val="visible"/>
                                      </p:to>
                                    </p:set>
                                    <p:animEffect transition="in" filter="fade">
                                      <p:cBhvr>
                                        <p:cTn id="226" dur="500"/>
                                        <p:tgtEl>
                                          <p:spTgt spid="59"/>
                                        </p:tgtEl>
                                      </p:cBhvr>
                                    </p:animEffect>
                                  </p:childTnLst>
                                </p:cTn>
                              </p:par>
                              <p:par>
                                <p:cTn id="227" presetID="10" presetClass="entr" presetSubtype="0" fill="hold" grpId="0" nodeType="withEffect">
                                  <p:stCondLst>
                                    <p:cond delay="0"/>
                                  </p:stCondLst>
                                  <p:childTnLst>
                                    <p:set>
                                      <p:cBhvr>
                                        <p:cTn id="228" dur="1" fill="hold">
                                          <p:stCondLst>
                                            <p:cond delay="0"/>
                                          </p:stCondLst>
                                        </p:cTn>
                                        <p:tgtEl>
                                          <p:spTgt spid="60"/>
                                        </p:tgtEl>
                                        <p:attrNameLst>
                                          <p:attrName>style.visibility</p:attrName>
                                        </p:attrNameLst>
                                      </p:cBhvr>
                                      <p:to>
                                        <p:strVal val="visible"/>
                                      </p:to>
                                    </p:set>
                                    <p:animEffect transition="in" filter="fade">
                                      <p:cBhvr>
                                        <p:cTn id="229"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7" grpId="0"/>
      <p:bldP spid="11" grpId="0"/>
      <p:bldP spid="12" grpId="0"/>
      <p:bldP spid="14" grpId="0"/>
      <p:bldP spid="15" grpId="0"/>
      <p:bldP spid="18" grpId="0"/>
      <p:bldP spid="19" grpId="0"/>
      <p:bldP spid="13" grpId="0"/>
      <p:bldP spid="17" grpId="0"/>
      <p:bldP spid="23" grpId="0"/>
      <p:bldP spid="24" grpId="0"/>
      <p:bldP spid="48" grpId="0"/>
      <p:bldP spid="49" grpId="0"/>
      <p:bldP spid="50" grpId="0"/>
      <p:bldP spid="52" grpId="0"/>
      <p:bldP spid="53" grpId="0"/>
      <p:bldP spid="54" grpId="0"/>
      <p:bldP spid="56" grpId="0"/>
      <p:bldP spid="57" grpId="0"/>
      <p:bldP spid="65" grpId="0"/>
      <p:bldP spid="67" grpId="0" animBg="1"/>
      <p:bldP spid="66" grpId="0"/>
      <p:bldP spid="68" grpId="0"/>
      <p:bldP spid="71" grpId="0"/>
      <p:bldP spid="76" grpId="0"/>
      <p:bldP spid="79" grpId="0"/>
      <p:bldP spid="80" grpId="0"/>
      <p:bldP spid="81" grpId="0"/>
      <p:bldP spid="82" grpId="0"/>
      <p:bldP spid="85" grpId="0"/>
      <p:bldP spid="86" grpId="0"/>
      <p:bldP spid="87" grpId="0"/>
      <p:bldP spid="88" grpId="0"/>
      <p:bldP spid="89" grpId="0"/>
      <p:bldP spid="97" grpId="0"/>
      <p:bldP spid="99" grpId="0"/>
      <p:bldP spid="100" grpId="0"/>
      <p:bldP spid="103" grpId="0"/>
      <p:bldP spid="104" grpId="0"/>
      <p:bldP spid="111" grpId="0"/>
      <p:bldP spid="112" grpId="0"/>
      <p:bldP spid="113" grpId="0"/>
      <p:bldP spid="118" grpId="0"/>
      <p:bldP spid="119" grpId="0"/>
      <p:bldP spid="120" grpId="0"/>
      <p:bldP spid="121" grpId="0"/>
      <p:bldP spid="126" grpId="0" animBg="1"/>
      <p:bldP spid="127" grpId="0" animBg="1"/>
      <p:bldP spid="129" grpId="0"/>
      <p:bldP spid="130" grpId="0"/>
      <p:bldP spid="134" grpId="0"/>
      <p:bldP spid="137" grpId="0"/>
      <p:bldP spid="139" grpId="0"/>
      <p:bldP spid="59" grpId="0"/>
      <p:bldP spid="60" grpId="0"/>
      <p:bldP spid="69"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008EC5-FB4C-255A-D8FA-FF940A35FFB2}"/>
              </a:ext>
            </a:extLst>
          </p:cNvPr>
          <p:cNvPicPr>
            <a:picLocks noChangeAspect="1"/>
          </p:cNvPicPr>
          <p:nvPr/>
        </p:nvPicPr>
        <p:blipFill>
          <a:blip r:embed="rId3">
            <a:alphaModFix amt="34000"/>
            <a:extLst>
              <a:ext uri="{BEBA8EAE-BF5A-486C-A8C5-ECC9F3942E4B}">
                <a14:imgProps xmlns:a14="http://schemas.microsoft.com/office/drawing/2010/main">
                  <a14:imgLayer r:embed="rId4">
                    <a14:imgEffect>
                      <a14:artisticBlur radius="79"/>
                    </a14:imgEffect>
                  </a14:imgLayer>
                </a14:imgProps>
              </a:ext>
            </a:extLst>
          </a:blip>
          <a:stretch>
            <a:fillRect/>
          </a:stretch>
        </p:blipFill>
        <p:spPr>
          <a:xfrm>
            <a:off x="0" y="-1"/>
            <a:ext cx="12192000" cy="6866193"/>
          </a:xfrm>
          <a:prstGeom prst="rect">
            <a:avLst/>
          </a:prstGeom>
        </p:spPr>
      </p:pic>
      <p:grpSp>
        <p:nvGrpSpPr>
          <p:cNvPr id="2" name="Group 1">
            <a:extLst>
              <a:ext uri="{FF2B5EF4-FFF2-40B4-BE49-F238E27FC236}">
                <a16:creationId xmlns:a16="http://schemas.microsoft.com/office/drawing/2014/main" id="{F52EBAE7-C88E-F14E-8FBF-8FEA6FC0572A}"/>
              </a:ext>
            </a:extLst>
          </p:cNvPr>
          <p:cNvGrpSpPr/>
          <p:nvPr/>
        </p:nvGrpSpPr>
        <p:grpSpPr>
          <a:xfrm>
            <a:off x="-90657" y="2497347"/>
            <a:ext cx="12495077" cy="1600149"/>
            <a:chOff x="-90657" y="2497347"/>
            <a:chExt cx="12495077" cy="1600149"/>
          </a:xfrm>
        </p:grpSpPr>
        <p:sp>
          <p:nvSpPr>
            <p:cNvPr id="9" name="TextBox 8">
              <a:extLst>
                <a:ext uri="{FF2B5EF4-FFF2-40B4-BE49-F238E27FC236}">
                  <a16:creationId xmlns:a16="http://schemas.microsoft.com/office/drawing/2014/main" id="{C126B275-5522-8E5B-3D0B-8BF09B9393D0}"/>
                </a:ext>
              </a:extLst>
            </p:cNvPr>
            <p:cNvSpPr txBox="1"/>
            <p:nvPr/>
          </p:nvSpPr>
          <p:spPr>
            <a:xfrm>
              <a:off x="-90657" y="3328055"/>
              <a:ext cx="12495077" cy="769441"/>
            </a:xfrm>
            <a:prstGeom prst="rect">
              <a:avLst/>
            </a:prstGeom>
            <a:noFill/>
          </p:spPr>
          <p:txBody>
            <a:bodyPr wrap="square" rtlCol="0">
              <a:spAutoFit/>
            </a:bodyPr>
            <a:lstStyle/>
            <a:p>
              <a:pPr algn="ctr"/>
              <a:r>
                <a:rPr lang="en-US" sz="4400" spc="150" dirty="0">
                  <a:solidFill>
                    <a:srgbClr val="F7FAE3"/>
                  </a:solidFill>
                  <a:latin typeface="Hardwick WF" pitchFamily="2" charset="0"/>
                </a:rPr>
                <a:t>HOW WE BUY OPPORTUNITY</a:t>
              </a:r>
            </a:p>
          </p:txBody>
        </p:sp>
        <p:sp>
          <p:nvSpPr>
            <p:cNvPr id="10" name="TextBox 9">
              <a:extLst>
                <a:ext uri="{FF2B5EF4-FFF2-40B4-BE49-F238E27FC236}">
                  <a16:creationId xmlns:a16="http://schemas.microsoft.com/office/drawing/2014/main" id="{F081554B-C052-4EE7-5EC5-515472747814}"/>
                </a:ext>
              </a:extLst>
            </p:cNvPr>
            <p:cNvSpPr txBox="1"/>
            <p:nvPr/>
          </p:nvSpPr>
          <p:spPr>
            <a:xfrm>
              <a:off x="2729388" y="2497347"/>
              <a:ext cx="6854987" cy="646331"/>
            </a:xfrm>
            <a:prstGeom prst="rect">
              <a:avLst/>
            </a:prstGeom>
            <a:noFill/>
          </p:spPr>
          <p:txBody>
            <a:bodyPr wrap="square">
              <a:spAutoFit/>
            </a:bodyPr>
            <a:lstStyle/>
            <a:p>
              <a:pPr algn="ctr"/>
              <a:r>
                <a:rPr lang="en-US" sz="3600" b="1" spc="150" dirty="0">
                  <a:solidFill>
                    <a:srgbClr val="FF7251"/>
                  </a:solidFill>
                  <a:latin typeface="Courier New" panose="02070309020205020404" pitchFamily="49" charset="0"/>
                  <a:cs typeface="Courier New" panose="02070309020205020404" pitchFamily="49" charset="0"/>
                </a:rPr>
                <a:t>Chapter 6: </a:t>
              </a:r>
            </a:p>
          </p:txBody>
        </p:sp>
      </p:grpSp>
      <p:sp>
        <p:nvSpPr>
          <p:cNvPr id="3" name="TextBox 2">
            <a:extLst>
              <a:ext uri="{FF2B5EF4-FFF2-40B4-BE49-F238E27FC236}">
                <a16:creationId xmlns:a16="http://schemas.microsoft.com/office/drawing/2014/main" id="{F4F7E1D0-D6FE-56E3-C87A-30A934D9E224}"/>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1475871498"/>
      </p:ext>
    </p:extLst>
  </p:cSld>
  <p:clrMapOvr>
    <a:masterClrMapping/>
  </p:clrMapOvr>
  <p:transition spd="med">
    <p:fade thruBlk="1"/>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 name="Curved Right Arrow 59">
            <a:extLst>
              <a:ext uri="{FF2B5EF4-FFF2-40B4-BE49-F238E27FC236}">
                <a16:creationId xmlns:a16="http://schemas.microsoft.com/office/drawing/2014/main" id="{BA50063D-98D2-3B76-A37B-7B8FD03C3D16}"/>
              </a:ext>
            </a:extLst>
          </p:cNvPr>
          <p:cNvSpPr/>
          <p:nvPr/>
        </p:nvSpPr>
        <p:spPr>
          <a:xfrm rot="19238526" flipH="1">
            <a:off x="8964769" y="2704109"/>
            <a:ext cx="1068678" cy="3608547"/>
          </a:xfrm>
          <a:prstGeom prst="curvedRightArrow">
            <a:avLst/>
          </a:prstGeom>
          <a:solidFill>
            <a:srgbClr val="FF7452"/>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3" name="Rounded Rectangle 72">
            <a:extLst>
              <a:ext uri="{FF2B5EF4-FFF2-40B4-BE49-F238E27FC236}">
                <a16:creationId xmlns:a16="http://schemas.microsoft.com/office/drawing/2014/main" id="{ADFE0999-89BD-F0AE-45F6-B6AB2ED34074}"/>
              </a:ext>
            </a:extLst>
          </p:cNvPr>
          <p:cNvSpPr/>
          <p:nvPr/>
        </p:nvSpPr>
        <p:spPr>
          <a:xfrm>
            <a:off x="4144949" y="1644811"/>
            <a:ext cx="6582922" cy="982700"/>
          </a:xfrm>
          <a:prstGeom prst="roundRect">
            <a:avLst>
              <a:gd name="adj" fmla="val 13312"/>
            </a:avLst>
          </a:prstGeom>
          <a:solidFill>
            <a:srgbClr val="1B1B1B"/>
          </a:solidFill>
          <a:ln>
            <a:solidFill>
              <a:srgbClr val="FF7250"/>
            </a:solidFill>
            <a:prstDash val="sysDot"/>
          </a:ln>
          <a:effectLst>
            <a:outerShdw blurRad="241974" dist="38100" dir="18900000" sx="102332" sy="102332" algn="bl" rotWithShape="0">
              <a:prstClr val="black">
                <a:alpha val="4456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extBox 73">
            <a:extLst>
              <a:ext uri="{FF2B5EF4-FFF2-40B4-BE49-F238E27FC236}">
                <a16:creationId xmlns:a16="http://schemas.microsoft.com/office/drawing/2014/main" id="{D281A340-6329-963E-8E9B-BAD00443893E}"/>
              </a:ext>
            </a:extLst>
          </p:cNvPr>
          <p:cNvSpPr txBox="1"/>
          <p:nvPr/>
        </p:nvSpPr>
        <p:spPr>
          <a:xfrm>
            <a:off x="3482895" y="1757253"/>
            <a:ext cx="7945324" cy="1000274"/>
          </a:xfrm>
          <a:prstGeom prst="rect">
            <a:avLst/>
          </a:prstGeom>
          <a:noFill/>
        </p:spPr>
        <p:txBody>
          <a:bodyPr wrap="square" rtlCol="0">
            <a:spAutoFit/>
          </a:bodyPr>
          <a:lstStyle/>
          <a:p>
            <a:pPr algn="ctr">
              <a:lnSpc>
                <a:spcPts val="2420"/>
              </a:lnSpc>
            </a:pPr>
            <a:r>
              <a:rPr lang="en-US" sz="1600" spc="40" dirty="0">
                <a:solidFill>
                  <a:srgbClr val="E5E9D0"/>
                </a:solidFill>
                <a:latin typeface="Avenir Next Medium" panose="020B0503020202020204" pitchFamily="34" charset="0"/>
              </a:rPr>
              <a:t>Economic Growth and Tax Relief Reconciliation Act of 2001</a:t>
            </a:r>
          </a:p>
          <a:p>
            <a:pPr algn="ctr">
              <a:lnSpc>
                <a:spcPts val="2420"/>
              </a:lnSpc>
            </a:pPr>
            <a:r>
              <a:rPr lang="en-US" sz="1600" spc="40" dirty="0">
                <a:solidFill>
                  <a:srgbClr val="E5E9D0"/>
                </a:solidFill>
                <a:latin typeface="Avenir Next Medium" panose="020B0503020202020204" pitchFamily="34" charset="0"/>
              </a:rPr>
              <a:t>Jobs and Growth Tax Relief Reconciliation Act of 2003</a:t>
            </a:r>
          </a:p>
          <a:p>
            <a:pPr algn="ctr">
              <a:lnSpc>
                <a:spcPts val="2420"/>
              </a:lnSpc>
            </a:pPr>
            <a:endParaRPr lang="en-US" sz="1600" spc="40" dirty="0">
              <a:solidFill>
                <a:srgbClr val="E5E9D0"/>
              </a:solidFill>
              <a:latin typeface="Avenir Next Medium" panose="020B0503020202020204" pitchFamily="34" charset="0"/>
            </a:endParaRPr>
          </a:p>
        </p:txBody>
      </p:sp>
      <p:sp>
        <p:nvSpPr>
          <p:cNvPr id="67" name="Rounded Rectangle 66">
            <a:extLst>
              <a:ext uri="{FF2B5EF4-FFF2-40B4-BE49-F238E27FC236}">
                <a16:creationId xmlns:a16="http://schemas.microsoft.com/office/drawing/2014/main" id="{56B4883C-0493-7A6F-31AB-357503DA5D36}"/>
              </a:ext>
            </a:extLst>
          </p:cNvPr>
          <p:cNvSpPr/>
          <p:nvPr/>
        </p:nvSpPr>
        <p:spPr>
          <a:xfrm>
            <a:off x="8434711" y="4006351"/>
            <a:ext cx="3685172" cy="549742"/>
          </a:xfrm>
          <a:prstGeom prst="roundRect">
            <a:avLst>
              <a:gd name="adj" fmla="val 13312"/>
            </a:avLst>
          </a:prstGeom>
          <a:gradFill flip="none" rotWithShape="1">
            <a:gsLst>
              <a:gs pos="89000">
                <a:srgbClr val="1B1B1B"/>
              </a:gs>
              <a:gs pos="100000">
                <a:schemeClr val="tx1"/>
              </a:gs>
            </a:gsLst>
            <a:lin ang="0" scaled="1"/>
            <a:tileRect/>
          </a:gradFill>
          <a:ln>
            <a:solidFill>
              <a:srgbClr val="FF7250"/>
            </a:solidFill>
            <a:prstDash val="sysDot"/>
          </a:ln>
          <a:effectLst>
            <a:outerShdw blurRad="241974" dist="38100" dir="18900000" sx="102332" sy="102332" algn="bl" rotWithShape="0">
              <a:prstClr val="black">
                <a:alpha val="4456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TextBox 67">
            <a:extLst>
              <a:ext uri="{FF2B5EF4-FFF2-40B4-BE49-F238E27FC236}">
                <a16:creationId xmlns:a16="http://schemas.microsoft.com/office/drawing/2014/main" id="{91B9FC7C-82A7-9139-78D2-C8781CE375E6}"/>
              </a:ext>
            </a:extLst>
          </p:cNvPr>
          <p:cNvSpPr txBox="1"/>
          <p:nvPr/>
        </p:nvSpPr>
        <p:spPr>
          <a:xfrm>
            <a:off x="7806201" y="4122370"/>
            <a:ext cx="4942188" cy="338554"/>
          </a:xfrm>
          <a:prstGeom prst="rect">
            <a:avLst/>
          </a:prstGeom>
          <a:noFill/>
        </p:spPr>
        <p:txBody>
          <a:bodyPr wrap="square" rtlCol="0">
            <a:spAutoFit/>
          </a:bodyPr>
          <a:lstStyle/>
          <a:p>
            <a:pPr algn="ctr"/>
            <a:r>
              <a:rPr lang="en-US" sz="1600" spc="40" dirty="0">
                <a:solidFill>
                  <a:srgbClr val="E5E9D0"/>
                </a:solidFill>
                <a:latin typeface="Avenir Next Medium" panose="020B0503020202020204" pitchFamily="34" charset="0"/>
              </a:rPr>
              <a:t>Tax Cuts and Jobs Act of 2017</a:t>
            </a:r>
          </a:p>
        </p:txBody>
      </p:sp>
      <p:sp>
        <p:nvSpPr>
          <p:cNvPr id="66" name="Rounded Rectangle 65">
            <a:extLst>
              <a:ext uri="{FF2B5EF4-FFF2-40B4-BE49-F238E27FC236}">
                <a16:creationId xmlns:a16="http://schemas.microsoft.com/office/drawing/2014/main" id="{29996AB6-BA06-4D15-55FB-9D880F5F8AD4}"/>
              </a:ext>
            </a:extLst>
          </p:cNvPr>
          <p:cNvSpPr/>
          <p:nvPr/>
        </p:nvSpPr>
        <p:spPr>
          <a:xfrm>
            <a:off x="1841740" y="4281222"/>
            <a:ext cx="3271784" cy="549742"/>
          </a:xfrm>
          <a:prstGeom prst="roundRect">
            <a:avLst>
              <a:gd name="adj" fmla="val 13312"/>
            </a:avLst>
          </a:prstGeom>
          <a:gradFill flip="none" rotWithShape="1">
            <a:gsLst>
              <a:gs pos="86000">
                <a:srgbClr val="1B1B1B"/>
              </a:gs>
              <a:gs pos="100000">
                <a:schemeClr val="tx1"/>
              </a:gs>
            </a:gsLst>
            <a:lin ang="0" scaled="1"/>
            <a:tileRect/>
          </a:gradFill>
          <a:ln>
            <a:solidFill>
              <a:srgbClr val="FF7250"/>
            </a:solidFill>
            <a:prstDash val="sysDot"/>
          </a:ln>
          <a:effectLst>
            <a:outerShdw blurRad="241974" dist="38100" dir="18900000" sx="102332" sy="102332" algn="bl" rotWithShape="0">
              <a:prstClr val="black">
                <a:alpha val="4456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ounded Rectangle 64">
            <a:extLst>
              <a:ext uri="{FF2B5EF4-FFF2-40B4-BE49-F238E27FC236}">
                <a16:creationId xmlns:a16="http://schemas.microsoft.com/office/drawing/2014/main" id="{5D6C5EED-7690-A857-AA51-233C1FEA71A9}"/>
              </a:ext>
            </a:extLst>
          </p:cNvPr>
          <p:cNvSpPr/>
          <p:nvPr/>
        </p:nvSpPr>
        <p:spPr>
          <a:xfrm>
            <a:off x="635366" y="1646999"/>
            <a:ext cx="2817676" cy="982700"/>
          </a:xfrm>
          <a:prstGeom prst="roundRect">
            <a:avLst>
              <a:gd name="adj" fmla="val 13312"/>
            </a:avLst>
          </a:prstGeom>
          <a:solidFill>
            <a:srgbClr val="1B1B1B"/>
          </a:solidFill>
          <a:ln>
            <a:solidFill>
              <a:srgbClr val="FF7452"/>
            </a:solidFill>
            <a:prstDash val="sysDot"/>
          </a:ln>
          <a:effectLst>
            <a:outerShdw blurRad="241974" dist="38100" dir="18900000" sx="102332" sy="102332" algn="bl" rotWithShape="0">
              <a:prstClr val="black">
                <a:alpha val="4456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Curved Right Arrow 60">
            <a:extLst>
              <a:ext uri="{FF2B5EF4-FFF2-40B4-BE49-F238E27FC236}">
                <a16:creationId xmlns:a16="http://schemas.microsoft.com/office/drawing/2014/main" id="{CB3AF95F-29BD-0F2F-3A8C-E99D600F0922}"/>
              </a:ext>
            </a:extLst>
          </p:cNvPr>
          <p:cNvSpPr/>
          <p:nvPr/>
        </p:nvSpPr>
        <p:spPr>
          <a:xfrm rot="2728346" flipH="1">
            <a:off x="4535238" y="2834195"/>
            <a:ext cx="1582561" cy="3920866"/>
          </a:xfrm>
          <a:prstGeom prst="curvedRightArrow">
            <a:avLst/>
          </a:prstGeom>
          <a:solidFill>
            <a:srgbClr val="FF7452"/>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9" name="Curved Right Arrow 58">
            <a:extLst>
              <a:ext uri="{FF2B5EF4-FFF2-40B4-BE49-F238E27FC236}">
                <a16:creationId xmlns:a16="http://schemas.microsoft.com/office/drawing/2014/main" id="{ABC2DAC6-5DAC-0B23-128C-6C25B9E2D03C}"/>
              </a:ext>
            </a:extLst>
          </p:cNvPr>
          <p:cNvSpPr/>
          <p:nvPr/>
        </p:nvSpPr>
        <p:spPr>
          <a:xfrm rot="19881875">
            <a:off x="1184870" y="3002589"/>
            <a:ext cx="1475457" cy="3380030"/>
          </a:xfrm>
          <a:prstGeom prst="curvedRightArrow">
            <a:avLst>
              <a:gd name="adj1" fmla="val 25000"/>
              <a:gd name="adj2" fmla="val 50000"/>
              <a:gd name="adj3" fmla="val 24727"/>
            </a:avLst>
          </a:prstGeom>
          <a:solidFill>
            <a:srgbClr val="FF7452"/>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8" name="Group 7">
            <a:extLst>
              <a:ext uri="{FF2B5EF4-FFF2-40B4-BE49-F238E27FC236}">
                <a16:creationId xmlns:a16="http://schemas.microsoft.com/office/drawing/2014/main" id="{6CF37808-6277-638F-98AD-EAEDC9DF35F5}"/>
              </a:ext>
            </a:extLst>
          </p:cNvPr>
          <p:cNvGrpSpPr/>
          <p:nvPr/>
        </p:nvGrpSpPr>
        <p:grpSpPr>
          <a:xfrm>
            <a:off x="1778001" y="295583"/>
            <a:ext cx="8466666" cy="869855"/>
            <a:chOff x="6095" y="77325"/>
            <a:chExt cx="12191999" cy="869855"/>
          </a:xfrm>
        </p:grpSpPr>
        <p:sp>
          <p:nvSpPr>
            <p:cNvPr id="3" name="Rounded Rectangle 2">
              <a:extLst>
                <a:ext uri="{FF2B5EF4-FFF2-40B4-BE49-F238E27FC236}">
                  <a16:creationId xmlns:a16="http://schemas.microsoft.com/office/drawing/2014/main" id="{219D17E5-94D1-1CAC-E798-97BBC161097E}"/>
                </a:ext>
              </a:extLst>
            </p:cNvPr>
            <p:cNvSpPr/>
            <p:nvPr/>
          </p:nvSpPr>
          <p:spPr>
            <a:xfrm>
              <a:off x="6095" y="77325"/>
              <a:ext cx="12191999"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a:extLst>
                <a:ext uri="{FF2B5EF4-FFF2-40B4-BE49-F238E27FC236}">
                  <a16:creationId xmlns:a16="http://schemas.microsoft.com/office/drawing/2014/main" id="{442A31CA-D91B-FAC6-F8FA-09994A4849D0}"/>
                </a:ext>
              </a:extLst>
            </p:cNvPr>
            <p:cNvSpPr/>
            <p:nvPr/>
          </p:nvSpPr>
          <p:spPr>
            <a:xfrm>
              <a:off x="103631" y="143301"/>
              <a:ext cx="11984736"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3CCA7FCF-09E3-6C8A-C5F9-ECC0FF2354E5}"/>
              </a:ext>
            </a:extLst>
          </p:cNvPr>
          <p:cNvSpPr txBox="1"/>
          <p:nvPr/>
        </p:nvSpPr>
        <p:spPr>
          <a:xfrm>
            <a:off x="72117" y="439059"/>
            <a:ext cx="12047765" cy="553998"/>
          </a:xfrm>
          <a:prstGeom prst="rect">
            <a:avLst/>
          </a:prstGeom>
          <a:noFill/>
        </p:spPr>
        <p:txBody>
          <a:bodyPr wrap="square" rtlCol="0">
            <a:spAutoFit/>
          </a:bodyPr>
          <a:lstStyle/>
          <a:p>
            <a:pPr algn="ctr"/>
            <a:r>
              <a:rPr lang="en-US" sz="3000" spc="80">
                <a:solidFill>
                  <a:srgbClr val="E5E9D0"/>
                </a:solidFill>
                <a:latin typeface="Hardwick WF" pitchFamily="2" charset="0"/>
              </a:rPr>
              <a:t>HOW TAX POLICY HAS PADDED POCKETS</a:t>
            </a:r>
            <a:endParaRPr lang="en-US" sz="3000" spc="80" dirty="0">
              <a:solidFill>
                <a:srgbClr val="E5E9D0"/>
              </a:solidFill>
              <a:latin typeface="Hardwick WF" pitchFamily="2" charset="0"/>
            </a:endParaRPr>
          </a:p>
        </p:txBody>
      </p:sp>
      <p:sp>
        <p:nvSpPr>
          <p:cNvPr id="54" name="Rounded Rectangle 53">
            <a:extLst>
              <a:ext uri="{FF2B5EF4-FFF2-40B4-BE49-F238E27FC236}">
                <a16:creationId xmlns:a16="http://schemas.microsoft.com/office/drawing/2014/main" id="{E17F4074-7731-14EE-503B-4CCAB1B180F9}"/>
              </a:ext>
            </a:extLst>
          </p:cNvPr>
          <p:cNvSpPr/>
          <p:nvPr/>
        </p:nvSpPr>
        <p:spPr>
          <a:xfrm>
            <a:off x="432118" y="2458976"/>
            <a:ext cx="3380126" cy="1245731"/>
          </a:xfrm>
          <a:prstGeom prst="roundRect">
            <a:avLst>
              <a:gd name="adj" fmla="val 2273"/>
            </a:avLst>
          </a:prstGeom>
          <a:solidFill>
            <a:schemeClr val="tx1">
              <a:lumMod val="85000"/>
              <a:lumOff val="15000"/>
            </a:schemeClr>
          </a:solidFill>
          <a:ln>
            <a:noFill/>
            <a:prstDash val="sysDot"/>
          </a:ln>
          <a:effectLst>
            <a:outerShdw blurRad="241974" dist="38100" dir="18900000" sx="102332" sy="102332" algn="bl" rotWithShape="0">
              <a:prstClr val="black">
                <a:alpha val="4456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ounded Rectangle 55">
            <a:extLst>
              <a:ext uri="{FF2B5EF4-FFF2-40B4-BE49-F238E27FC236}">
                <a16:creationId xmlns:a16="http://schemas.microsoft.com/office/drawing/2014/main" id="{0700EB44-E1C9-2FA2-EE23-8DCDA16C4DA4}"/>
              </a:ext>
            </a:extLst>
          </p:cNvPr>
          <p:cNvSpPr/>
          <p:nvPr/>
        </p:nvSpPr>
        <p:spPr>
          <a:xfrm>
            <a:off x="1418568" y="4779224"/>
            <a:ext cx="4066221" cy="1308505"/>
          </a:xfrm>
          <a:prstGeom prst="roundRect">
            <a:avLst>
              <a:gd name="adj" fmla="val 2273"/>
            </a:avLst>
          </a:prstGeom>
          <a:solidFill>
            <a:schemeClr val="tx1">
              <a:lumMod val="85000"/>
              <a:lumOff val="15000"/>
            </a:schemeClr>
          </a:solidFill>
          <a:ln>
            <a:noFill/>
          </a:ln>
          <a:effectLst>
            <a:outerShdw blurRad="241974" dist="38100" dir="18900000" sx="102332" sy="102332" algn="bl" rotWithShape="0">
              <a:prstClr val="black">
                <a:alpha val="4456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ounded Rectangle 56">
            <a:extLst>
              <a:ext uri="{FF2B5EF4-FFF2-40B4-BE49-F238E27FC236}">
                <a16:creationId xmlns:a16="http://schemas.microsoft.com/office/drawing/2014/main" id="{EDBA2B03-99C5-F470-A4B9-B9B7B20A5547}"/>
              </a:ext>
            </a:extLst>
          </p:cNvPr>
          <p:cNvSpPr/>
          <p:nvPr/>
        </p:nvSpPr>
        <p:spPr>
          <a:xfrm>
            <a:off x="5640700" y="2523085"/>
            <a:ext cx="2610408" cy="2108039"/>
          </a:xfrm>
          <a:prstGeom prst="roundRect">
            <a:avLst>
              <a:gd name="adj" fmla="val 2273"/>
            </a:avLst>
          </a:prstGeom>
          <a:solidFill>
            <a:schemeClr val="tx1">
              <a:lumMod val="85000"/>
              <a:lumOff val="15000"/>
            </a:schemeClr>
          </a:solidFill>
          <a:ln>
            <a:noFill/>
          </a:ln>
          <a:effectLst>
            <a:outerShdw blurRad="241974" dist="38100" dir="18900000" sx="102332" sy="102332" algn="bl" rotWithShape="0">
              <a:prstClr val="black">
                <a:alpha val="4456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ounded Rectangle 57">
            <a:extLst>
              <a:ext uri="{FF2B5EF4-FFF2-40B4-BE49-F238E27FC236}">
                <a16:creationId xmlns:a16="http://schemas.microsoft.com/office/drawing/2014/main" id="{C68D06F3-D1AA-5BC0-447D-E4DEAF670B71}"/>
              </a:ext>
            </a:extLst>
          </p:cNvPr>
          <p:cNvSpPr/>
          <p:nvPr/>
        </p:nvSpPr>
        <p:spPr>
          <a:xfrm>
            <a:off x="8768564" y="4511966"/>
            <a:ext cx="3052405" cy="1542724"/>
          </a:xfrm>
          <a:prstGeom prst="roundRect">
            <a:avLst>
              <a:gd name="adj" fmla="val 1039"/>
            </a:avLst>
          </a:prstGeom>
          <a:solidFill>
            <a:schemeClr val="tx1">
              <a:lumMod val="85000"/>
              <a:lumOff val="15000"/>
            </a:schemeClr>
          </a:solidFill>
          <a:ln>
            <a:noFill/>
          </a:ln>
          <a:effectLst>
            <a:outerShdw blurRad="241974" dist="38100" dir="18900000" sx="102332" sy="102332" algn="bl" rotWithShape="0">
              <a:prstClr val="black">
                <a:alpha val="4456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extBox 61">
            <a:extLst>
              <a:ext uri="{FF2B5EF4-FFF2-40B4-BE49-F238E27FC236}">
                <a16:creationId xmlns:a16="http://schemas.microsoft.com/office/drawing/2014/main" id="{F67A62BF-4846-BB4D-7406-D11C1EF87798}"/>
              </a:ext>
            </a:extLst>
          </p:cNvPr>
          <p:cNvSpPr txBox="1"/>
          <p:nvPr/>
        </p:nvSpPr>
        <p:spPr>
          <a:xfrm>
            <a:off x="343766" y="1784352"/>
            <a:ext cx="3400872" cy="584775"/>
          </a:xfrm>
          <a:prstGeom prst="rect">
            <a:avLst/>
          </a:prstGeom>
          <a:noFill/>
        </p:spPr>
        <p:txBody>
          <a:bodyPr wrap="square" rtlCol="0">
            <a:spAutoFit/>
          </a:bodyPr>
          <a:lstStyle/>
          <a:p>
            <a:pPr algn="ctr"/>
            <a:r>
              <a:rPr lang="en-US" sz="1600" spc="40" dirty="0">
                <a:solidFill>
                  <a:srgbClr val="E5E9D0"/>
                </a:solidFill>
                <a:latin typeface="Avenir Next Medium" panose="020B0503020202020204" pitchFamily="34" charset="0"/>
              </a:rPr>
              <a:t>Economic Recovery</a:t>
            </a:r>
          </a:p>
          <a:p>
            <a:pPr algn="ctr"/>
            <a:r>
              <a:rPr lang="en-US" sz="1600" spc="40" dirty="0">
                <a:solidFill>
                  <a:srgbClr val="E5E9D0"/>
                </a:solidFill>
                <a:latin typeface="Avenir Next Medium" panose="020B0503020202020204" pitchFamily="34" charset="0"/>
              </a:rPr>
              <a:t> Tax Act of 1981</a:t>
            </a:r>
          </a:p>
        </p:txBody>
      </p:sp>
      <p:sp>
        <p:nvSpPr>
          <p:cNvPr id="63" name="TextBox 62">
            <a:extLst>
              <a:ext uri="{FF2B5EF4-FFF2-40B4-BE49-F238E27FC236}">
                <a16:creationId xmlns:a16="http://schemas.microsoft.com/office/drawing/2014/main" id="{374754AD-10F7-15A8-97EE-CF62A23E1A14}"/>
              </a:ext>
            </a:extLst>
          </p:cNvPr>
          <p:cNvSpPr txBox="1"/>
          <p:nvPr/>
        </p:nvSpPr>
        <p:spPr>
          <a:xfrm>
            <a:off x="1258563" y="4405899"/>
            <a:ext cx="4424552" cy="338554"/>
          </a:xfrm>
          <a:prstGeom prst="rect">
            <a:avLst/>
          </a:prstGeom>
          <a:noFill/>
        </p:spPr>
        <p:txBody>
          <a:bodyPr wrap="square" rtlCol="0">
            <a:spAutoFit/>
          </a:bodyPr>
          <a:lstStyle/>
          <a:p>
            <a:pPr algn="ctr"/>
            <a:r>
              <a:rPr lang="en-US" sz="1600" spc="40" dirty="0">
                <a:solidFill>
                  <a:srgbClr val="E5E9D0"/>
                </a:solidFill>
                <a:latin typeface="Avenir Next Medium" panose="020B0503020202020204" pitchFamily="34" charset="0"/>
              </a:rPr>
              <a:t>Tax Reform Act of 1986</a:t>
            </a:r>
          </a:p>
        </p:txBody>
      </p:sp>
      <p:sp>
        <p:nvSpPr>
          <p:cNvPr id="79" name="TextBox 78">
            <a:extLst>
              <a:ext uri="{FF2B5EF4-FFF2-40B4-BE49-F238E27FC236}">
                <a16:creationId xmlns:a16="http://schemas.microsoft.com/office/drawing/2014/main" id="{04F0692D-319C-CE63-FFA4-C258A41BD148}"/>
              </a:ext>
            </a:extLst>
          </p:cNvPr>
          <p:cNvSpPr txBox="1"/>
          <p:nvPr/>
        </p:nvSpPr>
        <p:spPr>
          <a:xfrm>
            <a:off x="631421" y="2564060"/>
            <a:ext cx="4067514" cy="965008"/>
          </a:xfrm>
          <a:prstGeom prst="rect">
            <a:avLst/>
          </a:prstGeom>
          <a:noFill/>
        </p:spPr>
        <p:txBody>
          <a:bodyPr wrap="square" rtlCol="0">
            <a:spAutoFit/>
          </a:bodyPr>
          <a:lstStyle/>
          <a:p>
            <a:pPr>
              <a:lnSpc>
                <a:spcPts val="2300"/>
              </a:lnSpc>
            </a:pPr>
            <a:r>
              <a:rPr lang="en-US" sz="1600" dirty="0">
                <a:solidFill>
                  <a:schemeClr val="bg1"/>
                </a:solidFill>
                <a:latin typeface="Courier New" panose="02070309020205020404" pitchFamily="49" charset="0"/>
                <a:cs typeface="Courier New" panose="02070309020205020404" pitchFamily="49" charset="0"/>
              </a:rPr>
              <a:t>Caused </a:t>
            </a:r>
            <a:r>
              <a:rPr lang="en-US" sz="2000" dirty="0">
                <a:solidFill>
                  <a:srgbClr val="FF7250"/>
                </a:solidFill>
                <a:latin typeface="Hardwick WF" pitchFamily="2" charset="0"/>
                <a:cs typeface="Courier New" panose="02070309020205020404" pitchFamily="49" charset="0"/>
              </a:rPr>
              <a:t>70% </a:t>
            </a:r>
            <a:r>
              <a:rPr lang="en-US" sz="1600" dirty="0">
                <a:solidFill>
                  <a:schemeClr val="bg1"/>
                </a:solidFill>
                <a:latin typeface="Courier New" panose="02070309020205020404" pitchFamily="49" charset="0"/>
                <a:cs typeface="Courier New" panose="02070309020205020404" pitchFamily="49" charset="0"/>
              </a:rPr>
              <a:t>cut in Dept. </a:t>
            </a:r>
          </a:p>
          <a:p>
            <a:pPr>
              <a:lnSpc>
                <a:spcPts val="2300"/>
              </a:lnSpc>
            </a:pPr>
            <a:r>
              <a:rPr lang="en-US" sz="1600" dirty="0">
                <a:solidFill>
                  <a:schemeClr val="bg1"/>
                </a:solidFill>
                <a:latin typeface="Courier New" panose="02070309020205020404" pitchFamily="49" charset="0"/>
                <a:cs typeface="Courier New" panose="02070309020205020404" pitchFamily="49" charset="0"/>
              </a:rPr>
              <a:t>of Housing and Urban Development funding</a:t>
            </a:r>
            <a:endParaRPr lang="en-US" sz="2000" dirty="0">
              <a:solidFill>
                <a:srgbClr val="FF7250"/>
              </a:solidFill>
              <a:latin typeface="Hardwick WF" pitchFamily="2" charset="0"/>
              <a:cs typeface="Courier New" panose="02070309020205020404" pitchFamily="49" charset="0"/>
            </a:endParaRPr>
          </a:p>
        </p:txBody>
      </p:sp>
      <p:sp>
        <p:nvSpPr>
          <p:cNvPr id="81" name="TextBox 80">
            <a:extLst>
              <a:ext uri="{FF2B5EF4-FFF2-40B4-BE49-F238E27FC236}">
                <a16:creationId xmlns:a16="http://schemas.microsoft.com/office/drawing/2014/main" id="{50FEE9B2-4213-D08A-489B-CB6629206D23}"/>
              </a:ext>
            </a:extLst>
          </p:cNvPr>
          <p:cNvSpPr txBox="1"/>
          <p:nvPr/>
        </p:nvSpPr>
        <p:spPr>
          <a:xfrm>
            <a:off x="1571501" y="4930651"/>
            <a:ext cx="4497440" cy="965008"/>
          </a:xfrm>
          <a:prstGeom prst="rect">
            <a:avLst/>
          </a:prstGeom>
          <a:noFill/>
        </p:spPr>
        <p:txBody>
          <a:bodyPr wrap="square" rtlCol="0">
            <a:spAutoFit/>
          </a:bodyPr>
          <a:lstStyle/>
          <a:p>
            <a:pPr>
              <a:lnSpc>
                <a:spcPts val="2300"/>
              </a:lnSpc>
            </a:pPr>
            <a:r>
              <a:rPr lang="en-US" sz="1600" dirty="0">
                <a:solidFill>
                  <a:schemeClr val="bg1"/>
                </a:solidFill>
                <a:latin typeface="Courier New" panose="02070309020205020404" pitchFamily="49" charset="0"/>
                <a:cs typeface="Courier New" panose="02070309020205020404" pitchFamily="49" charset="0"/>
              </a:rPr>
              <a:t>Lowered corporate and capital </a:t>
            </a:r>
          </a:p>
          <a:p>
            <a:pPr>
              <a:lnSpc>
                <a:spcPts val="2300"/>
              </a:lnSpc>
            </a:pPr>
            <a:r>
              <a:rPr lang="en-US" sz="1600" dirty="0">
                <a:solidFill>
                  <a:schemeClr val="bg1"/>
                </a:solidFill>
                <a:latin typeface="Courier New" panose="02070309020205020404" pitchFamily="49" charset="0"/>
                <a:cs typeface="Courier New" panose="02070309020205020404" pitchFamily="49" charset="0"/>
              </a:rPr>
              <a:t>gains tax rates, and halved </a:t>
            </a:r>
          </a:p>
          <a:p>
            <a:pPr>
              <a:lnSpc>
                <a:spcPts val="2300"/>
              </a:lnSpc>
            </a:pPr>
            <a:r>
              <a:rPr lang="en-US" sz="1600" dirty="0">
                <a:solidFill>
                  <a:schemeClr val="bg1"/>
                </a:solidFill>
                <a:latin typeface="Courier New" panose="02070309020205020404" pitchFamily="49" charset="0"/>
                <a:cs typeface="Courier New" panose="02070309020205020404" pitchFamily="49" charset="0"/>
              </a:rPr>
              <a:t>top individual tax rates</a:t>
            </a:r>
          </a:p>
        </p:txBody>
      </p:sp>
      <p:sp>
        <p:nvSpPr>
          <p:cNvPr id="82" name="TextBox 81">
            <a:extLst>
              <a:ext uri="{FF2B5EF4-FFF2-40B4-BE49-F238E27FC236}">
                <a16:creationId xmlns:a16="http://schemas.microsoft.com/office/drawing/2014/main" id="{810A5981-2E5A-01E7-061C-754D22CE78D9}"/>
              </a:ext>
            </a:extLst>
          </p:cNvPr>
          <p:cNvSpPr txBox="1"/>
          <p:nvPr/>
        </p:nvSpPr>
        <p:spPr>
          <a:xfrm>
            <a:off x="5813260" y="2630563"/>
            <a:ext cx="3055544" cy="1849865"/>
          </a:xfrm>
          <a:prstGeom prst="rect">
            <a:avLst/>
          </a:prstGeom>
          <a:noFill/>
        </p:spPr>
        <p:txBody>
          <a:bodyPr wrap="square" rtlCol="0">
            <a:spAutoFit/>
          </a:bodyPr>
          <a:lstStyle/>
          <a:p>
            <a:pPr>
              <a:lnSpc>
                <a:spcPts val="2300"/>
              </a:lnSpc>
            </a:pPr>
            <a:r>
              <a:rPr lang="en-US" sz="1600" dirty="0">
                <a:solidFill>
                  <a:schemeClr val="bg1"/>
                </a:solidFill>
                <a:latin typeface="Courier New" panose="02070309020205020404" pitchFamily="49" charset="0"/>
                <a:cs typeface="Courier New" panose="02070309020205020404" pitchFamily="49" charset="0"/>
              </a:rPr>
              <a:t>Estate tax phase-</a:t>
            </a:r>
          </a:p>
          <a:p>
            <a:pPr>
              <a:lnSpc>
                <a:spcPts val="2300"/>
              </a:lnSpc>
            </a:pPr>
            <a:r>
              <a:rPr lang="en-US" sz="1600" dirty="0">
                <a:solidFill>
                  <a:schemeClr val="bg1"/>
                </a:solidFill>
                <a:latin typeface="Courier New" panose="02070309020205020404" pitchFamily="49" charset="0"/>
                <a:cs typeface="Courier New" panose="02070309020205020404" pitchFamily="49" charset="0"/>
              </a:rPr>
              <a:t>out favored rich</a:t>
            </a:r>
          </a:p>
          <a:p>
            <a:pPr>
              <a:lnSpc>
                <a:spcPts val="2300"/>
              </a:lnSpc>
            </a:pPr>
            <a:endParaRPr lang="en-US" sz="1600" dirty="0">
              <a:solidFill>
                <a:schemeClr val="bg1"/>
              </a:solidFill>
              <a:latin typeface="Courier New" panose="02070309020205020404" pitchFamily="49" charset="0"/>
              <a:cs typeface="Courier New" panose="02070309020205020404" pitchFamily="49" charset="0"/>
            </a:endParaRPr>
          </a:p>
          <a:p>
            <a:pPr>
              <a:lnSpc>
                <a:spcPts val="2300"/>
              </a:lnSpc>
            </a:pPr>
            <a:r>
              <a:rPr lang="en-US" sz="1600" dirty="0">
                <a:solidFill>
                  <a:schemeClr val="bg1"/>
                </a:solidFill>
                <a:latin typeface="Courier New" panose="02070309020205020404" pitchFamily="49" charset="0"/>
                <a:cs typeface="Courier New" panose="02070309020205020404" pitchFamily="49" charset="0"/>
              </a:rPr>
              <a:t>Lowered taxes on dividends and </a:t>
            </a:r>
          </a:p>
          <a:p>
            <a:pPr>
              <a:lnSpc>
                <a:spcPts val="2300"/>
              </a:lnSpc>
            </a:pPr>
            <a:r>
              <a:rPr lang="en-US" sz="1600" dirty="0">
                <a:solidFill>
                  <a:schemeClr val="bg1"/>
                </a:solidFill>
                <a:latin typeface="Courier New" panose="02070309020205020404" pitchFamily="49" charset="0"/>
                <a:cs typeface="Courier New" panose="02070309020205020404" pitchFamily="49" charset="0"/>
              </a:rPr>
              <a:t>capital gains</a:t>
            </a:r>
          </a:p>
        </p:txBody>
      </p:sp>
      <p:sp>
        <p:nvSpPr>
          <p:cNvPr id="83" name="TextBox 82">
            <a:extLst>
              <a:ext uri="{FF2B5EF4-FFF2-40B4-BE49-F238E27FC236}">
                <a16:creationId xmlns:a16="http://schemas.microsoft.com/office/drawing/2014/main" id="{43122DA4-D3C8-FD16-1AB6-8AF063E62D9F}"/>
              </a:ext>
            </a:extLst>
          </p:cNvPr>
          <p:cNvSpPr txBox="1"/>
          <p:nvPr/>
        </p:nvSpPr>
        <p:spPr>
          <a:xfrm>
            <a:off x="9026943" y="4631125"/>
            <a:ext cx="3485641" cy="1275349"/>
          </a:xfrm>
          <a:prstGeom prst="rect">
            <a:avLst/>
          </a:prstGeom>
          <a:noFill/>
        </p:spPr>
        <p:txBody>
          <a:bodyPr wrap="square" rtlCol="0">
            <a:spAutoFit/>
          </a:bodyPr>
          <a:lstStyle/>
          <a:p>
            <a:pPr>
              <a:lnSpc>
                <a:spcPts val="2300"/>
              </a:lnSpc>
            </a:pPr>
            <a:r>
              <a:rPr lang="en-US" sz="1600" dirty="0">
                <a:solidFill>
                  <a:schemeClr val="bg1"/>
                </a:solidFill>
                <a:latin typeface="Courier New" panose="02070309020205020404" pitchFamily="49" charset="0"/>
                <a:cs typeface="Courier New" panose="02070309020205020404" pitchFamily="49" charset="0"/>
              </a:rPr>
              <a:t>Will reduce public investment by an </a:t>
            </a:r>
          </a:p>
          <a:p>
            <a:pPr>
              <a:lnSpc>
                <a:spcPts val="2300"/>
              </a:lnSpc>
            </a:pPr>
            <a:r>
              <a:rPr lang="en-US" sz="1600" dirty="0">
                <a:solidFill>
                  <a:schemeClr val="bg1"/>
                </a:solidFill>
                <a:latin typeface="Courier New" panose="02070309020205020404" pitchFamily="49" charset="0"/>
                <a:cs typeface="Courier New" panose="02070309020205020404" pitchFamily="49" charset="0"/>
              </a:rPr>
              <a:t>estimated </a:t>
            </a:r>
            <a:r>
              <a:rPr lang="en-US" sz="2000" dirty="0">
                <a:solidFill>
                  <a:srgbClr val="FF7250"/>
                </a:solidFill>
                <a:latin typeface="Hardwick WF" pitchFamily="2" charset="0"/>
                <a:cs typeface="Courier New" panose="02070309020205020404" pitchFamily="49" charset="0"/>
              </a:rPr>
              <a:t>$1.9 </a:t>
            </a:r>
          </a:p>
          <a:p>
            <a:pPr>
              <a:lnSpc>
                <a:spcPts val="2300"/>
              </a:lnSpc>
            </a:pPr>
            <a:r>
              <a:rPr lang="en-US" sz="2000" dirty="0">
                <a:solidFill>
                  <a:srgbClr val="FF7250"/>
                </a:solidFill>
                <a:latin typeface="Hardwick WF" pitchFamily="2" charset="0"/>
                <a:cs typeface="Courier New" panose="02070309020205020404" pitchFamily="49" charset="0"/>
              </a:rPr>
              <a:t>TRILLION</a:t>
            </a:r>
            <a:r>
              <a:rPr lang="en-US" sz="1600" dirty="0">
                <a:solidFill>
                  <a:schemeClr val="bg1"/>
                </a:solidFill>
                <a:latin typeface="Courier New" panose="02070309020205020404" pitchFamily="49" charset="0"/>
                <a:cs typeface="Courier New" panose="02070309020205020404" pitchFamily="49" charset="0"/>
              </a:rPr>
              <a:t> by 2027</a:t>
            </a:r>
          </a:p>
        </p:txBody>
      </p:sp>
      <p:sp>
        <p:nvSpPr>
          <p:cNvPr id="2" name="TextBox 1">
            <a:extLst>
              <a:ext uri="{FF2B5EF4-FFF2-40B4-BE49-F238E27FC236}">
                <a16:creationId xmlns:a16="http://schemas.microsoft.com/office/drawing/2014/main" id="{8C56F95A-E8EA-9D6E-3AB1-7CBFAE3228FE}"/>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2574819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6C01D681-2189-8E49-F5C5-FA393ED6CE73}"/>
              </a:ext>
            </a:extLst>
          </p:cNvPr>
          <p:cNvSpPr/>
          <p:nvPr/>
        </p:nvSpPr>
        <p:spPr>
          <a:xfrm>
            <a:off x="5314505" y="1038398"/>
            <a:ext cx="70718" cy="517358"/>
          </a:xfrm>
          <a:custGeom>
            <a:avLst/>
            <a:gdLst>
              <a:gd name="connsiteX0" fmla="*/ 51856 w 142939"/>
              <a:gd name="connsiteY0" fmla="*/ 0 h 517358"/>
              <a:gd name="connsiteX1" fmla="*/ 3730 w 142939"/>
              <a:gd name="connsiteY1" fmla="*/ 184484 h 517358"/>
              <a:gd name="connsiteX2" fmla="*/ 140088 w 142939"/>
              <a:gd name="connsiteY2" fmla="*/ 300789 h 517358"/>
              <a:gd name="connsiteX3" fmla="*/ 91961 w 142939"/>
              <a:gd name="connsiteY3" fmla="*/ 449179 h 517358"/>
              <a:gd name="connsiteX4" fmla="*/ 39824 w 142939"/>
              <a:gd name="connsiteY4" fmla="*/ 517358 h 517358"/>
              <a:gd name="connsiteX0" fmla="*/ 15367 w 104142"/>
              <a:gd name="connsiteY0" fmla="*/ 0 h 517358"/>
              <a:gd name="connsiteX1" fmla="*/ 22779 w 104142"/>
              <a:gd name="connsiteY1" fmla="*/ 162712 h 517358"/>
              <a:gd name="connsiteX2" fmla="*/ 103599 w 104142"/>
              <a:gd name="connsiteY2" fmla="*/ 300789 h 517358"/>
              <a:gd name="connsiteX3" fmla="*/ 55472 w 104142"/>
              <a:gd name="connsiteY3" fmla="*/ 449179 h 517358"/>
              <a:gd name="connsiteX4" fmla="*/ 3335 w 104142"/>
              <a:gd name="connsiteY4" fmla="*/ 517358 h 517358"/>
              <a:gd name="connsiteX0" fmla="*/ 15367 w 127115"/>
              <a:gd name="connsiteY0" fmla="*/ 0 h 517358"/>
              <a:gd name="connsiteX1" fmla="*/ 22779 w 127115"/>
              <a:gd name="connsiteY1" fmla="*/ 162712 h 517358"/>
              <a:gd name="connsiteX2" fmla="*/ 103599 w 127115"/>
              <a:gd name="connsiteY2" fmla="*/ 300789 h 517358"/>
              <a:gd name="connsiteX3" fmla="*/ 120268 w 127115"/>
              <a:gd name="connsiteY3" fmla="*/ 449179 h 517358"/>
              <a:gd name="connsiteX4" fmla="*/ 3335 w 127115"/>
              <a:gd name="connsiteY4" fmla="*/ 517358 h 517358"/>
              <a:gd name="connsiteX0" fmla="*/ 15367 w 120268"/>
              <a:gd name="connsiteY0" fmla="*/ 0 h 517358"/>
              <a:gd name="connsiteX1" fmla="*/ 22779 w 120268"/>
              <a:gd name="connsiteY1" fmla="*/ 162712 h 517358"/>
              <a:gd name="connsiteX2" fmla="*/ 103599 w 120268"/>
              <a:gd name="connsiteY2" fmla="*/ 300789 h 517358"/>
              <a:gd name="connsiteX3" fmla="*/ 120268 w 120268"/>
              <a:gd name="connsiteY3" fmla="*/ 449179 h 517358"/>
              <a:gd name="connsiteX4" fmla="*/ 3335 w 120268"/>
              <a:gd name="connsiteY4" fmla="*/ 517358 h 517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68" h="517358">
                <a:moveTo>
                  <a:pt x="15367" y="0"/>
                </a:moveTo>
                <a:cubicBezTo>
                  <a:pt x="-16049" y="67176"/>
                  <a:pt x="8074" y="112581"/>
                  <a:pt x="22779" y="162712"/>
                </a:cubicBezTo>
                <a:cubicBezTo>
                  <a:pt x="37484" y="212843"/>
                  <a:pt x="87351" y="253045"/>
                  <a:pt x="103599" y="300789"/>
                </a:cubicBezTo>
                <a:cubicBezTo>
                  <a:pt x="119847" y="348534"/>
                  <a:pt x="-29639" y="445741"/>
                  <a:pt x="120268" y="449179"/>
                </a:cubicBezTo>
                <a:cubicBezTo>
                  <a:pt x="103557" y="485274"/>
                  <a:pt x="21048" y="501316"/>
                  <a:pt x="3335" y="517358"/>
                </a:cubicBezTo>
              </a:path>
            </a:pathLst>
          </a:custGeom>
          <a:noFill/>
          <a:ln w="19050">
            <a:solidFill>
              <a:srgbClr val="FF72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4">
            <a:extLst>
              <a:ext uri="{FF2B5EF4-FFF2-40B4-BE49-F238E27FC236}">
                <a16:creationId xmlns:a16="http://schemas.microsoft.com/office/drawing/2014/main" id="{B852332B-86AD-49A3-32D4-DC3E9E0940E0}"/>
              </a:ext>
            </a:extLst>
          </p:cNvPr>
          <p:cNvSpPr/>
          <p:nvPr/>
        </p:nvSpPr>
        <p:spPr>
          <a:xfrm>
            <a:off x="6942054" y="1024330"/>
            <a:ext cx="51027" cy="545493"/>
          </a:xfrm>
          <a:custGeom>
            <a:avLst/>
            <a:gdLst>
              <a:gd name="connsiteX0" fmla="*/ 51856 w 142939"/>
              <a:gd name="connsiteY0" fmla="*/ 0 h 517358"/>
              <a:gd name="connsiteX1" fmla="*/ 3730 w 142939"/>
              <a:gd name="connsiteY1" fmla="*/ 184484 h 517358"/>
              <a:gd name="connsiteX2" fmla="*/ 140088 w 142939"/>
              <a:gd name="connsiteY2" fmla="*/ 300789 h 517358"/>
              <a:gd name="connsiteX3" fmla="*/ 91961 w 142939"/>
              <a:gd name="connsiteY3" fmla="*/ 449179 h 517358"/>
              <a:gd name="connsiteX4" fmla="*/ 39824 w 142939"/>
              <a:gd name="connsiteY4" fmla="*/ 517358 h 517358"/>
              <a:gd name="connsiteX0" fmla="*/ 15367 w 104142"/>
              <a:gd name="connsiteY0" fmla="*/ 0 h 517358"/>
              <a:gd name="connsiteX1" fmla="*/ 22779 w 104142"/>
              <a:gd name="connsiteY1" fmla="*/ 162712 h 517358"/>
              <a:gd name="connsiteX2" fmla="*/ 103599 w 104142"/>
              <a:gd name="connsiteY2" fmla="*/ 300789 h 517358"/>
              <a:gd name="connsiteX3" fmla="*/ 55472 w 104142"/>
              <a:gd name="connsiteY3" fmla="*/ 449179 h 517358"/>
              <a:gd name="connsiteX4" fmla="*/ 3335 w 104142"/>
              <a:gd name="connsiteY4" fmla="*/ 517358 h 517358"/>
              <a:gd name="connsiteX0" fmla="*/ 15367 w 127115"/>
              <a:gd name="connsiteY0" fmla="*/ 0 h 517358"/>
              <a:gd name="connsiteX1" fmla="*/ 22779 w 127115"/>
              <a:gd name="connsiteY1" fmla="*/ 162712 h 517358"/>
              <a:gd name="connsiteX2" fmla="*/ 103599 w 127115"/>
              <a:gd name="connsiteY2" fmla="*/ 300789 h 517358"/>
              <a:gd name="connsiteX3" fmla="*/ 120268 w 127115"/>
              <a:gd name="connsiteY3" fmla="*/ 449179 h 517358"/>
              <a:gd name="connsiteX4" fmla="*/ 3335 w 127115"/>
              <a:gd name="connsiteY4" fmla="*/ 517358 h 517358"/>
              <a:gd name="connsiteX0" fmla="*/ 15367 w 120268"/>
              <a:gd name="connsiteY0" fmla="*/ 0 h 517358"/>
              <a:gd name="connsiteX1" fmla="*/ 22779 w 120268"/>
              <a:gd name="connsiteY1" fmla="*/ 162712 h 517358"/>
              <a:gd name="connsiteX2" fmla="*/ 103599 w 120268"/>
              <a:gd name="connsiteY2" fmla="*/ 300789 h 517358"/>
              <a:gd name="connsiteX3" fmla="*/ 120268 w 120268"/>
              <a:gd name="connsiteY3" fmla="*/ 449179 h 517358"/>
              <a:gd name="connsiteX4" fmla="*/ 3335 w 120268"/>
              <a:gd name="connsiteY4" fmla="*/ 517358 h 517358"/>
              <a:gd name="connsiteX0" fmla="*/ 12032 w 116933"/>
              <a:gd name="connsiteY0" fmla="*/ 0 h 517358"/>
              <a:gd name="connsiteX1" fmla="*/ 102751 w 116933"/>
              <a:gd name="connsiteY1" fmla="*/ 168155 h 517358"/>
              <a:gd name="connsiteX2" fmla="*/ 100264 w 116933"/>
              <a:gd name="connsiteY2" fmla="*/ 300789 h 517358"/>
              <a:gd name="connsiteX3" fmla="*/ 116933 w 116933"/>
              <a:gd name="connsiteY3" fmla="*/ 449179 h 517358"/>
              <a:gd name="connsiteX4" fmla="*/ 0 w 116933"/>
              <a:gd name="connsiteY4" fmla="*/ 517358 h 517358"/>
              <a:gd name="connsiteX0" fmla="*/ 23047 w 127948"/>
              <a:gd name="connsiteY0" fmla="*/ 0 h 517358"/>
              <a:gd name="connsiteX1" fmla="*/ 113766 w 127948"/>
              <a:gd name="connsiteY1" fmla="*/ 168155 h 517358"/>
              <a:gd name="connsiteX2" fmla="*/ 202 w 127948"/>
              <a:gd name="connsiteY2" fmla="*/ 306232 h 517358"/>
              <a:gd name="connsiteX3" fmla="*/ 127948 w 127948"/>
              <a:gd name="connsiteY3" fmla="*/ 449179 h 517358"/>
              <a:gd name="connsiteX4" fmla="*/ 11015 w 127948"/>
              <a:gd name="connsiteY4" fmla="*/ 517358 h 517358"/>
              <a:gd name="connsiteX0" fmla="*/ 12032 w 116933"/>
              <a:gd name="connsiteY0" fmla="*/ 0 h 517358"/>
              <a:gd name="connsiteX1" fmla="*/ 102751 w 116933"/>
              <a:gd name="connsiteY1" fmla="*/ 168155 h 517358"/>
              <a:gd name="connsiteX2" fmla="*/ 53983 w 116933"/>
              <a:gd name="connsiteY2" fmla="*/ 338889 h 517358"/>
              <a:gd name="connsiteX3" fmla="*/ 116933 w 116933"/>
              <a:gd name="connsiteY3" fmla="*/ 449179 h 517358"/>
              <a:gd name="connsiteX4" fmla="*/ 0 w 116933"/>
              <a:gd name="connsiteY4" fmla="*/ 517358 h 517358"/>
              <a:gd name="connsiteX0" fmla="*/ 12032 w 116933"/>
              <a:gd name="connsiteY0" fmla="*/ 0 h 517358"/>
              <a:gd name="connsiteX1" fmla="*/ 56469 w 116933"/>
              <a:gd name="connsiteY1" fmla="*/ 184484 h 517358"/>
              <a:gd name="connsiteX2" fmla="*/ 53983 w 116933"/>
              <a:gd name="connsiteY2" fmla="*/ 338889 h 517358"/>
              <a:gd name="connsiteX3" fmla="*/ 116933 w 116933"/>
              <a:gd name="connsiteY3" fmla="*/ 449179 h 517358"/>
              <a:gd name="connsiteX4" fmla="*/ 0 w 116933"/>
              <a:gd name="connsiteY4" fmla="*/ 517358 h 517358"/>
              <a:gd name="connsiteX0" fmla="*/ 30471 w 135372"/>
              <a:gd name="connsiteY0" fmla="*/ 0 h 517358"/>
              <a:gd name="connsiteX1" fmla="*/ 3135 w 135372"/>
              <a:gd name="connsiteY1" fmla="*/ 219653 h 517358"/>
              <a:gd name="connsiteX2" fmla="*/ 72422 w 135372"/>
              <a:gd name="connsiteY2" fmla="*/ 338889 h 517358"/>
              <a:gd name="connsiteX3" fmla="*/ 135372 w 135372"/>
              <a:gd name="connsiteY3" fmla="*/ 449179 h 517358"/>
              <a:gd name="connsiteX4" fmla="*/ 18439 w 135372"/>
              <a:gd name="connsiteY4" fmla="*/ 517358 h 517358"/>
              <a:gd name="connsiteX0" fmla="*/ 161212 w 161212"/>
              <a:gd name="connsiteY0" fmla="*/ 0 h 531425"/>
              <a:gd name="connsiteX1" fmla="*/ 2291 w 161212"/>
              <a:gd name="connsiteY1" fmla="*/ 233720 h 531425"/>
              <a:gd name="connsiteX2" fmla="*/ 71578 w 161212"/>
              <a:gd name="connsiteY2" fmla="*/ 352956 h 531425"/>
              <a:gd name="connsiteX3" fmla="*/ 134528 w 161212"/>
              <a:gd name="connsiteY3" fmla="*/ 463246 h 531425"/>
              <a:gd name="connsiteX4" fmla="*/ 17595 w 161212"/>
              <a:gd name="connsiteY4" fmla="*/ 531425 h 531425"/>
              <a:gd name="connsiteX0" fmla="*/ 143617 w 143617"/>
              <a:gd name="connsiteY0" fmla="*/ 0 h 531425"/>
              <a:gd name="connsiteX1" fmla="*/ 68432 w 143617"/>
              <a:gd name="connsiteY1" fmla="*/ 240754 h 531425"/>
              <a:gd name="connsiteX2" fmla="*/ 53983 w 143617"/>
              <a:gd name="connsiteY2" fmla="*/ 352956 h 531425"/>
              <a:gd name="connsiteX3" fmla="*/ 116933 w 143617"/>
              <a:gd name="connsiteY3" fmla="*/ 463246 h 531425"/>
              <a:gd name="connsiteX4" fmla="*/ 0 w 143617"/>
              <a:gd name="connsiteY4" fmla="*/ 531425 h 531425"/>
              <a:gd name="connsiteX0" fmla="*/ 143617 w 143617"/>
              <a:gd name="connsiteY0" fmla="*/ 0 h 531425"/>
              <a:gd name="connsiteX1" fmla="*/ 68432 w 143617"/>
              <a:gd name="connsiteY1" fmla="*/ 240754 h 531425"/>
              <a:gd name="connsiteX2" fmla="*/ 137719 w 143617"/>
              <a:gd name="connsiteY2" fmla="*/ 367024 h 531425"/>
              <a:gd name="connsiteX3" fmla="*/ 116933 w 143617"/>
              <a:gd name="connsiteY3" fmla="*/ 463246 h 531425"/>
              <a:gd name="connsiteX4" fmla="*/ 0 w 143617"/>
              <a:gd name="connsiteY4" fmla="*/ 531425 h 531425"/>
              <a:gd name="connsiteX0" fmla="*/ 86780 w 86780"/>
              <a:gd name="connsiteY0" fmla="*/ 0 h 545493"/>
              <a:gd name="connsiteX1" fmla="*/ 11595 w 86780"/>
              <a:gd name="connsiteY1" fmla="*/ 240754 h 545493"/>
              <a:gd name="connsiteX2" fmla="*/ 80882 w 86780"/>
              <a:gd name="connsiteY2" fmla="*/ 367024 h 545493"/>
              <a:gd name="connsiteX3" fmla="*/ 60096 w 86780"/>
              <a:gd name="connsiteY3" fmla="*/ 463246 h 545493"/>
              <a:gd name="connsiteX4" fmla="*/ 50824 w 86780"/>
              <a:gd name="connsiteY4" fmla="*/ 545493 h 545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80" h="545493">
                <a:moveTo>
                  <a:pt x="86780" y="0"/>
                </a:moveTo>
                <a:cubicBezTo>
                  <a:pt x="55364" y="67176"/>
                  <a:pt x="12578" y="179583"/>
                  <a:pt x="11595" y="240754"/>
                </a:cubicBezTo>
                <a:cubicBezTo>
                  <a:pt x="10612" y="301925"/>
                  <a:pt x="72799" y="329942"/>
                  <a:pt x="80882" y="367024"/>
                </a:cubicBezTo>
                <a:cubicBezTo>
                  <a:pt x="88965" y="404106"/>
                  <a:pt x="-89811" y="459808"/>
                  <a:pt x="60096" y="463246"/>
                </a:cubicBezTo>
                <a:cubicBezTo>
                  <a:pt x="43385" y="499341"/>
                  <a:pt x="68537" y="529451"/>
                  <a:pt x="50824" y="545493"/>
                </a:cubicBezTo>
              </a:path>
            </a:pathLst>
          </a:custGeom>
          <a:noFill/>
          <a:ln w="19050">
            <a:solidFill>
              <a:srgbClr val="FF72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277DAF1C-BBBB-1FC7-D17C-0A05F6F7BDFA}"/>
              </a:ext>
            </a:extLst>
          </p:cNvPr>
          <p:cNvGrpSpPr/>
          <p:nvPr/>
        </p:nvGrpSpPr>
        <p:grpSpPr>
          <a:xfrm>
            <a:off x="763324" y="1391484"/>
            <a:ext cx="10674627" cy="869856"/>
            <a:chOff x="3257907" y="1197601"/>
            <a:chExt cx="6131004" cy="755210"/>
          </a:xfrm>
        </p:grpSpPr>
        <p:sp>
          <p:nvSpPr>
            <p:cNvPr id="9" name="Octagon 8">
              <a:extLst>
                <a:ext uri="{FF2B5EF4-FFF2-40B4-BE49-F238E27FC236}">
                  <a16:creationId xmlns:a16="http://schemas.microsoft.com/office/drawing/2014/main" id="{DF1FA804-C22C-3D9B-291F-90B1D71AE412}"/>
                </a:ext>
              </a:extLst>
            </p:cNvPr>
            <p:cNvSpPr/>
            <p:nvPr/>
          </p:nvSpPr>
          <p:spPr>
            <a:xfrm>
              <a:off x="3257907" y="1197601"/>
              <a:ext cx="6131004" cy="755210"/>
            </a:xfrm>
            <a:prstGeom prst="octagon">
              <a:avLst/>
            </a:prstGeom>
            <a:solidFill>
              <a:srgbClr val="191819"/>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ctagon 9">
              <a:extLst>
                <a:ext uri="{FF2B5EF4-FFF2-40B4-BE49-F238E27FC236}">
                  <a16:creationId xmlns:a16="http://schemas.microsoft.com/office/drawing/2014/main" id="{0E8FB2FE-9D17-46FE-81B0-EFDA859A9EA8}"/>
                </a:ext>
              </a:extLst>
            </p:cNvPr>
            <p:cNvSpPr/>
            <p:nvPr/>
          </p:nvSpPr>
          <p:spPr>
            <a:xfrm>
              <a:off x="3349456" y="1281724"/>
              <a:ext cx="5882928" cy="583360"/>
            </a:xfrm>
            <a:prstGeom prst="octagon">
              <a:avLst/>
            </a:prstGeom>
            <a:solidFill>
              <a:srgbClr val="201F20"/>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 name="Group 10">
            <a:extLst>
              <a:ext uri="{FF2B5EF4-FFF2-40B4-BE49-F238E27FC236}">
                <a16:creationId xmlns:a16="http://schemas.microsoft.com/office/drawing/2014/main" id="{CDEB0E48-D54A-9C6F-9042-EC4F849B82A9}"/>
              </a:ext>
            </a:extLst>
          </p:cNvPr>
          <p:cNvGrpSpPr/>
          <p:nvPr/>
        </p:nvGrpSpPr>
        <p:grpSpPr>
          <a:xfrm>
            <a:off x="1263061" y="1421869"/>
            <a:ext cx="847000" cy="785318"/>
            <a:chOff x="376198" y="1113149"/>
            <a:chExt cx="869855" cy="869855"/>
          </a:xfrm>
        </p:grpSpPr>
        <p:pic>
          <p:nvPicPr>
            <p:cNvPr id="12" name="Graphic 11" descr="Key with solid fill">
              <a:extLst>
                <a:ext uri="{FF2B5EF4-FFF2-40B4-BE49-F238E27FC236}">
                  <a16:creationId xmlns:a16="http://schemas.microsoft.com/office/drawing/2014/main" id="{5D9AEA7B-9C09-D750-8BDF-6D945F2EF2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6198" y="1113149"/>
              <a:ext cx="869855" cy="869855"/>
            </a:xfrm>
            <a:prstGeom prst="rect">
              <a:avLst/>
            </a:prstGeom>
          </p:spPr>
        </p:pic>
        <p:sp>
          <p:nvSpPr>
            <p:cNvPr id="13" name="Snip Same Side Corner Rectangle 12">
              <a:extLst>
                <a:ext uri="{FF2B5EF4-FFF2-40B4-BE49-F238E27FC236}">
                  <a16:creationId xmlns:a16="http://schemas.microsoft.com/office/drawing/2014/main" id="{6AFB57DE-0084-9AAB-EC1F-CB2EAAE4FC44}"/>
                </a:ext>
              </a:extLst>
            </p:cNvPr>
            <p:cNvSpPr/>
            <p:nvPr/>
          </p:nvSpPr>
          <p:spPr>
            <a:xfrm rot="16200000">
              <a:off x="384690" y="1357214"/>
              <a:ext cx="389827" cy="388244"/>
            </a:xfrm>
            <a:prstGeom prst="snip2SameRect">
              <a:avLst>
                <a:gd name="adj1" fmla="val 21679"/>
                <a:gd name="adj2" fmla="val 3659"/>
              </a:avLst>
            </a:prstGeom>
            <a:solidFill>
              <a:srgbClr val="FF72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13">
              <a:extLst>
                <a:ext uri="{FF2B5EF4-FFF2-40B4-BE49-F238E27FC236}">
                  <a16:creationId xmlns:a16="http://schemas.microsoft.com/office/drawing/2014/main" id="{4E5FB24B-ED94-EA80-57E3-B2ACCD64DEE9}"/>
                </a:ext>
              </a:extLst>
            </p:cNvPr>
            <p:cNvSpPr/>
            <p:nvPr/>
          </p:nvSpPr>
          <p:spPr>
            <a:xfrm>
              <a:off x="460075" y="1495245"/>
              <a:ext cx="74763" cy="103517"/>
            </a:xfrm>
            <a:prstGeom prst="roundRect">
              <a:avLst/>
            </a:prstGeom>
            <a:solidFill>
              <a:srgbClr val="171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extBox 14">
            <a:extLst>
              <a:ext uri="{FF2B5EF4-FFF2-40B4-BE49-F238E27FC236}">
                <a16:creationId xmlns:a16="http://schemas.microsoft.com/office/drawing/2014/main" id="{4EED898E-CC9A-75A9-0C22-6D577C8F4338}"/>
              </a:ext>
            </a:extLst>
          </p:cNvPr>
          <p:cNvSpPr txBox="1"/>
          <p:nvPr/>
        </p:nvSpPr>
        <p:spPr>
          <a:xfrm>
            <a:off x="2269537" y="1604535"/>
            <a:ext cx="9535888" cy="419987"/>
          </a:xfrm>
          <a:prstGeom prst="rect">
            <a:avLst/>
          </a:prstGeom>
          <a:noFill/>
        </p:spPr>
        <p:txBody>
          <a:bodyPr wrap="square" rtlCol="0">
            <a:spAutoFit/>
          </a:bodyPr>
          <a:lstStyle/>
          <a:p>
            <a:pPr>
              <a:lnSpc>
                <a:spcPts val="2660"/>
              </a:lnSpc>
            </a:pPr>
            <a:r>
              <a:rPr lang="en-US" dirty="0">
                <a:solidFill>
                  <a:schemeClr val="bg1"/>
                </a:solidFill>
                <a:latin typeface="Avenir" panose="02000503020000020003" pitchFamily="2" charset="0"/>
              </a:rPr>
              <a:t>Private fortunes have outpaced the public purse, slowly choking public investments.</a:t>
            </a:r>
          </a:p>
        </p:txBody>
      </p:sp>
      <p:grpSp>
        <p:nvGrpSpPr>
          <p:cNvPr id="8" name="Group 7">
            <a:extLst>
              <a:ext uri="{FF2B5EF4-FFF2-40B4-BE49-F238E27FC236}">
                <a16:creationId xmlns:a16="http://schemas.microsoft.com/office/drawing/2014/main" id="{6CF37808-6277-638F-98AD-EAEDC9DF35F5}"/>
              </a:ext>
            </a:extLst>
          </p:cNvPr>
          <p:cNvGrpSpPr/>
          <p:nvPr/>
        </p:nvGrpSpPr>
        <p:grpSpPr>
          <a:xfrm>
            <a:off x="1778001" y="295583"/>
            <a:ext cx="8466666" cy="869855"/>
            <a:chOff x="6095" y="77325"/>
            <a:chExt cx="12191999" cy="869855"/>
          </a:xfrm>
        </p:grpSpPr>
        <p:sp>
          <p:nvSpPr>
            <p:cNvPr id="3" name="Rounded Rectangle 2">
              <a:extLst>
                <a:ext uri="{FF2B5EF4-FFF2-40B4-BE49-F238E27FC236}">
                  <a16:creationId xmlns:a16="http://schemas.microsoft.com/office/drawing/2014/main" id="{219D17E5-94D1-1CAC-E798-97BBC161097E}"/>
                </a:ext>
              </a:extLst>
            </p:cNvPr>
            <p:cNvSpPr/>
            <p:nvPr/>
          </p:nvSpPr>
          <p:spPr>
            <a:xfrm>
              <a:off x="6095" y="77325"/>
              <a:ext cx="12191999"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a:extLst>
                <a:ext uri="{FF2B5EF4-FFF2-40B4-BE49-F238E27FC236}">
                  <a16:creationId xmlns:a16="http://schemas.microsoft.com/office/drawing/2014/main" id="{442A31CA-D91B-FAC6-F8FA-09994A4849D0}"/>
                </a:ext>
              </a:extLst>
            </p:cNvPr>
            <p:cNvSpPr/>
            <p:nvPr/>
          </p:nvSpPr>
          <p:spPr>
            <a:xfrm>
              <a:off x="103631" y="143301"/>
              <a:ext cx="11984736"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3CCA7FCF-09E3-6C8A-C5F9-ECC0FF2354E5}"/>
              </a:ext>
            </a:extLst>
          </p:cNvPr>
          <p:cNvSpPr txBox="1"/>
          <p:nvPr/>
        </p:nvSpPr>
        <p:spPr>
          <a:xfrm>
            <a:off x="72117" y="439059"/>
            <a:ext cx="12047765" cy="553998"/>
          </a:xfrm>
          <a:prstGeom prst="rect">
            <a:avLst/>
          </a:prstGeom>
          <a:noFill/>
        </p:spPr>
        <p:txBody>
          <a:bodyPr wrap="square" rtlCol="0">
            <a:spAutoFit/>
          </a:bodyPr>
          <a:lstStyle/>
          <a:p>
            <a:pPr algn="ctr"/>
            <a:r>
              <a:rPr lang="en-US" sz="3000" spc="80">
                <a:solidFill>
                  <a:srgbClr val="E5E9D0"/>
                </a:solidFill>
                <a:latin typeface="Hardwick WF" pitchFamily="2" charset="0"/>
              </a:rPr>
              <a:t>PUBLIC SERVICES’ SHRINKING SHARE</a:t>
            </a:r>
            <a:endParaRPr lang="en-US" sz="3000" spc="80" dirty="0">
              <a:solidFill>
                <a:srgbClr val="E5E9D0"/>
              </a:solidFill>
              <a:latin typeface="Hardwick WF" pitchFamily="2" charset="0"/>
            </a:endParaRPr>
          </a:p>
        </p:txBody>
      </p:sp>
      <p:grpSp>
        <p:nvGrpSpPr>
          <p:cNvPr id="17" name="Group 16">
            <a:extLst>
              <a:ext uri="{FF2B5EF4-FFF2-40B4-BE49-F238E27FC236}">
                <a16:creationId xmlns:a16="http://schemas.microsoft.com/office/drawing/2014/main" id="{76079B3B-5A97-C77C-CC1A-20EF27A62468}"/>
              </a:ext>
            </a:extLst>
          </p:cNvPr>
          <p:cNvGrpSpPr/>
          <p:nvPr/>
        </p:nvGrpSpPr>
        <p:grpSpPr>
          <a:xfrm>
            <a:off x="931108" y="2873276"/>
            <a:ext cx="6593951" cy="3416093"/>
            <a:chOff x="931108" y="2873276"/>
            <a:chExt cx="6593951" cy="3416093"/>
          </a:xfrm>
        </p:grpSpPr>
        <p:cxnSp>
          <p:nvCxnSpPr>
            <p:cNvPr id="16" name="Straight Connector 15">
              <a:extLst>
                <a:ext uri="{FF2B5EF4-FFF2-40B4-BE49-F238E27FC236}">
                  <a16:creationId xmlns:a16="http://schemas.microsoft.com/office/drawing/2014/main" id="{BE72D608-FF9B-5077-FE19-132FFBBD5E4E}"/>
                </a:ext>
              </a:extLst>
            </p:cNvPr>
            <p:cNvCxnSpPr>
              <a:cxnSpLocks/>
            </p:cNvCxnSpPr>
            <p:nvPr/>
          </p:nvCxnSpPr>
          <p:spPr>
            <a:xfrm flipH="1">
              <a:off x="931108" y="5599011"/>
              <a:ext cx="3932064" cy="0"/>
            </a:xfrm>
            <a:prstGeom prst="line">
              <a:avLst/>
            </a:prstGeom>
            <a:ln>
              <a:solidFill>
                <a:srgbClr val="F2F7DC"/>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EB627F4-97C2-2D4A-A07E-0D7651533F79}"/>
                </a:ext>
              </a:extLst>
            </p:cNvPr>
            <p:cNvCxnSpPr>
              <a:cxnSpLocks/>
            </p:cNvCxnSpPr>
            <p:nvPr/>
          </p:nvCxnSpPr>
          <p:spPr>
            <a:xfrm flipV="1">
              <a:off x="1661136" y="3340403"/>
              <a:ext cx="2554392" cy="2239861"/>
            </a:xfrm>
            <a:prstGeom prst="line">
              <a:avLst/>
            </a:prstGeom>
            <a:ln w="38100">
              <a:solidFill>
                <a:srgbClr val="FF745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C2722B-69AD-C01D-1005-848D3CAEFBAC}"/>
                </a:ext>
              </a:extLst>
            </p:cNvPr>
            <p:cNvCxnSpPr>
              <a:cxnSpLocks/>
            </p:cNvCxnSpPr>
            <p:nvPr/>
          </p:nvCxnSpPr>
          <p:spPr>
            <a:xfrm flipV="1">
              <a:off x="1661136" y="3411415"/>
              <a:ext cx="2554392" cy="2168849"/>
            </a:xfrm>
            <a:prstGeom prst="line">
              <a:avLst/>
            </a:prstGeom>
            <a:ln w="38100">
              <a:solidFill>
                <a:srgbClr val="CAFEF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CB62FB8-E287-DC19-2081-A20DD372F9A2}"/>
                </a:ext>
              </a:extLst>
            </p:cNvPr>
            <p:cNvCxnSpPr>
              <a:cxnSpLocks/>
            </p:cNvCxnSpPr>
            <p:nvPr/>
          </p:nvCxnSpPr>
          <p:spPr>
            <a:xfrm flipV="1">
              <a:off x="1661136" y="4680959"/>
              <a:ext cx="2585122" cy="899305"/>
            </a:xfrm>
            <a:prstGeom prst="line">
              <a:avLst/>
            </a:prstGeom>
            <a:ln w="38100">
              <a:solidFill>
                <a:srgbClr val="CAFEFF"/>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0602CFD-C1B5-7C3C-7E6E-0E0BC183E61C}"/>
                </a:ext>
              </a:extLst>
            </p:cNvPr>
            <p:cNvCxnSpPr>
              <a:cxnSpLocks/>
            </p:cNvCxnSpPr>
            <p:nvPr/>
          </p:nvCxnSpPr>
          <p:spPr>
            <a:xfrm flipV="1">
              <a:off x="1661136" y="5031885"/>
              <a:ext cx="2585122" cy="548379"/>
            </a:xfrm>
            <a:prstGeom prst="line">
              <a:avLst/>
            </a:prstGeom>
            <a:ln w="38100">
              <a:solidFill>
                <a:srgbClr val="FF7452"/>
              </a:solidFill>
              <a:prstDash val="sysDot"/>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792C6390-ADCC-35E0-1B38-8724B8E9CDAE}"/>
                </a:ext>
              </a:extLst>
            </p:cNvPr>
            <p:cNvPicPr>
              <a:picLocks/>
            </p:cNvPicPr>
            <p:nvPr/>
          </p:nvPicPr>
          <p:blipFill>
            <a:blip r:embed="rId5">
              <a:extLst>
                <a:ext uri="{BEBA8EAE-BF5A-486C-A8C5-ECC9F3942E4B}">
                  <a14:imgProps xmlns:a14="http://schemas.microsoft.com/office/drawing/2010/main">
                    <a14:imgLayer r:embed="rId6">
                      <a14:imgEffect>
                        <a14:saturation sat="82000"/>
                      </a14:imgEffect>
                    </a14:imgLayer>
                  </a14:imgProps>
                </a:ext>
              </a:extLst>
            </a:blip>
            <a:stretch>
              <a:fillRect/>
            </a:stretch>
          </p:blipFill>
          <p:spPr>
            <a:xfrm>
              <a:off x="3868138" y="5555358"/>
              <a:ext cx="709097" cy="678090"/>
            </a:xfrm>
            <a:prstGeom prst="ellipse">
              <a:avLst/>
            </a:prstGeom>
            <a:ln w="12700">
              <a:solidFill>
                <a:schemeClr val="tx1">
                  <a:lumMod val="65000"/>
                  <a:lumOff val="35000"/>
                </a:schemeClr>
              </a:solidFill>
            </a:ln>
            <a:effectLst/>
          </p:spPr>
        </p:pic>
        <p:pic>
          <p:nvPicPr>
            <p:cNvPr id="18" name="Picture 17">
              <a:extLst>
                <a:ext uri="{FF2B5EF4-FFF2-40B4-BE49-F238E27FC236}">
                  <a16:creationId xmlns:a16="http://schemas.microsoft.com/office/drawing/2014/main" id="{C8337B62-F165-2CA7-783C-27831CFDFBAD}"/>
                </a:ext>
              </a:extLst>
            </p:cNvPr>
            <p:cNvPicPr>
              <a:picLocks/>
            </p:cNvPicPr>
            <p:nvPr/>
          </p:nvPicPr>
          <p:blipFill rotWithShape="1">
            <a:blip r:embed="rId7">
              <a:extLst>
                <a:ext uri="{BEBA8EAE-BF5A-486C-A8C5-ECC9F3942E4B}">
                  <a14:imgProps xmlns:a14="http://schemas.microsoft.com/office/drawing/2010/main">
                    <a14:imgLayer r:embed="rId8">
                      <a14:imgEffect>
                        <a14:colorTemperature colorTemp="6364"/>
                      </a14:imgEffect>
                      <a14:imgEffect>
                        <a14:saturation sat="57000"/>
                      </a14:imgEffect>
                      <a14:imgEffect>
                        <a14:brightnessContrast bright="20000" contrast="1000"/>
                      </a14:imgEffect>
                    </a14:imgLayer>
                  </a14:imgProps>
                </a:ext>
              </a:extLst>
            </a:blip>
            <a:srcRect l="5763" t="3408" r="7563" b="9918"/>
            <a:stretch/>
          </p:blipFill>
          <p:spPr>
            <a:xfrm>
              <a:off x="1285603" y="5565056"/>
              <a:ext cx="727425" cy="696507"/>
            </a:xfrm>
            <a:prstGeom prst="ellipse">
              <a:avLst/>
            </a:prstGeom>
            <a:ln w="12700">
              <a:solidFill>
                <a:schemeClr val="tx1">
                  <a:lumMod val="65000"/>
                  <a:lumOff val="35000"/>
                </a:schemeClr>
              </a:solidFill>
            </a:ln>
            <a:effectLst/>
          </p:spPr>
        </p:pic>
        <p:grpSp>
          <p:nvGrpSpPr>
            <p:cNvPr id="63" name="Group 62">
              <a:extLst>
                <a:ext uri="{FF2B5EF4-FFF2-40B4-BE49-F238E27FC236}">
                  <a16:creationId xmlns:a16="http://schemas.microsoft.com/office/drawing/2014/main" id="{E73035FB-9574-1E50-DA84-8B4A80A6CBB4}"/>
                </a:ext>
              </a:extLst>
            </p:cNvPr>
            <p:cNvGrpSpPr/>
            <p:nvPr/>
          </p:nvGrpSpPr>
          <p:grpSpPr>
            <a:xfrm>
              <a:off x="944381" y="3766804"/>
              <a:ext cx="2109039" cy="652722"/>
              <a:chOff x="526049" y="3639851"/>
              <a:chExt cx="2109039" cy="652722"/>
            </a:xfrm>
          </p:grpSpPr>
          <p:pic>
            <p:nvPicPr>
              <p:cNvPr id="49" name="Picture 48">
                <a:extLst>
                  <a:ext uri="{FF2B5EF4-FFF2-40B4-BE49-F238E27FC236}">
                    <a16:creationId xmlns:a16="http://schemas.microsoft.com/office/drawing/2014/main" id="{C28780F7-1BE0-C4DE-807D-784F97609DCB}"/>
                  </a:ext>
                </a:extLst>
              </p:cNvPr>
              <p:cNvPicPr>
                <a:picLocks noChangeAspect="1"/>
              </p:cNvPicPr>
              <p:nvPr/>
            </p:nvPicPr>
            <p:blipFill>
              <a:blip r:embed="rId9"/>
              <a:stretch>
                <a:fillRect/>
              </a:stretch>
            </p:blipFill>
            <p:spPr>
              <a:xfrm>
                <a:off x="959339" y="3639851"/>
                <a:ext cx="796228" cy="652722"/>
              </a:xfrm>
              <a:prstGeom prst="rect">
                <a:avLst/>
              </a:prstGeom>
            </p:spPr>
          </p:pic>
          <p:sp>
            <p:nvSpPr>
              <p:cNvPr id="62" name="Rectangle 61">
                <a:extLst>
                  <a:ext uri="{FF2B5EF4-FFF2-40B4-BE49-F238E27FC236}">
                    <a16:creationId xmlns:a16="http://schemas.microsoft.com/office/drawing/2014/main" id="{3ADEA81A-0E26-4A68-61A0-7EF2C0B13D04}"/>
                  </a:ext>
                </a:extLst>
              </p:cNvPr>
              <p:cNvSpPr/>
              <p:nvPr/>
            </p:nvSpPr>
            <p:spPr>
              <a:xfrm>
                <a:off x="1163542" y="3879404"/>
                <a:ext cx="821094" cy="29480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Box 49">
                <a:extLst>
                  <a:ext uri="{FF2B5EF4-FFF2-40B4-BE49-F238E27FC236}">
                    <a16:creationId xmlns:a16="http://schemas.microsoft.com/office/drawing/2014/main" id="{A9DECCF6-79F3-B34B-1464-AF944F9DA848}"/>
                  </a:ext>
                </a:extLst>
              </p:cNvPr>
              <p:cNvSpPr txBox="1"/>
              <p:nvPr/>
            </p:nvSpPr>
            <p:spPr>
              <a:xfrm>
                <a:off x="526049" y="3841962"/>
                <a:ext cx="2109039" cy="338554"/>
              </a:xfrm>
              <a:prstGeom prst="rect">
                <a:avLst/>
              </a:prstGeom>
              <a:noFill/>
            </p:spPr>
            <p:txBody>
              <a:bodyPr wrap="square" rtlCol="0">
                <a:spAutoFit/>
              </a:bodyPr>
              <a:lstStyle/>
              <a:p>
                <a:pPr algn="ctr"/>
                <a:r>
                  <a:rPr lang="en-US" sz="1600" b="1" dirty="0">
                    <a:solidFill>
                      <a:srgbClr val="CAFEFF"/>
                    </a:solidFill>
                    <a:highlight>
                      <a:srgbClr val="000000"/>
                    </a:highlight>
                    <a:latin typeface="Avenir Next Demi Bold" panose="020B0503020202020204" pitchFamily="34" charset="0"/>
                  </a:rPr>
                  <a:t>Oregon</a:t>
                </a:r>
              </a:p>
            </p:txBody>
          </p:sp>
        </p:grpSp>
        <p:grpSp>
          <p:nvGrpSpPr>
            <p:cNvPr id="64" name="Group 63">
              <a:extLst>
                <a:ext uri="{FF2B5EF4-FFF2-40B4-BE49-F238E27FC236}">
                  <a16:creationId xmlns:a16="http://schemas.microsoft.com/office/drawing/2014/main" id="{E4D8BA5C-DE6D-67D0-4B52-EBA685D5DFA6}"/>
                </a:ext>
              </a:extLst>
            </p:cNvPr>
            <p:cNvGrpSpPr/>
            <p:nvPr/>
          </p:nvGrpSpPr>
          <p:grpSpPr>
            <a:xfrm>
              <a:off x="969380" y="2987013"/>
              <a:ext cx="2109039" cy="695857"/>
              <a:chOff x="519569" y="2845919"/>
              <a:chExt cx="2109039" cy="695857"/>
            </a:xfrm>
          </p:grpSpPr>
          <p:pic>
            <p:nvPicPr>
              <p:cNvPr id="48" name="Picture 47">
                <a:extLst>
                  <a:ext uri="{FF2B5EF4-FFF2-40B4-BE49-F238E27FC236}">
                    <a16:creationId xmlns:a16="http://schemas.microsoft.com/office/drawing/2014/main" id="{6F3C03CC-6FBE-79DB-A46C-C9F82C69A308}"/>
                  </a:ext>
                </a:extLst>
              </p:cNvPr>
              <p:cNvPicPr>
                <a:picLocks noChangeAspect="1"/>
              </p:cNvPicPr>
              <p:nvPr/>
            </p:nvPicPr>
            <p:blipFill>
              <a:blip r:embed="rId10"/>
              <a:stretch>
                <a:fillRect/>
              </a:stretch>
            </p:blipFill>
            <p:spPr>
              <a:xfrm rot="21266742">
                <a:off x="838757" y="2845919"/>
                <a:ext cx="988011" cy="695857"/>
              </a:xfrm>
              <a:prstGeom prst="rect">
                <a:avLst/>
              </a:prstGeom>
            </p:spPr>
          </p:pic>
          <p:sp>
            <p:nvSpPr>
              <p:cNvPr id="51" name="TextBox 50">
                <a:extLst>
                  <a:ext uri="{FF2B5EF4-FFF2-40B4-BE49-F238E27FC236}">
                    <a16:creationId xmlns:a16="http://schemas.microsoft.com/office/drawing/2014/main" id="{06DEBB1F-AA7C-AEBC-1C3A-066BC25FA143}"/>
                  </a:ext>
                </a:extLst>
              </p:cNvPr>
              <p:cNvSpPr txBox="1"/>
              <p:nvPr/>
            </p:nvSpPr>
            <p:spPr>
              <a:xfrm>
                <a:off x="519569" y="3048070"/>
                <a:ext cx="2109039" cy="338554"/>
              </a:xfrm>
              <a:prstGeom prst="rect">
                <a:avLst/>
              </a:prstGeom>
              <a:noFill/>
            </p:spPr>
            <p:txBody>
              <a:bodyPr wrap="square" rtlCol="0">
                <a:spAutoFit/>
              </a:bodyPr>
              <a:lstStyle/>
              <a:p>
                <a:pPr algn="ctr"/>
                <a:r>
                  <a:rPr lang="en-US" sz="1600" b="1" dirty="0">
                    <a:solidFill>
                      <a:srgbClr val="FF7452"/>
                    </a:solidFill>
                    <a:highlight>
                      <a:srgbClr val="000000"/>
                    </a:highlight>
                    <a:latin typeface="Avenir Next Demi Bold" panose="020B0503020202020204" pitchFamily="34" charset="0"/>
                  </a:rPr>
                  <a:t>Montana</a:t>
                </a:r>
              </a:p>
            </p:txBody>
          </p:sp>
        </p:grpSp>
        <p:sp>
          <p:nvSpPr>
            <p:cNvPr id="52" name="TextBox 51">
              <a:extLst>
                <a:ext uri="{FF2B5EF4-FFF2-40B4-BE49-F238E27FC236}">
                  <a16:creationId xmlns:a16="http://schemas.microsoft.com/office/drawing/2014/main" id="{F2A34172-9494-1252-C641-8BA9B1EC21F3}"/>
                </a:ext>
              </a:extLst>
            </p:cNvPr>
            <p:cNvSpPr txBox="1"/>
            <p:nvPr/>
          </p:nvSpPr>
          <p:spPr>
            <a:xfrm>
              <a:off x="5162046" y="4292405"/>
              <a:ext cx="2178739" cy="1077218"/>
            </a:xfrm>
            <a:prstGeom prst="rect">
              <a:avLst/>
            </a:prstGeom>
            <a:noFill/>
          </p:spPr>
          <p:txBody>
            <a:bodyPr wrap="square" rtlCol="0">
              <a:spAutoFit/>
            </a:bodyPr>
            <a:lstStyle/>
            <a:p>
              <a:r>
                <a:rPr lang="en-US" sz="1600" dirty="0">
                  <a:solidFill>
                    <a:srgbClr val="EBEFD7"/>
                  </a:solidFill>
                  <a:latin typeface="Avenir Next" panose="020B0503020202020204" pitchFamily="34" charset="0"/>
                </a:rPr>
                <a:t>Public </a:t>
              </a:r>
            </a:p>
            <a:p>
              <a:r>
                <a:rPr lang="en-US" sz="1600" dirty="0">
                  <a:solidFill>
                    <a:srgbClr val="EBEFD7"/>
                  </a:solidFill>
                  <a:latin typeface="Avenir Next" panose="020B0503020202020204" pitchFamily="34" charset="0"/>
                </a:rPr>
                <a:t>education </a:t>
              </a:r>
            </a:p>
            <a:p>
              <a:r>
                <a:rPr lang="en-US" sz="1600" dirty="0">
                  <a:solidFill>
                    <a:srgbClr val="EBEFD7"/>
                  </a:solidFill>
                  <a:latin typeface="Avenir Next" panose="020B0503020202020204" pitchFamily="34" charset="0"/>
                </a:rPr>
                <a:t>spending </a:t>
              </a:r>
            </a:p>
            <a:p>
              <a:r>
                <a:rPr lang="en-US" sz="1600" dirty="0">
                  <a:solidFill>
                    <a:srgbClr val="EBEFD7"/>
                  </a:solidFill>
                  <a:latin typeface="Avenir Next" panose="020B0503020202020204" pitchFamily="34" charset="0"/>
                </a:rPr>
                <a:t>increase</a:t>
              </a:r>
              <a:endParaRPr lang="en-US" sz="1600" b="1" dirty="0">
                <a:solidFill>
                  <a:srgbClr val="CAFEFF"/>
                </a:solidFill>
                <a:latin typeface="Avenir Next Demi Bold" panose="020B0503020202020204" pitchFamily="34" charset="0"/>
              </a:endParaRPr>
            </a:p>
          </p:txBody>
        </p:sp>
        <p:sp>
          <p:nvSpPr>
            <p:cNvPr id="53" name="TextBox 52">
              <a:extLst>
                <a:ext uri="{FF2B5EF4-FFF2-40B4-BE49-F238E27FC236}">
                  <a16:creationId xmlns:a16="http://schemas.microsoft.com/office/drawing/2014/main" id="{D09BB728-0516-4E10-F5D3-2397722F8972}"/>
                </a:ext>
              </a:extLst>
            </p:cNvPr>
            <p:cNvSpPr txBox="1"/>
            <p:nvPr/>
          </p:nvSpPr>
          <p:spPr>
            <a:xfrm>
              <a:off x="5162046" y="3008292"/>
              <a:ext cx="2363013" cy="584775"/>
            </a:xfrm>
            <a:prstGeom prst="rect">
              <a:avLst/>
            </a:prstGeom>
            <a:noFill/>
          </p:spPr>
          <p:txBody>
            <a:bodyPr wrap="square" rtlCol="0">
              <a:spAutoFit/>
            </a:bodyPr>
            <a:lstStyle/>
            <a:p>
              <a:r>
                <a:rPr lang="en-US" sz="1600" dirty="0">
                  <a:solidFill>
                    <a:srgbClr val="EBEFD7"/>
                  </a:solidFill>
                  <a:latin typeface="Avenir Next" panose="020B0503020202020204" pitchFamily="34" charset="0"/>
                </a:rPr>
                <a:t>Income increase</a:t>
              </a:r>
              <a:endParaRPr lang="en-US" sz="1600" b="1" dirty="0">
                <a:solidFill>
                  <a:srgbClr val="CAFEFF"/>
                </a:solidFill>
                <a:latin typeface="Avenir Next Demi Bold" panose="020B0503020202020204" pitchFamily="34" charset="0"/>
              </a:endParaRPr>
            </a:p>
          </p:txBody>
        </p:sp>
        <p:sp>
          <p:nvSpPr>
            <p:cNvPr id="54" name="TextBox 53">
              <a:extLst>
                <a:ext uri="{FF2B5EF4-FFF2-40B4-BE49-F238E27FC236}">
                  <a16:creationId xmlns:a16="http://schemas.microsoft.com/office/drawing/2014/main" id="{EEB2A4F1-5B2D-72C2-8A2E-60A4C8F4346B}"/>
                </a:ext>
              </a:extLst>
            </p:cNvPr>
            <p:cNvSpPr txBox="1"/>
            <p:nvPr/>
          </p:nvSpPr>
          <p:spPr>
            <a:xfrm>
              <a:off x="3644243" y="3287552"/>
              <a:ext cx="2109039" cy="461665"/>
            </a:xfrm>
            <a:prstGeom prst="rect">
              <a:avLst/>
            </a:prstGeom>
            <a:noFill/>
          </p:spPr>
          <p:txBody>
            <a:bodyPr wrap="square" rtlCol="0">
              <a:spAutoFit/>
            </a:bodyPr>
            <a:lstStyle/>
            <a:p>
              <a:pPr algn="ctr"/>
              <a:r>
                <a:rPr lang="en-US" sz="2400" b="1" dirty="0">
                  <a:solidFill>
                    <a:srgbClr val="CAFEFF"/>
                  </a:solidFill>
                  <a:latin typeface="Hardwick WF" pitchFamily="2" charset="0"/>
                </a:rPr>
                <a:t>112%</a:t>
              </a:r>
            </a:p>
          </p:txBody>
        </p:sp>
        <p:sp>
          <p:nvSpPr>
            <p:cNvPr id="55" name="TextBox 54">
              <a:extLst>
                <a:ext uri="{FF2B5EF4-FFF2-40B4-BE49-F238E27FC236}">
                  <a16:creationId xmlns:a16="http://schemas.microsoft.com/office/drawing/2014/main" id="{C3CD451B-8886-D760-57E4-48A083CC1F21}"/>
                </a:ext>
              </a:extLst>
            </p:cNvPr>
            <p:cNvSpPr txBox="1"/>
            <p:nvPr/>
          </p:nvSpPr>
          <p:spPr>
            <a:xfrm>
              <a:off x="3628937" y="2873276"/>
              <a:ext cx="2109039" cy="461665"/>
            </a:xfrm>
            <a:prstGeom prst="rect">
              <a:avLst/>
            </a:prstGeom>
            <a:noFill/>
          </p:spPr>
          <p:txBody>
            <a:bodyPr wrap="square" rtlCol="0">
              <a:spAutoFit/>
            </a:bodyPr>
            <a:lstStyle/>
            <a:p>
              <a:pPr algn="ctr"/>
              <a:r>
                <a:rPr lang="en-US" sz="2400" b="1" dirty="0">
                  <a:solidFill>
                    <a:srgbClr val="FF7452"/>
                  </a:solidFill>
                  <a:latin typeface="Hardwick WF" pitchFamily="2" charset="0"/>
                </a:rPr>
                <a:t>114%</a:t>
              </a:r>
            </a:p>
          </p:txBody>
        </p:sp>
        <p:sp>
          <p:nvSpPr>
            <p:cNvPr id="56" name="TextBox 55">
              <a:extLst>
                <a:ext uri="{FF2B5EF4-FFF2-40B4-BE49-F238E27FC236}">
                  <a16:creationId xmlns:a16="http://schemas.microsoft.com/office/drawing/2014/main" id="{22CF94B0-0BD2-BAE3-CF77-8B5F77C7A1B2}"/>
                </a:ext>
              </a:extLst>
            </p:cNvPr>
            <p:cNvSpPr txBox="1"/>
            <p:nvPr/>
          </p:nvSpPr>
          <p:spPr>
            <a:xfrm>
              <a:off x="3589417" y="4431142"/>
              <a:ext cx="2109039" cy="461665"/>
            </a:xfrm>
            <a:prstGeom prst="rect">
              <a:avLst/>
            </a:prstGeom>
            <a:noFill/>
          </p:spPr>
          <p:txBody>
            <a:bodyPr wrap="square" rtlCol="0">
              <a:spAutoFit/>
            </a:bodyPr>
            <a:lstStyle/>
            <a:p>
              <a:pPr algn="ctr"/>
              <a:r>
                <a:rPr lang="en-US" sz="2400" b="1" dirty="0">
                  <a:solidFill>
                    <a:srgbClr val="CAFEFF"/>
                  </a:solidFill>
                  <a:latin typeface="Hardwick WF" pitchFamily="2" charset="0"/>
                </a:rPr>
                <a:t>54%</a:t>
              </a:r>
            </a:p>
          </p:txBody>
        </p:sp>
        <p:sp>
          <p:nvSpPr>
            <p:cNvPr id="57" name="TextBox 56">
              <a:extLst>
                <a:ext uri="{FF2B5EF4-FFF2-40B4-BE49-F238E27FC236}">
                  <a16:creationId xmlns:a16="http://schemas.microsoft.com/office/drawing/2014/main" id="{A067B669-2A93-1AE9-879D-FFD0C06B3030}"/>
                </a:ext>
              </a:extLst>
            </p:cNvPr>
            <p:cNvSpPr txBox="1"/>
            <p:nvPr/>
          </p:nvSpPr>
          <p:spPr>
            <a:xfrm>
              <a:off x="3590456" y="4831956"/>
              <a:ext cx="2109039" cy="461665"/>
            </a:xfrm>
            <a:prstGeom prst="rect">
              <a:avLst/>
            </a:prstGeom>
            <a:noFill/>
          </p:spPr>
          <p:txBody>
            <a:bodyPr wrap="square" rtlCol="0">
              <a:spAutoFit/>
            </a:bodyPr>
            <a:lstStyle/>
            <a:p>
              <a:pPr algn="ctr"/>
              <a:r>
                <a:rPr lang="en-US" sz="2400" b="1" dirty="0">
                  <a:solidFill>
                    <a:srgbClr val="FF7452"/>
                  </a:solidFill>
                  <a:latin typeface="Hardwick WF" pitchFamily="2" charset="0"/>
                </a:rPr>
                <a:t>37%</a:t>
              </a:r>
            </a:p>
          </p:txBody>
        </p:sp>
        <p:sp>
          <p:nvSpPr>
            <p:cNvPr id="58" name="TextBox 57">
              <a:extLst>
                <a:ext uri="{FF2B5EF4-FFF2-40B4-BE49-F238E27FC236}">
                  <a16:creationId xmlns:a16="http://schemas.microsoft.com/office/drawing/2014/main" id="{7BA17D3F-2315-6F07-5789-DC19C033E103}"/>
                </a:ext>
              </a:extLst>
            </p:cNvPr>
            <p:cNvSpPr txBox="1"/>
            <p:nvPr/>
          </p:nvSpPr>
          <p:spPr>
            <a:xfrm>
              <a:off x="1984003" y="5950815"/>
              <a:ext cx="1886540" cy="338554"/>
            </a:xfrm>
            <a:prstGeom prst="rect">
              <a:avLst/>
            </a:prstGeom>
            <a:noFill/>
          </p:spPr>
          <p:txBody>
            <a:bodyPr wrap="square" rtlCol="0">
              <a:spAutoFit/>
            </a:bodyPr>
            <a:lstStyle/>
            <a:p>
              <a:pPr algn="ctr"/>
              <a:r>
                <a:rPr lang="en-US" sz="1600" dirty="0">
                  <a:solidFill>
                    <a:srgbClr val="EBEFD7"/>
                  </a:solidFill>
                  <a:latin typeface="Avenir Next" panose="020B0503020202020204" pitchFamily="34" charset="0"/>
                </a:rPr>
                <a:t>3 decades</a:t>
              </a:r>
              <a:endParaRPr lang="en-US" sz="1600" b="1" dirty="0">
                <a:solidFill>
                  <a:srgbClr val="CAFEFF"/>
                </a:solidFill>
                <a:latin typeface="Avenir Next Demi Bold" panose="020B0503020202020204" pitchFamily="34" charset="0"/>
              </a:endParaRPr>
            </a:p>
          </p:txBody>
        </p:sp>
        <p:cxnSp>
          <p:nvCxnSpPr>
            <p:cNvPr id="60" name="Straight Arrow Connector 59">
              <a:extLst>
                <a:ext uri="{FF2B5EF4-FFF2-40B4-BE49-F238E27FC236}">
                  <a16:creationId xmlns:a16="http://schemas.microsoft.com/office/drawing/2014/main" id="{83D44CBE-6D18-5FCD-F02C-22B1D339BF66}"/>
                </a:ext>
              </a:extLst>
            </p:cNvPr>
            <p:cNvCxnSpPr>
              <a:cxnSpLocks/>
            </p:cNvCxnSpPr>
            <p:nvPr/>
          </p:nvCxnSpPr>
          <p:spPr>
            <a:xfrm>
              <a:off x="2434570" y="5854972"/>
              <a:ext cx="925140" cy="0"/>
            </a:xfrm>
            <a:prstGeom prst="straightConnector1">
              <a:avLst/>
            </a:prstGeom>
            <a:ln w="19050">
              <a:gradFill flip="none" rotWithShape="1">
                <a:gsLst>
                  <a:gs pos="0">
                    <a:schemeClr val="tx1"/>
                  </a:gs>
                  <a:gs pos="100000">
                    <a:srgbClr val="EBEFD7"/>
                  </a:gs>
                </a:gsLst>
                <a:lin ang="0" scaled="1"/>
                <a:tileRect/>
              </a:gradFill>
              <a:tailEnd type="triangle"/>
            </a:ln>
          </p:spPr>
          <p:style>
            <a:lnRef idx="1">
              <a:schemeClr val="accent1"/>
            </a:lnRef>
            <a:fillRef idx="0">
              <a:schemeClr val="accent1"/>
            </a:fillRef>
            <a:effectRef idx="0">
              <a:schemeClr val="accent1"/>
            </a:effectRef>
            <a:fontRef idx="minor">
              <a:schemeClr val="tx1"/>
            </a:fontRef>
          </p:style>
        </p:cxnSp>
      </p:grpSp>
      <p:sp>
        <p:nvSpPr>
          <p:cNvPr id="65" name="Rounded Rectangle 64">
            <a:extLst>
              <a:ext uri="{FF2B5EF4-FFF2-40B4-BE49-F238E27FC236}">
                <a16:creationId xmlns:a16="http://schemas.microsoft.com/office/drawing/2014/main" id="{DE5B8E48-7D8C-1EE7-0104-0E61EC971457}"/>
              </a:ext>
            </a:extLst>
          </p:cNvPr>
          <p:cNvSpPr/>
          <p:nvPr/>
        </p:nvSpPr>
        <p:spPr>
          <a:xfrm>
            <a:off x="7383135" y="2610661"/>
            <a:ext cx="4407249" cy="3858520"/>
          </a:xfrm>
          <a:prstGeom prst="roundRect">
            <a:avLst>
              <a:gd name="adj" fmla="val 1247"/>
            </a:avLst>
          </a:prstGeom>
          <a:noFill/>
          <a:ln>
            <a:solidFill>
              <a:srgbClr val="FF72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6" name="Straight Connector 65">
            <a:extLst>
              <a:ext uri="{FF2B5EF4-FFF2-40B4-BE49-F238E27FC236}">
                <a16:creationId xmlns:a16="http://schemas.microsoft.com/office/drawing/2014/main" id="{5100CEB7-8E13-74FB-F9DB-5E59AC8A506C}"/>
              </a:ext>
            </a:extLst>
          </p:cNvPr>
          <p:cNvCxnSpPr>
            <a:cxnSpLocks/>
          </p:cNvCxnSpPr>
          <p:nvPr/>
        </p:nvCxnSpPr>
        <p:spPr>
          <a:xfrm flipH="1">
            <a:off x="7383134" y="4459623"/>
            <a:ext cx="4407249" cy="0"/>
          </a:xfrm>
          <a:prstGeom prst="line">
            <a:avLst/>
          </a:prstGeom>
          <a:ln w="9525">
            <a:solidFill>
              <a:srgbClr val="FF7250"/>
            </a:solidFill>
            <a:prstDash val="sysDot"/>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10B43011-92B3-54B5-B174-2011DAD6FD73}"/>
              </a:ext>
            </a:extLst>
          </p:cNvPr>
          <p:cNvSpPr txBox="1"/>
          <p:nvPr/>
        </p:nvSpPr>
        <p:spPr>
          <a:xfrm>
            <a:off x="7023132" y="2868066"/>
            <a:ext cx="5127250" cy="1313180"/>
          </a:xfrm>
          <a:prstGeom prst="rect">
            <a:avLst/>
          </a:prstGeom>
          <a:noFill/>
        </p:spPr>
        <p:txBody>
          <a:bodyPr wrap="square">
            <a:spAutoFit/>
          </a:bodyPr>
          <a:lstStyle/>
          <a:p>
            <a:pPr algn="ctr">
              <a:lnSpc>
                <a:spcPts val="3180"/>
              </a:lnSpc>
            </a:pPr>
            <a:r>
              <a:rPr lang="en-US" spc="40" dirty="0">
                <a:solidFill>
                  <a:srgbClr val="E5E9D0"/>
                </a:solidFill>
                <a:latin typeface="Avenir Next" panose="020B0503020202020204" pitchFamily="34" charset="0"/>
              </a:rPr>
              <a:t>Over the last 50 years:</a:t>
            </a:r>
          </a:p>
          <a:p>
            <a:pPr algn="ctr">
              <a:lnSpc>
                <a:spcPts val="3180"/>
              </a:lnSpc>
            </a:pPr>
            <a:r>
              <a:rPr lang="en-US" spc="40" dirty="0">
                <a:solidFill>
                  <a:srgbClr val="E5E9D0"/>
                </a:solidFill>
                <a:latin typeface="Avenir Next" panose="020B0503020202020204" pitchFamily="34" charset="0"/>
              </a:rPr>
              <a:t>Personal incomes are </a:t>
            </a:r>
            <a:r>
              <a:rPr lang="en-US" spc="40">
                <a:solidFill>
                  <a:srgbClr val="E5E9D0"/>
                </a:solidFill>
                <a:latin typeface="Avenir Next" panose="020B0503020202020204" pitchFamily="34" charset="0"/>
              </a:rPr>
              <a:t>up </a:t>
            </a:r>
            <a:r>
              <a:rPr lang="en-US" sz="2400" spc="40">
                <a:solidFill>
                  <a:srgbClr val="FF7452"/>
                </a:solidFill>
                <a:latin typeface="Hardwick WF" pitchFamily="2" charset="0"/>
              </a:rPr>
              <a:t>317% </a:t>
            </a:r>
          </a:p>
          <a:p>
            <a:pPr algn="ctr">
              <a:lnSpc>
                <a:spcPts val="3180"/>
              </a:lnSpc>
            </a:pPr>
            <a:r>
              <a:rPr lang="en-US" spc="40">
                <a:solidFill>
                  <a:srgbClr val="E5E9D0"/>
                </a:solidFill>
                <a:latin typeface="Avenir Next" panose="020B0503020202020204" pitchFamily="34" charset="0"/>
              </a:rPr>
              <a:t>Taxes </a:t>
            </a:r>
            <a:r>
              <a:rPr lang="en-US" spc="40" dirty="0">
                <a:solidFill>
                  <a:srgbClr val="E5E9D0"/>
                </a:solidFill>
                <a:latin typeface="Avenir Next" panose="020B0503020202020204" pitchFamily="34" charset="0"/>
              </a:rPr>
              <a:t>have only </a:t>
            </a:r>
            <a:r>
              <a:rPr lang="en-US" spc="40">
                <a:solidFill>
                  <a:srgbClr val="E5E9D0"/>
                </a:solidFill>
                <a:latin typeface="Avenir Next" panose="020B0503020202020204" pitchFamily="34" charset="0"/>
              </a:rPr>
              <a:t>increased </a:t>
            </a:r>
            <a:r>
              <a:rPr lang="en-US" sz="2400" spc="40">
                <a:solidFill>
                  <a:srgbClr val="FF7452"/>
                </a:solidFill>
                <a:latin typeface="Hardwick WF" pitchFamily="2" charset="0"/>
              </a:rPr>
              <a:t>252%</a:t>
            </a:r>
            <a:endParaRPr lang="en-US" sz="2400" spc="40" dirty="0">
              <a:solidFill>
                <a:srgbClr val="FF7452"/>
              </a:solidFill>
              <a:latin typeface="Hardwick WF" pitchFamily="2" charset="0"/>
            </a:endParaRPr>
          </a:p>
        </p:txBody>
      </p:sp>
      <p:grpSp>
        <p:nvGrpSpPr>
          <p:cNvPr id="24" name="Group 23">
            <a:extLst>
              <a:ext uri="{FF2B5EF4-FFF2-40B4-BE49-F238E27FC236}">
                <a16:creationId xmlns:a16="http://schemas.microsoft.com/office/drawing/2014/main" id="{A045A22F-B5A4-050E-ED85-C5CF9304CF6B}"/>
              </a:ext>
            </a:extLst>
          </p:cNvPr>
          <p:cNvGrpSpPr/>
          <p:nvPr/>
        </p:nvGrpSpPr>
        <p:grpSpPr>
          <a:xfrm>
            <a:off x="7053864" y="4632977"/>
            <a:ext cx="5127250" cy="1700295"/>
            <a:chOff x="7053864" y="4632977"/>
            <a:chExt cx="5127250" cy="1700295"/>
          </a:xfrm>
        </p:grpSpPr>
        <p:sp>
          <p:nvSpPr>
            <p:cNvPr id="70" name="TextBox 69">
              <a:extLst>
                <a:ext uri="{FF2B5EF4-FFF2-40B4-BE49-F238E27FC236}">
                  <a16:creationId xmlns:a16="http://schemas.microsoft.com/office/drawing/2014/main" id="{E95EBF4F-2A94-04EF-2D4D-2FD6702B3140}"/>
                </a:ext>
              </a:extLst>
            </p:cNvPr>
            <p:cNvSpPr txBox="1"/>
            <p:nvPr/>
          </p:nvSpPr>
          <p:spPr>
            <a:xfrm>
              <a:off x="7053864" y="4632977"/>
              <a:ext cx="5127250" cy="879728"/>
            </a:xfrm>
            <a:prstGeom prst="rect">
              <a:avLst/>
            </a:prstGeom>
            <a:noFill/>
          </p:spPr>
          <p:txBody>
            <a:bodyPr wrap="square">
              <a:spAutoFit/>
            </a:bodyPr>
            <a:lstStyle/>
            <a:p>
              <a:pPr algn="ctr">
                <a:lnSpc>
                  <a:spcPts val="3180"/>
                </a:lnSpc>
              </a:pPr>
              <a:r>
                <a:rPr lang="en-US" spc="40" dirty="0">
                  <a:solidFill>
                    <a:srgbClr val="E5E9D0"/>
                  </a:solidFill>
                  <a:latin typeface="Avenir Next" panose="020B0503020202020204" pitchFamily="34" charset="0"/>
                </a:rPr>
                <a:t>Government spending as a </a:t>
              </a:r>
            </a:p>
            <a:p>
              <a:pPr algn="ctr">
                <a:lnSpc>
                  <a:spcPts val="3180"/>
                </a:lnSpc>
              </a:pPr>
              <a:r>
                <a:rPr lang="en-US" spc="40" dirty="0">
                  <a:solidFill>
                    <a:srgbClr val="E5E9D0"/>
                  </a:solidFill>
                  <a:latin typeface="Avenir Next" panose="020B0503020202020204" pitchFamily="34" charset="0"/>
                </a:rPr>
                <a:t>percentage of the economy:</a:t>
              </a:r>
            </a:p>
          </p:txBody>
        </p:sp>
        <p:sp>
          <p:nvSpPr>
            <p:cNvPr id="19" name="TextBox 18">
              <a:extLst>
                <a:ext uri="{FF2B5EF4-FFF2-40B4-BE49-F238E27FC236}">
                  <a16:creationId xmlns:a16="http://schemas.microsoft.com/office/drawing/2014/main" id="{19E07577-251F-CC89-336F-7B5D430E0969}"/>
                </a:ext>
              </a:extLst>
            </p:cNvPr>
            <p:cNvSpPr txBox="1"/>
            <p:nvPr/>
          </p:nvSpPr>
          <p:spPr>
            <a:xfrm>
              <a:off x="7937467" y="5516979"/>
              <a:ext cx="3587957" cy="492443"/>
            </a:xfrm>
            <a:prstGeom prst="rect">
              <a:avLst/>
            </a:prstGeom>
            <a:noFill/>
          </p:spPr>
          <p:txBody>
            <a:bodyPr wrap="square">
              <a:spAutoFit/>
            </a:bodyPr>
            <a:lstStyle/>
            <a:p>
              <a:pPr algn="ctr">
                <a:lnSpc>
                  <a:spcPts val="3180"/>
                </a:lnSpc>
              </a:pPr>
              <a:r>
                <a:rPr lang="en-US" sz="2400" spc="40" dirty="0">
                  <a:solidFill>
                    <a:srgbClr val="FF7452"/>
                  </a:solidFill>
                  <a:latin typeface="Hardwick WF" pitchFamily="2" charset="0"/>
                </a:rPr>
                <a:t>22%         17.6%</a:t>
              </a:r>
            </a:p>
          </p:txBody>
        </p:sp>
        <p:sp>
          <p:nvSpPr>
            <p:cNvPr id="20" name="TextBox 19">
              <a:extLst>
                <a:ext uri="{FF2B5EF4-FFF2-40B4-BE49-F238E27FC236}">
                  <a16:creationId xmlns:a16="http://schemas.microsoft.com/office/drawing/2014/main" id="{4E75FD76-C2B8-3382-E0C9-29E06F877396}"/>
                </a:ext>
              </a:extLst>
            </p:cNvPr>
            <p:cNvSpPr txBox="1"/>
            <p:nvPr/>
          </p:nvSpPr>
          <p:spPr>
            <a:xfrm>
              <a:off x="7747611" y="5863913"/>
              <a:ext cx="2229879" cy="469359"/>
            </a:xfrm>
            <a:prstGeom prst="rect">
              <a:avLst/>
            </a:prstGeom>
            <a:noFill/>
          </p:spPr>
          <p:txBody>
            <a:bodyPr wrap="square">
              <a:spAutoFit/>
            </a:bodyPr>
            <a:lstStyle/>
            <a:p>
              <a:pPr algn="ctr">
                <a:lnSpc>
                  <a:spcPts val="3180"/>
                </a:lnSpc>
              </a:pPr>
              <a:r>
                <a:rPr lang="en-US" i="1" spc="40" dirty="0">
                  <a:solidFill>
                    <a:srgbClr val="E5E9D0"/>
                  </a:solidFill>
                  <a:latin typeface="Avenir Next" panose="020B0503020202020204" pitchFamily="34" charset="0"/>
                </a:rPr>
                <a:t>1995</a:t>
              </a:r>
            </a:p>
          </p:txBody>
        </p:sp>
        <p:sp>
          <p:nvSpPr>
            <p:cNvPr id="21" name="TextBox 20">
              <a:extLst>
                <a:ext uri="{FF2B5EF4-FFF2-40B4-BE49-F238E27FC236}">
                  <a16:creationId xmlns:a16="http://schemas.microsoft.com/office/drawing/2014/main" id="{4B24715A-279C-6669-8F24-969C10C0F382}"/>
                </a:ext>
              </a:extLst>
            </p:cNvPr>
            <p:cNvSpPr txBox="1"/>
            <p:nvPr/>
          </p:nvSpPr>
          <p:spPr>
            <a:xfrm>
              <a:off x="9371444" y="5853613"/>
              <a:ext cx="2229879" cy="469359"/>
            </a:xfrm>
            <a:prstGeom prst="rect">
              <a:avLst/>
            </a:prstGeom>
            <a:noFill/>
          </p:spPr>
          <p:txBody>
            <a:bodyPr wrap="square">
              <a:spAutoFit/>
            </a:bodyPr>
            <a:lstStyle/>
            <a:p>
              <a:pPr algn="ctr">
                <a:lnSpc>
                  <a:spcPts val="3180"/>
                </a:lnSpc>
              </a:pPr>
              <a:r>
                <a:rPr lang="en-US" i="1" spc="40" dirty="0">
                  <a:solidFill>
                    <a:srgbClr val="E5E9D0"/>
                  </a:solidFill>
                  <a:latin typeface="Avenir Next" panose="020B0503020202020204" pitchFamily="34" charset="0"/>
                </a:rPr>
                <a:t>2021</a:t>
              </a:r>
            </a:p>
          </p:txBody>
        </p:sp>
        <p:cxnSp>
          <p:nvCxnSpPr>
            <p:cNvPr id="23" name="Straight Arrow Connector 22">
              <a:extLst>
                <a:ext uri="{FF2B5EF4-FFF2-40B4-BE49-F238E27FC236}">
                  <a16:creationId xmlns:a16="http://schemas.microsoft.com/office/drawing/2014/main" id="{E698E1EF-4987-5D82-6939-FAFEC8B2B0C9}"/>
                </a:ext>
              </a:extLst>
            </p:cNvPr>
            <p:cNvCxnSpPr>
              <a:cxnSpLocks/>
            </p:cNvCxnSpPr>
            <p:nvPr/>
          </p:nvCxnSpPr>
          <p:spPr>
            <a:xfrm>
              <a:off x="9410978" y="5930657"/>
              <a:ext cx="539035" cy="0"/>
            </a:xfrm>
            <a:prstGeom prst="straightConnector1">
              <a:avLst/>
            </a:prstGeom>
            <a:ln w="19050">
              <a:gradFill flip="none" rotWithShape="1">
                <a:gsLst>
                  <a:gs pos="0">
                    <a:schemeClr val="tx1"/>
                  </a:gs>
                  <a:gs pos="100000">
                    <a:srgbClr val="EBEFD7"/>
                  </a:gs>
                </a:gsLst>
                <a:lin ang="0" scaled="1"/>
                <a:tileRect/>
              </a:gradFill>
              <a:tailEnd type="triangle"/>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5F061A0D-78B4-091E-9B8F-F4F4816B8F51}"/>
              </a:ext>
            </a:extLst>
          </p:cNvPr>
          <p:cNvSpPr txBox="1"/>
          <p:nvPr/>
        </p:nvSpPr>
        <p:spPr>
          <a:xfrm>
            <a:off x="889570" y="5283489"/>
            <a:ext cx="1447426"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108</a:t>
            </a:r>
          </a:p>
        </p:txBody>
      </p:sp>
      <p:sp>
        <p:nvSpPr>
          <p:cNvPr id="26" name="TextBox 25">
            <a:extLst>
              <a:ext uri="{FF2B5EF4-FFF2-40B4-BE49-F238E27FC236}">
                <a16:creationId xmlns:a16="http://schemas.microsoft.com/office/drawing/2014/main" id="{FFE12618-5680-D778-87C1-D44AE809E49C}"/>
              </a:ext>
            </a:extLst>
          </p:cNvPr>
          <p:cNvSpPr txBox="1"/>
          <p:nvPr/>
        </p:nvSpPr>
        <p:spPr>
          <a:xfrm>
            <a:off x="7383133" y="4136546"/>
            <a:ext cx="1634335"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107</a:t>
            </a:r>
          </a:p>
        </p:txBody>
      </p:sp>
      <p:sp>
        <p:nvSpPr>
          <p:cNvPr id="27" name="TextBox 26">
            <a:extLst>
              <a:ext uri="{FF2B5EF4-FFF2-40B4-BE49-F238E27FC236}">
                <a16:creationId xmlns:a16="http://schemas.microsoft.com/office/drawing/2014/main" id="{C4C229AF-B9EA-B6A4-56C0-F6244E8140E1}"/>
              </a:ext>
            </a:extLst>
          </p:cNvPr>
          <p:cNvSpPr txBox="1"/>
          <p:nvPr/>
        </p:nvSpPr>
        <p:spPr>
          <a:xfrm>
            <a:off x="7388767" y="6169832"/>
            <a:ext cx="1506513"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108</a:t>
            </a:r>
          </a:p>
        </p:txBody>
      </p:sp>
      <p:sp>
        <p:nvSpPr>
          <p:cNvPr id="28" name="TextBox 27">
            <a:extLst>
              <a:ext uri="{FF2B5EF4-FFF2-40B4-BE49-F238E27FC236}">
                <a16:creationId xmlns:a16="http://schemas.microsoft.com/office/drawing/2014/main" id="{A57EC96B-FD65-0F88-05D2-2C3F010CB0C6}"/>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2882146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284E0D9C-C161-8EED-2770-1CE0C3F94C39}"/>
              </a:ext>
            </a:extLst>
          </p:cNvPr>
          <p:cNvSpPr/>
          <p:nvPr/>
        </p:nvSpPr>
        <p:spPr>
          <a:xfrm>
            <a:off x="5314505" y="1108738"/>
            <a:ext cx="70718" cy="517358"/>
          </a:xfrm>
          <a:custGeom>
            <a:avLst/>
            <a:gdLst>
              <a:gd name="connsiteX0" fmla="*/ 51856 w 142939"/>
              <a:gd name="connsiteY0" fmla="*/ 0 h 517358"/>
              <a:gd name="connsiteX1" fmla="*/ 3730 w 142939"/>
              <a:gd name="connsiteY1" fmla="*/ 184484 h 517358"/>
              <a:gd name="connsiteX2" fmla="*/ 140088 w 142939"/>
              <a:gd name="connsiteY2" fmla="*/ 300789 h 517358"/>
              <a:gd name="connsiteX3" fmla="*/ 91961 w 142939"/>
              <a:gd name="connsiteY3" fmla="*/ 449179 h 517358"/>
              <a:gd name="connsiteX4" fmla="*/ 39824 w 142939"/>
              <a:gd name="connsiteY4" fmla="*/ 517358 h 517358"/>
              <a:gd name="connsiteX0" fmla="*/ 15367 w 104142"/>
              <a:gd name="connsiteY0" fmla="*/ 0 h 517358"/>
              <a:gd name="connsiteX1" fmla="*/ 22779 w 104142"/>
              <a:gd name="connsiteY1" fmla="*/ 162712 h 517358"/>
              <a:gd name="connsiteX2" fmla="*/ 103599 w 104142"/>
              <a:gd name="connsiteY2" fmla="*/ 300789 h 517358"/>
              <a:gd name="connsiteX3" fmla="*/ 55472 w 104142"/>
              <a:gd name="connsiteY3" fmla="*/ 449179 h 517358"/>
              <a:gd name="connsiteX4" fmla="*/ 3335 w 104142"/>
              <a:gd name="connsiteY4" fmla="*/ 517358 h 517358"/>
              <a:gd name="connsiteX0" fmla="*/ 15367 w 127115"/>
              <a:gd name="connsiteY0" fmla="*/ 0 h 517358"/>
              <a:gd name="connsiteX1" fmla="*/ 22779 w 127115"/>
              <a:gd name="connsiteY1" fmla="*/ 162712 h 517358"/>
              <a:gd name="connsiteX2" fmla="*/ 103599 w 127115"/>
              <a:gd name="connsiteY2" fmla="*/ 300789 h 517358"/>
              <a:gd name="connsiteX3" fmla="*/ 120268 w 127115"/>
              <a:gd name="connsiteY3" fmla="*/ 449179 h 517358"/>
              <a:gd name="connsiteX4" fmla="*/ 3335 w 127115"/>
              <a:gd name="connsiteY4" fmla="*/ 517358 h 517358"/>
              <a:gd name="connsiteX0" fmla="*/ 15367 w 120268"/>
              <a:gd name="connsiteY0" fmla="*/ 0 h 517358"/>
              <a:gd name="connsiteX1" fmla="*/ 22779 w 120268"/>
              <a:gd name="connsiteY1" fmla="*/ 162712 h 517358"/>
              <a:gd name="connsiteX2" fmla="*/ 103599 w 120268"/>
              <a:gd name="connsiteY2" fmla="*/ 300789 h 517358"/>
              <a:gd name="connsiteX3" fmla="*/ 120268 w 120268"/>
              <a:gd name="connsiteY3" fmla="*/ 449179 h 517358"/>
              <a:gd name="connsiteX4" fmla="*/ 3335 w 120268"/>
              <a:gd name="connsiteY4" fmla="*/ 517358 h 517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68" h="517358">
                <a:moveTo>
                  <a:pt x="15367" y="0"/>
                </a:moveTo>
                <a:cubicBezTo>
                  <a:pt x="-16049" y="67176"/>
                  <a:pt x="8074" y="112581"/>
                  <a:pt x="22779" y="162712"/>
                </a:cubicBezTo>
                <a:cubicBezTo>
                  <a:pt x="37484" y="212843"/>
                  <a:pt x="87351" y="253045"/>
                  <a:pt x="103599" y="300789"/>
                </a:cubicBezTo>
                <a:cubicBezTo>
                  <a:pt x="119847" y="348534"/>
                  <a:pt x="-29639" y="445741"/>
                  <a:pt x="120268" y="449179"/>
                </a:cubicBezTo>
                <a:cubicBezTo>
                  <a:pt x="103557" y="485274"/>
                  <a:pt x="21048" y="501316"/>
                  <a:pt x="3335" y="517358"/>
                </a:cubicBezTo>
              </a:path>
            </a:pathLst>
          </a:custGeom>
          <a:noFill/>
          <a:ln w="19050">
            <a:solidFill>
              <a:srgbClr val="FF72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4">
            <a:extLst>
              <a:ext uri="{FF2B5EF4-FFF2-40B4-BE49-F238E27FC236}">
                <a16:creationId xmlns:a16="http://schemas.microsoft.com/office/drawing/2014/main" id="{A6C4A2F0-FFC9-DB7F-6468-F93C24B0EB5D}"/>
              </a:ext>
            </a:extLst>
          </p:cNvPr>
          <p:cNvSpPr/>
          <p:nvPr/>
        </p:nvSpPr>
        <p:spPr>
          <a:xfrm>
            <a:off x="6942054" y="1094670"/>
            <a:ext cx="51027" cy="545493"/>
          </a:xfrm>
          <a:custGeom>
            <a:avLst/>
            <a:gdLst>
              <a:gd name="connsiteX0" fmla="*/ 51856 w 142939"/>
              <a:gd name="connsiteY0" fmla="*/ 0 h 517358"/>
              <a:gd name="connsiteX1" fmla="*/ 3730 w 142939"/>
              <a:gd name="connsiteY1" fmla="*/ 184484 h 517358"/>
              <a:gd name="connsiteX2" fmla="*/ 140088 w 142939"/>
              <a:gd name="connsiteY2" fmla="*/ 300789 h 517358"/>
              <a:gd name="connsiteX3" fmla="*/ 91961 w 142939"/>
              <a:gd name="connsiteY3" fmla="*/ 449179 h 517358"/>
              <a:gd name="connsiteX4" fmla="*/ 39824 w 142939"/>
              <a:gd name="connsiteY4" fmla="*/ 517358 h 517358"/>
              <a:gd name="connsiteX0" fmla="*/ 15367 w 104142"/>
              <a:gd name="connsiteY0" fmla="*/ 0 h 517358"/>
              <a:gd name="connsiteX1" fmla="*/ 22779 w 104142"/>
              <a:gd name="connsiteY1" fmla="*/ 162712 h 517358"/>
              <a:gd name="connsiteX2" fmla="*/ 103599 w 104142"/>
              <a:gd name="connsiteY2" fmla="*/ 300789 h 517358"/>
              <a:gd name="connsiteX3" fmla="*/ 55472 w 104142"/>
              <a:gd name="connsiteY3" fmla="*/ 449179 h 517358"/>
              <a:gd name="connsiteX4" fmla="*/ 3335 w 104142"/>
              <a:gd name="connsiteY4" fmla="*/ 517358 h 517358"/>
              <a:gd name="connsiteX0" fmla="*/ 15367 w 127115"/>
              <a:gd name="connsiteY0" fmla="*/ 0 h 517358"/>
              <a:gd name="connsiteX1" fmla="*/ 22779 w 127115"/>
              <a:gd name="connsiteY1" fmla="*/ 162712 h 517358"/>
              <a:gd name="connsiteX2" fmla="*/ 103599 w 127115"/>
              <a:gd name="connsiteY2" fmla="*/ 300789 h 517358"/>
              <a:gd name="connsiteX3" fmla="*/ 120268 w 127115"/>
              <a:gd name="connsiteY3" fmla="*/ 449179 h 517358"/>
              <a:gd name="connsiteX4" fmla="*/ 3335 w 127115"/>
              <a:gd name="connsiteY4" fmla="*/ 517358 h 517358"/>
              <a:gd name="connsiteX0" fmla="*/ 15367 w 120268"/>
              <a:gd name="connsiteY0" fmla="*/ 0 h 517358"/>
              <a:gd name="connsiteX1" fmla="*/ 22779 w 120268"/>
              <a:gd name="connsiteY1" fmla="*/ 162712 h 517358"/>
              <a:gd name="connsiteX2" fmla="*/ 103599 w 120268"/>
              <a:gd name="connsiteY2" fmla="*/ 300789 h 517358"/>
              <a:gd name="connsiteX3" fmla="*/ 120268 w 120268"/>
              <a:gd name="connsiteY3" fmla="*/ 449179 h 517358"/>
              <a:gd name="connsiteX4" fmla="*/ 3335 w 120268"/>
              <a:gd name="connsiteY4" fmla="*/ 517358 h 517358"/>
              <a:gd name="connsiteX0" fmla="*/ 12032 w 116933"/>
              <a:gd name="connsiteY0" fmla="*/ 0 h 517358"/>
              <a:gd name="connsiteX1" fmla="*/ 102751 w 116933"/>
              <a:gd name="connsiteY1" fmla="*/ 168155 h 517358"/>
              <a:gd name="connsiteX2" fmla="*/ 100264 w 116933"/>
              <a:gd name="connsiteY2" fmla="*/ 300789 h 517358"/>
              <a:gd name="connsiteX3" fmla="*/ 116933 w 116933"/>
              <a:gd name="connsiteY3" fmla="*/ 449179 h 517358"/>
              <a:gd name="connsiteX4" fmla="*/ 0 w 116933"/>
              <a:gd name="connsiteY4" fmla="*/ 517358 h 517358"/>
              <a:gd name="connsiteX0" fmla="*/ 23047 w 127948"/>
              <a:gd name="connsiteY0" fmla="*/ 0 h 517358"/>
              <a:gd name="connsiteX1" fmla="*/ 113766 w 127948"/>
              <a:gd name="connsiteY1" fmla="*/ 168155 h 517358"/>
              <a:gd name="connsiteX2" fmla="*/ 202 w 127948"/>
              <a:gd name="connsiteY2" fmla="*/ 306232 h 517358"/>
              <a:gd name="connsiteX3" fmla="*/ 127948 w 127948"/>
              <a:gd name="connsiteY3" fmla="*/ 449179 h 517358"/>
              <a:gd name="connsiteX4" fmla="*/ 11015 w 127948"/>
              <a:gd name="connsiteY4" fmla="*/ 517358 h 517358"/>
              <a:gd name="connsiteX0" fmla="*/ 12032 w 116933"/>
              <a:gd name="connsiteY0" fmla="*/ 0 h 517358"/>
              <a:gd name="connsiteX1" fmla="*/ 102751 w 116933"/>
              <a:gd name="connsiteY1" fmla="*/ 168155 h 517358"/>
              <a:gd name="connsiteX2" fmla="*/ 53983 w 116933"/>
              <a:gd name="connsiteY2" fmla="*/ 338889 h 517358"/>
              <a:gd name="connsiteX3" fmla="*/ 116933 w 116933"/>
              <a:gd name="connsiteY3" fmla="*/ 449179 h 517358"/>
              <a:gd name="connsiteX4" fmla="*/ 0 w 116933"/>
              <a:gd name="connsiteY4" fmla="*/ 517358 h 517358"/>
              <a:gd name="connsiteX0" fmla="*/ 12032 w 116933"/>
              <a:gd name="connsiteY0" fmla="*/ 0 h 517358"/>
              <a:gd name="connsiteX1" fmla="*/ 56469 w 116933"/>
              <a:gd name="connsiteY1" fmla="*/ 184484 h 517358"/>
              <a:gd name="connsiteX2" fmla="*/ 53983 w 116933"/>
              <a:gd name="connsiteY2" fmla="*/ 338889 h 517358"/>
              <a:gd name="connsiteX3" fmla="*/ 116933 w 116933"/>
              <a:gd name="connsiteY3" fmla="*/ 449179 h 517358"/>
              <a:gd name="connsiteX4" fmla="*/ 0 w 116933"/>
              <a:gd name="connsiteY4" fmla="*/ 517358 h 517358"/>
              <a:gd name="connsiteX0" fmla="*/ 30471 w 135372"/>
              <a:gd name="connsiteY0" fmla="*/ 0 h 517358"/>
              <a:gd name="connsiteX1" fmla="*/ 3135 w 135372"/>
              <a:gd name="connsiteY1" fmla="*/ 219653 h 517358"/>
              <a:gd name="connsiteX2" fmla="*/ 72422 w 135372"/>
              <a:gd name="connsiteY2" fmla="*/ 338889 h 517358"/>
              <a:gd name="connsiteX3" fmla="*/ 135372 w 135372"/>
              <a:gd name="connsiteY3" fmla="*/ 449179 h 517358"/>
              <a:gd name="connsiteX4" fmla="*/ 18439 w 135372"/>
              <a:gd name="connsiteY4" fmla="*/ 517358 h 517358"/>
              <a:gd name="connsiteX0" fmla="*/ 161212 w 161212"/>
              <a:gd name="connsiteY0" fmla="*/ 0 h 531425"/>
              <a:gd name="connsiteX1" fmla="*/ 2291 w 161212"/>
              <a:gd name="connsiteY1" fmla="*/ 233720 h 531425"/>
              <a:gd name="connsiteX2" fmla="*/ 71578 w 161212"/>
              <a:gd name="connsiteY2" fmla="*/ 352956 h 531425"/>
              <a:gd name="connsiteX3" fmla="*/ 134528 w 161212"/>
              <a:gd name="connsiteY3" fmla="*/ 463246 h 531425"/>
              <a:gd name="connsiteX4" fmla="*/ 17595 w 161212"/>
              <a:gd name="connsiteY4" fmla="*/ 531425 h 531425"/>
              <a:gd name="connsiteX0" fmla="*/ 143617 w 143617"/>
              <a:gd name="connsiteY0" fmla="*/ 0 h 531425"/>
              <a:gd name="connsiteX1" fmla="*/ 68432 w 143617"/>
              <a:gd name="connsiteY1" fmla="*/ 240754 h 531425"/>
              <a:gd name="connsiteX2" fmla="*/ 53983 w 143617"/>
              <a:gd name="connsiteY2" fmla="*/ 352956 h 531425"/>
              <a:gd name="connsiteX3" fmla="*/ 116933 w 143617"/>
              <a:gd name="connsiteY3" fmla="*/ 463246 h 531425"/>
              <a:gd name="connsiteX4" fmla="*/ 0 w 143617"/>
              <a:gd name="connsiteY4" fmla="*/ 531425 h 531425"/>
              <a:gd name="connsiteX0" fmla="*/ 143617 w 143617"/>
              <a:gd name="connsiteY0" fmla="*/ 0 h 531425"/>
              <a:gd name="connsiteX1" fmla="*/ 68432 w 143617"/>
              <a:gd name="connsiteY1" fmla="*/ 240754 h 531425"/>
              <a:gd name="connsiteX2" fmla="*/ 137719 w 143617"/>
              <a:gd name="connsiteY2" fmla="*/ 367024 h 531425"/>
              <a:gd name="connsiteX3" fmla="*/ 116933 w 143617"/>
              <a:gd name="connsiteY3" fmla="*/ 463246 h 531425"/>
              <a:gd name="connsiteX4" fmla="*/ 0 w 143617"/>
              <a:gd name="connsiteY4" fmla="*/ 531425 h 531425"/>
              <a:gd name="connsiteX0" fmla="*/ 86780 w 86780"/>
              <a:gd name="connsiteY0" fmla="*/ 0 h 545493"/>
              <a:gd name="connsiteX1" fmla="*/ 11595 w 86780"/>
              <a:gd name="connsiteY1" fmla="*/ 240754 h 545493"/>
              <a:gd name="connsiteX2" fmla="*/ 80882 w 86780"/>
              <a:gd name="connsiteY2" fmla="*/ 367024 h 545493"/>
              <a:gd name="connsiteX3" fmla="*/ 60096 w 86780"/>
              <a:gd name="connsiteY3" fmla="*/ 463246 h 545493"/>
              <a:gd name="connsiteX4" fmla="*/ 50824 w 86780"/>
              <a:gd name="connsiteY4" fmla="*/ 545493 h 545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80" h="545493">
                <a:moveTo>
                  <a:pt x="86780" y="0"/>
                </a:moveTo>
                <a:cubicBezTo>
                  <a:pt x="55364" y="67176"/>
                  <a:pt x="12578" y="179583"/>
                  <a:pt x="11595" y="240754"/>
                </a:cubicBezTo>
                <a:cubicBezTo>
                  <a:pt x="10612" y="301925"/>
                  <a:pt x="72799" y="329942"/>
                  <a:pt x="80882" y="367024"/>
                </a:cubicBezTo>
                <a:cubicBezTo>
                  <a:pt x="88965" y="404106"/>
                  <a:pt x="-89811" y="459808"/>
                  <a:pt x="60096" y="463246"/>
                </a:cubicBezTo>
                <a:cubicBezTo>
                  <a:pt x="43385" y="499341"/>
                  <a:pt x="68537" y="529451"/>
                  <a:pt x="50824" y="545493"/>
                </a:cubicBezTo>
              </a:path>
            </a:pathLst>
          </a:custGeom>
          <a:noFill/>
          <a:ln w="19050">
            <a:solidFill>
              <a:srgbClr val="FF72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E0B797DA-4611-CC5F-0181-F05D88AC50A7}"/>
              </a:ext>
            </a:extLst>
          </p:cNvPr>
          <p:cNvGrpSpPr/>
          <p:nvPr/>
        </p:nvGrpSpPr>
        <p:grpSpPr>
          <a:xfrm>
            <a:off x="1365359" y="1435660"/>
            <a:ext cx="9578894" cy="1092933"/>
            <a:chOff x="3257907" y="1197601"/>
            <a:chExt cx="6131004" cy="755210"/>
          </a:xfrm>
        </p:grpSpPr>
        <p:sp>
          <p:nvSpPr>
            <p:cNvPr id="9" name="Octagon 8">
              <a:extLst>
                <a:ext uri="{FF2B5EF4-FFF2-40B4-BE49-F238E27FC236}">
                  <a16:creationId xmlns:a16="http://schemas.microsoft.com/office/drawing/2014/main" id="{2C6D6E2B-CE64-8744-8BD3-92577606EB6E}"/>
                </a:ext>
              </a:extLst>
            </p:cNvPr>
            <p:cNvSpPr/>
            <p:nvPr/>
          </p:nvSpPr>
          <p:spPr>
            <a:xfrm>
              <a:off x="3257907" y="1197601"/>
              <a:ext cx="6131004" cy="755210"/>
            </a:xfrm>
            <a:prstGeom prst="octagon">
              <a:avLst/>
            </a:prstGeom>
            <a:solidFill>
              <a:srgbClr val="191819"/>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ctagon 9">
              <a:extLst>
                <a:ext uri="{FF2B5EF4-FFF2-40B4-BE49-F238E27FC236}">
                  <a16:creationId xmlns:a16="http://schemas.microsoft.com/office/drawing/2014/main" id="{856B7706-463B-15D4-3195-83897CFF5ABA}"/>
                </a:ext>
              </a:extLst>
            </p:cNvPr>
            <p:cNvSpPr/>
            <p:nvPr/>
          </p:nvSpPr>
          <p:spPr>
            <a:xfrm>
              <a:off x="3349456" y="1281724"/>
              <a:ext cx="5882928" cy="583360"/>
            </a:xfrm>
            <a:prstGeom prst="octagon">
              <a:avLst/>
            </a:prstGeom>
            <a:solidFill>
              <a:srgbClr val="201F20"/>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 name="Group 10">
            <a:extLst>
              <a:ext uri="{FF2B5EF4-FFF2-40B4-BE49-F238E27FC236}">
                <a16:creationId xmlns:a16="http://schemas.microsoft.com/office/drawing/2014/main" id="{C020E4B7-6B9D-6D50-064A-70761CDBF5CE}"/>
              </a:ext>
            </a:extLst>
          </p:cNvPr>
          <p:cNvGrpSpPr/>
          <p:nvPr/>
        </p:nvGrpSpPr>
        <p:grpSpPr>
          <a:xfrm>
            <a:off x="1770730" y="1582332"/>
            <a:ext cx="847000" cy="785318"/>
            <a:chOff x="376198" y="1113149"/>
            <a:chExt cx="869855" cy="869855"/>
          </a:xfrm>
        </p:grpSpPr>
        <p:pic>
          <p:nvPicPr>
            <p:cNvPr id="12" name="Graphic 11" descr="Key with solid fill">
              <a:extLst>
                <a:ext uri="{FF2B5EF4-FFF2-40B4-BE49-F238E27FC236}">
                  <a16:creationId xmlns:a16="http://schemas.microsoft.com/office/drawing/2014/main" id="{F51556D9-FC9C-7257-B832-461A225E50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6198" y="1113149"/>
              <a:ext cx="869855" cy="869855"/>
            </a:xfrm>
            <a:prstGeom prst="rect">
              <a:avLst/>
            </a:prstGeom>
          </p:spPr>
        </p:pic>
        <p:sp>
          <p:nvSpPr>
            <p:cNvPr id="13" name="Snip Same Side Corner Rectangle 12">
              <a:extLst>
                <a:ext uri="{FF2B5EF4-FFF2-40B4-BE49-F238E27FC236}">
                  <a16:creationId xmlns:a16="http://schemas.microsoft.com/office/drawing/2014/main" id="{BC29F53F-2917-E2A4-6E42-937003ED1DE9}"/>
                </a:ext>
              </a:extLst>
            </p:cNvPr>
            <p:cNvSpPr/>
            <p:nvPr/>
          </p:nvSpPr>
          <p:spPr>
            <a:xfrm rot="16200000">
              <a:off x="384690" y="1357214"/>
              <a:ext cx="389827" cy="388244"/>
            </a:xfrm>
            <a:prstGeom prst="snip2SameRect">
              <a:avLst>
                <a:gd name="adj1" fmla="val 21679"/>
                <a:gd name="adj2" fmla="val 3659"/>
              </a:avLst>
            </a:prstGeom>
            <a:solidFill>
              <a:srgbClr val="FF72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13">
              <a:extLst>
                <a:ext uri="{FF2B5EF4-FFF2-40B4-BE49-F238E27FC236}">
                  <a16:creationId xmlns:a16="http://schemas.microsoft.com/office/drawing/2014/main" id="{CE38E981-DD3A-FA7E-65AB-04BBA0BDD5B3}"/>
                </a:ext>
              </a:extLst>
            </p:cNvPr>
            <p:cNvSpPr/>
            <p:nvPr/>
          </p:nvSpPr>
          <p:spPr>
            <a:xfrm>
              <a:off x="460075" y="1495245"/>
              <a:ext cx="74763" cy="103517"/>
            </a:xfrm>
            <a:prstGeom prst="roundRect">
              <a:avLst/>
            </a:prstGeom>
            <a:solidFill>
              <a:srgbClr val="171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extBox 14">
            <a:extLst>
              <a:ext uri="{FF2B5EF4-FFF2-40B4-BE49-F238E27FC236}">
                <a16:creationId xmlns:a16="http://schemas.microsoft.com/office/drawing/2014/main" id="{1472675F-B659-C2FE-0130-ECDC1054CEFF}"/>
              </a:ext>
            </a:extLst>
          </p:cNvPr>
          <p:cNvSpPr txBox="1"/>
          <p:nvPr/>
        </p:nvSpPr>
        <p:spPr>
          <a:xfrm>
            <a:off x="2725533" y="1596113"/>
            <a:ext cx="8663451" cy="766235"/>
          </a:xfrm>
          <a:prstGeom prst="rect">
            <a:avLst/>
          </a:prstGeom>
          <a:noFill/>
        </p:spPr>
        <p:txBody>
          <a:bodyPr wrap="square" rtlCol="0">
            <a:spAutoFit/>
          </a:bodyPr>
          <a:lstStyle/>
          <a:p>
            <a:pPr>
              <a:lnSpc>
                <a:spcPts val="2660"/>
              </a:lnSpc>
            </a:pPr>
            <a:r>
              <a:rPr lang="en-US" dirty="0">
                <a:solidFill>
                  <a:schemeClr val="bg1"/>
                </a:solidFill>
                <a:latin typeface="Avenir" panose="02000503020000020003" pitchFamily="2" charset="0"/>
              </a:rPr>
              <a:t>In the wake of the civil rights era, white Americans began voting according </a:t>
            </a:r>
          </a:p>
          <a:p>
            <a:pPr>
              <a:lnSpc>
                <a:spcPts val="2660"/>
              </a:lnSpc>
            </a:pPr>
            <a:r>
              <a:rPr lang="en-US" dirty="0">
                <a:solidFill>
                  <a:schemeClr val="bg1"/>
                </a:solidFill>
                <a:latin typeface="Avenir" panose="02000503020000020003" pitchFamily="2" charset="0"/>
              </a:rPr>
              <a:t>to their perceived racial interests rather than their economic ones.</a:t>
            </a:r>
          </a:p>
        </p:txBody>
      </p:sp>
      <p:grpSp>
        <p:nvGrpSpPr>
          <p:cNvPr id="8" name="Group 7">
            <a:extLst>
              <a:ext uri="{FF2B5EF4-FFF2-40B4-BE49-F238E27FC236}">
                <a16:creationId xmlns:a16="http://schemas.microsoft.com/office/drawing/2014/main" id="{6CF37808-6277-638F-98AD-EAEDC9DF35F5}"/>
              </a:ext>
            </a:extLst>
          </p:cNvPr>
          <p:cNvGrpSpPr/>
          <p:nvPr/>
        </p:nvGrpSpPr>
        <p:grpSpPr>
          <a:xfrm>
            <a:off x="1288256" y="295583"/>
            <a:ext cx="9637894" cy="869855"/>
            <a:chOff x="6095" y="77325"/>
            <a:chExt cx="12191999" cy="869855"/>
          </a:xfrm>
        </p:grpSpPr>
        <p:sp>
          <p:nvSpPr>
            <p:cNvPr id="3" name="Rounded Rectangle 2">
              <a:extLst>
                <a:ext uri="{FF2B5EF4-FFF2-40B4-BE49-F238E27FC236}">
                  <a16:creationId xmlns:a16="http://schemas.microsoft.com/office/drawing/2014/main" id="{219D17E5-94D1-1CAC-E798-97BBC161097E}"/>
                </a:ext>
              </a:extLst>
            </p:cNvPr>
            <p:cNvSpPr/>
            <p:nvPr/>
          </p:nvSpPr>
          <p:spPr>
            <a:xfrm>
              <a:off x="6095" y="77325"/>
              <a:ext cx="12191999"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a:extLst>
                <a:ext uri="{FF2B5EF4-FFF2-40B4-BE49-F238E27FC236}">
                  <a16:creationId xmlns:a16="http://schemas.microsoft.com/office/drawing/2014/main" id="{442A31CA-D91B-FAC6-F8FA-09994A4849D0}"/>
                </a:ext>
              </a:extLst>
            </p:cNvPr>
            <p:cNvSpPr/>
            <p:nvPr/>
          </p:nvSpPr>
          <p:spPr>
            <a:xfrm>
              <a:off x="103631" y="143301"/>
              <a:ext cx="11984736"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3CCA7FCF-09E3-6C8A-C5F9-ECC0FF2354E5}"/>
              </a:ext>
            </a:extLst>
          </p:cNvPr>
          <p:cNvSpPr txBox="1"/>
          <p:nvPr/>
        </p:nvSpPr>
        <p:spPr>
          <a:xfrm>
            <a:off x="72117" y="458937"/>
            <a:ext cx="12047765" cy="553998"/>
          </a:xfrm>
          <a:prstGeom prst="rect">
            <a:avLst/>
          </a:prstGeom>
          <a:noFill/>
        </p:spPr>
        <p:txBody>
          <a:bodyPr wrap="square" rtlCol="0">
            <a:spAutoFit/>
          </a:bodyPr>
          <a:lstStyle/>
          <a:p>
            <a:pPr algn="ctr"/>
            <a:r>
              <a:rPr lang="en-US" sz="3000" spc="80">
                <a:solidFill>
                  <a:srgbClr val="E5E9D0"/>
                </a:solidFill>
                <a:latin typeface="Hardwick WF" pitchFamily="2" charset="0"/>
              </a:rPr>
              <a:t>SHADES OF SUPPORT: RACE &amp; PRIVATIZATION</a:t>
            </a:r>
            <a:endParaRPr lang="en-US" sz="3000" spc="80" dirty="0">
              <a:solidFill>
                <a:srgbClr val="E5E9D0"/>
              </a:solidFill>
              <a:latin typeface="Hardwick WF" pitchFamily="2" charset="0"/>
            </a:endParaRPr>
          </a:p>
        </p:txBody>
      </p:sp>
      <p:grpSp>
        <p:nvGrpSpPr>
          <p:cNvPr id="21" name="Group 20">
            <a:extLst>
              <a:ext uri="{FF2B5EF4-FFF2-40B4-BE49-F238E27FC236}">
                <a16:creationId xmlns:a16="http://schemas.microsoft.com/office/drawing/2014/main" id="{976ED7FC-8640-F138-E786-B4B96A89E59E}"/>
              </a:ext>
            </a:extLst>
          </p:cNvPr>
          <p:cNvGrpSpPr/>
          <p:nvPr/>
        </p:nvGrpSpPr>
        <p:grpSpPr>
          <a:xfrm rot="21192236">
            <a:off x="751157" y="3117009"/>
            <a:ext cx="4347240" cy="1799869"/>
            <a:chOff x="1043756" y="3276542"/>
            <a:chExt cx="4446978" cy="2041312"/>
          </a:xfrm>
        </p:grpSpPr>
        <p:sp>
          <p:nvSpPr>
            <p:cNvPr id="16" name="TextBox 15">
              <a:extLst>
                <a:ext uri="{FF2B5EF4-FFF2-40B4-BE49-F238E27FC236}">
                  <a16:creationId xmlns:a16="http://schemas.microsoft.com/office/drawing/2014/main" id="{E4123DA7-BAD6-DD86-F4DA-6B520BC547AB}"/>
                </a:ext>
              </a:extLst>
            </p:cNvPr>
            <p:cNvSpPr txBox="1"/>
            <p:nvPr/>
          </p:nvSpPr>
          <p:spPr>
            <a:xfrm>
              <a:off x="1043756" y="4266904"/>
              <a:ext cx="4394961" cy="1050950"/>
            </a:xfrm>
            <a:prstGeom prst="rect">
              <a:avLst/>
            </a:prstGeom>
            <a:noFill/>
          </p:spPr>
          <p:txBody>
            <a:bodyPr wrap="square" rtlCol="0">
              <a:prstTxWarp prst="textWave2">
                <a:avLst/>
              </a:prstTxWarp>
              <a:spAutoFit/>
              <a:scene3d>
                <a:camera prst="isometricLeftDown">
                  <a:rot lat="1200000" lon="1800000" rev="0"/>
                </a:camera>
                <a:lightRig rig="threePt" dir="t"/>
              </a:scene3d>
              <a:sp3d extrusionH="57150">
                <a:bevelT w="57150" h="38100" prst="hardEdge"/>
              </a:sp3d>
            </a:bodyPr>
            <a:lstStyle/>
            <a:p>
              <a:pPr>
                <a:lnSpc>
                  <a:spcPct val="150000"/>
                </a:lnSpc>
              </a:pPr>
              <a:r>
                <a:rPr lang="en-US" sz="8800" b="1" dirty="0">
                  <a:ln w="25400">
                    <a:solidFill>
                      <a:schemeClr val="accent4">
                        <a:lumMod val="20000"/>
                        <a:lumOff val="80000"/>
                        <a:alpha val="73000"/>
                      </a:schemeClr>
                    </a:solidFill>
                  </a:ln>
                  <a:blipFill dpi="0" rotWithShape="1">
                    <a:blip r:embed="rId5">
                      <a:alphaModFix amt="65000"/>
                    </a:blip>
                    <a:srcRect/>
                    <a:tile tx="-234950" ty="990600" sx="50000" sy="50000" flip="none" algn="tl"/>
                  </a:blipFill>
                  <a:latin typeface="Avenir Next Condensed Heavy" panose="020B0506020202020204" pitchFamily="34" charset="0"/>
                  <a:cs typeface="Eras Medium ITC" panose="020F0502020204030204" pitchFamily="34" charset="0"/>
                </a:rPr>
                <a:t>FLIGHT</a:t>
              </a:r>
            </a:p>
          </p:txBody>
        </p:sp>
        <p:sp>
          <p:nvSpPr>
            <p:cNvPr id="17" name="TextBox 16">
              <a:extLst>
                <a:ext uri="{FF2B5EF4-FFF2-40B4-BE49-F238E27FC236}">
                  <a16:creationId xmlns:a16="http://schemas.microsoft.com/office/drawing/2014/main" id="{2FFEEFA9-85BC-2E74-17A1-2B1BAED94C4F}"/>
                </a:ext>
              </a:extLst>
            </p:cNvPr>
            <p:cNvSpPr txBox="1"/>
            <p:nvPr/>
          </p:nvSpPr>
          <p:spPr>
            <a:xfrm>
              <a:off x="1095786" y="3276542"/>
              <a:ext cx="4394948" cy="1050950"/>
            </a:xfrm>
            <a:prstGeom prst="rect">
              <a:avLst/>
            </a:prstGeom>
            <a:noFill/>
          </p:spPr>
          <p:txBody>
            <a:bodyPr wrap="square" rtlCol="0">
              <a:prstTxWarp prst="textWave2">
                <a:avLst/>
              </a:prstTxWarp>
              <a:spAutoFit/>
              <a:scene3d>
                <a:camera prst="isometricLeftDown">
                  <a:rot lat="1200000" lon="1800000" rev="0"/>
                </a:camera>
                <a:lightRig rig="threePt" dir="t"/>
              </a:scene3d>
              <a:sp3d extrusionH="57150">
                <a:bevelT w="57150" h="38100" prst="hardEdge"/>
              </a:sp3d>
            </a:bodyPr>
            <a:lstStyle/>
            <a:p>
              <a:pPr>
                <a:lnSpc>
                  <a:spcPct val="150000"/>
                </a:lnSpc>
              </a:pPr>
              <a:r>
                <a:rPr lang="en-US" sz="8800" b="1" dirty="0">
                  <a:ln w="25400">
                    <a:solidFill>
                      <a:schemeClr val="accent4">
                        <a:lumMod val="20000"/>
                        <a:lumOff val="80000"/>
                        <a:alpha val="73000"/>
                      </a:schemeClr>
                    </a:solidFill>
                    <a:miter lim="800000"/>
                  </a:ln>
                  <a:blipFill dpi="0" rotWithShape="1">
                    <a:blip r:embed="rId6">
                      <a:alphaModFix amt="65000"/>
                    </a:blip>
                    <a:srcRect/>
                    <a:tile tx="-304800" ty="1352550" sx="23000" sy="21000" flip="none" algn="tl"/>
                  </a:blipFill>
                  <a:latin typeface="Avenir Next Condensed Heavy" panose="020B0506020202020204" pitchFamily="34" charset="0"/>
                  <a:cs typeface="Eras Medium ITC" panose="020F0502020204030204" pitchFamily="34" charset="0"/>
                </a:rPr>
                <a:t>WHITE</a:t>
              </a:r>
            </a:p>
          </p:txBody>
        </p:sp>
      </p:grpSp>
      <p:sp>
        <p:nvSpPr>
          <p:cNvPr id="24" name="TextBox 23">
            <a:extLst>
              <a:ext uri="{FF2B5EF4-FFF2-40B4-BE49-F238E27FC236}">
                <a16:creationId xmlns:a16="http://schemas.microsoft.com/office/drawing/2014/main" id="{3B432DB0-3D47-5762-C797-45F5BF3FB64A}"/>
              </a:ext>
            </a:extLst>
          </p:cNvPr>
          <p:cNvSpPr txBox="1"/>
          <p:nvPr/>
        </p:nvSpPr>
        <p:spPr>
          <a:xfrm>
            <a:off x="722172" y="5077990"/>
            <a:ext cx="5058228" cy="1106072"/>
          </a:xfrm>
          <a:prstGeom prst="rect">
            <a:avLst/>
          </a:prstGeom>
          <a:noFill/>
        </p:spPr>
        <p:txBody>
          <a:bodyPr wrap="square">
            <a:spAutoFit/>
          </a:bodyPr>
          <a:lstStyle/>
          <a:p>
            <a:pPr>
              <a:lnSpc>
                <a:spcPts val="2680"/>
              </a:lnSpc>
            </a:pPr>
            <a:r>
              <a:rPr lang="en-US" sz="1600" dirty="0">
                <a:solidFill>
                  <a:srgbClr val="E5E9D0"/>
                </a:solidFill>
                <a:latin typeface="Avenir Next" panose="020B0503020202020204" pitchFamily="34" charset="0"/>
              </a:rPr>
              <a:t>When public schools were ordered to </a:t>
            </a:r>
          </a:p>
          <a:p>
            <a:pPr>
              <a:lnSpc>
                <a:spcPts val="2680"/>
              </a:lnSpc>
            </a:pPr>
            <a:r>
              <a:rPr lang="en-US" sz="1600" dirty="0">
                <a:solidFill>
                  <a:srgbClr val="E5E9D0"/>
                </a:solidFill>
                <a:latin typeface="Avenir Next" panose="020B0503020202020204" pitchFamily="34" charset="0"/>
              </a:rPr>
              <a:t>integrate, white parents retreated into </a:t>
            </a:r>
          </a:p>
          <a:p>
            <a:pPr>
              <a:lnSpc>
                <a:spcPts val="2680"/>
              </a:lnSpc>
            </a:pPr>
            <a:r>
              <a:rPr lang="en-US" sz="1600" dirty="0">
                <a:solidFill>
                  <a:srgbClr val="E5E9D0"/>
                </a:solidFill>
                <a:latin typeface="Avenir Next" panose="020B0503020202020204" pitchFamily="34" charset="0"/>
              </a:rPr>
              <a:t>private schools or decamped to the suburbs.</a:t>
            </a:r>
          </a:p>
        </p:txBody>
      </p:sp>
      <p:sp>
        <p:nvSpPr>
          <p:cNvPr id="25" name="Right Arrow 24">
            <a:extLst>
              <a:ext uri="{FF2B5EF4-FFF2-40B4-BE49-F238E27FC236}">
                <a16:creationId xmlns:a16="http://schemas.microsoft.com/office/drawing/2014/main" id="{6B5742E0-39E0-FF84-B74E-A1EF981D726C}"/>
              </a:ext>
            </a:extLst>
          </p:cNvPr>
          <p:cNvSpPr/>
          <p:nvPr/>
        </p:nvSpPr>
        <p:spPr>
          <a:xfrm>
            <a:off x="4837002" y="4302941"/>
            <a:ext cx="2035682" cy="523220"/>
          </a:xfrm>
          <a:prstGeom prst="rightArrow">
            <a:avLst/>
          </a:prstGeom>
          <a:gradFill>
            <a:gsLst>
              <a:gs pos="0">
                <a:schemeClr val="tx1"/>
              </a:gs>
              <a:gs pos="100000">
                <a:srgbClr val="FF7452"/>
              </a:gs>
            </a:gsLst>
            <a:lin ang="0" scaled="1"/>
          </a:gra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6630C2F1-DFF7-EB58-5C5B-53E85C99A9E4}"/>
              </a:ext>
            </a:extLst>
          </p:cNvPr>
          <p:cNvSpPr txBox="1"/>
          <p:nvPr/>
        </p:nvSpPr>
        <p:spPr>
          <a:xfrm>
            <a:off x="6453713" y="3957701"/>
            <a:ext cx="3381558" cy="536685"/>
          </a:xfrm>
          <a:prstGeom prst="rect">
            <a:avLst/>
          </a:prstGeom>
          <a:noFill/>
        </p:spPr>
        <p:txBody>
          <a:bodyPr wrap="square">
            <a:spAutoFit/>
          </a:bodyPr>
          <a:lstStyle/>
          <a:p>
            <a:pPr algn="ctr">
              <a:lnSpc>
                <a:spcPts val="2680"/>
              </a:lnSpc>
            </a:pPr>
            <a:r>
              <a:rPr lang="en-US" sz="4800" b="1">
                <a:solidFill>
                  <a:srgbClr val="FF7250"/>
                </a:solidFill>
                <a:latin typeface="Hardwick WF" pitchFamily="2" charset="0"/>
              </a:rPr>
              <a:t>38%</a:t>
            </a:r>
            <a:endParaRPr lang="en-US" sz="4800" b="1" dirty="0">
              <a:solidFill>
                <a:srgbClr val="FF7250"/>
              </a:solidFill>
              <a:latin typeface="Hardwick WF" pitchFamily="2" charset="0"/>
            </a:endParaRPr>
          </a:p>
        </p:txBody>
      </p:sp>
      <p:sp>
        <p:nvSpPr>
          <p:cNvPr id="30" name="TextBox 29">
            <a:extLst>
              <a:ext uri="{FF2B5EF4-FFF2-40B4-BE49-F238E27FC236}">
                <a16:creationId xmlns:a16="http://schemas.microsoft.com/office/drawing/2014/main" id="{6284F88A-7CBD-E2A6-292C-CF8F65A41414}"/>
              </a:ext>
            </a:extLst>
          </p:cNvPr>
          <p:cNvSpPr txBox="1"/>
          <p:nvPr/>
        </p:nvSpPr>
        <p:spPr>
          <a:xfrm>
            <a:off x="8936844" y="3661377"/>
            <a:ext cx="3543038" cy="759823"/>
          </a:xfrm>
          <a:prstGeom prst="rect">
            <a:avLst/>
          </a:prstGeom>
          <a:noFill/>
        </p:spPr>
        <p:txBody>
          <a:bodyPr wrap="square">
            <a:spAutoFit/>
          </a:bodyPr>
          <a:lstStyle/>
          <a:p>
            <a:pPr>
              <a:lnSpc>
                <a:spcPts val="2680"/>
              </a:lnSpc>
            </a:pPr>
            <a:r>
              <a:rPr lang="en-US" sz="1600" dirty="0">
                <a:solidFill>
                  <a:srgbClr val="E5E9D0"/>
                </a:solidFill>
                <a:latin typeface="Avenir Next" panose="020B0503020202020204" pitchFamily="34" charset="0"/>
              </a:rPr>
              <a:t>of Atlanta’s population is </a:t>
            </a:r>
          </a:p>
          <a:p>
            <a:pPr>
              <a:lnSpc>
                <a:spcPts val="2680"/>
              </a:lnSpc>
            </a:pPr>
            <a:r>
              <a:rPr lang="en-US" sz="1600" dirty="0">
                <a:solidFill>
                  <a:srgbClr val="E5E9D0"/>
                </a:solidFill>
                <a:latin typeface="Avenir Next" panose="020B0503020202020204" pitchFamily="34" charset="0"/>
              </a:rPr>
              <a:t>white</a:t>
            </a:r>
          </a:p>
        </p:txBody>
      </p:sp>
      <p:sp>
        <p:nvSpPr>
          <p:cNvPr id="31" name="TextBox 30">
            <a:extLst>
              <a:ext uri="{FF2B5EF4-FFF2-40B4-BE49-F238E27FC236}">
                <a16:creationId xmlns:a16="http://schemas.microsoft.com/office/drawing/2014/main" id="{B4E91DFC-25D1-6253-29EF-261CF00B3523}"/>
              </a:ext>
            </a:extLst>
          </p:cNvPr>
          <p:cNvSpPr txBox="1"/>
          <p:nvPr/>
        </p:nvSpPr>
        <p:spPr>
          <a:xfrm>
            <a:off x="6453713" y="5008481"/>
            <a:ext cx="3381558" cy="536685"/>
          </a:xfrm>
          <a:prstGeom prst="rect">
            <a:avLst/>
          </a:prstGeom>
          <a:noFill/>
        </p:spPr>
        <p:txBody>
          <a:bodyPr wrap="square">
            <a:spAutoFit/>
          </a:bodyPr>
          <a:lstStyle/>
          <a:p>
            <a:pPr algn="ctr">
              <a:lnSpc>
                <a:spcPts val="2680"/>
              </a:lnSpc>
            </a:pPr>
            <a:r>
              <a:rPr lang="en-US" sz="4800" b="1">
                <a:solidFill>
                  <a:srgbClr val="FF7250"/>
                </a:solidFill>
                <a:latin typeface="Hardwick WF" pitchFamily="2" charset="0"/>
              </a:rPr>
              <a:t>16%</a:t>
            </a:r>
            <a:endParaRPr lang="en-US" sz="4800" b="1" dirty="0">
              <a:solidFill>
                <a:srgbClr val="FF7250"/>
              </a:solidFill>
              <a:latin typeface="Hardwick WF" pitchFamily="2" charset="0"/>
            </a:endParaRPr>
          </a:p>
        </p:txBody>
      </p:sp>
      <p:sp>
        <p:nvSpPr>
          <p:cNvPr id="32" name="TextBox 31">
            <a:extLst>
              <a:ext uri="{FF2B5EF4-FFF2-40B4-BE49-F238E27FC236}">
                <a16:creationId xmlns:a16="http://schemas.microsoft.com/office/drawing/2014/main" id="{45B625FE-F6E5-7C1B-F0A5-EF17E5D77910}"/>
              </a:ext>
            </a:extLst>
          </p:cNvPr>
          <p:cNvSpPr txBox="1"/>
          <p:nvPr/>
        </p:nvSpPr>
        <p:spPr>
          <a:xfrm>
            <a:off x="8825345" y="4698078"/>
            <a:ext cx="3543038" cy="759823"/>
          </a:xfrm>
          <a:prstGeom prst="rect">
            <a:avLst/>
          </a:prstGeom>
          <a:noFill/>
        </p:spPr>
        <p:txBody>
          <a:bodyPr wrap="square">
            <a:spAutoFit/>
          </a:bodyPr>
          <a:lstStyle/>
          <a:p>
            <a:pPr>
              <a:lnSpc>
                <a:spcPts val="2680"/>
              </a:lnSpc>
            </a:pPr>
            <a:r>
              <a:rPr lang="en-US" sz="1600" dirty="0">
                <a:solidFill>
                  <a:srgbClr val="E5E9D0"/>
                </a:solidFill>
                <a:latin typeface="Avenir Next" panose="020B0503020202020204" pitchFamily="34" charset="0"/>
              </a:rPr>
              <a:t>of Atlanta’s public school </a:t>
            </a:r>
          </a:p>
          <a:p>
            <a:pPr>
              <a:lnSpc>
                <a:spcPts val="2680"/>
              </a:lnSpc>
            </a:pPr>
            <a:r>
              <a:rPr lang="en-US" sz="1600" dirty="0">
                <a:solidFill>
                  <a:srgbClr val="E5E9D0"/>
                </a:solidFill>
                <a:latin typeface="Avenir Next" panose="020B0503020202020204" pitchFamily="34" charset="0"/>
              </a:rPr>
              <a:t>students are white</a:t>
            </a:r>
          </a:p>
        </p:txBody>
      </p:sp>
      <p:sp>
        <p:nvSpPr>
          <p:cNvPr id="35" name="TextBox 34">
            <a:extLst>
              <a:ext uri="{FF2B5EF4-FFF2-40B4-BE49-F238E27FC236}">
                <a16:creationId xmlns:a16="http://schemas.microsoft.com/office/drawing/2014/main" id="{DED16A3C-AA87-D509-0504-F97561906CCC}"/>
              </a:ext>
            </a:extLst>
          </p:cNvPr>
          <p:cNvSpPr txBox="1"/>
          <p:nvPr/>
        </p:nvSpPr>
        <p:spPr>
          <a:xfrm>
            <a:off x="7525325" y="3043900"/>
            <a:ext cx="3543038" cy="444352"/>
          </a:xfrm>
          <a:prstGeom prst="rect">
            <a:avLst/>
          </a:prstGeom>
          <a:noFill/>
        </p:spPr>
        <p:txBody>
          <a:bodyPr wrap="square">
            <a:spAutoFit/>
          </a:bodyPr>
          <a:lstStyle/>
          <a:p>
            <a:pPr>
              <a:lnSpc>
                <a:spcPts val="2680"/>
              </a:lnSpc>
            </a:pPr>
            <a:r>
              <a:rPr lang="en-US" sz="2400" b="1" dirty="0">
                <a:solidFill>
                  <a:srgbClr val="E5E9D0"/>
                </a:solidFill>
                <a:latin typeface="Avenir Next Demi Bold" panose="020B0503020202020204" pitchFamily="34" charset="0"/>
              </a:rPr>
              <a:t>… in 2022, </a:t>
            </a:r>
          </a:p>
        </p:txBody>
      </p:sp>
      <p:sp>
        <p:nvSpPr>
          <p:cNvPr id="18" name="TextBox 17">
            <a:extLst>
              <a:ext uri="{FF2B5EF4-FFF2-40B4-BE49-F238E27FC236}">
                <a16:creationId xmlns:a16="http://schemas.microsoft.com/office/drawing/2014/main" id="{A879BC9C-D53D-3177-A5A8-377BE8DC0C26}"/>
              </a:ext>
            </a:extLst>
          </p:cNvPr>
          <p:cNvSpPr txBox="1"/>
          <p:nvPr/>
        </p:nvSpPr>
        <p:spPr>
          <a:xfrm>
            <a:off x="11263497" y="6399063"/>
            <a:ext cx="1489773"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111</a:t>
            </a:r>
          </a:p>
        </p:txBody>
      </p:sp>
      <p:sp>
        <p:nvSpPr>
          <p:cNvPr id="20" name="TextBox 19">
            <a:extLst>
              <a:ext uri="{FF2B5EF4-FFF2-40B4-BE49-F238E27FC236}">
                <a16:creationId xmlns:a16="http://schemas.microsoft.com/office/drawing/2014/main" id="{FB52C0C5-9A3D-E56F-DCEA-9AD694A5204E}"/>
              </a:ext>
            </a:extLst>
          </p:cNvPr>
          <p:cNvSpPr txBox="1"/>
          <p:nvPr/>
        </p:nvSpPr>
        <p:spPr>
          <a:xfrm>
            <a:off x="36942" y="6550113"/>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2110855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284E0D9C-C161-8EED-2770-1CE0C3F94C39}"/>
              </a:ext>
            </a:extLst>
          </p:cNvPr>
          <p:cNvSpPr/>
          <p:nvPr/>
        </p:nvSpPr>
        <p:spPr>
          <a:xfrm>
            <a:off x="5344002" y="1056105"/>
            <a:ext cx="70718" cy="517358"/>
          </a:xfrm>
          <a:custGeom>
            <a:avLst/>
            <a:gdLst>
              <a:gd name="connsiteX0" fmla="*/ 51856 w 142939"/>
              <a:gd name="connsiteY0" fmla="*/ 0 h 517358"/>
              <a:gd name="connsiteX1" fmla="*/ 3730 w 142939"/>
              <a:gd name="connsiteY1" fmla="*/ 184484 h 517358"/>
              <a:gd name="connsiteX2" fmla="*/ 140088 w 142939"/>
              <a:gd name="connsiteY2" fmla="*/ 300789 h 517358"/>
              <a:gd name="connsiteX3" fmla="*/ 91961 w 142939"/>
              <a:gd name="connsiteY3" fmla="*/ 449179 h 517358"/>
              <a:gd name="connsiteX4" fmla="*/ 39824 w 142939"/>
              <a:gd name="connsiteY4" fmla="*/ 517358 h 517358"/>
              <a:gd name="connsiteX0" fmla="*/ 15367 w 104142"/>
              <a:gd name="connsiteY0" fmla="*/ 0 h 517358"/>
              <a:gd name="connsiteX1" fmla="*/ 22779 w 104142"/>
              <a:gd name="connsiteY1" fmla="*/ 162712 h 517358"/>
              <a:gd name="connsiteX2" fmla="*/ 103599 w 104142"/>
              <a:gd name="connsiteY2" fmla="*/ 300789 h 517358"/>
              <a:gd name="connsiteX3" fmla="*/ 55472 w 104142"/>
              <a:gd name="connsiteY3" fmla="*/ 449179 h 517358"/>
              <a:gd name="connsiteX4" fmla="*/ 3335 w 104142"/>
              <a:gd name="connsiteY4" fmla="*/ 517358 h 517358"/>
              <a:gd name="connsiteX0" fmla="*/ 15367 w 127115"/>
              <a:gd name="connsiteY0" fmla="*/ 0 h 517358"/>
              <a:gd name="connsiteX1" fmla="*/ 22779 w 127115"/>
              <a:gd name="connsiteY1" fmla="*/ 162712 h 517358"/>
              <a:gd name="connsiteX2" fmla="*/ 103599 w 127115"/>
              <a:gd name="connsiteY2" fmla="*/ 300789 h 517358"/>
              <a:gd name="connsiteX3" fmla="*/ 120268 w 127115"/>
              <a:gd name="connsiteY3" fmla="*/ 449179 h 517358"/>
              <a:gd name="connsiteX4" fmla="*/ 3335 w 127115"/>
              <a:gd name="connsiteY4" fmla="*/ 517358 h 517358"/>
              <a:gd name="connsiteX0" fmla="*/ 15367 w 120268"/>
              <a:gd name="connsiteY0" fmla="*/ 0 h 517358"/>
              <a:gd name="connsiteX1" fmla="*/ 22779 w 120268"/>
              <a:gd name="connsiteY1" fmla="*/ 162712 h 517358"/>
              <a:gd name="connsiteX2" fmla="*/ 103599 w 120268"/>
              <a:gd name="connsiteY2" fmla="*/ 300789 h 517358"/>
              <a:gd name="connsiteX3" fmla="*/ 120268 w 120268"/>
              <a:gd name="connsiteY3" fmla="*/ 449179 h 517358"/>
              <a:gd name="connsiteX4" fmla="*/ 3335 w 120268"/>
              <a:gd name="connsiteY4" fmla="*/ 517358 h 517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68" h="517358">
                <a:moveTo>
                  <a:pt x="15367" y="0"/>
                </a:moveTo>
                <a:cubicBezTo>
                  <a:pt x="-16049" y="67176"/>
                  <a:pt x="8074" y="112581"/>
                  <a:pt x="22779" y="162712"/>
                </a:cubicBezTo>
                <a:cubicBezTo>
                  <a:pt x="37484" y="212843"/>
                  <a:pt x="87351" y="253045"/>
                  <a:pt x="103599" y="300789"/>
                </a:cubicBezTo>
                <a:cubicBezTo>
                  <a:pt x="119847" y="348534"/>
                  <a:pt x="-29639" y="445741"/>
                  <a:pt x="120268" y="449179"/>
                </a:cubicBezTo>
                <a:cubicBezTo>
                  <a:pt x="103557" y="485274"/>
                  <a:pt x="21048" y="501316"/>
                  <a:pt x="3335" y="517358"/>
                </a:cubicBezTo>
              </a:path>
            </a:pathLst>
          </a:custGeom>
          <a:noFill/>
          <a:ln w="19050">
            <a:solidFill>
              <a:srgbClr val="FF72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4">
            <a:extLst>
              <a:ext uri="{FF2B5EF4-FFF2-40B4-BE49-F238E27FC236}">
                <a16:creationId xmlns:a16="http://schemas.microsoft.com/office/drawing/2014/main" id="{A6C4A2F0-FFC9-DB7F-6468-F93C24B0EB5D}"/>
              </a:ext>
            </a:extLst>
          </p:cNvPr>
          <p:cNvSpPr/>
          <p:nvPr/>
        </p:nvSpPr>
        <p:spPr>
          <a:xfrm>
            <a:off x="6971551" y="1042037"/>
            <a:ext cx="51027" cy="545493"/>
          </a:xfrm>
          <a:custGeom>
            <a:avLst/>
            <a:gdLst>
              <a:gd name="connsiteX0" fmla="*/ 51856 w 142939"/>
              <a:gd name="connsiteY0" fmla="*/ 0 h 517358"/>
              <a:gd name="connsiteX1" fmla="*/ 3730 w 142939"/>
              <a:gd name="connsiteY1" fmla="*/ 184484 h 517358"/>
              <a:gd name="connsiteX2" fmla="*/ 140088 w 142939"/>
              <a:gd name="connsiteY2" fmla="*/ 300789 h 517358"/>
              <a:gd name="connsiteX3" fmla="*/ 91961 w 142939"/>
              <a:gd name="connsiteY3" fmla="*/ 449179 h 517358"/>
              <a:gd name="connsiteX4" fmla="*/ 39824 w 142939"/>
              <a:gd name="connsiteY4" fmla="*/ 517358 h 517358"/>
              <a:gd name="connsiteX0" fmla="*/ 15367 w 104142"/>
              <a:gd name="connsiteY0" fmla="*/ 0 h 517358"/>
              <a:gd name="connsiteX1" fmla="*/ 22779 w 104142"/>
              <a:gd name="connsiteY1" fmla="*/ 162712 h 517358"/>
              <a:gd name="connsiteX2" fmla="*/ 103599 w 104142"/>
              <a:gd name="connsiteY2" fmla="*/ 300789 h 517358"/>
              <a:gd name="connsiteX3" fmla="*/ 55472 w 104142"/>
              <a:gd name="connsiteY3" fmla="*/ 449179 h 517358"/>
              <a:gd name="connsiteX4" fmla="*/ 3335 w 104142"/>
              <a:gd name="connsiteY4" fmla="*/ 517358 h 517358"/>
              <a:gd name="connsiteX0" fmla="*/ 15367 w 127115"/>
              <a:gd name="connsiteY0" fmla="*/ 0 h 517358"/>
              <a:gd name="connsiteX1" fmla="*/ 22779 w 127115"/>
              <a:gd name="connsiteY1" fmla="*/ 162712 h 517358"/>
              <a:gd name="connsiteX2" fmla="*/ 103599 w 127115"/>
              <a:gd name="connsiteY2" fmla="*/ 300789 h 517358"/>
              <a:gd name="connsiteX3" fmla="*/ 120268 w 127115"/>
              <a:gd name="connsiteY3" fmla="*/ 449179 h 517358"/>
              <a:gd name="connsiteX4" fmla="*/ 3335 w 127115"/>
              <a:gd name="connsiteY4" fmla="*/ 517358 h 517358"/>
              <a:gd name="connsiteX0" fmla="*/ 15367 w 120268"/>
              <a:gd name="connsiteY0" fmla="*/ 0 h 517358"/>
              <a:gd name="connsiteX1" fmla="*/ 22779 w 120268"/>
              <a:gd name="connsiteY1" fmla="*/ 162712 h 517358"/>
              <a:gd name="connsiteX2" fmla="*/ 103599 w 120268"/>
              <a:gd name="connsiteY2" fmla="*/ 300789 h 517358"/>
              <a:gd name="connsiteX3" fmla="*/ 120268 w 120268"/>
              <a:gd name="connsiteY3" fmla="*/ 449179 h 517358"/>
              <a:gd name="connsiteX4" fmla="*/ 3335 w 120268"/>
              <a:gd name="connsiteY4" fmla="*/ 517358 h 517358"/>
              <a:gd name="connsiteX0" fmla="*/ 12032 w 116933"/>
              <a:gd name="connsiteY0" fmla="*/ 0 h 517358"/>
              <a:gd name="connsiteX1" fmla="*/ 102751 w 116933"/>
              <a:gd name="connsiteY1" fmla="*/ 168155 h 517358"/>
              <a:gd name="connsiteX2" fmla="*/ 100264 w 116933"/>
              <a:gd name="connsiteY2" fmla="*/ 300789 h 517358"/>
              <a:gd name="connsiteX3" fmla="*/ 116933 w 116933"/>
              <a:gd name="connsiteY3" fmla="*/ 449179 h 517358"/>
              <a:gd name="connsiteX4" fmla="*/ 0 w 116933"/>
              <a:gd name="connsiteY4" fmla="*/ 517358 h 517358"/>
              <a:gd name="connsiteX0" fmla="*/ 23047 w 127948"/>
              <a:gd name="connsiteY0" fmla="*/ 0 h 517358"/>
              <a:gd name="connsiteX1" fmla="*/ 113766 w 127948"/>
              <a:gd name="connsiteY1" fmla="*/ 168155 h 517358"/>
              <a:gd name="connsiteX2" fmla="*/ 202 w 127948"/>
              <a:gd name="connsiteY2" fmla="*/ 306232 h 517358"/>
              <a:gd name="connsiteX3" fmla="*/ 127948 w 127948"/>
              <a:gd name="connsiteY3" fmla="*/ 449179 h 517358"/>
              <a:gd name="connsiteX4" fmla="*/ 11015 w 127948"/>
              <a:gd name="connsiteY4" fmla="*/ 517358 h 517358"/>
              <a:gd name="connsiteX0" fmla="*/ 12032 w 116933"/>
              <a:gd name="connsiteY0" fmla="*/ 0 h 517358"/>
              <a:gd name="connsiteX1" fmla="*/ 102751 w 116933"/>
              <a:gd name="connsiteY1" fmla="*/ 168155 h 517358"/>
              <a:gd name="connsiteX2" fmla="*/ 53983 w 116933"/>
              <a:gd name="connsiteY2" fmla="*/ 338889 h 517358"/>
              <a:gd name="connsiteX3" fmla="*/ 116933 w 116933"/>
              <a:gd name="connsiteY3" fmla="*/ 449179 h 517358"/>
              <a:gd name="connsiteX4" fmla="*/ 0 w 116933"/>
              <a:gd name="connsiteY4" fmla="*/ 517358 h 517358"/>
              <a:gd name="connsiteX0" fmla="*/ 12032 w 116933"/>
              <a:gd name="connsiteY0" fmla="*/ 0 h 517358"/>
              <a:gd name="connsiteX1" fmla="*/ 56469 w 116933"/>
              <a:gd name="connsiteY1" fmla="*/ 184484 h 517358"/>
              <a:gd name="connsiteX2" fmla="*/ 53983 w 116933"/>
              <a:gd name="connsiteY2" fmla="*/ 338889 h 517358"/>
              <a:gd name="connsiteX3" fmla="*/ 116933 w 116933"/>
              <a:gd name="connsiteY3" fmla="*/ 449179 h 517358"/>
              <a:gd name="connsiteX4" fmla="*/ 0 w 116933"/>
              <a:gd name="connsiteY4" fmla="*/ 517358 h 517358"/>
              <a:gd name="connsiteX0" fmla="*/ 30471 w 135372"/>
              <a:gd name="connsiteY0" fmla="*/ 0 h 517358"/>
              <a:gd name="connsiteX1" fmla="*/ 3135 w 135372"/>
              <a:gd name="connsiteY1" fmla="*/ 219653 h 517358"/>
              <a:gd name="connsiteX2" fmla="*/ 72422 w 135372"/>
              <a:gd name="connsiteY2" fmla="*/ 338889 h 517358"/>
              <a:gd name="connsiteX3" fmla="*/ 135372 w 135372"/>
              <a:gd name="connsiteY3" fmla="*/ 449179 h 517358"/>
              <a:gd name="connsiteX4" fmla="*/ 18439 w 135372"/>
              <a:gd name="connsiteY4" fmla="*/ 517358 h 517358"/>
              <a:gd name="connsiteX0" fmla="*/ 161212 w 161212"/>
              <a:gd name="connsiteY0" fmla="*/ 0 h 531425"/>
              <a:gd name="connsiteX1" fmla="*/ 2291 w 161212"/>
              <a:gd name="connsiteY1" fmla="*/ 233720 h 531425"/>
              <a:gd name="connsiteX2" fmla="*/ 71578 w 161212"/>
              <a:gd name="connsiteY2" fmla="*/ 352956 h 531425"/>
              <a:gd name="connsiteX3" fmla="*/ 134528 w 161212"/>
              <a:gd name="connsiteY3" fmla="*/ 463246 h 531425"/>
              <a:gd name="connsiteX4" fmla="*/ 17595 w 161212"/>
              <a:gd name="connsiteY4" fmla="*/ 531425 h 531425"/>
              <a:gd name="connsiteX0" fmla="*/ 143617 w 143617"/>
              <a:gd name="connsiteY0" fmla="*/ 0 h 531425"/>
              <a:gd name="connsiteX1" fmla="*/ 68432 w 143617"/>
              <a:gd name="connsiteY1" fmla="*/ 240754 h 531425"/>
              <a:gd name="connsiteX2" fmla="*/ 53983 w 143617"/>
              <a:gd name="connsiteY2" fmla="*/ 352956 h 531425"/>
              <a:gd name="connsiteX3" fmla="*/ 116933 w 143617"/>
              <a:gd name="connsiteY3" fmla="*/ 463246 h 531425"/>
              <a:gd name="connsiteX4" fmla="*/ 0 w 143617"/>
              <a:gd name="connsiteY4" fmla="*/ 531425 h 531425"/>
              <a:gd name="connsiteX0" fmla="*/ 143617 w 143617"/>
              <a:gd name="connsiteY0" fmla="*/ 0 h 531425"/>
              <a:gd name="connsiteX1" fmla="*/ 68432 w 143617"/>
              <a:gd name="connsiteY1" fmla="*/ 240754 h 531425"/>
              <a:gd name="connsiteX2" fmla="*/ 137719 w 143617"/>
              <a:gd name="connsiteY2" fmla="*/ 367024 h 531425"/>
              <a:gd name="connsiteX3" fmla="*/ 116933 w 143617"/>
              <a:gd name="connsiteY3" fmla="*/ 463246 h 531425"/>
              <a:gd name="connsiteX4" fmla="*/ 0 w 143617"/>
              <a:gd name="connsiteY4" fmla="*/ 531425 h 531425"/>
              <a:gd name="connsiteX0" fmla="*/ 86780 w 86780"/>
              <a:gd name="connsiteY0" fmla="*/ 0 h 545493"/>
              <a:gd name="connsiteX1" fmla="*/ 11595 w 86780"/>
              <a:gd name="connsiteY1" fmla="*/ 240754 h 545493"/>
              <a:gd name="connsiteX2" fmla="*/ 80882 w 86780"/>
              <a:gd name="connsiteY2" fmla="*/ 367024 h 545493"/>
              <a:gd name="connsiteX3" fmla="*/ 60096 w 86780"/>
              <a:gd name="connsiteY3" fmla="*/ 463246 h 545493"/>
              <a:gd name="connsiteX4" fmla="*/ 50824 w 86780"/>
              <a:gd name="connsiteY4" fmla="*/ 545493 h 545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80" h="545493">
                <a:moveTo>
                  <a:pt x="86780" y="0"/>
                </a:moveTo>
                <a:cubicBezTo>
                  <a:pt x="55364" y="67176"/>
                  <a:pt x="12578" y="179583"/>
                  <a:pt x="11595" y="240754"/>
                </a:cubicBezTo>
                <a:cubicBezTo>
                  <a:pt x="10612" y="301925"/>
                  <a:pt x="72799" y="329942"/>
                  <a:pt x="80882" y="367024"/>
                </a:cubicBezTo>
                <a:cubicBezTo>
                  <a:pt x="88965" y="404106"/>
                  <a:pt x="-89811" y="459808"/>
                  <a:pt x="60096" y="463246"/>
                </a:cubicBezTo>
                <a:cubicBezTo>
                  <a:pt x="43385" y="499341"/>
                  <a:pt x="68537" y="529451"/>
                  <a:pt x="50824" y="545493"/>
                </a:cubicBezTo>
              </a:path>
            </a:pathLst>
          </a:custGeom>
          <a:noFill/>
          <a:ln w="19050">
            <a:solidFill>
              <a:srgbClr val="FF72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E0B797DA-4611-CC5F-0181-F05D88AC50A7}"/>
              </a:ext>
            </a:extLst>
          </p:cNvPr>
          <p:cNvGrpSpPr/>
          <p:nvPr/>
        </p:nvGrpSpPr>
        <p:grpSpPr>
          <a:xfrm>
            <a:off x="288577" y="1414089"/>
            <a:ext cx="11645792" cy="892893"/>
            <a:chOff x="3257907" y="1197601"/>
            <a:chExt cx="6084917" cy="755210"/>
          </a:xfrm>
        </p:grpSpPr>
        <p:sp>
          <p:nvSpPr>
            <p:cNvPr id="9" name="Octagon 8">
              <a:extLst>
                <a:ext uri="{FF2B5EF4-FFF2-40B4-BE49-F238E27FC236}">
                  <a16:creationId xmlns:a16="http://schemas.microsoft.com/office/drawing/2014/main" id="{2C6D6E2B-CE64-8744-8BD3-92577606EB6E}"/>
                </a:ext>
              </a:extLst>
            </p:cNvPr>
            <p:cNvSpPr/>
            <p:nvPr/>
          </p:nvSpPr>
          <p:spPr>
            <a:xfrm>
              <a:off x="3257907" y="1197601"/>
              <a:ext cx="6084917" cy="755210"/>
            </a:xfrm>
            <a:prstGeom prst="octagon">
              <a:avLst/>
            </a:prstGeom>
            <a:solidFill>
              <a:srgbClr val="191819"/>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ctagon 9">
              <a:extLst>
                <a:ext uri="{FF2B5EF4-FFF2-40B4-BE49-F238E27FC236}">
                  <a16:creationId xmlns:a16="http://schemas.microsoft.com/office/drawing/2014/main" id="{856B7706-463B-15D4-3195-83897CFF5ABA}"/>
                </a:ext>
              </a:extLst>
            </p:cNvPr>
            <p:cNvSpPr/>
            <p:nvPr/>
          </p:nvSpPr>
          <p:spPr>
            <a:xfrm>
              <a:off x="3349456" y="1281724"/>
              <a:ext cx="5882928" cy="583360"/>
            </a:xfrm>
            <a:prstGeom prst="octagon">
              <a:avLst/>
            </a:prstGeom>
            <a:solidFill>
              <a:srgbClr val="201F20"/>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 name="Group 10">
            <a:extLst>
              <a:ext uri="{FF2B5EF4-FFF2-40B4-BE49-F238E27FC236}">
                <a16:creationId xmlns:a16="http://schemas.microsoft.com/office/drawing/2014/main" id="{C020E4B7-6B9D-6D50-064A-70761CDBF5CE}"/>
              </a:ext>
            </a:extLst>
          </p:cNvPr>
          <p:cNvGrpSpPr/>
          <p:nvPr/>
        </p:nvGrpSpPr>
        <p:grpSpPr>
          <a:xfrm>
            <a:off x="797164" y="1453419"/>
            <a:ext cx="847000" cy="785318"/>
            <a:chOff x="376198" y="1113149"/>
            <a:chExt cx="869855" cy="869855"/>
          </a:xfrm>
        </p:grpSpPr>
        <p:pic>
          <p:nvPicPr>
            <p:cNvPr id="12" name="Graphic 11" descr="Key with solid fill">
              <a:extLst>
                <a:ext uri="{FF2B5EF4-FFF2-40B4-BE49-F238E27FC236}">
                  <a16:creationId xmlns:a16="http://schemas.microsoft.com/office/drawing/2014/main" id="{F51556D9-FC9C-7257-B832-461A225E50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6198" y="1113149"/>
              <a:ext cx="869855" cy="869855"/>
            </a:xfrm>
            <a:prstGeom prst="rect">
              <a:avLst/>
            </a:prstGeom>
          </p:spPr>
        </p:pic>
        <p:sp>
          <p:nvSpPr>
            <p:cNvPr id="13" name="Snip Same Side Corner Rectangle 12">
              <a:extLst>
                <a:ext uri="{FF2B5EF4-FFF2-40B4-BE49-F238E27FC236}">
                  <a16:creationId xmlns:a16="http://schemas.microsoft.com/office/drawing/2014/main" id="{BC29F53F-2917-E2A4-6E42-937003ED1DE9}"/>
                </a:ext>
              </a:extLst>
            </p:cNvPr>
            <p:cNvSpPr/>
            <p:nvPr/>
          </p:nvSpPr>
          <p:spPr>
            <a:xfrm rot="16200000">
              <a:off x="384690" y="1357214"/>
              <a:ext cx="389827" cy="388244"/>
            </a:xfrm>
            <a:prstGeom prst="snip2SameRect">
              <a:avLst>
                <a:gd name="adj1" fmla="val 21679"/>
                <a:gd name="adj2" fmla="val 3659"/>
              </a:avLst>
            </a:prstGeom>
            <a:solidFill>
              <a:srgbClr val="FF72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13">
              <a:extLst>
                <a:ext uri="{FF2B5EF4-FFF2-40B4-BE49-F238E27FC236}">
                  <a16:creationId xmlns:a16="http://schemas.microsoft.com/office/drawing/2014/main" id="{CE38E981-DD3A-FA7E-65AB-04BBA0BDD5B3}"/>
                </a:ext>
              </a:extLst>
            </p:cNvPr>
            <p:cNvSpPr/>
            <p:nvPr/>
          </p:nvSpPr>
          <p:spPr>
            <a:xfrm>
              <a:off x="460075" y="1495245"/>
              <a:ext cx="74763" cy="103517"/>
            </a:xfrm>
            <a:prstGeom prst="roundRect">
              <a:avLst/>
            </a:prstGeom>
            <a:solidFill>
              <a:srgbClr val="171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extBox 14">
            <a:extLst>
              <a:ext uri="{FF2B5EF4-FFF2-40B4-BE49-F238E27FC236}">
                <a16:creationId xmlns:a16="http://schemas.microsoft.com/office/drawing/2014/main" id="{1472675F-B659-C2FE-0130-ECDC1054CEFF}"/>
              </a:ext>
            </a:extLst>
          </p:cNvPr>
          <p:cNvSpPr txBox="1"/>
          <p:nvPr/>
        </p:nvSpPr>
        <p:spPr>
          <a:xfrm>
            <a:off x="1789156" y="1613461"/>
            <a:ext cx="10720223" cy="419987"/>
          </a:xfrm>
          <a:prstGeom prst="rect">
            <a:avLst/>
          </a:prstGeom>
          <a:noFill/>
        </p:spPr>
        <p:txBody>
          <a:bodyPr wrap="square" rtlCol="0">
            <a:spAutoFit/>
          </a:bodyPr>
          <a:lstStyle/>
          <a:p>
            <a:pPr>
              <a:lnSpc>
                <a:spcPts val="2660"/>
              </a:lnSpc>
            </a:pPr>
            <a:r>
              <a:rPr lang="en-US" dirty="0">
                <a:solidFill>
                  <a:schemeClr val="bg1"/>
                </a:solidFill>
                <a:latin typeface="Avenir" panose="02000503020000020003" pitchFamily="2" charset="0"/>
              </a:rPr>
              <a:t>As the rich come to rely on private enterprises, they withdraw support from public institutions.</a:t>
            </a:r>
          </a:p>
        </p:txBody>
      </p:sp>
      <p:grpSp>
        <p:nvGrpSpPr>
          <p:cNvPr id="8" name="Group 7">
            <a:extLst>
              <a:ext uri="{FF2B5EF4-FFF2-40B4-BE49-F238E27FC236}">
                <a16:creationId xmlns:a16="http://schemas.microsoft.com/office/drawing/2014/main" id="{6CF37808-6277-638F-98AD-EAEDC9DF35F5}"/>
              </a:ext>
            </a:extLst>
          </p:cNvPr>
          <p:cNvGrpSpPr/>
          <p:nvPr/>
        </p:nvGrpSpPr>
        <p:grpSpPr>
          <a:xfrm>
            <a:off x="1770731" y="331441"/>
            <a:ext cx="8695884" cy="869855"/>
            <a:chOff x="6095" y="77325"/>
            <a:chExt cx="12191999" cy="869855"/>
          </a:xfrm>
        </p:grpSpPr>
        <p:sp>
          <p:nvSpPr>
            <p:cNvPr id="3" name="Rounded Rectangle 2">
              <a:extLst>
                <a:ext uri="{FF2B5EF4-FFF2-40B4-BE49-F238E27FC236}">
                  <a16:creationId xmlns:a16="http://schemas.microsoft.com/office/drawing/2014/main" id="{219D17E5-94D1-1CAC-E798-97BBC161097E}"/>
                </a:ext>
              </a:extLst>
            </p:cNvPr>
            <p:cNvSpPr/>
            <p:nvPr/>
          </p:nvSpPr>
          <p:spPr>
            <a:xfrm>
              <a:off x="6095" y="77325"/>
              <a:ext cx="12191999"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a:extLst>
                <a:ext uri="{FF2B5EF4-FFF2-40B4-BE49-F238E27FC236}">
                  <a16:creationId xmlns:a16="http://schemas.microsoft.com/office/drawing/2014/main" id="{442A31CA-D91B-FAC6-F8FA-09994A4849D0}"/>
                </a:ext>
              </a:extLst>
            </p:cNvPr>
            <p:cNvSpPr/>
            <p:nvPr/>
          </p:nvSpPr>
          <p:spPr>
            <a:xfrm>
              <a:off x="103631" y="143301"/>
              <a:ext cx="11984736"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3CCA7FCF-09E3-6C8A-C5F9-ECC0FF2354E5}"/>
              </a:ext>
            </a:extLst>
          </p:cNvPr>
          <p:cNvSpPr txBox="1"/>
          <p:nvPr/>
        </p:nvSpPr>
        <p:spPr>
          <a:xfrm>
            <a:off x="72117" y="494795"/>
            <a:ext cx="12047765" cy="553998"/>
          </a:xfrm>
          <a:prstGeom prst="rect">
            <a:avLst/>
          </a:prstGeom>
          <a:noFill/>
        </p:spPr>
        <p:txBody>
          <a:bodyPr wrap="square" rtlCol="0">
            <a:spAutoFit/>
          </a:bodyPr>
          <a:lstStyle/>
          <a:p>
            <a:pPr algn="ctr"/>
            <a:r>
              <a:rPr lang="en-US" sz="3000" spc="80">
                <a:solidFill>
                  <a:srgbClr val="E5E9D0"/>
                </a:solidFill>
                <a:latin typeface="Hardwick WF" pitchFamily="2" charset="0"/>
              </a:rPr>
              <a:t>PRIVATE OPULENCE VS. PUBLIC SQUALOR</a:t>
            </a:r>
            <a:endParaRPr lang="en-US" sz="3000" spc="80" dirty="0">
              <a:solidFill>
                <a:srgbClr val="E5E9D0"/>
              </a:solidFill>
              <a:latin typeface="Hardwick WF" pitchFamily="2" charset="0"/>
            </a:endParaRPr>
          </a:p>
        </p:txBody>
      </p:sp>
      <p:sp>
        <p:nvSpPr>
          <p:cNvPr id="45" name="Rounded Rectangle 44">
            <a:extLst>
              <a:ext uri="{FF2B5EF4-FFF2-40B4-BE49-F238E27FC236}">
                <a16:creationId xmlns:a16="http://schemas.microsoft.com/office/drawing/2014/main" id="{E9E8EF74-38A5-87FA-073D-743E961BA37C}"/>
              </a:ext>
            </a:extLst>
          </p:cNvPr>
          <p:cNvSpPr/>
          <p:nvPr/>
        </p:nvSpPr>
        <p:spPr>
          <a:xfrm>
            <a:off x="6764564" y="2655886"/>
            <a:ext cx="4662864" cy="927469"/>
          </a:xfrm>
          <a:prstGeom prst="roundRect">
            <a:avLst>
              <a:gd name="adj" fmla="val 6405"/>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0B648EBE-80EA-C287-69DD-8FC8BD31ABCE}"/>
              </a:ext>
            </a:extLst>
          </p:cNvPr>
          <p:cNvGrpSpPr/>
          <p:nvPr/>
        </p:nvGrpSpPr>
        <p:grpSpPr>
          <a:xfrm>
            <a:off x="6938736" y="2795407"/>
            <a:ext cx="4039657" cy="640301"/>
            <a:chOff x="6334858" y="2665870"/>
            <a:chExt cx="5005485" cy="793390"/>
          </a:xfrm>
        </p:grpSpPr>
        <p:pic>
          <p:nvPicPr>
            <p:cNvPr id="27" name="Picture 26">
              <a:extLst>
                <a:ext uri="{FF2B5EF4-FFF2-40B4-BE49-F238E27FC236}">
                  <a16:creationId xmlns:a16="http://schemas.microsoft.com/office/drawing/2014/main" id="{33F35C05-61C6-64D1-665F-4539875B9765}"/>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8800"/>
                      </a14:imgEffect>
                      <a14:imgEffect>
                        <a14:saturation sat="0"/>
                      </a14:imgEffect>
                    </a14:imgLayer>
                  </a14:imgProps>
                </a:ext>
              </a:extLst>
            </a:blip>
            <a:srcRect r="8205" b="28405"/>
            <a:stretch/>
          </p:blipFill>
          <p:spPr>
            <a:xfrm>
              <a:off x="7727949" y="2694062"/>
              <a:ext cx="3612394" cy="733736"/>
            </a:xfrm>
            <a:prstGeom prst="roundRect">
              <a:avLst>
                <a:gd name="adj" fmla="val 3932"/>
              </a:avLst>
            </a:prstGeom>
            <a:effectLst>
              <a:outerShdw blurRad="76200" dir="18900000" sy="23000" kx="-1200000" algn="bl" rotWithShape="0">
                <a:prstClr val="black">
                  <a:alpha val="70865"/>
                </a:prstClr>
              </a:outerShdw>
            </a:effectLst>
          </p:spPr>
        </p:pic>
        <p:pic>
          <p:nvPicPr>
            <p:cNvPr id="28" name="Picture 27">
              <a:extLst>
                <a:ext uri="{FF2B5EF4-FFF2-40B4-BE49-F238E27FC236}">
                  <a16:creationId xmlns:a16="http://schemas.microsoft.com/office/drawing/2014/main" id="{57069E3B-6062-AE3D-C072-2FE835AED797}"/>
                </a:ext>
              </a:extLst>
            </p:cNvPr>
            <p:cNvPicPr>
              <a:picLocks noChangeAspect="1"/>
            </p:cNvPicPr>
            <p:nvPr/>
          </p:nvPicPr>
          <p:blipFill>
            <a:blip r:embed="rId7"/>
            <a:stretch>
              <a:fillRect/>
            </a:stretch>
          </p:blipFill>
          <p:spPr>
            <a:xfrm>
              <a:off x="6334858" y="2665870"/>
              <a:ext cx="1529167" cy="793390"/>
            </a:xfrm>
            <a:prstGeom prst="roundRect">
              <a:avLst/>
            </a:prstGeom>
          </p:spPr>
        </p:pic>
      </p:grpSp>
      <p:sp>
        <p:nvSpPr>
          <p:cNvPr id="47" name="Rounded Rectangle 46">
            <a:extLst>
              <a:ext uri="{FF2B5EF4-FFF2-40B4-BE49-F238E27FC236}">
                <a16:creationId xmlns:a16="http://schemas.microsoft.com/office/drawing/2014/main" id="{3F74381B-8CD8-5FD6-6B23-79F06A1159AA}"/>
              </a:ext>
            </a:extLst>
          </p:cNvPr>
          <p:cNvSpPr/>
          <p:nvPr/>
        </p:nvSpPr>
        <p:spPr>
          <a:xfrm>
            <a:off x="6764564" y="3810759"/>
            <a:ext cx="4662864" cy="1129260"/>
          </a:xfrm>
          <a:prstGeom prst="roundRect">
            <a:avLst>
              <a:gd name="adj" fmla="val 6405"/>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a:extLst>
              <a:ext uri="{FF2B5EF4-FFF2-40B4-BE49-F238E27FC236}">
                <a16:creationId xmlns:a16="http://schemas.microsoft.com/office/drawing/2014/main" id="{2004D27C-17BE-6B84-80E8-B3E067E8FCCC}"/>
              </a:ext>
            </a:extLst>
          </p:cNvPr>
          <p:cNvGrpSpPr/>
          <p:nvPr/>
        </p:nvGrpSpPr>
        <p:grpSpPr>
          <a:xfrm>
            <a:off x="6938736" y="3955866"/>
            <a:ext cx="4103760" cy="806582"/>
            <a:chOff x="6365502" y="3917766"/>
            <a:chExt cx="5038944" cy="990390"/>
          </a:xfrm>
        </p:grpSpPr>
        <p:pic>
          <p:nvPicPr>
            <p:cNvPr id="48" name="Picture 47">
              <a:extLst>
                <a:ext uri="{FF2B5EF4-FFF2-40B4-BE49-F238E27FC236}">
                  <a16:creationId xmlns:a16="http://schemas.microsoft.com/office/drawing/2014/main" id="{BC7BFB0B-C174-F903-027F-D26E8A13A719}"/>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8800"/>
                      </a14:imgEffect>
                      <a14:imgEffect>
                        <a14:saturation sat="0"/>
                      </a14:imgEffect>
                    </a14:imgLayer>
                  </a14:imgProps>
                </a:ext>
              </a:extLst>
            </a:blip>
            <a:stretch>
              <a:fillRect/>
            </a:stretch>
          </p:blipFill>
          <p:spPr>
            <a:xfrm>
              <a:off x="7982273" y="4024308"/>
              <a:ext cx="3422173" cy="777307"/>
            </a:xfrm>
            <a:prstGeom prst="roundRect">
              <a:avLst>
                <a:gd name="adj" fmla="val 3265"/>
              </a:avLst>
            </a:prstGeom>
            <a:effectLst>
              <a:outerShdw blurRad="76200" dir="18900000" sy="23000" kx="-1200000" algn="bl" rotWithShape="0">
                <a:prstClr val="black">
                  <a:alpha val="51388"/>
                </a:prstClr>
              </a:outerShdw>
            </a:effectLst>
          </p:spPr>
        </p:pic>
        <p:pic>
          <p:nvPicPr>
            <p:cNvPr id="36" name="Picture 35">
              <a:extLst>
                <a:ext uri="{FF2B5EF4-FFF2-40B4-BE49-F238E27FC236}">
                  <a16:creationId xmlns:a16="http://schemas.microsoft.com/office/drawing/2014/main" id="{03883B7F-09BD-9B4F-F849-5A1787E60E13}"/>
                </a:ext>
              </a:extLst>
            </p:cNvPr>
            <p:cNvPicPr>
              <a:picLocks noChangeAspect="1"/>
            </p:cNvPicPr>
            <p:nvPr/>
          </p:nvPicPr>
          <p:blipFill rotWithShape="1">
            <a:blip r:embed="rId10"/>
            <a:srcRect b="3730"/>
            <a:stretch/>
          </p:blipFill>
          <p:spPr>
            <a:xfrm>
              <a:off x="6365502" y="3917766"/>
              <a:ext cx="1636383" cy="990390"/>
            </a:xfrm>
            <a:prstGeom prst="roundRect">
              <a:avLst/>
            </a:prstGeom>
          </p:spPr>
        </p:pic>
      </p:grpSp>
      <p:sp>
        <p:nvSpPr>
          <p:cNvPr id="51" name="Rounded Rectangle 50">
            <a:extLst>
              <a:ext uri="{FF2B5EF4-FFF2-40B4-BE49-F238E27FC236}">
                <a16:creationId xmlns:a16="http://schemas.microsoft.com/office/drawing/2014/main" id="{0C5FBEDB-0B00-75F5-CF63-697B2A5E560C}"/>
              </a:ext>
            </a:extLst>
          </p:cNvPr>
          <p:cNvSpPr/>
          <p:nvPr/>
        </p:nvSpPr>
        <p:spPr>
          <a:xfrm>
            <a:off x="6764564" y="5167423"/>
            <a:ext cx="4596486" cy="1275678"/>
          </a:xfrm>
          <a:prstGeom prst="roundRect">
            <a:avLst>
              <a:gd name="adj" fmla="val 6405"/>
            </a:avLst>
          </a:prstGeom>
          <a:solidFill>
            <a:schemeClr val="bg2">
              <a:lumMod val="25000"/>
            </a:schemeClr>
          </a:solidFill>
          <a:ln w="3810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 name="Group 23">
            <a:extLst>
              <a:ext uri="{FF2B5EF4-FFF2-40B4-BE49-F238E27FC236}">
                <a16:creationId xmlns:a16="http://schemas.microsoft.com/office/drawing/2014/main" id="{66AADC57-0696-ACA6-B08C-738D9F099607}"/>
              </a:ext>
            </a:extLst>
          </p:cNvPr>
          <p:cNvGrpSpPr/>
          <p:nvPr/>
        </p:nvGrpSpPr>
        <p:grpSpPr>
          <a:xfrm>
            <a:off x="6938736" y="5326969"/>
            <a:ext cx="3867863" cy="940831"/>
            <a:chOff x="6360513" y="5320675"/>
            <a:chExt cx="4816834" cy="1171661"/>
          </a:xfrm>
        </p:grpSpPr>
        <p:pic>
          <p:nvPicPr>
            <p:cNvPr id="20" name="Picture 19" descr="A black text on a white background&#10;&#10;Description automatically generated">
              <a:extLst>
                <a:ext uri="{FF2B5EF4-FFF2-40B4-BE49-F238E27FC236}">
                  <a16:creationId xmlns:a16="http://schemas.microsoft.com/office/drawing/2014/main" id="{ABD7344A-603E-100C-8D4D-B432A7D0045B}"/>
                </a:ext>
              </a:extLst>
            </p:cNvPr>
            <p:cNvPicPr>
              <a:picLocks noChangeAspect="1"/>
            </p:cNvPicPr>
            <p:nvPr/>
          </p:nvPicPr>
          <p:blipFill>
            <a:blip r:embed="rId11">
              <a:extLst>
                <a:ext uri="{BEBA8EAE-BF5A-486C-A8C5-ECC9F3942E4B}">
                  <a14:imgProps xmlns:a14="http://schemas.microsoft.com/office/drawing/2010/main">
                    <a14:imgLayer r:embed="rId12">
                      <a14:imgEffect>
                        <a14:colorTemperature colorTemp="4700"/>
                      </a14:imgEffect>
                      <a14:imgEffect>
                        <a14:saturation sat="0"/>
                      </a14:imgEffect>
                    </a14:imgLayer>
                  </a14:imgProps>
                </a:ext>
              </a:extLst>
            </a:blip>
            <a:stretch>
              <a:fillRect/>
            </a:stretch>
          </p:blipFill>
          <p:spPr>
            <a:xfrm>
              <a:off x="7874565" y="5389864"/>
              <a:ext cx="3302782" cy="1050886"/>
            </a:xfrm>
            <a:prstGeom prst="roundRect">
              <a:avLst>
                <a:gd name="adj" fmla="val 3261"/>
              </a:avLst>
            </a:prstGeom>
            <a:effectLst>
              <a:outerShdw blurRad="76200" dir="18900000" sy="23000" kx="-1200000" algn="bl" rotWithShape="0">
                <a:prstClr val="black">
                  <a:alpha val="60000"/>
                </a:prstClr>
              </a:outerShdw>
            </a:effectLst>
          </p:spPr>
        </p:pic>
        <p:pic>
          <p:nvPicPr>
            <p:cNvPr id="50" name="Picture 8" descr="washington-post-wp-logo-324×235 – Getting to Zero SF">
              <a:extLst>
                <a:ext uri="{FF2B5EF4-FFF2-40B4-BE49-F238E27FC236}">
                  <a16:creationId xmlns:a16="http://schemas.microsoft.com/office/drawing/2014/main" id="{80F40B0B-E48B-4690-757D-4C7142794144}"/>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0207" t="12691" r="17475" b="22737"/>
            <a:stretch/>
          </p:blipFill>
          <p:spPr bwMode="auto">
            <a:xfrm>
              <a:off x="6360513" y="5320675"/>
              <a:ext cx="1659656" cy="1171661"/>
            </a:xfrm>
            <a:prstGeom prst="roundRect">
              <a:avLst/>
            </a:prstGeom>
            <a:noFill/>
            <a:extLst>
              <a:ext uri="{909E8E84-426E-40DD-AFC4-6F175D3DCCD1}">
                <a14:hiddenFill xmlns:a14="http://schemas.microsoft.com/office/drawing/2010/main">
                  <a:solidFill>
                    <a:srgbClr val="FFFFFF"/>
                  </a:solidFill>
                </a14:hiddenFill>
              </a:ext>
            </a:extLst>
          </p:spPr>
        </p:pic>
      </p:grpSp>
      <p:sp>
        <p:nvSpPr>
          <p:cNvPr id="25" name="TextBox 24">
            <a:extLst>
              <a:ext uri="{FF2B5EF4-FFF2-40B4-BE49-F238E27FC236}">
                <a16:creationId xmlns:a16="http://schemas.microsoft.com/office/drawing/2014/main" id="{86E66077-DE19-62E1-27B2-C05FB1433EEA}"/>
              </a:ext>
            </a:extLst>
          </p:cNvPr>
          <p:cNvSpPr txBox="1"/>
          <p:nvPr/>
        </p:nvSpPr>
        <p:spPr>
          <a:xfrm>
            <a:off x="1565024" y="3237798"/>
            <a:ext cx="3570974" cy="820096"/>
          </a:xfrm>
          <a:prstGeom prst="rect">
            <a:avLst/>
          </a:prstGeom>
          <a:noFill/>
        </p:spPr>
        <p:txBody>
          <a:bodyPr wrap="square">
            <a:spAutoFit/>
          </a:bodyPr>
          <a:lstStyle/>
          <a:p>
            <a:pPr algn="ctr">
              <a:lnSpc>
                <a:spcPts val="2900"/>
              </a:lnSpc>
            </a:pPr>
            <a:r>
              <a:rPr lang="en-US" sz="2000" spc="40" dirty="0">
                <a:solidFill>
                  <a:srgbClr val="E5E9D0"/>
                </a:solidFill>
                <a:latin typeface="Avenir Next" panose="020B0503020202020204" pitchFamily="34" charset="0"/>
              </a:rPr>
              <a:t>Disinvestment in </a:t>
            </a:r>
          </a:p>
          <a:p>
            <a:pPr algn="ctr">
              <a:lnSpc>
                <a:spcPts val="2900"/>
              </a:lnSpc>
            </a:pPr>
            <a:r>
              <a:rPr lang="en-US" sz="2000" spc="40" dirty="0">
                <a:solidFill>
                  <a:srgbClr val="E5E9D0"/>
                </a:solidFill>
                <a:latin typeface="Avenir Next" panose="020B0503020202020204" pitchFamily="34" charset="0"/>
              </a:rPr>
              <a:t>public institutions</a:t>
            </a:r>
          </a:p>
        </p:txBody>
      </p:sp>
      <p:sp>
        <p:nvSpPr>
          <p:cNvPr id="26" name="TextBox 25">
            <a:extLst>
              <a:ext uri="{FF2B5EF4-FFF2-40B4-BE49-F238E27FC236}">
                <a16:creationId xmlns:a16="http://schemas.microsoft.com/office/drawing/2014/main" id="{DC1215E4-BFA4-5AA6-DE47-8A1B9E43A388}"/>
              </a:ext>
            </a:extLst>
          </p:cNvPr>
          <p:cNvSpPr txBox="1"/>
          <p:nvPr/>
        </p:nvSpPr>
        <p:spPr>
          <a:xfrm>
            <a:off x="1579506" y="4716575"/>
            <a:ext cx="3570974" cy="1191993"/>
          </a:xfrm>
          <a:prstGeom prst="rect">
            <a:avLst/>
          </a:prstGeom>
          <a:noFill/>
        </p:spPr>
        <p:txBody>
          <a:bodyPr wrap="square">
            <a:spAutoFit/>
          </a:bodyPr>
          <a:lstStyle/>
          <a:p>
            <a:pPr algn="ctr">
              <a:lnSpc>
                <a:spcPts val="2900"/>
              </a:lnSpc>
            </a:pPr>
            <a:r>
              <a:rPr lang="en-US" sz="2000" spc="40" dirty="0">
                <a:solidFill>
                  <a:srgbClr val="E5E9D0"/>
                </a:solidFill>
                <a:latin typeface="Avenir Next" panose="020B0503020202020204" pitchFamily="34" charset="0"/>
              </a:rPr>
              <a:t>Creation of </a:t>
            </a:r>
          </a:p>
          <a:p>
            <a:pPr algn="ctr">
              <a:lnSpc>
                <a:spcPts val="2900"/>
              </a:lnSpc>
            </a:pPr>
            <a:r>
              <a:rPr lang="en-US" sz="2000" spc="40" dirty="0">
                <a:solidFill>
                  <a:srgbClr val="E5E9D0"/>
                </a:solidFill>
                <a:latin typeface="Avenir Next" panose="020B0503020202020204" pitchFamily="34" charset="0"/>
              </a:rPr>
              <a:t>replacement private enterprises</a:t>
            </a:r>
          </a:p>
        </p:txBody>
      </p:sp>
      <p:sp>
        <p:nvSpPr>
          <p:cNvPr id="29" name="Curved Right Arrow 28">
            <a:extLst>
              <a:ext uri="{FF2B5EF4-FFF2-40B4-BE49-F238E27FC236}">
                <a16:creationId xmlns:a16="http://schemas.microsoft.com/office/drawing/2014/main" id="{D48466DC-0715-7AE1-5F88-89F7AFF9BAD8}"/>
              </a:ext>
            </a:extLst>
          </p:cNvPr>
          <p:cNvSpPr/>
          <p:nvPr/>
        </p:nvSpPr>
        <p:spPr>
          <a:xfrm rot="10624266">
            <a:off x="4776553" y="3487808"/>
            <a:ext cx="899612" cy="1822623"/>
          </a:xfrm>
          <a:prstGeom prst="curvedRightArrow">
            <a:avLst/>
          </a:prstGeom>
          <a:solidFill>
            <a:srgbClr val="FF74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Curved Right Arrow 29">
            <a:extLst>
              <a:ext uri="{FF2B5EF4-FFF2-40B4-BE49-F238E27FC236}">
                <a16:creationId xmlns:a16="http://schemas.microsoft.com/office/drawing/2014/main" id="{F1C91E13-881E-2807-C4C1-5943CFD73890}"/>
              </a:ext>
            </a:extLst>
          </p:cNvPr>
          <p:cNvSpPr/>
          <p:nvPr/>
        </p:nvSpPr>
        <p:spPr>
          <a:xfrm>
            <a:off x="1052984" y="3578724"/>
            <a:ext cx="899612" cy="1822623"/>
          </a:xfrm>
          <a:prstGeom prst="curvedRightArrow">
            <a:avLst/>
          </a:prstGeom>
          <a:solidFill>
            <a:srgbClr val="FF74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TextBox 15">
            <a:extLst>
              <a:ext uri="{FF2B5EF4-FFF2-40B4-BE49-F238E27FC236}">
                <a16:creationId xmlns:a16="http://schemas.microsoft.com/office/drawing/2014/main" id="{65F6E4FE-3EDC-CD9C-3E63-DB50B694AA6E}"/>
              </a:ext>
            </a:extLst>
          </p:cNvPr>
          <p:cNvSpPr txBox="1"/>
          <p:nvPr/>
        </p:nvSpPr>
        <p:spPr>
          <a:xfrm>
            <a:off x="119548" y="6480868"/>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184660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9640" name="Group 9639">
            <a:extLst>
              <a:ext uri="{FF2B5EF4-FFF2-40B4-BE49-F238E27FC236}">
                <a16:creationId xmlns:a16="http://schemas.microsoft.com/office/drawing/2014/main" id="{DE98A2A4-4668-2A21-C17A-F6E4D72560A8}"/>
              </a:ext>
            </a:extLst>
          </p:cNvPr>
          <p:cNvGrpSpPr/>
          <p:nvPr/>
        </p:nvGrpSpPr>
        <p:grpSpPr>
          <a:xfrm>
            <a:off x="0" y="1226277"/>
            <a:ext cx="13313890" cy="2572334"/>
            <a:chOff x="-1647" y="896888"/>
            <a:chExt cx="13313890" cy="2572334"/>
          </a:xfrm>
        </p:grpSpPr>
        <p:grpSp>
          <p:nvGrpSpPr>
            <p:cNvPr id="9628" name="Group 9627">
              <a:extLst>
                <a:ext uri="{FF2B5EF4-FFF2-40B4-BE49-F238E27FC236}">
                  <a16:creationId xmlns:a16="http://schemas.microsoft.com/office/drawing/2014/main" id="{3B59D9D7-B7FB-D37E-C303-E08CCAD728BF}"/>
                </a:ext>
              </a:extLst>
            </p:cNvPr>
            <p:cNvGrpSpPr/>
            <p:nvPr/>
          </p:nvGrpSpPr>
          <p:grpSpPr>
            <a:xfrm>
              <a:off x="9763347" y="896888"/>
              <a:ext cx="1546466" cy="594701"/>
              <a:chOff x="9057100" y="3472517"/>
              <a:chExt cx="1546466" cy="594701"/>
            </a:xfrm>
          </p:grpSpPr>
          <p:pic>
            <p:nvPicPr>
              <p:cNvPr id="9629" name="Picture 9628">
                <a:extLst>
                  <a:ext uri="{FF2B5EF4-FFF2-40B4-BE49-F238E27FC236}">
                    <a16:creationId xmlns:a16="http://schemas.microsoft.com/office/drawing/2014/main" id="{B0823202-57D7-FEF9-525E-E4BCBD01EC2C}"/>
                  </a:ext>
                </a:extLst>
              </p:cNvPr>
              <p:cNvPicPr>
                <a:picLocks noChangeAspect="1"/>
              </p:cNvPicPr>
              <p:nvPr/>
            </p:nvPicPr>
            <p:blipFill rotWithShape="1">
              <a:blip r:embed="rId3"/>
              <a:srcRect t="8499" b="10547"/>
              <a:stretch/>
            </p:blipFill>
            <p:spPr>
              <a:xfrm>
                <a:off x="9057100" y="3472517"/>
                <a:ext cx="1388008" cy="594701"/>
              </a:xfrm>
              <a:prstGeom prst="rect">
                <a:avLst/>
              </a:prstGeom>
            </p:spPr>
          </p:pic>
          <p:sp>
            <p:nvSpPr>
              <p:cNvPr id="9630" name="Oval 9629">
                <a:extLst>
                  <a:ext uri="{FF2B5EF4-FFF2-40B4-BE49-F238E27FC236}">
                    <a16:creationId xmlns:a16="http://schemas.microsoft.com/office/drawing/2014/main" id="{4B2981FF-8AA9-2915-D6DA-C6CB53941974}"/>
                  </a:ext>
                </a:extLst>
              </p:cNvPr>
              <p:cNvSpPr/>
              <p:nvPr/>
            </p:nvSpPr>
            <p:spPr>
              <a:xfrm>
                <a:off x="9529813" y="3568887"/>
                <a:ext cx="395715" cy="396921"/>
              </a:xfrm>
              <a:prstGeom prst="ellipse">
                <a:avLst/>
              </a:prstGeom>
              <a:solidFill>
                <a:srgbClr val="5482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31" name="TextBox 9630">
                <a:extLst>
                  <a:ext uri="{FF2B5EF4-FFF2-40B4-BE49-F238E27FC236}">
                    <a16:creationId xmlns:a16="http://schemas.microsoft.com/office/drawing/2014/main" id="{EB7B4BBA-044A-1B16-D823-45EF437B10BC}"/>
                  </a:ext>
                </a:extLst>
              </p:cNvPr>
              <p:cNvSpPr txBox="1"/>
              <p:nvPr/>
            </p:nvSpPr>
            <p:spPr>
              <a:xfrm>
                <a:off x="9542526" y="3547033"/>
                <a:ext cx="1061040" cy="479652"/>
              </a:xfrm>
              <a:prstGeom prst="rect">
                <a:avLst/>
              </a:prstGeom>
              <a:noFill/>
            </p:spPr>
            <p:txBody>
              <a:bodyPr wrap="square">
                <a:spAutoFit/>
              </a:bodyPr>
              <a:lstStyle/>
              <a:p>
                <a:r>
                  <a:rPr lang="en-US" sz="2800" spc="80" dirty="0">
                    <a:latin typeface="Hardwick WF" pitchFamily="2" charset="0"/>
                  </a:rPr>
                  <a:t>$</a:t>
                </a:r>
                <a:endParaRPr lang="en-US" sz="2800" dirty="0"/>
              </a:p>
            </p:txBody>
          </p:sp>
        </p:grpSp>
        <p:grpSp>
          <p:nvGrpSpPr>
            <p:cNvPr id="9575" name="Group 9574">
              <a:extLst>
                <a:ext uri="{FF2B5EF4-FFF2-40B4-BE49-F238E27FC236}">
                  <a16:creationId xmlns:a16="http://schemas.microsoft.com/office/drawing/2014/main" id="{E8DDB498-D618-4040-500A-E2F5F63A6B2F}"/>
                </a:ext>
              </a:extLst>
            </p:cNvPr>
            <p:cNvGrpSpPr/>
            <p:nvPr/>
          </p:nvGrpSpPr>
          <p:grpSpPr>
            <a:xfrm>
              <a:off x="7874863" y="2734615"/>
              <a:ext cx="1546472" cy="734607"/>
              <a:chOff x="7874864" y="2473680"/>
              <a:chExt cx="1633022" cy="801334"/>
            </a:xfrm>
          </p:grpSpPr>
          <p:pic>
            <p:nvPicPr>
              <p:cNvPr id="9566" name="Picture 9565">
                <a:extLst>
                  <a:ext uri="{FF2B5EF4-FFF2-40B4-BE49-F238E27FC236}">
                    <a16:creationId xmlns:a16="http://schemas.microsoft.com/office/drawing/2014/main" id="{F89AE696-66ED-DD2B-C6B3-6C433884112C}"/>
                  </a:ext>
                </a:extLst>
              </p:cNvPr>
              <p:cNvPicPr>
                <a:picLocks noChangeAspect="1"/>
              </p:cNvPicPr>
              <p:nvPr/>
            </p:nvPicPr>
            <p:blipFill>
              <a:blip r:embed="rId4"/>
              <a:stretch>
                <a:fillRect/>
              </a:stretch>
            </p:blipFill>
            <p:spPr>
              <a:xfrm>
                <a:off x="7874864" y="2473680"/>
                <a:ext cx="1465689" cy="801334"/>
              </a:xfrm>
              <a:prstGeom prst="rect">
                <a:avLst/>
              </a:prstGeom>
            </p:spPr>
          </p:pic>
          <p:sp>
            <p:nvSpPr>
              <p:cNvPr id="9572" name="Oval 9571">
                <a:extLst>
                  <a:ext uri="{FF2B5EF4-FFF2-40B4-BE49-F238E27FC236}">
                    <a16:creationId xmlns:a16="http://schemas.microsoft.com/office/drawing/2014/main" id="{7BF60F13-1043-5884-2D4E-8F69DCBC78F9}"/>
                  </a:ext>
                </a:extLst>
              </p:cNvPr>
              <p:cNvSpPr/>
              <p:nvPr/>
            </p:nvSpPr>
            <p:spPr>
              <a:xfrm>
                <a:off x="8374033" y="2646907"/>
                <a:ext cx="417862" cy="432975"/>
              </a:xfrm>
              <a:prstGeom prst="ellipse">
                <a:avLst/>
              </a:prstGeom>
              <a:solidFill>
                <a:srgbClr val="5482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74" name="TextBox 9573">
                <a:extLst>
                  <a:ext uri="{FF2B5EF4-FFF2-40B4-BE49-F238E27FC236}">
                    <a16:creationId xmlns:a16="http://schemas.microsoft.com/office/drawing/2014/main" id="{75A60203-D70D-F96C-C878-C71474016EB2}"/>
                  </a:ext>
                </a:extLst>
              </p:cNvPr>
              <p:cNvSpPr txBox="1"/>
              <p:nvPr/>
            </p:nvSpPr>
            <p:spPr>
              <a:xfrm>
                <a:off x="8387464" y="2623067"/>
                <a:ext cx="1120422" cy="523221"/>
              </a:xfrm>
              <a:prstGeom prst="rect">
                <a:avLst/>
              </a:prstGeom>
              <a:noFill/>
            </p:spPr>
            <p:txBody>
              <a:bodyPr wrap="square">
                <a:spAutoFit/>
              </a:bodyPr>
              <a:lstStyle/>
              <a:p>
                <a:r>
                  <a:rPr lang="en-US" sz="2800" spc="80" dirty="0">
                    <a:latin typeface="Hardwick WF" pitchFamily="2" charset="0"/>
                  </a:rPr>
                  <a:t>$</a:t>
                </a:r>
                <a:endParaRPr lang="en-US" sz="2800" dirty="0"/>
              </a:p>
            </p:txBody>
          </p:sp>
        </p:grpSp>
        <p:sp>
          <p:nvSpPr>
            <p:cNvPr id="9496" name="Freeform 9495">
              <a:extLst>
                <a:ext uri="{FF2B5EF4-FFF2-40B4-BE49-F238E27FC236}">
                  <a16:creationId xmlns:a16="http://schemas.microsoft.com/office/drawing/2014/main" id="{CA15B83C-072A-89B8-ED45-B8B4C8D48119}"/>
                </a:ext>
              </a:extLst>
            </p:cNvPr>
            <p:cNvSpPr/>
            <p:nvPr/>
          </p:nvSpPr>
          <p:spPr>
            <a:xfrm>
              <a:off x="5949838" y="2243232"/>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497" name="Freeform 9496">
              <a:extLst>
                <a:ext uri="{FF2B5EF4-FFF2-40B4-BE49-F238E27FC236}">
                  <a16:creationId xmlns:a16="http://schemas.microsoft.com/office/drawing/2014/main" id="{94C9B2C3-0696-6275-286D-4C9595E15BCA}"/>
                </a:ext>
              </a:extLst>
            </p:cNvPr>
            <p:cNvSpPr/>
            <p:nvPr/>
          </p:nvSpPr>
          <p:spPr>
            <a:xfrm>
              <a:off x="6197816" y="2532540"/>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498" name="Freeform 9497">
              <a:extLst>
                <a:ext uri="{FF2B5EF4-FFF2-40B4-BE49-F238E27FC236}">
                  <a16:creationId xmlns:a16="http://schemas.microsoft.com/office/drawing/2014/main" id="{E30BCC9F-CF4F-492C-2D24-3F5F7A0198A5}"/>
                </a:ext>
              </a:extLst>
            </p:cNvPr>
            <p:cNvSpPr/>
            <p:nvPr/>
          </p:nvSpPr>
          <p:spPr>
            <a:xfrm>
              <a:off x="5949838" y="2821849"/>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499" name="Freeform 9498">
              <a:extLst>
                <a:ext uri="{FF2B5EF4-FFF2-40B4-BE49-F238E27FC236}">
                  <a16:creationId xmlns:a16="http://schemas.microsoft.com/office/drawing/2014/main" id="{D5F6701B-8111-DAD2-0954-F1EFCA7C1672}"/>
                </a:ext>
              </a:extLst>
            </p:cNvPr>
            <p:cNvSpPr/>
            <p:nvPr/>
          </p:nvSpPr>
          <p:spPr>
            <a:xfrm>
              <a:off x="6197816" y="3111158"/>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492" name="Freeform 9491">
              <a:extLst>
                <a:ext uri="{FF2B5EF4-FFF2-40B4-BE49-F238E27FC236}">
                  <a16:creationId xmlns:a16="http://schemas.microsoft.com/office/drawing/2014/main" id="{607A4609-4620-24FA-DE5B-CA406E89265A}"/>
                </a:ext>
              </a:extLst>
            </p:cNvPr>
            <p:cNvSpPr/>
            <p:nvPr/>
          </p:nvSpPr>
          <p:spPr>
            <a:xfrm>
              <a:off x="5443889" y="2243232"/>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493" name="Freeform 9492">
              <a:extLst>
                <a:ext uri="{FF2B5EF4-FFF2-40B4-BE49-F238E27FC236}">
                  <a16:creationId xmlns:a16="http://schemas.microsoft.com/office/drawing/2014/main" id="{C9FB2C2B-4F97-6FB5-A24D-B6CF3B2F168F}"/>
                </a:ext>
              </a:extLst>
            </p:cNvPr>
            <p:cNvSpPr/>
            <p:nvPr/>
          </p:nvSpPr>
          <p:spPr>
            <a:xfrm>
              <a:off x="5691867" y="2532540"/>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494" name="Freeform 9493">
              <a:extLst>
                <a:ext uri="{FF2B5EF4-FFF2-40B4-BE49-F238E27FC236}">
                  <a16:creationId xmlns:a16="http://schemas.microsoft.com/office/drawing/2014/main" id="{84386841-AC59-005E-3CDF-3AF8815173DB}"/>
                </a:ext>
              </a:extLst>
            </p:cNvPr>
            <p:cNvSpPr/>
            <p:nvPr/>
          </p:nvSpPr>
          <p:spPr>
            <a:xfrm>
              <a:off x="5443889" y="2821849"/>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495" name="Freeform 9494">
              <a:extLst>
                <a:ext uri="{FF2B5EF4-FFF2-40B4-BE49-F238E27FC236}">
                  <a16:creationId xmlns:a16="http://schemas.microsoft.com/office/drawing/2014/main" id="{429C4CE4-4526-B437-DAAB-0F8C2708A0AB}"/>
                </a:ext>
              </a:extLst>
            </p:cNvPr>
            <p:cNvSpPr/>
            <p:nvPr/>
          </p:nvSpPr>
          <p:spPr>
            <a:xfrm>
              <a:off x="5691867" y="3111158"/>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217" name="Freeform 9216">
              <a:extLst>
                <a:ext uri="{FF2B5EF4-FFF2-40B4-BE49-F238E27FC236}">
                  <a16:creationId xmlns:a16="http://schemas.microsoft.com/office/drawing/2014/main" id="{ED7E0A16-EB5F-98E1-F610-252CAF2B6D7B}"/>
                </a:ext>
              </a:extLst>
            </p:cNvPr>
            <p:cNvSpPr/>
            <p:nvPr/>
          </p:nvSpPr>
          <p:spPr>
            <a:xfrm>
              <a:off x="494310" y="2243232"/>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219" name="Freeform 9218">
              <a:extLst>
                <a:ext uri="{FF2B5EF4-FFF2-40B4-BE49-F238E27FC236}">
                  <a16:creationId xmlns:a16="http://schemas.microsoft.com/office/drawing/2014/main" id="{8AFBFFC2-0EE8-5BC7-D1F3-87071C741257}"/>
                </a:ext>
              </a:extLst>
            </p:cNvPr>
            <p:cNvSpPr/>
            <p:nvPr/>
          </p:nvSpPr>
          <p:spPr>
            <a:xfrm>
              <a:off x="990268" y="2243232"/>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220" name="Freeform 9219">
              <a:extLst>
                <a:ext uri="{FF2B5EF4-FFF2-40B4-BE49-F238E27FC236}">
                  <a16:creationId xmlns:a16="http://schemas.microsoft.com/office/drawing/2014/main" id="{54173106-B25E-2CFA-66CE-0ECB86486328}"/>
                </a:ext>
              </a:extLst>
            </p:cNvPr>
            <p:cNvSpPr/>
            <p:nvPr/>
          </p:nvSpPr>
          <p:spPr>
            <a:xfrm>
              <a:off x="-1647" y="2243232"/>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221" name="Freeform 9220">
              <a:extLst>
                <a:ext uri="{FF2B5EF4-FFF2-40B4-BE49-F238E27FC236}">
                  <a16:creationId xmlns:a16="http://schemas.microsoft.com/office/drawing/2014/main" id="{0B2CD959-51E9-8240-C1C2-54E4A459F9D3}"/>
                </a:ext>
              </a:extLst>
            </p:cNvPr>
            <p:cNvSpPr/>
            <p:nvPr/>
          </p:nvSpPr>
          <p:spPr>
            <a:xfrm>
              <a:off x="-1647" y="2532540"/>
              <a:ext cx="165319" cy="206649"/>
            </a:xfrm>
            <a:custGeom>
              <a:avLst/>
              <a:gdLst>
                <a:gd name="connsiteX0" fmla="*/ 0 w 165319"/>
                <a:gd name="connsiteY0" fmla="*/ 0 h 206649"/>
                <a:gd name="connsiteX1" fmla="*/ 165319 w 165319"/>
                <a:gd name="connsiteY1" fmla="*/ 0 h 206649"/>
                <a:gd name="connsiteX2" fmla="*/ 165319 w 165319"/>
                <a:gd name="connsiteY2" fmla="*/ 206649 h 206649"/>
                <a:gd name="connsiteX3" fmla="*/ 0 w 165319"/>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165319" h="206649">
                  <a:moveTo>
                    <a:pt x="0" y="0"/>
                  </a:moveTo>
                  <a:lnTo>
                    <a:pt x="165319" y="0"/>
                  </a:lnTo>
                  <a:lnTo>
                    <a:pt x="165319"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222" name="Freeform 9221">
              <a:extLst>
                <a:ext uri="{FF2B5EF4-FFF2-40B4-BE49-F238E27FC236}">
                  <a16:creationId xmlns:a16="http://schemas.microsoft.com/office/drawing/2014/main" id="{2ABFE9D7-A07E-019E-9206-F5C672B4A64F}"/>
                </a:ext>
              </a:extLst>
            </p:cNvPr>
            <p:cNvSpPr/>
            <p:nvPr/>
          </p:nvSpPr>
          <p:spPr>
            <a:xfrm>
              <a:off x="1238247" y="2532540"/>
              <a:ext cx="165319" cy="206649"/>
            </a:xfrm>
            <a:custGeom>
              <a:avLst/>
              <a:gdLst>
                <a:gd name="connsiteX0" fmla="*/ 0 w 165319"/>
                <a:gd name="connsiteY0" fmla="*/ 0 h 206649"/>
                <a:gd name="connsiteX1" fmla="*/ 165319 w 165319"/>
                <a:gd name="connsiteY1" fmla="*/ 0 h 206649"/>
                <a:gd name="connsiteX2" fmla="*/ 165319 w 165319"/>
                <a:gd name="connsiteY2" fmla="*/ 206649 h 206649"/>
                <a:gd name="connsiteX3" fmla="*/ 0 w 165319"/>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165319" h="206649">
                  <a:moveTo>
                    <a:pt x="0" y="0"/>
                  </a:moveTo>
                  <a:lnTo>
                    <a:pt x="165319" y="0"/>
                  </a:lnTo>
                  <a:lnTo>
                    <a:pt x="165319"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223" name="Freeform 9222">
              <a:extLst>
                <a:ext uri="{FF2B5EF4-FFF2-40B4-BE49-F238E27FC236}">
                  <a16:creationId xmlns:a16="http://schemas.microsoft.com/office/drawing/2014/main" id="{78819497-47DE-D437-1239-95117BFBE264}"/>
                </a:ext>
              </a:extLst>
            </p:cNvPr>
            <p:cNvSpPr/>
            <p:nvPr/>
          </p:nvSpPr>
          <p:spPr>
            <a:xfrm>
              <a:off x="246331" y="2532540"/>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224" name="Freeform 9223">
              <a:extLst>
                <a:ext uri="{FF2B5EF4-FFF2-40B4-BE49-F238E27FC236}">
                  <a16:creationId xmlns:a16="http://schemas.microsoft.com/office/drawing/2014/main" id="{7DC0730C-5D4D-7FF5-2885-FA8BF09F7E74}"/>
                </a:ext>
              </a:extLst>
            </p:cNvPr>
            <p:cNvSpPr/>
            <p:nvPr/>
          </p:nvSpPr>
          <p:spPr>
            <a:xfrm>
              <a:off x="742289" y="2532540"/>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225" name="Freeform 9224">
              <a:extLst>
                <a:ext uri="{FF2B5EF4-FFF2-40B4-BE49-F238E27FC236}">
                  <a16:creationId xmlns:a16="http://schemas.microsoft.com/office/drawing/2014/main" id="{136C399A-B414-A9DD-217E-F86E84E647A8}"/>
                </a:ext>
              </a:extLst>
            </p:cNvPr>
            <p:cNvSpPr/>
            <p:nvPr/>
          </p:nvSpPr>
          <p:spPr>
            <a:xfrm>
              <a:off x="494310" y="2821849"/>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226" name="Freeform 9225">
              <a:extLst>
                <a:ext uri="{FF2B5EF4-FFF2-40B4-BE49-F238E27FC236}">
                  <a16:creationId xmlns:a16="http://schemas.microsoft.com/office/drawing/2014/main" id="{C73EF23E-B47F-88D2-BA6B-B6DF77440327}"/>
                </a:ext>
              </a:extLst>
            </p:cNvPr>
            <p:cNvSpPr/>
            <p:nvPr/>
          </p:nvSpPr>
          <p:spPr>
            <a:xfrm>
              <a:off x="-1647" y="2821849"/>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227" name="Freeform 9226">
              <a:extLst>
                <a:ext uri="{FF2B5EF4-FFF2-40B4-BE49-F238E27FC236}">
                  <a16:creationId xmlns:a16="http://schemas.microsoft.com/office/drawing/2014/main" id="{5D974475-036C-D616-6924-B469682D0533}"/>
                </a:ext>
              </a:extLst>
            </p:cNvPr>
            <p:cNvSpPr/>
            <p:nvPr/>
          </p:nvSpPr>
          <p:spPr>
            <a:xfrm>
              <a:off x="990268" y="2821849"/>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228" name="Freeform 9227">
              <a:extLst>
                <a:ext uri="{FF2B5EF4-FFF2-40B4-BE49-F238E27FC236}">
                  <a16:creationId xmlns:a16="http://schemas.microsoft.com/office/drawing/2014/main" id="{5DF4A16D-BD65-D811-4959-6D789A76A00D}"/>
                </a:ext>
              </a:extLst>
            </p:cNvPr>
            <p:cNvSpPr/>
            <p:nvPr/>
          </p:nvSpPr>
          <p:spPr>
            <a:xfrm>
              <a:off x="0" y="1953921"/>
              <a:ext cx="1486226" cy="206651"/>
            </a:xfrm>
            <a:custGeom>
              <a:avLst/>
              <a:gdLst>
                <a:gd name="connsiteX0" fmla="*/ 0 w 1570532"/>
                <a:gd name="connsiteY0" fmla="*/ 0 h 206649"/>
                <a:gd name="connsiteX1" fmla="*/ 1570533 w 1570532"/>
                <a:gd name="connsiteY1" fmla="*/ 0 h 206649"/>
                <a:gd name="connsiteX2" fmla="*/ 1570533 w 1570532"/>
                <a:gd name="connsiteY2" fmla="*/ 206649 h 206649"/>
                <a:gd name="connsiteX3" fmla="*/ 0 w 1570532"/>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1570532" h="206649">
                  <a:moveTo>
                    <a:pt x="0" y="0"/>
                  </a:moveTo>
                  <a:lnTo>
                    <a:pt x="1570533" y="0"/>
                  </a:lnTo>
                  <a:lnTo>
                    <a:pt x="1570533"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229" name="Freeform 9228">
              <a:extLst>
                <a:ext uri="{FF2B5EF4-FFF2-40B4-BE49-F238E27FC236}">
                  <a16:creationId xmlns:a16="http://schemas.microsoft.com/office/drawing/2014/main" id="{9FF1C8F5-438C-6A1A-BD37-FB8281F40168}"/>
                </a:ext>
              </a:extLst>
            </p:cNvPr>
            <p:cNvSpPr/>
            <p:nvPr/>
          </p:nvSpPr>
          <p:spPr>
            <a:xfrm>
              <a:off x="-1647" y="3111158"/>
              <a:ext cx="165319" cy="206649"/>
            </a:xfrm>
            <a:custGeom>
              <a:avLst/>
              <a:gdLst>
                <a:gd name="connsiteX0" fmla="*/ 0 w 165319"/>
                <a:gd name="connsiteY0" fmla="*/ 0 h 206649"/>
                <a:gd name="connsiteX1" fmla="*/ 165319 w 165319"/>
                <a:gd name="connsiteY1" fmla="*/ 0 h 206649"/>
                <a:gd name="connsiteX2" fmla="*/ 165319 w 165319"/>
                <a:gd name="connsiteY2" fmla="*/ 206649 h 206649"/>
                <a:gd name="connsiteX3" fmla="*/ 0 w 165319"/>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165319" h="206649">
                  <a:moveTo>
                    <a:pt x="0" y="0"/>
                  </a:moveTo>
                  <a:lnTo>
                    <a:pt x="165319" y="0"/>
                  </a:lnTo>
                  <a:lnTo>
                    <a:pt x="165319"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230" name="Freeform 9229">
              <a:extLst>
                <a:ext uri="{FF2B5EF4-FFF2-40B4-BE49-F238E27FC236}">
                  <a16:creationId xmlns:a16="http://schemas.microsoft.com/office/drawing/2014/main" id="{D3A44648-D007-4882-64BE-3D15ECBBF666}"/>
                </a:ext>
              </a:extLst>
            </p:cNvPr>
            <p:cNvSpPr/>
            <p:nvPr/>
          </p:nvSpPr>
          <p:spPr>
            <a:xfrm>
              <a:off x="1238247" y="3111158"/>
              <a:ext cx="165319" cy="206649"/>
            </a:xfrm>
            <a:custGeom>
              <a:avLst/>
              <a:gdLst>
                <a:gd name="connsiteX0" fmla="*/ 0 w 165319"/>
                <a:gd name="connsiteY0" fmla="*/ 0 h 206649"/>
                <a:gd name="connsiteX1" fmla="*/ 165319 w 165319"/>
                <a:gd name="connsiteY1" fmla="*/ 0 h 206649"/>
                <a:gd name="connsiteX2" fmla="*/ 165319 w 165319"/>
                <a:gd name="connsiteY2" fmla="*/ 206649 h 206649"/>
                <a:gd name="connsiteX3" fmla="*/ 0 w 165319"/>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165319" h="206649">
                  <a:moveTo>
                    <a:pt x="0" y="0"/>
                  </a:moveTo>
                  <a:lnTo>
                    <a:pt x="165319" y="0"/>
                  </a:lnTo>
                  <a:lnTo>
                    <a:pt x="165319"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231" name="Freeform 9230">
              <a:extLst>
                <a:ext uri="{FF2B5EF4-FFF2-40B4-BE49-F238E27FC236}">
                  <a16:creationId xmlns:a16="http://schemas.microsoft.com/office/drawing/2014/main" id="{088E27AB-7C4D-049D-A2ED-772047CE6B0B}"/>
                </a:ext>
              </a:extLst>
            </p:cNvPr>
            <p:cNvSpPr/>
            <p:nvPr/>
          </p:nvSpPr>
          <p:spPr>
            <a:xfrm>
              <a:off x="246331" y="3111158"/>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232" name="Freeform 9231">
              <a:extLst>
                <a:ext uri="{FF2B5EF4-FFF2-40B4-BE49-F238E27FC236}">
                  <a16:creationId xmlns:a16="http://schemas.microsoft.com/office/drawing/2014/main" id="{5D534545-6B99-9A94-C024-7B7B8E99B53A}"/>
                </a:ext>
              </a:extLst>
            </p:cNvPr>
            <p:cNvSpPr/>
            <p:nvPr/>
          </p:nvSpPr>
          <p:spPr>
            <a:xfrm>
              <a:off x="742289" y="3111158"/>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270" name="Freeform 9269">
              <a:extLst>
                <a:ext uri="{FF2B5EF4-FFF2-40B4-BE49-F238E27FC236}">
                  <a16:creationId xmlns:a16="http://schemas.microsoft.com/office/drawing/2014/main" id="{54611337-EA8D-84BD-411A-D6DC51739F4C}"/>
                </a:ext>
              </a:extLst>
            </p:cNvPr>
            <p:cNvSpPr/>
            <p:nvPr/>
          </p:nvSpPr>
          <p:spPr>
            <a:xfrm>
              <a:off x="1486224" y="2243232"/>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271" name="Freeform 9270">
              <a:extLst>
                <a:ext uri="{FF2B5EF4-FFF2-40B4-BE49-F238E27FC236}">
                  <a16:creationId xmlns:a16="http://schemas.microsoft.com/office/drawing/2014/main" id="{A3CE818A-9D0B-16A9-4750-BE1E0D6F46D4}"/>
                </a:ext>
              </a:extLst>
            </p:cNvPr>
            <p:cNvSpPr/>
            <p:nvPr/>
          </p:nvSpPr>
          <p:spPr>
            <a:xfrm>
              <a:off x="1982182" y="2243232"/>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272" name="Freeform 9271">
              <a:extLst>
                <a:ext uri="{FF2B5EF4-FFF2-40B4-BE49-F238E27FC236}">
                  <a16:creationId xmlns:a16="http://schemas.microsoft.com/office/drawing/2014/main" id="{22DBE32A-45B7-E5F3-A1EA-EA952E86FA49}"/>
                </a:ext>
              </a:extLst>
            </p:cNvPr>
            <p:cNvSpPr/>
            <p:nvPr/>
          </p:nvSpPr>
          <p:spPr>
            <a:xfrm>
              <a:off x="990267" y="2243232"/>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273" name="Freeform 9272">
              <a:extLst>
                <a:ext uri="{FF2B5EF4-FFF2-40B4-BE49-F238E27FC236}">
                  <a16:creationId xmlns:a16="http://schemas.microsoft.com/office/drawing/2014/main" id="{92CCFFEC-B898-D785-8E04-C50D85CED85E}"/>
                </a:ext>
              </a:extLst>
            </p:cNvPr>
            <p:cNvSpPr/>
            <p:nvPr/>
          </p:nvSpPr>
          <p:spPr>
            <a:xfrm>
              <a:off x="990267" y="2532540"/>
              <a:ext cx="165319" cy="206649"/>
            </a:xfrm>
            <a:custGeom>
              <a:avLst/>
              <a:gdLst>
                <a:gd name="connsiteX0" fmla="*/ 0 w 165319"/>
                <a:gd name="connsiteY0" fmla="*/ 0 h 206649"/>
                <a:gd name="connsiteX1" fmla="*/ 165319 w 165319"/>
                <a:gd name="connsiteY1" fmla="*/ 0 h 206649"/>
                <a:gd name="connsiteX2" fmla="*/ 165319 w 165319"/>
                <a:gd name="connsiteY2" fmla="*/ 206649 h 206649"/>
                <a:gd name="connsiteX3" fmla="*/ 0 w 165319"/>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165319" h="206649">
                  <a:moveTo>
                    <a:pt x="0" y="0"/>
                  </a:moveTo>
                  <a:lnTo>
                    <a:pt x="165319" y="0"/>
                  </a:lnTo>
                  <a:lnTo>
                    <a:pt x="165319"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274" name="Freeform 9273">
              <a:extLst>
                <a:ext uri="{FF2B5EF4-FFF2-40B4-BE49-F238E27FC236}">
                  <a16:creationId xmlns:a16="http://schemas.microsoft.com/office/drawing/2014/main" id="{EFDF686F-C1CC-2498-8644-61BBB4D65B59}"/>
                </a:ext>
              </a:extLst>
            </p:cNvPr>
            <p:cNvSpPr/>
            <p:nvPr/>
          </p:nvSpPr>
          <p:spPr>
            <a:xfrm>
              <a:off x="2230161" y="2532540"/>
              <a:ext cx="165319" cy="206649"/>
            </a:xfrm>
            <a:custGeom>
              <a:avLst/>
              <a:gdLst>
                <a:gd name="connsiteX0" fmla="*/ 0 w 165319"/>
                <a:gd name="connsiteY0" fmla="*/ 0 h 206649"/>
                <a:gd name="connsiteX1" fmla="*/ 165319 w 165319"/>
                <a:gd name="connsiteY1" fmla="*/ 0 h 206649"/>
                <a:gd name="connsiteX2" fmla="*/ 165319 w 165319"/>
                <a:gd name="connsiteY2" fmla="*/ 206649 h 206649"/>
                <a:gd name="connsiteX3" fmla="*/ 0 w 165319"/>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165319" h="206649">
                  <a:moveTo>
                    <a:pt x="0" y="0"/>
                  </a:moveTo>
                  <a:lnTo>
                    <a:pt x="165319" y="0"/>
                  </a:lnTo>
                  <a:lnTo>
                    <a:pt x="165319"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275" name="Freeform 9274">
              <a:extLst>
                <a:ext uri="{FF2B5EF4-FFF2-40B4-BE49-F238E27FC236}">
                  <a16:creationId xmlns:a16="http://schemas.microsoft.com/office/drawing/2014/main" id="{97244AF7-3AED-FAD7-AA3E-D8FEB694F93C}"/>
                </a:ext>
              </a:extLst>
            </p:cNvPr>
            <p:cNvSpPr/>
            <p:nvPr/>
          </p:nvSpPr>
          <p:spPr>
            <a:xfrm>
              <a:off x="1238245" y="2532540"/>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276" name="Freeform 9275">
              <a:extLst>
                <a:ext uri="{FF2B5EF4-FFF2-40B4-BE49-F238E27FC236}">
                  <a16:creationId xmlns:a16="http://schemas.microsoft.com/office/drawing/2014/main" id="{EEBE8B10-9498-FD91-2D67-EE5E69EBECEA}"/>
                </a:ext>
              </a:extLst>
            </p:cNvPr>
            <p:cNvSpPr/>
            <p:nvPr/>
          </p:nvSpPr>
          <p:spPr>
            <a:xfrm>
              <a:off x="1734203" y="2532540"/>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277" name="Freeform 9276">
              <a:extLst>
                <a:ext uri="{FF2B5EF4-FFF2-40B4-BE49-F238E27FC236}">
                  <a16:creationId xmlns:a16="http://schemas.microsoft.com/office/drawing/2014/main" id="{D90397EA-C3A3-4F4C-440A-81117B8C0A8D}"/>
                </a:ext>
              </a:extLst>
            </p:cNvPr>
            <p:cNvSpPr/>
            <p:nvPr/>
          </p:nvSpPr>
          <p:spPr>
            <a:xfrm>
              <a:off x="1486224" y="2821849"/>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278" name="Freeform 9277">
              <a:extLst>
                <a:ext uri="{FF2B5EF4-FFF2-40B4-BE49-F238E27FC236}">
                  <a16:creationId xmlns:a16="http://schemas.microsoft.com/office/drawing/2014/main" id="{11293D9A-39CF-B670-279C-3B769B0652B8}"/>
                </a:ext>
              </a:extLst>
            </p:cNvPr>
            <p:cNvSpPr/>
            <p:nvPr/>
          </p:nvSpPr>
          <p:spPr>
            <a:xfrm>
              <a:off x="990267" y="2821849"/>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279" name="Freeform 9278">
              <a:extLst>
                <a:ext uri="{FF2B5EF4-FFF2-40B4-BE49-F238E27FC236}">
                  <a16:creationId xmlns:a16="http://schemas.microsoft.com/office/drawing/2014/main" id="{930B8F3F-7E2F-45CB-2409-5287B1F5A878}"/>
                </a:ext>
              </a:extLst>
            </p:cNvPr>
            <p:cNvSpPr/>
            <p:nvPr/>
          </p:nvSpPr>
          <p:spPr>
            <a:xfrm>
              <a:off x="1982182" y="2821849"/>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280" name="Freeform 9279">
              <a:extLst>
                <a:ext uri="{FF2B5EF4-FFF2-40B4-BE49-F238E27FC236}">
                  <a16:creationId xmlns:a16="http://schemas.microsoft.com/office/drawing/2014/main" id="{F7F91BCB-CDD4-9D36-E37D-B8BE3A71FB1C}"/>
                </a:ext>
              </a:extLst>
            </p:cNvPr>
            <p:cNvSpPr/>
            <p:nvPr/>
          </p:nvSpPr>
          <p:spPr>
            <a:xfrm>
              <a:off x="907608" y="1953923"/>
              <a:ext cx="1570532" cy="206649"/>
            </a:xfrm>
            <a:custGeom>
              <a:avLst/>
              <a:gdLst>
                <a:gd name="connsiteX0" fmla="*/ 0 w 1570532"/>
                <a:gd name="connsiteY0" fmla="*/ 0 h 206649"/>
                <a:gd name="connsiteX1" fmla="*/ 1570533 w 1570532"/>
                <a:gd name="connsiteY1" fmla="*/ 0 h 206649"/>
                <a:gd name="connsiteX2" fmla="*/ 1570533 w 1570532"/>
                <a:gd name="connsiteY2" fmla="*/ 206649 h 206649"/>
                <a:gd name="connsiteX3" fmla="*/ 0 w 1570532"/>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1570532" h="206649">
                  <a:moveTo>
                    <a:pt x="0" y="0"/>
                  </a:moveTo>
                  <a:lnTo>
                    <a:pt x="1570533" y="0"/>
                  </a:lnTo>
                  <a:lnTo>
                    <a:pt x="1570533"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281" name="Freeform 9280">
              <a:extLst>
                <a:ext uri="{FF2B5EF4-FFF2-40B4-BE49-F238E27FC236}">
                  <a16:creationId xmlns:a16="http://schemas.microsoft.com/office/drawing/2014/main" id="{3916F712-43A7-EFF3-5F37-A626039BF708}"/>
                </a:ext>
              </a:extLst>
            </p:cNvPr>
            <p:cNvSpPr/>
            <p:nvPr/>
          </p:nvSpPr>
          <p:spPr>
            <a:xfrm>
              <a:off x="990267" y="3111158"/>
              <a:ext cx="165319" cy="206649"/>
            </a:xfrm>
            <a:custGeom>
              <a:avLst/>
              <a:gdLst>
                <a:gd name="connsiteX0" fmla="*/ 0 w 165319"/>
                <a:gd name="connsiteY0" fmla="*/ 0 h 206649"/>
                <a:gd name="connsiteX1" fmla="*/ 165319 w 165319"/>
                <a:gd name="connsiteY1" fmla="*/ 0 h 206649"/>
                <a:gd name="connsiteX2" fmla="*/ 165319 w 165319"/>
                <a:gd name="connsiteY2" fmla="*/ 206649 h 206649"/>
                <a:gd name="connsiteX3" fmla="*/ 0 w 165319"/>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165319" h="206649">
                  <a:moveTo>
                    <a:pt x="0" y="0"/>
                  </a:moveTo>
                  <a:lnTo>
                    <a:pt x="165319" y="0"/>
                  </a:lnTo>
                  <a:lnTo>
                    <a:pt x="165319"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282" name="Freeform 9281">
              <a:extLst>
                <a:ext uri="{FF2B5EF4-FFF2-40B4-BE49-F238E27FC236}">
                  <a16:creationId xmlns:a16="http://schemas.microsoft.com/office/drawing/2014/main" id="{4EEACE72-D28A-9E38-01E8-AC2AB7017774}"/>
                </a:ext>
              </a:extLst>
            </p:cNvPr>
            <p:cNvSpPr/>
            <p:nvPr/>
          </p:nvSpPr>
          <p:spPr>
            <a:xfrm>
              <a:off x="2230161" y="3111158"/>
              <a:ext cx="165319" cy="206649"/>
            </a:xfrm>
            <a:custGeom>
              <a:avLst/>
              <a:gdLst>
                <a:gd name="connsiteX0" fmla="*/ 0 w 165319"/>
                <a:gd name="connsiteY0" fmla="*/ 0 h 206649"/>
                <a:gd name="connsiteX1" fmla="*/ 165319 w 165319"/>
                <a:gd name="connsiteY1" fmla="*/ 0 h 206649"/>
                <a:gd name="connsiteX2" fmla="*/ 165319 w 165319"/>
                <a:gd name="connsiteY2" fmla="*/ 206649 h 206649"/>
                <a:gd name="connsiteX3" fmla="*/ 0 w 165319"/>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165319" h="206649">
                  <a:moveTo>
                    <a:pt x="0" y="0"/>
                  </a:moveTo>
                  <a:lnTo>
                    <a:pt x="165319" y="0"/>
                  </a:lnTo>
                  <a:lnTo>
                    <a:pt x="165319"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283" name="Freeform 9282">
              <a:extLst>
                <a:ext uri="{FF2B5EF4-FFF2-40B4-BE49-F238E27FC236}">
                  <a16:creationId xmlns:a16="http://schemas.microsoft.com/office/drawing/2014/main" id="{6491F776-96B0-B093-75BC-E9E463B49B4C}"/>
                </a:ext>
              </a:extLst>
            </p:cNvPr>
            <p:cNvSpPr/>
            <p:nvPr/>
          </p:nvSpPr>
          <p:spPr>
            <a:xfrm>
              <a:off x="1238245" y="3111158"/>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284" name="Freeform 9283">
              <a:extLst>
                <a:ext uri="{FF2B5EF4-FFF2-40B4-BE49-F238E27FC236}">
                  <a16:creationId xmlns:a16="http://schemas.microsoft.com/office/drawing/2014/main" id="{3698B6D3-DA92-1222-A0D1-9B78B401F85D}"/>
                </a:ext>
              </a:extLst>
            </p:cNvPr>
            <p:cNvSpPr/>
            <p:nvPr/>
          </p:nvSpPr>
          <p:spPr>
            <a:xfrm>
              <a:off x="1734203" y="3111158"/>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285" name="Freeform 9284">
              <a:extLst>
                <a:ext uri="{FF2B5EF4-FFF2-40B4-BE49-F238E27FC236}">
                  <a16:creationId xmlns:a16="http://schemas.microsoft.com/office/drawing/2014/main" id="{C27B8478-95CE-A953-2B9D-A61352BF951F}"/>
                </a:ext>
              </a:extLst>
            </p:cNvPr>
            <p:cNvSpPr/>
            <p:nvPr/>
          </p:nvSpPr>
          <p:spPr>
            <a:xfrm>
              <a:off x="2478138" y="2243232"/>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286" name="Freeform 9285">
              <a:extLst>
                <a:ext uri="{FF2B5EF4-FFF2-40B4-BE49-F238E27FC236}">
                  <a16:creationId xmlns:a16="http://schemas.microsoft.com/office/drawing/2014/main" id="{22057DC0-DBFD-7308-61AF-A89F2EC7FB0F}"/>
                </a:ext>
              </a:extLst>
            </p:cNvPr>
            <p:cNvSpPr/>
            <p:nvPr/>
          </p:nvSpPr>
          <p:spPr>
            <a:xfrm>
              <a:off x="2974096" y="2243232"/>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287" name="Freeform 9286">
              <a:extLst>
                <a:ext uri="{FF2B5EF4-FFF2-40B4-BE49-F238E27FC236}">
                  <a16:creationId xmlns:a16="http://schemas.microsoft.com/office/drawing/2014/main" id="{4F991331-DBF6-FDFA-C067-D28159D2A88D}"/>
                </a:ext>
              </a:extLst>
            </p:cNvPr>
            <p:cNvSpPr/>
            <p:nvPr/>
          </p:nvSpPr>
          <p:spPr>
            <a:xfrm>
              <a:off x="1982181" y="2243232"/>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288" name="Freeform 9287">
              <a:extLst>
                <a:ext uri="{FF2B5EF4-FFF2-40B4-BE49-F238E27FC236}">
                  <a16:creationId xmlns:a16="http://schemas.microsoft.com/office/drawing/2014/main" id="{44E46771-2450-2FEB-EFA1-23D70F66FC96}"/>
                </a:ext>
              </a:extLst>
            </p:cNvPr>
            <p:cNvSpPr/>
            <p:nvPr/>
          </p:nvSpPr>
          <p:spPr>
            <a:xfrm>
              <a:off x="1982181" y="2532540"/>
              <a:ext cx="165319" cy="206649"/>
            </a:xfrm>
            <a:custGeom>
              <a:avLst/>
              <a:gdLst>
                <a:gd name="connsiteX0" fmla="*/ 0 w 165319"/>
                <a:gd name="connsiteY0" fmla="*/ 0 h 206649"/>
                <a:gd name="connsiteX1" fmla="*/ 165319 w 165319"/>
                <a:gd name="connsiteY1" fmla="*/ 0 h 206649"/>
                <a:gd name="connsiteX2" fmla="*/ 165319 w 165319"/>
                <a:gd name="connsiteY2" fmla="*/ 206649 h 206649"/>
                <a:gd name="connsiteX3" fmla="*/ 0 w 165319"/>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165319" h="206649">
                  <a:moveTo>
                    <a:pt x="0" y="0"/>
                  </a:moveTo>
                  <a:lnTo>
                    <a:pt x="165319" y="0"/>
                  </a:lnTo>
                  <a:lnTo>
                    <a:pt x="165319"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289" name="Freeform 9288">
              <a:extLst>
                <a:ext uri="{FF2B5EF4-FFF2-40B4-BE49-F238E27FC236}">
                  <a16:creationId xmlns:a16="http://schemas.microsoft.com/office/drawing/2014/main" id="{95EEB6EC-F01C-5CAF-B6E3-00FDB8C3C763}"/>
                </a:ext>
              </a:extLst>
            </p:cNvPr>
            <p:cNvSpPr/>
            <p:nvPr/>
          </p:nvSpPr>
          <p:spPr>
            <a:xfrm>
              <a:off x="3222075" y="2532540"/>
              <a:ext cx="165319" cy="206649"/>
            </a:xfrm>
            <a:custGeom>
              <a:avLst/>
              <a:gdLst>
                <a:gd name="connsiteX0" fmla="*/ 0 w 165319"/>
                <a:gd name="connsiteY0" fmla="*/ 0 h 206649"/>
                <a:gd name="connsiteX1" fmla="*/ 165319 w 165319"/>
                <a:gd name="connsiteY1" fmla="*/ 0 h 206649"/>
                <a:gd name="connsiteX2" fmla="*/ 165319 w 165319"/>
                <a:gd name="connsiteY2" fmla="*/ 206649 h 206649"/>
                <a:gd name="connsiteX3" fmla="*/ 0 w 165319"/>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165319" h="206649">
                  <a:moveTo>
                    <a:pt x="0" y="0"/>
                  </a:moveTo>
                  <a:lnTo>
                    <a:pt x="165319" y="0"/>
                  </a:lnTo>
                  <a:lnTo>
                    <a:pt x="165319"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290" name="Freeform 9289">
              <a:extLst>
                <a:ext uri="{FF2B5EF4-FFF2-40B4-BE49-F238E27FC236}">
                  <a16:creationId xmlns:a16="http://schemas.microsoft.com/office/drawing/2014/main" id="{2EB47F1A-ED23-B9F6-185F-5FA2B27EE478}"/>
                </a:ext>
              </a:extLst>
            </p:cNvPr>
            <p:cNvSpPr/>
            <p:nvPr/>
          </p:nvSpPr>
          <p:spPr>
            <a:xfrm>
              <a:off x="2230159" y="2532540"/>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291" name="Freeform 9290">
              <a:extLst>
                <a:ext uri="{FF2B5EF4-FFF2-40B4-BE49-F238E27FC236}">
                  <a16:creationId xmlns:a16="http://schemas.microsoft.com/office/drawing/2014/main" id="{A3DFEBF2-03A4-DB86-64BB-6A0BBA7580C2}"/>
                </a:ext>
              </a:extLst>
            </p:cNvPr>
            <p:cNvSpPr/>
            <p:nvPr/>
          </p:nvSpPr>
          <p:spPr>
            <a:xfrm>
              <a:off x="2726117" y="2532540"/>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292" name="Freeform 9291">
              <a:extLst>
                <a:ext uri="{FF2B5EF4-FFF2-40B4-BE49-F238E27FC236}">
                  <a16:creationId xmlns:a16="http://schemas.microsoft.com/office/drawing/2014/main" id="{E5C98375-6B08-EFBC-AA6F-05FD50F16190}"/>
                </a:ext>
              </a:extLst>
            </p:cNvPr>
            <p:cNvSpPr/>
            <p:nvPr/>
          </p:nvSpPr>
          <p:spPr>
            <a:xfrm>
              <a:off x="2478138" y="2821849"/>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293" name="Freeform 9292">
              <a:extLst>
                <a:ext uri="{FF2B5EF4-FFF2-40B4-BE49-F238E27FC236}">
                  <a16:creationId xmlns:a16="http://schemas.microsoft.com/office/drawing/2014/main" id="{3BD8D296-2C7B-9D6B-A08C-1E0B771522A9}"/>
                </a:ext>
              </a:extLst>
            </p:cNvPr>
            <p:cNvSpPr/>
            <p:nvPr/>
          </p:nvSpPr>
          <p:spPr>
            <a:xfrm>
              <a:off x="1982181" y="2821849"/>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294" name="Freeform 9293">
              <a:extLst>
                <a:ext uri="{FF2B5EF4-FFF2-40B4-BE49-F238E27FC236}">
                  <a16:creationId xmlns:a16="http://schemas.microsoft.com/office/drawing/2014/main" id="{3AED713C-104B-1F16-A964-F6DD1651B2C5}"/>
                </a:ext>
              </a:extLst>
            </p:cNvPr>
            <p:cNvSpPr/>
            <p:nvPr/>
          </p:nvSpPr>
          <p:spPr>
            <a:xfrm>
              <a:off x="2974096" y="2821849"/>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295" name="Freeform 9294">
              <a:extLst>
                <a:ext uri="{FF2B5EF4-FFF2-40B4-BE49-F238E27FC236}">
                  <a16:creationId xmlns:a16="http://schemas.microsoft.com/office/drawing/2014/main" id="{3B420CB0-4662-C3E2-8790-BB5B64D40E85}"/>
                </a:ext>
              </a:extLst>
            </p:cNvPr>
            <p:cNvSpPr/>
            <p:nvPr/>
          </p:nvSpPr>
          <p:spPr>
            <a:xfrm>
              <a:off x="1899522" y="1953923"/>
              <a:ext cx="1570532" cy="206649"/>
            </a:xfrm>
            <a:custGeom>
              <a:avLst/>
              <a:gdLst>
                <a:gd name="connsiteX0" fmla="*/ 0 w 1570532"/>
                <a:gd name="connsiteY0" fmla="*/ 0 h 206649"/>
                <a:gd name="connsiteX1" fmla="*/ 1570533 w 1570532"/>
                <a:gd name="connsiteY1" fmla="*/ 0 h 206649"/>
                <a:gd name="connsiteX2" fmla="*/ 1570533 w 1570532"/>
                <a:gd name="connsiteY2" fmla="*/ 206649 h 206649"/>
                <a:gd name="connsiteX3" fmla="*/ 0 w 1570532"/>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1570532" h="206649">
                  <a:moveTo>
                    <a:pt x="0" y="0"/>
                  </a:moveTo>
                  <a:lnTo>
                    <a:pt x="1570533" y="0"/>
                  </a:lnTo>
                  <a:lnTo>
                    <a:pt x="1570533"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296" name="Freeform 9295">
              <a:extLst>
                <a:ext uri="{FF2B5EF4-FFF2-40B4-BE49-F238E27FC236}">
                  <a16:creationId xmlns:a16="http://schemas.microsoft.com/office/drawing/2014/main" id="{A680EAC1-A322-1B82-E6D2-F20E50B4759E}"/>
                </a:ext>
              </a:extLst>
            </p:cNvPr>
            <p:cNvSpPr/>
            <p:nvPr/>
          </p:nvSpPr>
          <p:spPr>
            <a:xfrm>
              <a:off x="1982181" y="3111158"/>
              <a:ext cx="165319" cy="206649"/>
            </a:xfrm>
            <a:custGeom>
              <a:avLst/>
              <a:gdLst>
                <a:gd name="connsiteX0" fmla="*/ 0 w 165319"/>
                <a:gd name="connsiteY0" fmla="*/ 0 h 206649"/>
                <a:gd name="connsiteX1" fmla="*/ 165319 w 165319"/>
                <a:gd name="connsiteY1" fmla="*/ 0 h 206649"/>
                <a:gd name="connsiteX2" fmla="*/ 165319 w 165319"/>
                <a:gd name="connsiteY2" fmla="*/ 206649 h 206649"/>
                <a:gd name="connsiteX3" fmla="*/ 0 w 165319"/>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165319" h="206649">
                  <a:moveTo>
                    <a:pt x="0" y="0"/>
                  </a:moveTo>
                  <a:lnTo>
                    <a:pt x="165319" y="0"/>
                  </a:lnTo>
                  <a:lnTo>
                    <a:pt x="165319"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297" name="Freeform 9296">
              <a:extLst>
                <a:ext uri="{FF2B5EF4-FFF2-40B4-BE49-F238E27FC236}">
                  <a16:creationId xmlns:a16="http://schemas.microsoft.com/office/drawing/2014/main" id="{0C8FA89B-A73D-5B93-9BE3-4BFE0B494C7B}"/>
                </a:ext>
              </a:extLst>
            </p:cNvPr>
            <p:cNvSpPr/>
            <p:nvPr/>
          </p:nvSpPr>
          <p:spPr>
            <a:xfrm>
              <a:off x="3222075" y="3111158"/>
              <a:ext cx="165319" cy="206649"/>
            </a:xfrm>
            <a:custGeom>
              <a:avLst/>
              <a:gdLst>
                <a:gd name="connsiteX0" fmla="*/ 0 w 165319"/>
                <a:gd name="connsiteY0" fmla="*/ 0 h 206649"/>
                <a:gd name="connsiteX1" fmla="*/ 165319 w 165319"/>
                <a:gd name="connsiteY1" fmla="*/ 0 h 206649"/>
                <a:gd name="connsiteX2" fmla="*/ 165319 w 165319"/>
                <a:gd name="connsiteY2" fmla="*/ 206649 h 206649"/>
                <a:gd name="connsiteX3" fmla="*/ 0 w 165319"/>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165319" h="206649">
                  <a:moveTo>
                    <a:pt x="0" y="0"/>
                  </a:moveTo>
                  <a:lnTo>
                    <a:pt x="165319" y="0"/>
                  </a:lnTo>
                  <a:lnTo>
                    <a:pt x="165319"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298" name="Freeform 9297">
              <a:extLst>
                <a:ext uri="{FF2B5EF4-FFF2-40B4-BE49-F238E27FC236}">
                  <a16:creationId xmlns:a16="http://schemas.microsoft.com/office/drawing/2014/main" id="{05A0751E-FDA5-5F7C-1A95-0D1688AD7823}"/>
                </a:ext>
              </a:extLst>
            </p:cNvPr>
            <p:cNvSpPr/>
            <p:nvPr/>
          </p:nvSpPr>
          <p:spPr>
            <a:xfrm>
              <a:off x="2230159" y="3111158"/>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299" name="Freeform 9298">
              <a:extLst>
                <a:ext uri="{FF2B5EF4-FFF2-40B4-BE49-F238E27FC236}">
                  <a16:creationId xmlns:a16="http://schemas.microsoft.com/office/drawing/2014/main" id="{D3779117-170C-14CB-D8E1-6BB03000E90A}"/>
                </a:ext>
              </a:extLst>
            </p:cNvPr>
            <p:cNvSpPr/>
            <p:nvPr/>
          </p:nvSpPr>
          <p:spPr>
            <a:xfrm>
              <a:off x="2726117" y="3111158"/>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300" name="Freeform 9299">
              <a:extLst>
                <a:ext uri="{FF2B5EF4-FFF2-40B4-BE49-F238E27FC236}">
                  <a16:creationId xmlns:a16="http://schemas.microsoft.com/office/drawing/2014/main" id="{D3385E32-6120-18E4-8ABA-3BB863B9368D}"/>
                </a:ext>
              </a:extLst>
            </p:cNvPr>
            <p:cNvSpPr/>
            <p:nvPr/>
          </p:nvSpPr>
          <p:spPr>
            <a:xfrm>
              <a:off x="3470052" y="2243392"/>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301" name="Freeform 9300">
              <a:extLst>
                <a:ext uri="{FF2B5EF4-FFF2-40B4-BE49-F238E27FC236}">
                  <a16:creationId xmlns:a16="http://schemas.microsoft.com/office/drawing/2014/main" id="{1FED2746-AF02-2ED9-5BA5-66B0B83E0B69}"/>
                </a:ext>
              </a:extLst>
            </p:cNvPr>
            <p:cNvSpPr/>
            <p:nvPr/>
          </p:nvSpPr>
          <p:spPr>
            <a:xfrm>
              <a:off x="3966010" y="2243392"/>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302" name="Freeform 9301">
              <a:extLst>
                <a:ext uri="{FF2B5EF4-FFF2-40B4-BE49-F238E27FC236}">
                  <a16:creationId xmlns:a16="http://schemas.microsoft.com/office/drawing/2014/main" id="{D52FE906-4F6F-EC9B-25A0-AF9E0602DC76}"/>
                </a:ext>
              </a:extLst>
            </p:cNvPr>
            <p:cNvSpPr/>
            <p:nvPr/>
          </p:nvSpPr>
          <p:spPr>
            <a:xfrm>
              <a:off x="2974095" y="2243392"/>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303" name="Freeform 9302">
              <a:extLst>
                <a:ext uri="{FF2B5EF4-FFF2-40B4-BE49-F238E27FC236}">
                  <a16:creationId xmlns:a16="http://schemas.microsoft.com/office/drawing/2014/main" id="{4C31B6D2-4D4D-FCB3-1D85-84629DBB4BD5}"/>
                </a:ext>
              </a:extLst>
            </p:cNvPr>
            <p:cNvSpPr/>
            <p:nvPr/>
          </p:nvSpPr>
          <p:spPr>
            <a:xfrm>
              <a:off x="2974095" y="2532700"/>
              <a:ext cx="165319" cy="206649"/>
            </a:xfrm>
            <a:custGeom>
              <a:avLst/>
              <a:gdLst>
                <a:gd name="connsiteX0" fmla="*/ 0 w 165319"/>
                <a:gd name="connsiteY0" fmla="*/ 0 h 206649"/>
                <a:gd name="connsiteX1" fmla="*/ 165319 w 165319"/>
                <a:gd name="connsiteY1" fmla="*/ 0 h 206649"/>
                <a:gd name="connsiteX2" fmla="*/ 165319 w 165319"/>
                <a:gd name="connsiteY2" fmla="*/ 206649 h 206649"/>
                <a:gd name="connsiteX3" fmla="*/ 0 w 165319"/>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165319" h="206649">
                  <a:moveTo>
                    <a:pt x="0" y="0"/>
                  </a:moveTo>
                  <a:lnTo>
                    <a:pt x="165319" y="0"/>
                  </a:lnTo>
                  <a:lnTo>
                    <a:pt x="165319"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304" name="Freeform 9303">
              <a:extLst>
                <a:ext uri="{FF2B5EF4-FFF2-40B4-BE49-F238E27FC236}">
                  <a16:creationId xmlns:a16="http://schemas.microsoft.com/office/drawing/2014/main" id="{B12EB80F-8FA6-5A1E-AEB8-D5586C960E35}"/>
                </a:ext>
              </a:extLst>
            </p:cNvPr>
            <p:cNvSpPr/>
            <p:nvPr/>
          </p:nvSpPr>
          <p:spPr>
            <a:xfrm>
              <a:off x="4213989" y="2532700"/>
              <a:ext cx="165319" cy="206649"/>
            </a:xfrm>
            <a:custGeom>
              <a:avLst/>
              <a:gdLst>
                <a:gd name="connsiteX0" fmla="*/ 0 w 165319"/>
                <a:gd name="connsiteY0" fmla="*/ 0 h 206649"/>
                <a:gd name="connsiteX1" fmla="*/ 165319 w 165319"/>
                <a:gd name="connsiteY1" fmla="*/ 0 h 206649"/>
                <a:gd name="connsiteX2" fmla="*/ 165319 w 165319"/>
                <a:gd name="connsiteY2" fmla="*/ 206649 h 206649"/>
                <a:gd name="connsiteX3" fmla="*/ 0 w 165319"/>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165319" h="206649">
                  <a:moveTo>
                    <a:pt x="0" y="0"/>
                  </a:moveTo>
                  <a:lnTo>
                    <a:pt x="165319" y="0"/>
                  </a:lnTo>
                  <a:lnTo>
                    <a:pt x="165319"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305" name="Freeform 9304">
              <a:extLst>
                <a:ext uri="{FF2B5EF4-FFF2-40B4-BE49-F238E27FC236}">
                  <a16:creationId xmlns:a16="http://schemas.microsoft.com/office/drawing/2014/main" id="{6E383784-0FB9-017C-AA91-123954945041}"/>
                </a:ext>
              </a:extLst>
            </p:cNvPr>
            <p:cNvSpPr/>
            <p:nvPr/>
          </p:nvSpPr>
          <p:spPr>
            <a:xfrm>
              <a:off x="3222073" y="2532700"/>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306" name="Freeform 9305">
              <a:extLst>
                <a:ext uri="{FF2B5EF4-FFF2-40B4-BE49-F238E27FC236}">
                  <a16:creationId xmlns:a16="http://schemas.microsoft.com/office/drawing/2014/main" id="{63E9F0EA-F884-B036-C73E-83C3D402947C}"/>
                </a:ext>
              </a:extLst>
            </p:cNvPr>
            <p:cNvSpPr/>
            <p:nvPr/>
          </p:nvSpPr>
          <p:spPr>
            <a:xfrm>
              <a:off x="3718031" y="2532700"/>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307" name="Freeform 9306">
              <a:extLst>
                <a:ext uri="{FF2B5EF4-FFF2-40B4-BE49-F238E27FC236}">
                  <a16:creationId xmlns:a16="http://schemas.microsoft.com/office/drawing/2014/main" id="{B2F29138-8D67-2DE3-E38A-259080ABBAA6}"/>
                </a:ext>
              </a:extLst>
            </p:cNvPr>
            <p:cNvSpPr/>
            <p:nvPr/>
          </p:nvSpPr>
          <p:spPr>
            <a:xfrm>
              <a:off x="3470052" y="2822009"/>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308" name="Freeform 9307">
              <a:extLst>
                <a:ext uri="{FF2B5EF4-FFF2-40B4-BE49-F238E27FC236}">
                  <a16:creationId xmlns:a16="http://schemas.microsoft.com/office/drawing/2014/main" id="{B6ED1A52-7B2C-2214-95C5-E6168A316E80}"/>
                </a:ext>
              </a:extLst>
            </p:cNvPr>
            <p:cNvSpPr/>
            <p:nvPr/>
          </p:nvSpPr>
          <p:spPr>
            <a:xfrm>
              <a:off x="2974095" y="2822009"/>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309" name="Freeform 9308">
              <a:extLst>
                <a:ext uri="{FF2B5EF4-FFF2-40B4-BE49-F238E27FC236}">
                  <a16:creationId xmlns:a16="http://schemas.microsoft.com/office/drawing/2014/main" id="{04B1F323-03F0-4B30-FA6B-0EF9A59BDBCA}"/>
                </a:ext>
              </a:extLst>
            </p:cNvPr>
            <p:cNvSpPr/>
            <p:nvPr/>
          </p:nvSpPr>
          <p:spPr>
            <a:xfrm>
              <a:off x="3966010" y="2822009"/>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310" name="Freeform 9309">
              <a:extLst>
                <a:ext uri="{FF2B5EF4-FFF2-40B4-BE49-F238E27FC236}">
                  <a16:creationId xmlns:a16="http://schemas.microsoft.com/office/drawing/2014/main" id="{FFB5F99B-CE51-92CC-717C-531C335DE908}"/>
                </a:ext>
              </a:extLst>
            </p:cNvPr>
            <p:cNvSpPr/>
            <p:nvPr/>
          </p:nvSpPr>
          <p:spPr>
            <a:xfrm>
              <a:off x="2891436" y="1954083"/>
              <a:ext cx="1570532" cy="206649"/>
            </a:xfrm>
            <a:custGeom>
              <a:avLst/>
              <a:gdLst>
                <a:gd name="connsiteX0" fmla="*/ 0 w 1570532"/>
                <a:gd name="connsiteY0" fmla="*/ 0 h 206649"/>
                <a:gd name="connsiteX1" fmla="*/ 1570533 w 1570532"/>
                <a:gd name="connsiteY1" fmla="*/ 0 h 206649"/>
                <a:gd name="connsiteX2" fmla="*/ 1570533 w 1570532"/>
                <a:gd name="connsiteY2" fmla="*/ 206649 h 206649"/>
                <a:gd name="connsiteX3" fmla="*/ 0 w 1570532"/>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1570532" h="206649">
                  <a:moveTo>
                    <a:pt x="0" y="0"/>
                  </a:moveTo>
                  <a:lnTo>
                    <a:pt x="1570533" y="0"/>
                  </a:lnTo>
                  <a:lnTo>
                    <a:pt x="1570533"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311" name="Freeform 9310">
              <a:extLst>
                <a:ext uri="{FF2B5EF4-FFF2-40B4-BE49-F238E27FC236}">
                  <a16:creationId xmlns:a16="http://schemas.microsoft.com/office/drawing/2014/main" id="{386CECAB-73E0-3B79-B478-22A6B0BD04FD}"/>
                </a:ext>
              </a:extLst>
            </p:cNvPr>
            <p:cNvSpPr/>
            <p:nvPr/>
          </p:nvSpPr>
          <p:spPr>
            <a:xfrm>
              <a:off x="2974095" y="3111318"/>
              <a:ext cx="165319" cy="206649"/>
            </a:xfrm>
            <a:custGeom>
              <a:avLst/>
              <a:gdLst>
                <a:gd name="connsiteX0" fmla="*/ 0 w 165319"/>
                <a:gd name="connsiteY0" fmla="*/ 0 h 206649"/>
                <a:gd name="connsiteX1" fmla="*/ 165319 w 165319"/>
                <a:gd name="connsiteY1" fmla="*/ 0 h 206649"/>
                <a:gd name="connsiteX2" fmla="*/ 165319 w 165319"/>
                <a:gd name="connsiteY2" fmla="*/ 206649 h 206649"/>
                <a:gd name="connsiteX3" fmla="*/ 0 w 165319"/>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165319" h="206649">
                  <a:moveTo>
                    <a:pt x="0" y="0"/>
                  </a:moveTo>
                  <a:lnTo>
                    <a:pt x="165319" y="0"/>
                  </a:lnTo>
                  <a:lnTo>
                    <a:pt x="165319"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312" name="Freeform 9311">
              <a:extLst>
                <a:ext uri="{FF2B5EF4-FFF2-40B4-BE49-F238E27FC236}">
                  <a16:creationId xmlns:a16="http://schemas.microsoft.com/office/drawing/2014/main" id="{8916818C-B346-DF12-EABE-5FB31A967221}"/>
                </a:ext>
              </a:extLst>
            </p:cNvPr>
            <p:cNvSpPr/>
            <p:nvPr/>
          </p:nvSpPr>
          <p:spPr>
            <a:xfrm>
              <a:off x="4213989" y="3111318"/>
              <a:ext cx="165319" cy="206649"/>
            </a:xfrm>
            <a:custGeom>
              <a:avLst/>
              <a:gdLst>
                <a:gd name="connsiteX0" fmla="*/ 0 w 165319"/>
                <a:gd name="connsiteY0" fmla="*/ 0 h 206649"/>
                <a:gd name="connsiteX1" fmla="*/ 165319 w 165319"/>
                <a:gd name="connsiteY1" fmla="*/ 0 h 206649"/>
                <a:gd name="connsiteX2" fmla="*/ 165319 w 165319"/>
                <a:gd name="connsiteY2" fmla="*/ 206649 h 206649"/>
                <a:gd name="connsiteX3" fmla="*/ 0 w 165319"/>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165319" h="206649">
                  <a:moveTo>
                    <a:pt x="0" y="0"/>
                  </a:moveTo>
                  <a:lnTo>
                    <a:pt x="165319" y="0"/>
                  </a:lnTo>
                  <a:lnTo>
                    <a:pt x="165319"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313" name="Freeform 9312">
              <a:extLst>
                <a:ext uri="{FF2B5EF4-FFF2-40B4-BE49-F238E27FC236}">
                  <a16:creationId xmlns:a16="http://schemas.microsoft.com/office/drawing/2014/main" id="{873D71D9-A3E6-DF54-1DEA-3FFBEF7AACA4}"/>
                </a:ext>
              </a:extLst>
            </p:cNvPr>
            <p:cNvSpPr/>
            <p:nvPr/>
          </p:nvSpPr>
          <p:spPr>
            <a:xfrm>
              <a:off x="3222073" y="3111318"/>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314" name="Freeform 9313">
              <a:extLst>
                <a:ext uri="{FF2B5EF4-FFF2-40B4-BE49-F238E27FC236}">
                  <a16:creationId xmlns:a16="http://schemas.microsoft.com/office/drawing/2014/main" id="{E5B4CE9B-6836-6385-B611-977B464DFB6B}"/>
                </a:ext>
              </a:extLst>
            </p:cNvPr>
            <p:cNvSpPr/>
            <p:nvPr/>
          </p:nvSpPr>
          <p:spPr>
            <a:xfrm>
              <a:off x="3718031" y="3111318"/>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315" name="Freeform 9314">
              <a:extLst>
                <a:ext uri="{FF2B5EF4-FFF2-40B4-BE49-F238E27FC236}">
                  <a16:creationId xmlns:a16="http://schemas.microsoft.com/office/drawing/2014/main" id="{75CEFBED-8459-1FE5-0EE5-624AB06F3B65}"/>
                </a:ext>
              </a:extLst>
            </p:cNvPr>
            <p:cNvSpPr/>
            <p:nvPr/>
          </p:nvSpPr>
          <p:spPr>
            <a:xfrm>
              <a:off x="4451976" y="2243232"/>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316" name="Freeform 9315">
              <a:extLst>
                <a:ext uri="{FF2B5EF4-FFF2-40B4-BE49-F238E27FC236}">
                  <a16:creationId xmlns:a16="http://schemas.microsoft.com/office/drawing/2014/main" id="{6865F477-7EC8-64F3-0F74-67B2E0F635B3}"/>
                </a:ext>
              </a:extLst>
            </p:cNvPr>
            <p:cNvSpPr/>
            <p:nvPr/>
          </p:nvSpPr>
          <p:spPr>
            <a:xfrm>
              <a:off x="4947934" y="2243232"/>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317" name="Freeform 9316">
              <a:extLst>
                <a:ext uri="{FF2B5EF4-FFF2-40B4-BE49-F238E27FC236}">
                  <a16:creationId xmlns:a16="http://schemas.microsoft.com/office/drawing/2014/main" id="{6A264A5B-59CE-7FBE-A2F6-D34181644720}"/>
                </a:ext>
              </a:extLst>
            </p:cNvPr>
            <p:cNvSpPr/>
            <p:nvPr/>
          </p:nvSpPr>
          <p:spPr>
            <a:xfrm>
              <a:off x="3956019" y="2243232"/>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318" name="Freeform 9317">
              <a:extLst>
                <a:ext uri="{FF2B5EF4-FFF2-40B4-BE49-F238E27FC236}">
                  <a16:creationId xmlns:a16="http://schemas.microsoft.com/office/drawing/2014/main" id="{2A1F4AA4-A0F3-215D-09CB-CB2CA04B86B3}"/>
                </a:ext>
              </a:extLst>
            </p:cNvPr>
            <p:cNvSpPr/>
            <p:nvPr/>
          </p:nvSpPr>
          <p:spPr>
            <a:xfrm>
              <a:off x="3956019" y="2532540"/>
              <a:ext cx="165319" cy="206649"/>
            </a:xfrm>
            <a:custGeom>
              <a:avLst/>
              <a:gdLst>
                <a:gd name="connsiteX0" fmla="*/ 0 w 165319"/>
                <a:gd name="connsiteY0" fmla="*/ 0 h 206649"/>
                <a:gd name="connsiteX1" fmla="*/ 165319 w 165319"/>
                <a:gd name="connsiteY1" fmla="*/ 0 h 206649"/>
                <a:gd name="connsiteX2" fmla="*/ 165319 w 165319"/>
                <a:gd name="connsiteY2" fmla="*/ 206649 h 206649"/>
                <a:gd name="connsiteX3" fmla="*/ 0 w 165319"/>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165319" h="206649">
                  <a:moveTo>
                    <a:pt x="0" y="0"/>
                  </a:moveTo>
                  <a:lnTo>
                    <a:pt x="165319" y="0"/>
                  </a:lnTo>
                  <a:lnTo>
                    <a:pt x="165319"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319" name="Freeform 9318">
              <a:extLst>
                <a:ext uri="{FF2B5EF4-FFF2-40B4-BE49-F238E27FC236}">
                  <a16:creationId xmlns:a16="http://schemas.microsoft.com/office/drawing/2014/main" id="{794B0E80-CB31-3F1B-2DE8-3A5CBEFB8289}"/>
                </a:ext>
              </a:extLst>
            </p:cNvPr>
            <p:cNvSpPr/>
            <p:nvPr/>
          </p:nvSpPr>
          <p:spPr>
            <a:xfrm>
              <a:off x="5195913" y="2532540"/>
              <a:ext cx="165319" cy="206649"/>
            </a:xfrm>
            <a:custGeom>
              <a:avLst/>
              <a:gdLst>
                <a:gd name="connsiteX0" fmla="*/ 0 w 165319"/>
                <a:gd name="connsiteY0" fmla="*/ 0 h 206649"/>
                <a:gd name="connsiteX1" fmla="*/ 165319 w 165319"/>
                <a:gd name="connsiteY1" fmla="*/ 0 h 206649"/>
                <a:gd name="connsiteX2" fmla="*/ 165319 w 165319"/>
                <a:gd name="connsiteY2" fmla="*/ 206649 h 206649"/>
                <a:gd name="connsiteX3" fmla="*/ 0 w 165319"/>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165319" h="206649">
                  <a:moveTo>
                    <a:pt x="0" y="0"/>
                  </a:moveTo>
                  <a:lnTo>
                    <a:pt x="165319" y="0"/>
                  </a:lnTo>
                  <a:lnTo>
                    <a:pt x="165319"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320" name="Freeform 9319">
              <a:extLst>
                <a:ext uri="{FF2B5EF4-FFF2-40B4-BE49-F238E27FC236}">
                  <a16:creationId xmlns:a16="http://schemas.microsoft.com/office/drawing/2014/main" id="{B791E8AF-D176-9B8B-6040-0BDD842BC1C9}"/>
                </a:ext>
              </a:extLst>
            </p:cNvPr>
            <p:cNvSpPr/>
            <p:nvPr/>
          </p:nvSpPr>
          <p:spPr>
            <a:xfrm>
              <a:off x="4203997" y="2532540"/>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321" name="Freeform 9320">
              <a:extLst>
                <a:ext uri="{FF2B5EF4-FFF2-40B4-BE49-F238E27FC236}">
                  <a16:creationId xmlns:a16="http://schemas.microsoft.com/office/drawing/2014/main" id="{671065A7-C768-44DD-D95F-789C2250966A}"/>
                </a:ext>
              </a:extLst>
            </p:cNvPr>
            <p:cNvSpPr/>
            <p:nvPr/>
          </p:nvSpPr>
          <p:spPr>
            <a:xfrm>
              <a:off x="4699955" y="2532540"/>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322" name="Freeform 9321">
              <a:extLst>
                <a:ext uri="{FF2B5EF4-FFF2-40B4-BE49-F238E27FC236}">
                  <a16:creationId xmlns:a16="http://schemas.microsoft.com/office/drawing/2014/main" id="{AE4A5F3A-2AB7-CB39-351A-8DFDBA6C43CC}"/>
                </a:ext>
              </a:extLst>
            </p:cNvPr>
            <p:cNvSpPr/>
            <p:nvPr/>
          </p:nvSpPr>
          <p:spPr>
            <a:xfrm>
              <a:off x="4451976" y="2821849"/>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323" name="Freeform 9322">
              <a:extLst>
                <a:ext uri="{FF2B5EF4-FFF2-40B4-BE49-F238E27FC236}">
                  <a16:creationId xmlns:a16="http://schemas.microsoft.com/office/drawing/2014/main" id="{8BF981E2-AFA2-2FAF-A667-C1DFE071F703}"/>
                </a:ext>
              </a:extLst>
            </p:cNvPr>
            <p:cNvSpPr/>
            <p:nvPr/>
          </p:nvSpPr>
          <p:spPr>
            <a:xfrm>
              <a:off x="3956019" y="2821849"/>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324" name="Freeform 9323">
              <a:extLst>
                <a:ext uri="{FF2B5EF4-FFF2-40B4-BE49-F238E27FC236}">
                  <a16:creationId xmlns:a16="http://schemas.microsoft.com/office/drawing/2014/main" id="{8B5219B5-3B16-B316-50D9-3B00024F4C1C}"/>
                </a:ext>
              </a:extLst>
            </p:cNvPr>
            <p:cNvSpPr/>
            <p:nvPr/>
          </p:nvSpPr>
          <p:spPr>
            <a:xfrm>
              <a:off x="4947934" y="2821849"/>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325" name="Freeform 9324">
              <a:extLst>
                <a:ext uri="{FF2B5EF4-FFF2-40B4-BE49-F238E27FC236}">
                  <a16:creationId xmlns:a16="http://schemas.microsoft.com/office/drawing/2014/main" id="{C97E74E4-ABDC-92C0-11E8-5009C88C7573}"/>
                </a:ext>
              </a:extLst>
            </p:cNvPr>
            <p:cNvSpPr/>
            <p:nvPr/>
          </p:nvSpPr>
          <p:spPr>
            <a:xfrm>
              <a:off x="3873360" y="1953923"/>
              <a:ext cx="1570532" cy="206649"/>
            </a:xfrm>
            <a:custGeom>
              <a:avLst/>
              <a:gdLst>
                <a:gd name="connsiteX0" fmla="*/ 0 w 1570532"/>
                <a:gd name="connsiteY0" fmla="*/ 0 h 206649"/>
                <a:gd name="connsiteX1" fmla="*/ 1570533 w 1570532"/>
                <a:gd name="connsiteY1" fmla="*/ 0 h 206649"/>
                <a:gd name="connsiteX2" fmla="*/ 1570533 w 1570532"/>
                <a:gd name="connsiteY2" fmla="*/ 206649 h 206649"/>
                <a:gd name="connsiteX3" fmla="*/ 0 w 1570532"/>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1570532" h="206649">
                  <a:moveTo>
                    <a:pt x="0" y="0"/>
                  </a:moveTo>
                  <a:lnTo>
                    <a:pt x="1570533" y="0"/>
                  </a:lnTo>
                  <a:lnTo>
                    <a:pt x="1570533"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326" name="Freeform 9325">
              <a:extLst>
                <a:ext uri="{FF2B5EF4-FFF2-40B4-BE49-F238E27FC236}">
                  <a16:creationId xmlns:a16="http://schemas.microsoft.com/office/drawing/2014/main" id="{E1E9DA87-F8DE-13BF-4FEB-A0CE795050B7}"/>
                </a:ext>
              </a:extLst>
            </p:cNvPr>
            <p:cNvSpPr/>
            <p:nvPr/>
          </p:nvSpPr>
          <p:spPr>
            <a:xfrm>
              <a:off x="3956019" y="3111158"/>
              <a:ext cx="165319" cy="206649"/>
            </a:xfrm>
            <a:custGeom>
              <a:avLst/>
              <a:gdLst>
                <a:gd name="connsiteX0" fmla="*/ 0 w 165319"/>
                <a:gd name="connsiteY0" fmla="*/ 0 h 206649"/>
                <a:gd name="connsiteX1" fmla="*/ 165319 w 165319"/>
                <a:gd name="connsiteY1" fmla="*/ 0 h 206649"/>
                <a:gd name="connsiteX2" fmla="*/ 165319 w 165319"/>
                <a:gd name="connsiteY2" fmla="*/ 206649 h 206649"/>
                <a:gd name="connsiteX3" fmla="*/ 0 w 165319"/>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165319" h="206649">
                  <a:moveTo>
                    <a:pt x="0" y="0"/>
                  </a:moveTo>
                  <a:lnTo>
                    <a:pt x="165319" y="0"/>
                  </a:lnTo>
                  <a:lnTo>
                    <a:pt x="165319"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327" name="Freeform 9326">
              <a:extLst>
                <a:ext uri="{FF2B5EF4-FFF2-40B4-BE49-F238E27FC236}">
                  <a16:creationId xmlns:a16="http://schemas.microsoft.com/office/drawing/2014/main" id="{B08D9609-1618-4613-297F-C0C5BCFEC00C}"/>
                </a:ext>
              </a:extLst>
            </p:cNvPr>
            <p:cNvSpPr/>
            <p:nvPr/>
          </p:nvSpPr>
          <p:spPr>
            <a:xfrm>
              <a:off x="5195913" y="3111158"/>
              <a:ext cx="165319" cy="206649"/>
            </a:xfrm>
            <a:custGeom>
              <a:avLst/>
              <a:gdLst>
                <a:gd name="connsiteX0" fmla="*/ 0 w 165319"/>
                <a:gd name="connsiteY0" fmla="*/ 0 h 206649"/>
                <a:gd name="connsiteX1" fmla="*/ 165319 w 165319"/>
                <a:gd name="connsiteY1" fmla="*/ 0 h 206649"/>
                <a:gd name="connsiteX2" fmla="*/ 165319 w 165319"/>
                <a:gd name="connsiteY2" fmla="*/ 206649 h 206649"/>
                <a:gd name="connsiteX3" fmla="*/ 0 w 165319"/>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165319" h="206649">
                  <a:moveTo>
                    <a:pt x="0" y="0"/>
                  </a:moveTo>
                  <a:lnTo>
                    <a:pt x="165319" y="0"/>
                  </a:lnTo>
                  <a:lnTo>
                    <a:pt x="165319"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328" name="Freeform 9327">
              <a:extLst>
                <a:ext uri="{FF2B5EF4-FFF2-40B4-BE49-F238E27FC236}">
                  <a16:creationId xmlns:a16="http://schemas.microsoft.com/office/drawing/2014/main" id="{1353B1D2-9A58-8D7D-5A16-1C53E6217C1D}"/>
                </a:ext>
              </a:extLst>
            </p:cNvPr>
            <p:cNvSpPr/>
            <p:nvPr/>
          </p:nvSpPr>
          <p:spPr>
            <a:xfrm>
              <a:off x="4203997" y="3111158"/>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329" name="Freeform 9328">
              <a:extLst>
                <a:ext uri="{FF2B5EF4-FFF2-40B4-BE49-F238E27FC236}">
                  <a16:creationId xmlns:a16="http://schemas.microsoft.com/office/drawing/2014/main" id="{45524D89-B48D-ACD3-07DA-A457D3876B8B}"/>
                </a:ext>
              </a:extLst>
            </p:cNvPr>
            <p:cNvSpPr/>
            <p:nvPr/>
          </p:nvSpPr>
          <p:spPr>
            <a:xfrm>
              <a:off x="4699955" y="3111158"/>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332" name="Freeform 9331">
              <a:extLst>
                <a:ext uri="{FF2B5EF4-FFF2-40B4-BE49-F238E27FC236}">
                  <a16:creationId xmlns:a16="http://schemas.microsoft.com/office/drawing/2014/main" id="{7BF8D242-4BEC-225B-91F5-B799FC2C3E35}"/>
                </a:ext>
              </a:extLst>
            </p:cNvPr>
            <p:cNvSpPr/>
            <p:nvPr/>
          </p:nvSpPr>
          <p:spPr>
            <a:xfrm>
              <a:off x="4947933" y="2243232"/>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333" name="Freeform 9332">
              <a:extLst>
                <a:ext uri="{FF2B5EF4-FFF2-40B4-BE49-F238E27FC236}">
                  <a16:creationId xmlns:a16="http://schemas.microsoft.com/office/drawing/2014/main" id="{DBE30A87-A33F-92EA-F1E2-C0C2266863CA}"/>
                </a:ext>
              </a:extLst>
            </p:cNvPr>
            <p:cNvSpPr/>
            <p:nvPr/>
          </p:nvSpPr>
          <p:spPr>
            <a:xfrm>
              <a:off x="4947933" y="2532540"/>
              <a:ext cx="165319" cy="206649"/>
            </a:xfrm>
            <a:custGeom>
              <a:avLst/>
              <a:gdLst>
                <a:gd name="connsiteX0" fmla="*/ 0 w 165319"/>
                <a:gd name="connsiteY0" fmla="*/ 0 h 206649"/>
                <a:gd name="connsiteX1" fmla="*/ 165319 w 165319"/>
                <a:gd name="connsiteY1" fmla="*/ 0 h 206649"/>
                <a:gd name="connsiteX2" fmla="*/ 165319 w 165319"/>
                <a:gd name="connsiteY2" fmla="*/ 206649 h 206649"/>
                <a:gd name="connsiteX3" fmla="*/ 0 w 165319"/>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165319" h="206649">
                  <a:moveTo>
                    <a:pt x="0" y="0"/>
                  </a:moveTo>
                  <a:lnTo>
                    <a:pt x="165319" y="0"/>
                  </a:lnTo>
                  <a:lnTo>
                    <a:pt x="165319"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335" name="Freeform 9334">
              <a:extLst>
                <a:ext uri="{FF2B5EF4-FFF2-40B4-BE49-F238E27FC236}">
                  <a16:creationId xmlns:a16="http://schemas.microsoft.com/office/drawing/2014/main" id="{CEBDA2F5-DA58-D292-5D3C-32625736F172}"/>
                </a:ext>
              </a:extLst>
            </p:cNvPr>
            <p:cNvSpPr/>
            <p:nvPr/>
          </p:nvSpPr>
          <p:spPr>
            <a:xfrm>
              <a:off x="5195911" y="2532540"/>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338" name="Freeform 9337">
              <a:extLst>
                <a:ext uri="{FF2B5EF4-FFF2-40B4-BE49-F238E27FC236}">
                  <a16:creationId xmlns:a16="http://schemas.microsoft.com/office/drawing/2014/main" id="{961F4935-FCB0-908F-5DF4-7B7851EF3219}"/>
                </a:ext>
              </a:extLst>
            </p:cNvPr>
            <p:cNvSpPr/>
            <p:nvPr/>
          </p:nvSpPr>
          <p:spPr>
            <a:xfrm>
              <a:off x="4947933" y="2821849"/>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340" name="Freeform 9339">
              <a:extLst>
                <a:ext uri="{FF2B5EF4-FFF2-40B4-BE49-F238E27FC236}">
                  <a16:creationId xmlns:a16="http://schemas.microsoft.com/office/drawing/2014/main" id="{64C6F793-83E1-F309-3594-C9AFFA08FB2D}"/>
                </a:ext>
              </a:extLst>
            </p:cNvPr>
            <p:cNvSpPr/>
            <p:nvPr/>
          </p:nvSpPr>
          <p:spPr>
            <a:xfrm>
              <a:off x="4865274" y="1953923"/>
              <a:ext cx="1570532" cy="206649"/>
            </a:xfrm>
            <a:custGeom>
              <a:avLst/>
              <a:gdLst>
                <a:gd name="connsiteX0" fmla="*/ 0 w 1570532"/>
                <a:gd name="connsiteY0" fmla="*/ 0 h 206649"/>
                <a:gd name="connsiteX1" fmla="*/ 1570533 w 1570532"/>
                <a:gd name="connsiteY1" fmla="*/ 0 h 206649"/>
                <a:gd name="connsiteX2" fmla="*/ 1570533 w 1570532"/>
                <a:gd name="connsiteY2" fmla="*/ 206649 h 206649"/>
                <a:gd name="connsiteX3" fmla="*/ 0 w 1570532"/>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1570532" h="206649">
                  <a:moveTo>
                    <a:pt x="0" y="0"/>
                  </a:moveTo>
                  <a:lnTo>
                    <a:pt x="1570533" y="0"/>
                  </a:lnTo>
                  <a:lnTo>
                    <a:pt x="1570533"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341" name="Freeform 9340">
              <a:extLst>
                <a:ext uri="{FF2B5EF4-FFF2-40B4-BE49-F238E27FC236}">
                  <a16:creationId xmlns:a16="http://schemas.microsoft.com/office/drawing/2014/main" id="{F468CFCA-1A19-D8DE-5544-46638F1279FA}"/>
                </a:ext>
              </a:extLst>
            </p:cNvPr>
            <p:cNvSpPr/>
            <p:nvPr/>
          </p:nvSpPr>
          <p:spPr>
            <a:xfrm>
              <a:off x="4947933" y="3111158"/>
              <a:ext cx="165319" cy="206649"/>
            </a:xfrm>
            <a:custGeom>
              <a:avLst/>
              <a:gdLst>
                <a:gd name="connsiteX0" fmla="*/ 0 w 165319"/>
                <a:gd name="connsiteY0" fmla="*/ 0 h 206649"/>
                <a:gd name="connsiteX1" fmla="*/ 165319 w 165319"/>
                <a:gd name="connsiteY1" fmla="*/ 0 h 206649"/>
                <a:gd name="connsiteX2" fmla="*/ 165319 w 165319"/>
                <a:gd name="connsiteY2" fmla="*/ 206649 h 206649"/>
                <a:gd name="connsiteX3" fmla="*/ 0 w 165319"/>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165319" h="206649">
                  <a:moveTo>
                    <a:pt x="0" y="0"/>
                  </a:moveTo>
                  <a:lnTo>
                    <a:pt x="165319" y="0"/>
                  </a:lnTo>
                  <a:lnTo>
                    <a:pt x="165319"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343" name="Freeform 9342">
              <a:extLst>
                <a:ext uri="{FF2B5EF4-FFF2-40B4-BE49-F238E27FC236}">
                  <a16:creationId xmlns:a16="http://schemas.microsoft.com/office/drawing/2014/main" id="{23E5EDEA-DC56-6A75-FCF6-EF5348846214}"/>
                </a:ext>
              </a:extLst>
            </p:cNvPr>
            <p:cNvSpPr/>
            <p:nvPr/>
          </p:nvSpPr>
          <p:spPr>
            <a:xfrm>
              <a:off x="5195911" y="3111158"/>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blipFill dpi="0" rotWithShape="1">
              <a:blip r:embed="rId5"/>
              <a:srcRect/>
              <a:tile tx="-304800" ty="1130300" sx="23000" sy="21000" flip="none" algn="tl"/>
            </a:blipFill>
            <a:ln w="3175" cap="flat">
              <a:noFill/>
              <a:prstDash val="solid"/>
              <a:miter/>
            </a:ln>
          </p:spPr>
          <p:txBody>
            <a:bodyPr rtlCol="0" anchor="ctr"/>
            <a:lstStyle/>
            <a:p>
              <a:endParaRPr lang="en-US" dirty="0"/>
            </a:p>
          </p:txBody>
        </p:sp>
        <p:sp>
          <p:nvSpPr>
            <p:cNvPr id="9474" name="Freeform 9473">
              <a:extLst>
                <a:ext uri="{FF2B5EF4-FFF2-40B4-BE49-F238E27FC236}">
                  <a16:creationId xmlns:a16="http://schemas.microsoft.com/office/drawing/2014/main" id="{BD2B8438-D964-618C-FF24-2B970312C273}"/>
                </a:ext>
              </a:extLst>
            </p:cNvPr>
            <p:cNvSpPr/>
            <p:nvPr/>
          </p:nvSpPr>
          <p:spPr>
            <a:xfrm>
              <a:off x="5445553" y="2243232"/>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gradFill>
              <a:gsLst>
                <a:gs pos="0">
                  <a:schemeClr val="tx1">
                    <a:alpha val="231"/>
                  </a:schemeClr>
                </a:gs>
                <a:gs pos="54000">
                  <a:srgbClr val="538234">
                    <a:alpha val="53000"/>
                  </a:srgbClr>
                </a:gs>
              </a:gsLst>
              <a:lin ang="0" scaled="1"/>
            </a:gradFill>
            <a:ln w="3175" cap="flat">
              <a:noFill/>
              <a:prstDash val="solid"/>
              <a:miter/>
            </a:ln>
          </p:spPr>
          <p:txBody>
            <a:bodyPr rtlCol="0" anchor="ctr"/>
            <a:lstStyle/>
            <a:p>
              <a:endParaRPr lang="en-US" dirty="0"/>
            </a:p>
          </p:txBody>
        </p:sp>
        <p:sp>
          <p:nvSpPr>
            <p:cNvPr id="9477" name="Freeform 9476">
              <a:extLst>
                <a:ext uri="{FF2B5EF4-FFF2-40B4-BE49-F238E27FC236}">
                  <a16:creationId xmlns:a16="http://schemas.microsoft.com/office/drawing/2014/main" id="{BBE56C6E-7025-95D8-4C37-765D6D4713EA}"/>
                </a:ext>
              </a:extLst>
            </p:cNvPr>
            <p:cNvSpPr/>
            <p:nvPr/>
          </p:nvSpPr>
          <p:spPr>
            <a:xfrm>
              <a:off x="5693532" y="2532540"/>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gradFill>
              <a:gsLst>
                <a:gs pos="0">
                  <a:schemeClr val="tx1">
                    <a:alpha val="231"/>
                  </a:schemeClr>
                </a:gs>
                <a:gs pos="54000">
                  <a:srgbClr val="538234">
                    <a:alpha val="53000"/>
                  </a:srgbClr>
                </a:gs>
              </a:gsLst>
              <a:lin ang="0" scaled="1"/>
            </a:gradFill>
            <a:ln w="3175" cap="flat">
              <a:noFill/>
              <a:prstDash val="solid"/>
              <a:miter/>
            </a:ln>
          </p:spPr>
          <p:txBody>
            <a:bodyPr rtlCol="0" anchor="ctr"/>
            <a:lstStyle/>
            <a:p>
              <a:endParaRPr lang="en-US" dirty="0"/>
            </a:p>
          </p:txBody>
        </p:sp>
        <p:sp>
          <p:nvSpPr>
            <p:cNvPr id="9478" name="Freeform 9477">
              <a:extLst>
                <a:ext uri="{FF2B5EF4-FFF2-40B4-BE49-F238E27FC236}">
                  <a16:creationId xmlns:a16="http://schemas.microsoft.com/office/drawing/2014/main" id="{AEB7569E-F3CC-050D-49AE-C69C5D7947AA}"/>
                </a:ext>
              </a:extLst>
            </p:cNvPr>
            <p:cNvSpPr/>
            <p:nvPr/>
          </p:nvSpPr>
          <p:spPr>
            <a:xfrm>
              <a:off x="5444721" y="2821849"/>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gradFill>
              <a:gsLst>
                <a:gs pos="0">
                  <a:schemeClr val="tx1">
                    <a:alpha val="231"/>
                  </a:schemeClr>
                </a:gs>
                <a:gs pos="54000">
                  <a:srgbClr val="538234">
                    <a:alpha val="53000"/>
                  </a:srgbClr>
                </a:gs>
              </a:gsLst>
              <a:lin ang="0" scaled="1"/>
            </a:gradFill>
            <a:ln w="3175" cap="flat">
              <a:noFill/>
              <a:prstDash val="solid"/>
              <a:miter/>
            </a:ln>
          </p:spPr>
          <p:txBody>
            <a:bodyPr rtlCol="0" anchor="ctr"/>
            <a:lstStyle/>
            <a:p>
              <a:endParaRPr lang="en-US" dirty="0"/>
            </a:p>
          </p:txBody>
        </p:sp>
        <p:sp>
          <p:nvSpPr>
            <p:cNvPr id="9481" name="Freeform 9480">
              <a:extLst>
                <a:ext uri="{FF2B5EF4-FFF2-40B4-BE49-F238E27FC236}">
                  <a16:creationId xmlns:a16="http://schemas.microsoft.com/office/drawing/2014/main" id="{D5998A15-1317-664E-4DA0-DEB9D48D685A}"/>
                </a:ext>
              </a:extLst>
            </p:cNvPr>
            <p:cNvSpPr/>
            <p:nvPr/>
          </p:nvSpPr>
          <p:spPr>
            <a:xfrm>
              <a:off x="5693532" y="3111158"/>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gradFill>
              <a:gsLst>
                <a:gs pos="0">
                  <a:schemeClr val="tx1">
                    <a:alpha val="231"/>
                  </a:schemeClr>
                </a:gs>
                <a:gs pos="54000">
                  <a:srgbClr val="538234">
                    <a:alpha val="53000"/>
                  </a:srgbClr>
                </a:gs>
              </a:gsLst>
              <a:lin ang="0" scaled="1"/>
            </a:gradFill>
            <a:ln w="3175" cap="flat">
              <a:noFill/>
              <a:prstDash val="solid"/>
              <a:miter/>
            </a:ln>
          </p:spPr>
          <p:txBody>
            <a:bodyPr rtlCol="0" anchor="ctr"/>
            <a:lstStyle/>
            <a:p>
              <a:endParaRPr lang="en-US" dirty="0"/>
            </a:p>
          </p:txBody>
        </p:sp>
        <p:sp>
          <p:nvSpPr>
            <p:cNvPr id="9482" name="Freeform 9481">
              <a:extLst>
                <a:ext uri="{FF2B5EF4-FFF2-40B4-BE49-F238E27FC236}">
                  <a16:creationId xmlns:a16="http://schemas.microsoft.com/office/drawing/2014/main" id="{3E175BB5-ED7B-05A0-5AA9-31F92E12D7D7}"/>
                </a:ext>
              </a:extLst>
            </p:cNvPr>
            <p:cNvSpPr/>
            <p:nvPr/>
          </p:nvSpPr>
          <p:spPr>
            <a:xfrm>
              <a:off x="6449265" y="2243232"/>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solidFill>
              <a:schemeClr val="accent6">
                <a:lumMod val="75000"/>
              </a:schemeClr>
            </a:solidFill>
            <a:ln w="3175" cap="flat">
              <a:noFill/>
              <a:prstDash val="solid"/>
              <a:miter/>
            </a:ln>
          </p:spPr>
          <p:txBody>
            <a:bodyPr rtlCol="0" anchor="ctr"/>
            <a:lstStyle/>
            <a:p>
              <a:endParaRPr lang="en-US" dirty="0"/>
            </a:p>
          </p:txBody>
        </p:sp>
        <p:sp>
          <p:nvSpPr>
            <p:cNvPr id="9483" name="Freeform 9482">
              <a:extLst>
                <a:ext uri="{FF2B5EF4-FFF2-40B4-BE49-F238E27FC236}">
                  <a16:creationId xmlns:a16="http://schemas.microsoft.com/office/drawing/2014/main" id="{E965F0F6-52AC-325E-F969-23769527B6CB}"/>
                </a:ext>
              </a:extLst>
            </p:cNvPr>
            <p:cNvSpPr/>
            <p:nvPr/>
          </p:nvSpPr>
          <p:spPr>
            <a:xfrm>
              <a:off x="5949829" y="2243231"/>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gradFill>
              <a:gsLst>
                <a:gs pos="0">
                  <a:srgbClr val="538234">
                    <a:alpha val="53752"/>
                  </a:srgbClr>
                </a:gs>
                <a:gs pos="79000">
                  <a:srgbClr val="538234"/>
                </a:gs>
              </a:gsLst>
              <a:lin ang="0" scaled="1"/>
            </a:gradFill>
            <a:ln w="3175" cap="flat">
              <a:noFill/>
              <a:prstDash val="solid"/>
              <a:miter/>
            </a:ln>
          </p:spPr>
          <p:txBody>
            <a:bodyPr rtlCol="0" anchor="ctr"/>
            <a:lstStyle/>
            <a:p>
              <a:endParaRPr lang="en-US" dirty="0"/>
            </a:p>
          </p:txBody>
        </p:sp>
        <p:sp>
          <p:nvSpPr>
            <p:cNvPr id="9485" name="Freeform 9484">
              <a:extLst>
                <a:ext uri="{FF2B5EF4-FFF2-40B4-BE49-F238E27FC236}">
                  <a16:creationId xmlns:a16="http://schemas.microsoft.com/office/drawing/2014/main" id="{DC4CF42E-67C3-025C-9948-C7BF6155D3DA}"/>
                </a:ext>
              </a:extLst>
            </p:cNvPr>
            <p:cNvSpPr/>
            <p:nvPr/>
          </p:nvSpPr>
          <p:spPr>
            <a:xfrm>
              <a:off x="6197816" y="2532540"/>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gradFill>
              <a:gsLst>
                <a:gs pos="0">
                  <a:srgbClr val="538234">
                    <a:alpha val="76000"/>
                  </a:srgbClr>
                </a:gs>
                <a:gs pos="79000">
                  <a:srgbClr val="538234"/>
                </a:gs>
              </a:gsLst>
              <a:lin ang="0" scaled="1"/>
            </a:gradFill>
            <a:ln w="3175" cap="flat">
              <a:noFill/>
              <a:prstDash val="solid"/>
              <a:miter/>
            </a:ln>
          </p:spPr>
          <p:txBody>
            <a:bodyPr rtlCol="0" anchor="ctr"/>
            <a:lstStyle/>
            <a:p>
              <a:endParaRPr lang="en-US" dirty="0"/>
            </a:p>
          </p:txBody>
        </p:sp>
        <p:sp>
          <p:nvSpPr>
            <p:cNvPr id="9486" name="Freeform 9485">
              <a:extLst>
                <a:ext uri="{FF2B5EF4-FFF2-40B4-BE49-F238E27FC236}">
                  <a16:creationId xmlns:a16="http://schemas.microsoft.com/office/drawing/2014/main" id="{34E3C53B-5530-6364-9137-0884C3BA4C68}"/>
                </a:ext>
              </a:extLst>
            </p:cNvPr>
            <p:cNvSpPr/>
            <p:nvPr/>
          </p:nvSpPr>
          <p:spPr>
            <a:xfrm>
              <a:off x="6449265" y="2821849"/>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solidFill>
              <a:schemeClr val="accent6">
                <a:lumMod val="75000"/>
              </a:schemeClr>
            </a:solidFill>
            <a:ln w="3175" cap="flat">
              <a:noFill/>
              <a:prstDash val="solid"/>
              <a:miter/>
            </a:ln>
          </p:spPr>
          <p:txBody>
            <a:bodyPr rtlCol="0" anchor="ctr"/>
            <a:lstStyle/>
            <a:p>
              <a:endParaRPr lang="en-US" dirty="0"/>
            </a:p>
          </p:txBody>
        </p:sp>
        <p:sp>
          <p:nvSpPr>
            <p:cNvPr id="9487" name="Freeform 9486">
              <a:extLst>
                <a:ext uri="{FF2B5EF4-FFF2-40B4-BE49-F238E27FC236}">
                  <a16:creationId xmlns:a16="http://schemas.microsoft.com/office/drawing/2014/main" id="{CF62ED5C-75E2-3B78-DAB9-F619F904B4B3}"/>
                </a:ext>
              </a:extLst>
            </p:cNvPr>
            <p:cNvSpPr/>
            <p:nvPr/>
          </p:nvSpPr>
          <p:spPr>
            <a:xfrm>
              <a:off x="5949829" y="2821849"/>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gradFill>
              <a:gsLst>
                <a:gs pos="0">
                  <a:srgbClr val="538234">
                    <a:alpha val="53752"/>
                  </a:srgbClr>
                </a:gs>
                <a:gs pos="79000">
                  <a:srgbClr val="538234"/>
                </a:gs>
              </a:gsLst>
              <a:lin ang="0" scaled="1"/>
            </a:gradFill>
            <a:ln w="3175" cap="flat">
              <a:noFill/>
              <a:prstDash val="solid"/>
              <a:miter/>
            </a:ln>
          </p:spPr>
          <p:txBody>
            <a:bodyPr rtlCol="0" anchor="ctr"/>
            <a:lstStyle/>
            <a:p>
              <a:endParaRPr lang="en-US" dirty="0"/>
            </a:p>
          </p:txBody>
        </p:sp>
        <p:sp>
          <p:nvSpPr>
            <p:cNvPr id="9488" name="Freeform 9487">
              <a:extLst>
                <a:ext uri="{FF2B5EF4-FFF2-40B4-BE49-F238E27FC236}">
                  <a16:creationId xmlns:a16="http://schemas.microsoft.com/office/drawing/2014/main" id="{75FC3AC7-2475-D015-DE83-64A749419702}"/>
                </a:ext>
              </a:extLst>
            </p:cNvPr>
            <p:cNvSpPr/>
            <p:nvPr/>
          </p:nvSpPr>
          <p:spPr>
            <a:xfrm>
              <a:off x="5691867" y="1953922"/>
              <a:ext cx="1932511" cy="206649"/>
            </a:xfrm>
            <a:custGeom>
              <a:avLst/>
              <a:gdLst>
                <a:gd name="connsiteX0" fmla="*/ 0 w 1570532"/>
                <a:gd name="connsiteY0" fmla="*/ 0 h 206649"/>
                <a:gd name="connsiteX1" fmla="*/ 1570533 w 1570532"/>
                <a:gd name="connsiteY1" fmla="*/ 0 h 206649"/>
                <a:gd name="connsiteX2" fmla="*/ 1570533 w 1570532"/>
                <a:gd name="connsiteY2" fmla="*/ 206649 h 206649"/>
                <a:gd name="connsiteX3" fmla="*/ 0 w 1570532"/>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1570532" h="206649">
                  <a:moveTo>
                    <a:pt x="0" y="0"/>
                  </a:moveTo>
                  <a:lnTo>
                    <a:pt x="1570533" y="0"/>
                  </a:lnTo>
                  <a:lnTo>
                    <a:pt x="1570533" y="206649"/>
                  </a:lnTo>
                  <a:lnTo>
                    <a:pt x="0" y="206649"/>
                  </a:lnTo>
                  <a:close/>
                </a:path>
              </a:pathLst>
            </a:custGeom>
            <a:gradFill>
              <a:gsLst>
                <a:gs pos="0">
                  <a:schemeClr val="tx1">
                    <a:alpha val="231"/>
                  </a:schemeClr>
                </a:gs>
                <a:gs pos="24000">
                  <a:srgbClr val="538234"/>
                </a:gs>
              </a:gsLst>
              <a:lin ang="0" scaled="1"/>
            </a:gradFill>
            <a:ln w="3175" cap="flat">
              <a:noFill/>
              <a:prstDash val="solid"/>
              <a:miter/>
            </a:ln>
          </p:spPr>
          <p:txBody>
            <a:bodyPr rtlCol="0" anchor="ctr"/>
            <a:lstStyle/>
            <a:p>
              <a:endParaRPr lang="en-US" dirty="0"/>
            </a:p>
          </p:txBody>
        </p:sp>
        <p:sp>
          <p:nvSpPr>
            <p:cNvPr id="9490" name="Freeform 9489">
              <a:extLst>
                <a:ext uri="{FF2B5EF4-FFF2-40B4-BE49-F238E27FC236}">
                  <a16:creationId xmlns:a16="http://schemas.microsoft.com/office/drawing/2014/main" id="{7F04F0A9-30D0-1924-04A0-77A45608DE45}"/>
                </a:ext>
              </a:extLst>
            </p:cNvPr>
            <p:cNvSpPr/>
            <p:nvPr/>
          </p:nvSpPr>
          <p:spPr>
            <a:xfrm>
              <a:off x="6197816" y="3111158"/>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gradFill>
              <a:gsLst>
                <a:gs pos="0">
                  <a:srgbClr val="538234">
                    <a:alpha val="76000"/>
                  </a:srgbClr>
                </a:gs>
                <a:gs pos="79000">
                  <a:srgbClr val="538234"/>
                </a:gs>
              </a:gsLst>
              <a:lin ang="0" scaled="1"/>
            </a:gradFill>
            <a:ln w="3175" cap="flat">
              <a:noFill/>
              <a:prstDash val="solid"/>
              <a:miter/>
            </a:ln>
          </p:spPr>
          <p:txBody>
            <a:bodyPr rtlCol="0" anchor="ctr"/>
            <a:lstStyle/>
            <a:p>
              <a:endParaRPr lang="en-US" dirty="0"/>
            </a:p>
          </p:txBody>
        </p:sp>
        <p:sp>
          <p:nvSpPr>
            <p:cNvPr id="9520" name="Freeform 9519">
              <a:extLst>
                <a:ext uri="{FF2B5EF4-FFF2-40B4-BE49-F238E27FC236}">
                  <a16:creationId xmlns:a16="http://schemas.microsoft.com/office/drawing/2014/main" id="{C925DF4C-2768-27E1-6A43-2EFD7071394A}"/>
                </a:ext>
              </a:extLst>
            </p:cNvPr>
            <p:cNvSpPr/>
            <p:nvPr/>
          </p:nvSpPr>
          <p:spPr>
            <a:xfrm>
              <a:off x="6950062" y="2243231"/>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solidFill>
              <a:schemeClr val="accent6">
                <a:lumMod val="75000"/>
              </a:schemeClr>
            </a:solidFill>
            <a:ln w="3175" cap="flat">
              <a:noFill/>
              <a:prstDash val="solid"/>
              <a:miter/>
            </a:ln>
          </p:spPr>
          <p:txBody>
            <a:bodyPr rtlCol="0" anchor="ctr"/>
            <a:lstStyle/>
            <a:p>
              <a:endParaRPr lang="en-US" dirty="0"/>
            </a:p>
          </p:txBody>
        </p:sp>
        <p:sp>
          <p:nvSpPr>
            <p:cNvPr id="9521" name="Freeform 9520">
              <a:extLst>
                <a:ext uri="{FF2B5EF4-FFF2-40B4-BE49-F238E27FC236}">
                  <a16:creationId xmlns:a16="http://schemas.microsoft.com/office/drawing/2014/main" id="{27A39EF8-98E0-CE79-29D6-F5047DBD36C5}"/>
                </a:ext>
              </a:extLst>
            </p:cNvPr>
            <p:cNvSpPr/>
            <p:nvPr/>
          </p:nvSpPr>
          <p:spPr>
            <a:xfrm>
              <a:off x="6454105" y="2243231"/>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solidFill>
              <a:schemeClr val="accent6">
                <a:lumMod val="75000"/>
              </a:schemeClr>
            </a:solidFill>
            <a:ln w="3175" cap="flat">
              <a:noFill/>
              <a:prstDash val="solid"/>
              <a:miter/>
            </a:ln>
          </p:spPr>
          <p:txBody>
            <a:bodyPr rtlCol="0" anchor="ctr"/>
            <a:lstStyle/>
            <a:p>
              <a:endParaRPr lang="en-US" dirty="0"/>
            </a:p>
          </p:txBody>
        </p:sp>
        <p:sp>
          <p:nvSpPr>
            <p:cNvPr id="9522" name="Freeform 9521">
              <a:extLst>
                <a:ext uri="{FF2B5EF4-FFF2-40B4-BE49-F238E27FC236}">
                  <a16:creationId xmlns:a16="http://schemas.microsoft.com/office/drawing/2014/main" id="{FD4F9312-ECB7-92A9-0AB0-783B8A6DBE71}"/>
                </a:ext>
              </a:extLst>
            </p:cNvPr>
            <p:cNvSpPr/>
            <p:nvPr/>
          </p:nvSpPr>
          <p:spPr>
            <a:xfrm>
              <a:off x="6454105" y="2532539"/>
              <a:ext cx="165319" cy="206649"/>
            </a:xfrm>
            <a:custGeom>
              <a:avLst/>
              <a:gdLst>
                <a:gd name="connsiteX0" fmla="*/ 0 w 165319"/>
                <a:gd name="connsiteY0" fmla="*/ 0 h 206649"/>
                <a:gd name="connsiteX1" fmla="*/ 165319 w 165319"/>
                <a:gd name="connsiteY1" fmla="*/ 0 h 206649"/>
                <a:gd name="connsiteX2" fmla="*/ 165319 w 165319"/>
                <a:gd name="connsiteY2" fmla="*/ 206649 h 206649"/>
                <a:gd name="connsiteX3" fmla="*/ 0 w 165319"/>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165319" h="206649">
                  <a:moveTo>
                    <a:pt x="0" y="0"/>
                  </a:moveTo>
                  <a:lnTo>
                    <a:pt x="165319" y="0"/>
                  </a:lnTo>
                  <a:lnTo>
                    <a:pt x="165319" y="206649"/>
                  </a:lnTo>
                  <a:lnTo>
                    <a:pt x="0" y="206649"/>
                  </a:lnTo>
                  <a:close/>
                </a:path>
              </a:pathLst>
            </a:custGeom>
            <a:solidFill>
              <a:schemeClr val="accent6">
                <a:lumMod val="75000"/>
              </a:schemeClr>
            </a:solidFill>
            <a:ln w="3175" cap="flat">
              <a:noFill/>
              <a:prstDash val="solid"/>
              <a:miter/>
            </a:ln>
          </p:spPr>
          <p:txBody>
            <a:bodyPr rtlCol="0" anchor="ctr"/>
            <a:lstStyle/>
            <a:p>
              <a:endParaRPr lang="en-US" dirty="0"/>
            </a:p>
          </p:txBody>
        </p:sp>
        <p:sp>
          <p:nvSpPr>
            <p:cNvPr id="9523" name="Freeform 9522">
              <a:extLst>
                <a:ext uri="{FF2B5EF4-FFF2-40B4-BE49-F238E27FC236}">
                  <a16:creationId xmlns:a16="http://schemas.microsoft.com/office/drawing/2014/main" id="{204DE718-B666-9D6B-4BEB-A8CDE80F8022}"/>
                </a:ext>
              </a:extLst>
            </p:cNvPr>
            <p:cNvSpPr/>
            <p:nvPr/>
          </p:nvSpPr>
          <p:spPr>
            <a:xfrm>
              <a:off x="6702083" y="2532539"/>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solidFill>
              <a:schemeClr val="accent6">
                <a:lumMod val="75000"/>
              </a:schemeClr>
            </a:solidFill>
            <a:ln w="3175" cap="flat">
              <a:noFill/>
              <a:prstDash val="solid"/>
              <a:miter/>
            </a:ln>
          </p:spPr>
          <p:txBody>
            <a:bodyPr rtlCol="0" anchor="ctr"/>
            <a:lstStyle/>
            <a:p>
              <a:endParaRPr lang="en-US" dirty="0"/>
            </a:p>
          </p:txBody>
        </p:sp>
        <p:sp>
          <p:nvSpPr>
            <p:cNvPr id="9524" name="Freeform 9523">
              <a:extLst>
                <a:ext uri="{FF2B5EF4-FFF2-40B4-BE49-F238E27FC236}">
                  <a16:creationId xmlns:a16="http://schemas.microsoft.com/office/drawing/2014/main" id="{0806AB95-0F12-AD1E-89D2-16E15559E91D}"/>
                </a:ext>
              </a:extLst>
            </p:cNvPr>
            <p:cNvSpPr/>
            <p:nvPr/>
          </p:nvSpPr>
          <p:spPr>
            <a:xfrm>
              <a:off x="7198041" y="2532539"/>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solidFill>
              <a:schemeClr val="accent6">
                <a:lumMod val="75000"/>
              </a:schemeClr>
            </a:solidFill>
            <a:ln w="3175" cap="flat">
              <a:noFill/>
              <a:prstDash val="solid"/>
              <a:miter/>
            </a:ln>
          </p:spPr>
          <p:txBody>
            <a:bodyPr rtlCol="0" anchor="ctr"/>
            <a:lstStyle/>
            <a:p>
              <a:endParaRPr lang="en-US" dirty="0"/>
            </a:p>
          </p:txBody>
        </p:sp>
        <p:sp>
          <p:nvSpPr>
            <p:cNvPr id="9525" name="Freeform 9524">
              <a:extLst>
                <a:ext uri="{FF2B5EF4-FFF2-40B4-BE49-F238E27FC236}">
                  <a16:creationId xmlns:a16="http://schemas.microsoft.com/office/drawing/2014/main" id="{2FC48476-B2C8-E7A8-7A07-1A95C172F6F2}"/>
                </a:ext>
              </a:extLst>
            </p:cNvPr>
            <p:cNvSpPr/>
            <p:nvPr/>
          </p:nvSpPr>
          <p:spPr>
            <a:xfrm>
              <a:off x="6950062" y="2821848"/>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solidFill>
              <a:schemeClr val="accent6">
                <a:lumMod val="75000"/>
              </a:schemeClr>
            </a:solidFill>
            <a:ln w="3175" cap="flat">
              <a:noFill/>
              <a:prstDash val="solid"/>
              <a:miter/>
            </a:ln>
          </p:spPr>
          <p:txBody>
            <a:bodyPr rtlCol="0" anchor="ctr"/>
            <a:lstStyle/>
            <a:p>
              <a:endParaRPr lang="en-US" dirty="0"/>
            </a:p>
          </p:txBody>
        </p:sp>
        <p:sp>
          <p:nvSpPr>
            <p:cNvPr id="9526" name="Freeform 9525">
              <a:extLst>
                <a:ext uri="{FF2B5EF4-FFF2-40B4-BE49-F238E27FC236}">
                  <a16:creationId xmlns:a16="http://schemas.microsoft.com/office/drawing/2014/main" id="{402ED6CE-9BD9-09EC-8A61-E119DFF815A1}"/>
                </a:ext>
              </a:extLst>
            </p:cNvPr>
            <p:cNvSpPr/>
            <p:nvPr/>
          </p:nvSpPr>
          <p:spPr>
            <a:xfrm>
              <a:off x="6454105" y="2821848"/>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solidFill>
              <a:schemeClr val="accent6">
                <a:lumMod val="75000"/>
              </a:schemeClr>
            </a:solidFill>
            <a:ln w="3175" cap="flat">
              <a:noFill/>
              <a:prstDash val="solid"/>
              <a:miter/>
            </a:ln>
          </p:spPr>
          <p:txBody>
            <a:bodyPr rtlCol="0" anchor="ctr"/>
            <a:lstStyle/>
            <a:p>
              <a:endParaRPr lang="en-US" dirty="0"/>
            </a:p>
          </p:txBody>
        </p:sp>
        <p:sp>
          <p:nvSpPr>
            <p:cNvPr id="9527" name="Freeform 9526">
              <a:extLst>
                <a:ext uri="{FF2B5EF4-FFF2-40B4-BE49-F238E27FC236}">
                  <a16:creationId xmlns:a16="http://schemas.microsoft.com/office/drawing/2014/main" id="{ED4FBDB0-06CA-ADA1-6C23-87A208BE10F4}"/>
                </a:ext>
              </a:extLst>
            </p:cNvPr>
            <p:cNvSpPr/>
            <p:nvPr/>
          </p:nvSpPr>
          <p:spPr>
            <a:xfrm>
              <a:off x="6454105" y="3111157"/>
              <a:ext cx="165319" cy="206649"/>
            </a:xfrm>
            <a:custGeom>
              <a:avLst/>
              <a:gdLst>
                <a:gd name="connsiteX0" fmla="*/ 0 w 165319"/>
                <a:gd name="connsiteY0" fmla="*/ 0 h 206649"/>
                <a:gd name="connsiteX1" fmla="*/ 165319 w 165319"/>
                <a:gd name="connsiteY1" fmla="*/ 0 h 206649"/>
                <a:gd name="connsiteX2" fmla="*/ 165319 w 165319"/>
                <a:gd name="connsiteY2" fmla="*/ 206649 h 206649"/>
                <a:gd name="connsiteX3" fmla="*/ 0 w 165319"/>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165319" h="206649">
                  <a:moveTo>
                    <a:pt x="0" y="0"/>
                  </a:moveTo>
                  <a:lnTo>
                    <a:pt x="165319" y="0"/>
                  </a:lnTo>
                  <a:lnTo>
                    <a:pt x="165319" y="206649"/>
                  </a:lnTo>
                  <a:lnTo>
                    <a:pt x="0" y="206649"/>
                  </a:lnTo>
                  <a:close/>
                </a:path>
              </a:pathLst>
            </a:custGeom>
            <a:solidFill>
              <a:schemeClr val="accent6">
                <a:lumMod val="75000"/>
              </a:schemeClr>
            </a:solidFill>
            <a:ln w="3175" cap="flat">
              <a:noFill/>
              <a:prstDash val="solid"/>
              <a:miter/>
            </a:ln>
          </p:spPr>
          <p:txBody>
            <a:bodyPr rtlCol="0" anchor="ctr"/>
            <a:lstStyle/>
            <a:p>
              <a:endParaRPr lang="en-US" dirty="0"/>
            </a:p>
          </p:txBody>
        </p:sp>
        <p:sp>
          <p:nvSpPr>
            <p:cNvPr id="9528" name="Freeform 9527">
              <a:extLst>
                <a:ext uri="{FF2B5EF4-FFF2-40B4-BE49-F238E27FC236}">
                  <a16:creationId xmlns:a16="http://schemas.microsoft.com/office/drawing/2014/main" id="{21561824-2234-02E2-B8FB-3DDEA20081C9}"/>
                </a:ext>
              </a:extLst>
            </p:cNvPr>
            <p:cNvSpPr/>
            <p:nvPr/>
          </p:nvSpPr>
          <p:spPr>
            <a:xfrm>
              <a:off x="6702083" y="3111157"/>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solidFill>
              <a:schemeClr val="accent6">
                <a:lumMod val="75000"/>
              </a:schemeClr>
            </a:solidFill>
            <a:ln w="3175" cap="flat">
              <a:noFill/>
              <a:prstDash val="solid"/>
              <a:miter/>
            </a:ln>
          </p:spPr>
          <p:txBody>
            <a:bodyPr rtlCol="0" anchor="ctr"/>
            <a:lstStyle/>
            <a:p>
              <a:endParaRPr lang="en-US" dirty="0"/>
            </a:p>
          </p:txBody>
        </p:sp>
        <p:sp>
          <p:nvSpPr>
            <p:cNvPr id="9529" name="Freeform 9528">
              <a:extLst>
                <a:ext uri="{FF2B5EF4-FFF2-40B4-BE49-F238E27FC236}">
                  <a16:creationId xmlns:a16="http://schemas.microsoft.com/office/drawing/2014/main" id="{A0290246-077E-5D1D-3E63-CFFF150C2344}"/>
                </a:ext>
              </a:extLst>
            </p:cNvPr>
            <p:cNvSpPr/>
            <p:nvPr/>
          </p:nvSpPr>
          <p:spPr>
            <a:xfrm>
              <a:off x="7198041" y="3111157"/>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solidFill>
              <a:schemeClr val="accent6">
                <a:lumMod val="75000"/>
              </a:schemeClr>
            </a:solidFill>
            <a:ln w="3175" cap="flat">
              <a:noFill/>
              <a:prstDash val="solid"/>
              <a:miter/>
            </a:ln>
          </p:spPr>
          <p:txBody>
            <a:bodyPr rtlCol="0" anchor="ctr"/>
            <a:lstStyle/>
            <a:p>
              <a:endParaRPr lang="en-US" dirty="0"/>
            </a:p>
          </p:txBody>
        </p:sp>
        <p:sp>
          <p:nvSpPr>
            <p:cNvPr id="9530" name="Freeform 9529">
              <a:extLst>
                <a:ext uri="{FF2B5EF4-FFF2-40B4-BE49-F238E27FC236}">
                  <a16:creationId xmlns:a16="http://schemas.microsoft.com/office/drawing/2014/main" id="{3DEABE7E-F5EA-ED5F-A1F4-FF8AFFB42674}"/>
                </a:ext>
              </a:extLst>
            </p:cNvPr>
            <p:cNvSpPr/>
            <p:nvPr/>
          </p:nvSpPr>
          <p:spPr>
            <a:xfrm>
              <a:off x="7446019" y="2532539"/>
              <a:ext cx="165319" cy="206649"/>
            </a:xfrm>
            <a:custGeom>
              <a:avLst/>
              <a:gdLst>
                <a:gd name="connsiteX0" fmla="*/ 0 w 165319"/>
                <a:gd name="connsiteY0" fmla="*/ 0 h 206649"/>
                <a:gd name="connsiteX1" fmla="*/ 165319 w 165319"/>
                <a:gd name="connsiteY1" fmla="*/ 0 h 206649"/>
                <a:gd name="connsiteX2" fmla="*/ 165319 w 165319"/>
                <a:gd name="connsiteY2" fmla="*/ 206649 h 206649"/>
                <a:gd name="connsiteX3" fmla="*/ 0 w 165319"/>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165319" h="206649">
                  <a:moveTo>
                    <a:pt x="0" y="0"/>
                  </a:moveTo>
                  <a:lnTo>
                    <a:pt x="165319" y="0"/>
                  </a:lnTo>
                  <a:lnTo>
                    <a:pt x="165319" y="206649"/>
                  </a:lnTo>
                  <a:lnTo>
                    <a:pt x="0" y="206649"/>
                  </a:lnTo>
                  <a:close/>
                </a:path>
              </a:pathLst>
            </a:custGeom>
            <a:solidFill>
              <a:schemeClr val="accent6">
                <a:lumMod val="75000"/>
              </a:schemeClr>
            </a:solidFill>
            <a:ln w="3175" cap="flat">
              <a:noFill/>
              <a:prstDash val="solid"/>
              <a:miter/>
            </a:ln>
          </p:spPr>
          <p:txBody>
            <a:bodyPr rtlCol="0" anchor="ctr"/>
            <a:lstStyle/>
            <a:p>
              <a:endParaRPr lang="en-US" dirty="0"/>
            </a:p>
          </p:txBody>
        </p:sp>
        <p:sp>
          <p:nvSpPr>
            <p:cNvPr id="9531" name="Freeform 9530">
              <a:extLst>
                <a:ext uri="{FF2B5EF4-FFF2-40B4-BE49-F238E27FC236}">
                  <a16:creationId xmlns:a16="http://schemas.microsoft.com/office/drawing/2014/main" id="{AC6C5D92-1F54-DB36-E0AC-7C9FA210E192}"/>
                </a:ext>
              </a:extLst>
            </p:cNvPr>
            <p:cNvSpPr/>
            <p:nvPr/>
          </p:nvSpPr>
          <p:spPr>
            <a:xfrm>
              <a:off x="7446019" y="3111157"/>
              <a:ext cx="165319" cy="206649"/>
            </a:xfrm>
            <a:custGeom>
              <a:avLst/>
              <a:gdLst>
                <a:gd name="connsiteX0" fmla="*/ 0 w 165319"/>
                <a:gd name="connsiteY0" fmla="*/ 0 h 206649"/>
                <a:gd name="connsiteX1" fmla="*/ 165319 w 165319"/>
                <a:gd name="connsiteY1" fmla="*/ 0 h 206649"/>
                <a:gd name="connsiteX2" fmla="*/ 165319 w 165319"/>
                <a:gd name="connsiteY2" fmla="*/ 206649 h 206649"/>
                <a:gd name="connsiteX3" fmla="*/ 0 w 165319"/>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165319" h="206649">
                  <a:moveTo>
                    <a:pt x="0" y="0"/>
                  </a:moveTo>
                  <a:lnTo>
                    <a:pt x="165319" y="0"/>
                  </a:lnTo>
                  <a:lnTo>
                    <a:pt x="165319" y="206649"/>
                  </a:lnTo>
                  <a:lnTo>
                    <a:pt x="0" y="206649"/>
                  </a:lnTo>
                  <a:close/>
                </a:path>
              </a:pathLst>
            </a:custGeom>
            <a:solidFill>
              <a:schemeClr val="accent6">
                <a:lumMod val="75000"/>
              </a:schemeClr>
            </a:solidFill>
            <a:ln w="3175" cap="flat">
              <a:noFill/>
              <a:prstDash val="solid"/>
              <a:miter/>
            </a:ln>
          </p:spPr>
          <p:txBody>
            <a:bodyPr rtlCol="0" anchor="ctr"/>
            <a:lstStyle/>
            <a:p>
              <a:endParaRPr lang="en-US" dirty="0"/>
            </a:p>
          </p:txBody>
        </p:sp>
        <p:sp>
          <p:nvSpPr>
            <p:cNvPr id="9545" name="Freeform 9544">
              <a:extLst>
                <a:ext uri="{FF2B5EF4-FFF2-40B4-BE49-F238E27FC236}">
                  <a16:creationId xmlns:a16="http://schemas.microsoft.com/office/drawing/2014/main" id="{2DDE48D4-02F4-9F0D-521D-8A48E04E8A6C}"/>
                </a:ext>
              </a:extLst>
            </p:cNvPr>
            <p:cNvSpPr/>
            <p:nvPr/>
          </p:nvSpPr>
          <p:spPr>
            <a:xfrm>
              <a:off x="7452855" y="2243231"/>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solidFill>
              <a:schemeClr val="accent6">
                <a:lumMod val="75000"/>
              </a:schemeClr>
            </a:solidFill>
            <a:ln w="3175" cap="flat">
              <a:noFill/>
              <a:prstDash val="solid"/>
              <a:miter/>
            </a:ln>
          </p:spPr>
          <p:txBody>
            <a:bodyPr rtlCol="0" anchor="ctr"/>
            <a:lstStyle/>
            <a:p>
              <a:endParaRPr lang="en-US" dirty="0"/>
            </a:p>
          </p:txBody>
        </p:sp>
        <p:sp>
          <p:nvSpPr>
            <p:cNvPr id="9546" name="Freeform 9545">
              <a:extLst>
                <a:ext uri="{FF2B5EF4-FFF2-40B4-BE49-F238E27FC236}">
                  <a16:creationId xmlns:a16="http://schemas.microsoft.com/office/drawing/2014/main" id="{5263C851-6BFF-FDA1-5B8D-C415A3C3B38C}"/>
                </a:ext>
              </a:extLst>
            </p:cNvPr>
            <p:cNvSpPr/>
            <p:nvPr/>
          </p:nvSpPr>
          <p:spPr>
            <a:xfrm>
              <a:off x="7467684" y="2532539"/>
              <a:ext cx="165319" cy="206649"/>
            </a:xfrm>
            <a:custGeom>
              <a:avLst/>
              <a:gdLst>
                <a:gd name="connsiteX0" fmla="*/ 0 w 165319"/>
                <a:gd name="connsiteY0" fmla="*/ 0 h 206649"/>
                <a:gd name="connsiteX1" fmla="*/ 165319 w 165319"/>
                <a:gd name="connsiteY1" fmla="*/ 0 h 206649"/>
                <a:gd name="connsiteX2" fmla="*/ 165319 w 165319"/>
                <a:gd name="connsiteY2" fmla="*/ 206649 h 206649"/>
                <a:gd name="connsiteX3" fmla="*/ 0 w 165319"/>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165319" h="206649">
                  <a:moveTo>
                    <a:pt x="0" y="0"/>
                  </a:moveTo>
                  <a:lnTo>
                    <a:pt x="165319" y="0"/>
                  </a:lnTo>
                  <a:lnTo>
                    <a:pt x="165319" y="206649"/>
                  </a:lnTo>
                  <a:lnTo>
                    <a:pt x="0" y="206649"/>
                  </a:lnTo>
                  <a:close/>
                </a:path>
              </a:pathLst>
            </a:custGeom>
            <a:solidFill>
              <a:schemeClr val="accent6">
                <a:lumMod val="75000"/>
              </a:schemeClr>
            </a:solidFill>
            <a:ln w="3175" cap="flat">
              <a:noFill/>
              <a:prstDash val="solid"/>
              <a:miter/>
            </a:ln>
          </p:spPr>
          <p:txBody>
            <a:bodyPr rtlCol="0" anchor="ctr"/>
            <a:lstStyle/>
            <a:p>
              <a:endParaRPr lang="en-US" dirty="0"/>
            </a:p>
          </p:txBody>
        </p:sp>
        <p:sp>
          <p:nvSpPr>
            <p:cNvPr id="9547" name="Freeform 9546">
              <a:extLst>
                <a:ext uri="{FF2B5EF4-FFF2-40B4-BE49-F238E27FC236}">
                  <a16:creationId xmlns:a16="http://schemas.microsoft.com/office/drawing/2014/main" id="{FD5FA054-C726-9F9E-E9AB-B5CB06134B79}"/>
                </a:ext>
              </a:extLst>
            </p:cNvPr>
            <p:cNvSpPr/>
            <p:nvPr/>
          </p:nvSpPr>
          <p:spPr>
            <a:xfrm>
              <a:off x="7715662" y="2532539"/>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solidFill>
              <a:srgbClr val="548235"/>
            </a:solidFill>
            <a:ln w="3175" cap="flat">
              <a:noFill/>
              <a:prstDash val="solid"/>
              <a:miter/>
            </a:ln>
          </p:spPr>
          <p:txBody>
            <a:bodyPr rtlCol="0" anchor="ctr"/>
            <a:lstStyle/>
            <a:p>
              <a:endParaRPr lang="en-US" dirty="0"/>
            </a:p>
          </p:txBody>
        </p:sp>
        <p:sp>
          <p:nvSpPr>
            <p:cNvPr id="9550" name="Freeform 9549">
              <a:extLst>
                <a:ext uri="{FF2B5EF4-FFF2-40B4-BE49-F238E27FC236}">
                  <a16:creationId xmlns:a16="http://schemas.microsoft.com/office/drawing/2014/main" id="{52359DB3-444E-FAE7-5AA5-02A671E81AD9}"/>
                </a:ext>
              </a:extLst>
            </p:cNvPr>
            <p:cNvSpPr/>
            <p:nvPr/>
          </p:nvSpPr>
          <p:spPr>
            <a:xfrm>
              <a:off x="7467684" y="2821848"/>
              <a:ext cx="413298"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solidFill>
              <a:schemeClr val="accent6">
                <a:lumMod val="75000"/>
              </a:schemeClr>
            </a:solidFill>
            <a:ln w="3175" cap="flat">
              <a:noFill/>
              <a:prstDash val="solid"/>
              <a:miter/>
            </a:ln>
          </p:spPr>
          <p:txBody>
            <a:bodyPr rtlCol="0" anchor="ctr"/>
            <a:lstStyle/>
            <a:p>
              <a:endParaRPr lang="en-US" dirty="0"/>
            </a:p>
          </p:txBody>
        </p:sp>
        <p:sp>
          <p:nvSpPr>
            <p:cNvPr id="9551" name="Freeform 9550">
              <a:extLst>
                <a:ext uri="{FF2B5EF4-FFF2-40B4-BE49-F238E27FC236}">
                  <a16:creationId xmlns:a16="http://schemas.microsoft.com/office/drawing/2014/main" id="{AB17DA11-6E6D-E598-87D7-C07EF02E8DDD}"/>
                </a:ext>
              </a:extLst>
            </p:cNvPr>
            <p:cNvSpPr/>
            <p:nvPr/>
          </p:nvSpPr>
          <p:spPr>
            <a:xfrm>
              <a:off x="7467684" y="3111157"/>
              <a:ext cx="165319" cy="206649"/>
            </a:xfrm>
            <a:custGeom>
              <a:avLst/>
              <a:gdLst>
                <a:gd name="connsiteX0" fmla="*/ 0 w 165319"/>
                <a:gd name="connsiteY0" fmla="*/ 0 h 206649"/>
                <a:gd name="connsiteX1" fmla="*/ 165319 w 165319"/>
                <a:gd name="connsiteY1" fmla="*/ 0 h 206649"/>
                <a:gd name="connsiteX2" fmla="*/ 165319 w 165319"/>
                <a:gd name="connsiteY2" fmla="*/ 206649 h 206649"/>
                <a:gd name="connsiteX3" fmla="*/ 0 w 165319"/>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165319" h="206649">
                  <a:moveTo>
                    <a:pt x="0" y="0"/>
                  </a:moveTo>
                  <a:lnTo>
                    <a:pt x="165319" y="0"/>
                  </a:lnTo>
                  <a:lnTo>
                    <a:pt x="165319" y="206649"/>
                  </a:lnTo>
                  <a:lnTo>
                    <a:pt x="0" y="206649"/>
                  </a:lnTo>
                  <a:close/>
                </a:path>
              </a:pathLst>
            </a:custGeom>
            <a:solidFill>
              <a:schemeClr val="accent6">
                <a:lumMod val="75000"/>
              </a:schemeClr>
            </a:solidFill>
            <a:ln w="3175" cap="flat">
              <a:noFill/>
              <a:prstDash val="solid"/>
              <a:miter/>
            </a:ln>
          </p:spPr>
          <p:txBody>
            <a:bodyPr rtlCol="0" anchor="ctr"/>
            <a:lstStyle/>
            <a:p>
              <a:endParaRPr lang="en-US" dirty="0"/>
            </a:p>
          </p:txBody>
        </p:sp>
        <p:sp>
          <p:nvSpPr>
            <p:cNvPr id="9552" name="Freeform 9551">
              <a:extLst>
                <a:ext uri="{FF2B5EF4-FFF2-40B4-BE49-F238E27FC236}">
                  <a16:creationId xmlns:a16="http://schemas.microsoft.com/office/drawing/2014/main" id="{A79F599E-AAB9-FDA2-C60B-13FF2C595307}"/>
                </a:ext>
              </a:extLst>
            </p:cNvPr>
            <p:cNvSpPr/>
            <p:nvPr/>
          </p:nvSpPr>
          <p:spPr>
            <a:xfrm>
              <a:off x="7715662" y="3111157"/>
              <a:ext cx="149212"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solidFill>
              <a:schemeClr val="accent6">
                <a:lumMod val="75000"/>
              </a:schemeClr>
            </a:solidFill>
            <a:ln w="3175" cap="flat">
              <a:noFill/>
              <a:prstDash val="solid"/>
              <a:miter/>
            </a:ln>
          </p:spPr>
          <p:txBody>
            <a:bodyPr rtlCol="0" anchor="ctr"/>
            <a:lstStyle/>
            <a:p>
              <a:endParaRPr lang="en-US" dirty="0"/>
            </a:p>
          </p:txBody>
        </p:sp>
        <p:grpSp>
          <p:nvGrpSpPr>
            <p:cNvPr id="9580" name="Group 9579">
              <a:extLst>
                <a:ext uri="{FF2B5EF4-FFF2-40B4-BE49-F238E27FC236}">
                  <a16:creationId xmlns:a16="http://schemas.microsoft.com/office/drawing/2014/main" id="{D60B0687-8853-B4F5-3646-0C989AACFA7F}"/>
                </a:ext>
              </a:extLst>
            </p:cNvPr>
            <p:cNvGrpSpPr/>
            <p:nvPr/>
          </p:nvGrpSpPr>
          <p:grpSpPr>
            <a:xfrm>
              <a:off x="8523900" y="2214529"/>
              <a:ext cx="1546466" cy="577442"/>
              <a:chOff x="9057100" y="3472517"/>
              <a:chExt cx="1546466" cy="594701"/>
            </a:xfrm>
          </p:grpSpPr>
          <p:pic>
            <p:nvPicPr>
              <p:cNvPr id="9577" name="Picture 9576">
                <a:extLst>
                  <a:ext uri="{FF2B5EF4-FFF2-40B4-BE49-F238E27FC236}">
                    <a16:creationId xmlns:a16="http://schemas.microsoft.com/office/drawing/2014/main" id="{22CD3570-45A7-ED3B-5D07-3FB5F2ACE717}"/>
                  </a:ext>
                </a:extLst>
              </p:cNvPr>
              <p:cNvPicPr>
                <a:picLocks noChangeAspect="1"/>
              </p:cNvPicPr>
              <p:nvPr/>
            </p:nvPicPr>
            <p:blipFill rotWithShape="1">
              <a:blip r:embed="rId3"/>
              <a:srcRect t="8499" b="10547"/>
              <a:stretch/>
            </p:blipFill>
            <p:spPr>
              <a:xfrm>
                <a:off x="9057100" y="3472517"/>
                <a:ext cx="1388008" cy="594701"/>
              </a:xfrm>
              <a:prstGeom prst="rect">
                <a:avLst/>
              </a:prstGeom>
            </p:spPr>
          </p:pic>
          <p:sp>
            <p:nvSpPr>
              <p:cNvPr id="9578" name="Oval 9577">
                <a:extLst>
                  <a:ext uri="{FF2B5EF4-FFF2-40B4-BE49-F238E27FC236}">
                    <a16:creationId xmlns:a16="http://schemas.microsoft.com/office/drawing/2014/main" id="{3D816AA0-EDDA-61CE-E6B1-130B5889B856}"/>
                  </a:ext>
                </a:extLst>
              </p:cNvPr>
              <p:cNvSpPr/>
              <p:nvPr/>
            </p:nvSpPr>
            <p:spPr>
              <a:xfrm>
                <a:off x="9529813" y="3568887"/>
                <a:ext cx="395715" cy="396921"/>
              </a:xfrm>
              <a:prstGeom prst="ellipse">
                <a:avLst/>
              </a:prstGeom>
              <a:solidFill>
                <a:srgbClr val="5482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79" name="TextBox 9578">
                <a:extLst>
                  <a:ext uri="{FF2B5EF4-FFF2-40B4-BE49-F238E27FC236}">
                    <a16:creationId xmlns:a16="http://schemas.microsoft.com/office/drawing/2014/main" id="{9310CBEE-CFD9-BFE0-D22F-9EA38A26A4D6}"/>
                  </a:ext>
                </a:extLst>
              </p:cNvPr>
              <p:cNvSpPr txBox="1"/>
              <p:nvPr/>
            </p:nvSpPr>
            <p:spPr>
              <a:xfrm>
                <a:off x="9542526" y="3547033"/>
                <a:ext cx="1061040" cy="479652"/>
              </a:xfrm>
              <a:prstGeom prst="rect">
                <a:avLst/>
              </a:prstGeom>
              <a:noFill/>
            </p:spPr>
            <p:txBody>
              <a:bodyPr wrap="square">
                <a:spAutoFit/>
              </a:bodyPr>
              <a:lstStyle/>
              <a:p>
                <a:r>
                  <a:rPr lang="en-US" sz="2800" spc="80" dirty="0">
                    <a:latin typeface="Hardwick WF" pitchFamily="2" charset="0"/>
                  </a:rPr>
                  <a:t>$</a:t>
                </a:r>
                <a:endParaRPr lang="en-US" sz="2800" dirty="0"/>
              </a:p>
            </p:txBody>
          </p:sp>
        </p:grpSp>
        <p:grpSp>
          <p:nvGrpSpPr>
            <p:cNvPr id="9581" name="Group 9580">
              <a:extLst>
                <a:ext uri="{FF2B5EF4-FFF2-40B4-BE49-F238E27FC236}">
                  <a16:creationId xmlns:a16="http://schemas.microsoft.com/office/drawing/2014/main" id="{5DCFBA41-A0F6-03AB-74FD-EFB3DECEE50F}"/>
                </a:ext>
              </a:extLst>
            </p:cNvPr>
            <p:cNvGrpSpPr/>
            <p:nvPr/>
          </p:nvGrpSpPr>
          <p:grpSpPr>
            <a:xfrm>
              <a:off x="9179917" y="2794407"/>
              <a:ext cx="1546466" cy="594701"/>
              <a:chOff x="9057100" y="3472517"/>
              <a:chExt cx="1546466" cy="594701"/>
            </a:xfrm>
          </p:grpSpPr>
          <p:pic>
            <p:nvPicPr>
              <p:cNvPr id="9582" name="Picture 9581">
                <a:extLst>
                  <a:ext uri="{FF2B5EF4-FFF2-40B4-BE49-F238E27FC236}">
                    <a16:creationId xmlns:a16="http://schemas.microsoft.com/office/drawing/2014/main" id="{A479BAAC-F632-EEB8-A0EA-8BEBF644FC45}"/>
                  </a:ext>
                </a:extLst>
              </p:cNvPr>
              <p:cNvPicPr>
                <a:picLocks noChangeAspect="1"/>
              </p:cNvPicPr>
              <p:nvPr/>
            </p:nvPicPr>
            <p:blipFill rotWithShape="1">
              <a:blip r:embed="rId3"/>
              <a:srcRect t="8499" b="10547"/>
              <a:stretch/>
            </p:blipFill>
            <p:spPr>
              <a:xfrm>
                <a:off x="9057100" y="3472517"/>
                <a:ext cx="1388008" cy="594701"/>
              </a:xfrm>
              <a:prstGeom prst="rect">
                <a:avLst/>
              </a:prstGeom>
            </p:spPr>
          </p:pic>
          <p:sp>
            <p:nvSpPr>
              <p:cNvPr id="9583" name="Oval 9582">
                <a:extLst>
                  <a:ext uri="{FF2B5EF4-FFF2-40B4-BE49-F238E27FC236}">
                    <a16:creationId xmlns:a16="http://schemas.microsoft.com/office/drawing/2014/main" id="{779C080B-0A30-9644-BB8C-034E3120B1BD}"/>
                  </a:ext>
                </a:extLst>
              </p:cNvPr>
              <p:cNvSpPr/>
              <p:nvPr/>
            </p:nvSpPr>
            <p:spPr>
              <a:xfrm>
                <a:off x="9529813" y="3568887"/>
                <a:ext cx="395715" cy="396921"/>
              </a:xfrm>
              <a:prstGeom prst="ellipse">
                <a:avLst/>
              </a:prstGeom>
              <a:solidFill>
                <a:srgbClr val="5482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84" name="TextBox 9583">
                <a:extLst>
                  <a:ext uri="{FF2B5EF4-FFF2-40B4-BE49-F238E27FC236}">
                    <a16:creationId xmlns:a16="http://schemas.microsoft.com/office/drawing/2014/main" id="{4E5C9EE1-7663-5367-F62A-18C66B7A5FD6}"/>
                  </a:ext>
                </a:extLst>
              </p:cNvPr>
              <p:cNvSpPr txBox="1"/>
              <p:nvPr/>
            </p:nvSpPr>
            <p:spPr>
              <a:xfrm>
                <a:off x="9542526" y="3547033"/>
                <a:ext cx="1061040" cy="479652"/>
              </a:xfrm>
              <a:prstGeom prst="rect">
                <a:avLst/>
              </a:prstGeom>
              <a:noFill/>
            </p:spPr>
            <p:txBody>
              <a:bodyPr wrap="square">
                <a:spAutoFit/>
              </a:bodyPr>
              <a:lstStyle/>
              <a:p>
                <a:r>
                  <a:rPr lang="en-US" sz="2800" spc="80" dirty="0">
                    <a:latin typeface="Hardwick WF" pitchFamily="2" charset="0"/>
                  </a:rPr>
                  <a:t>$</a:t>
                </a:r>
                <a:endParaRPr lang="en-US" sz="2800" dirty="0"/>
              </a:p>
            </p:txBody>
          </p:sp>
        </p:grpSp>
        <p:grpSp>
          <p:nvGrpSpPr>
            <p:cNvPr id="9585" name="Group 9584">
              <a:extLst>
                <a:ext uri="{FF2B5EF4-FFF2-40B4-BE49-F238E27FC236}">
                  <a16:creationId xmlns:a16="http://schemas.microsoft.com/office/drawing/2014/main" id="{43326239-9937-2DFA-11FD-84F3027D0D7C}"/>
                </a:ext>
              </a:extLst>
            </p:cNvPr>
            <p:cNvGrpSpPr/>
            <p:nvPr/>
          </p:nvGrpSpPr>
          <p:grpSpPr>
            <a:xfrm>
              <a:off x="10454413" y="2793486"/>
              <a:ext cx="1546466" cy="594701"/>
              <a:chOff x="9057100" y="3472517"/>
              <a:chExt cx="1546466" cy="594701"/>
            </a:xfrm>
          </p:grpSpPr>
          <p:pic>
            <p:nvPicPr>
              <p:cNvPr id="9586" name="Picture 9585">
                <a:extLst>
                  <a:ext uri="{FF2B5EF4-FFF2-40B4-BE49-F238E27FC236}">
                    <a16:creationId xmlns:a16="http://schemas.microsoft.com/office/drawing/2014/main" id="{EDE43CB7-121C-A698-E7D0-69B81E447F7B}"/>
                  </a:ext>
                </a:extLst>
              </p:cNvPr>
              <p:cNvPicPr>
                <a:picLocks noChangeAspect="1"/>
              </p:cNvPicPr>
              <p:nvPr/>
            </p:nvPicPr>
            <p:blipFill rotWithShape="1">
              <a:blip r:embed="rId3"/>
              <a:srcRect t="8499" b="10547"/>
              <a:stretch/>
            </p:blipFill>
            <p:spPr>
              <a:xfrm>
                <a:off x="9057100" y="3472517"/>
                <a:ext cx="1388008" cy="594701"/>
              </a:xfrm>
              <a:prstGeom prst="rect">
                <a:avLst/>
              </a:prstGeom>
            </p:spPr>
          </p:pic>
          <p:sp>
            <p:nvSpPr>
              <p:cNvPr id="9587" name="Oval 9586">
                <a:extLst>
                  <a:ext uri="{FF2B5EF4-FFF2-40B4-BE49-F238E27FC236}">
                    <a16:creationId xmlns:a16="http://schemas.microsoft.com/office/drawing/2014/main" id="{DBFA067F-632B-C2B5-C000-9BA50221588D}"/>
                  </a:ext>
                </a:extLst>
              </p:cNvPr>
              <p:cNvSpPr/>
              <p:nvPr/>
            </p:nvSpPr>
            <p:spPr>
              <a:xfrm>
                <a:off x="9529813" y="3568887"/>
                <a:ext cx="395715" cy="396921"/>
              </a:xfrm>
              <a:prstGeom prst="ellipse">
                <a:avLst/>
              </a:prstGeom>
              <a:solidFill>
                <a:srgbClr val="5482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88" name="TextBox 9587">
                <a:extLst>
                  <a:ext uri="{FF2B5EF4-FFF2-40B4-BE49-F238E27FC236}">
                    <a16:creationId xmlns:a16="http://schemas.microsoft.com/office/drawing/2014/main" id="{FCA4EA0E-3B7C-EA21-6099-86F890A7200A}"/>
                  </a:ext>
                </a:extLst>
              </p:cNvPr>
              <p:cNvSpPr txBox="1"/>
              <p:nvPr/>
            </p:nvSpPr>
            <p:spPr>
              <a:xfrm>
                <a:off x="9542526" y="3547033"/>
                <a:ext cx="1061040" cy="479652"/>
              </a:xfrm>
              <a:prstGeom prst="rect">
                <a:avLst/>
              </a:prstGeom>
              <a:noFill/>
            </p:spPr>
            <p:txBody>
              <a:bodyPr wrap="square">
                <a:spAutoFit/>
              </a:bodyPr>
              <a:lstStyle/>
              <a:p>
                <a:r>
                  <a:rPr lang="en-US" sz="2800" spc="80" dirty="0">
                    <a:latin typeface="Hardwick WF" pitchFamily="2" charset="0"/>
                  </a:rPr>
                  <a:t>$</a:t>
                </a:r>
                <a:endParaRPr lang="en-US" sz="2800" dirty="0"/>
              </a:p>
            </p:txBody>
          </p:sp>
        </p:grpSp>
        <p:grpSp>
          <p:nvGrpSpPr>
            <p:cNvPr id="9589" name="Group 9588">
              <a:extLst>
                <a:ext uri="{FF2B5EF4-FFF2-40B4-BE49-F238E27FC236}">
                  <a16:creationId xmlns:a16="http://schemas.microsoft.com/office/drawing/2014/main" id="{65F4232E-3625-041C-2696-3C6EC4EF15F1}"/>
                </a:ext>
              </a:extLst>
            </p:cNvPr>
            <p:cNvGrpSpPr/>
            <p:nvPr/>
          </p:nvGrpSpPr>
          <p:grpSpPr>
            <a:xfrm>
              <a:off x="9801405" y="2193959"/>
              <a:ext cx="1546466" cy="594701"/>
              <a:chOff x="9057100" y="3472517"/>
              <a:chExt cx="1546466" cy="594701"/>
            </a:xfrm>
          </p:grpSpPr>
          <p:pic>
            <p:nvPicPr>
              <p:cNvPr id="9590" name="Picture 9589">
                <a:extLst>
                  <a:ext uri="{FF2B5EF4-FFF2-40B4-BE49-F238E27FC236}">
                    <a16:creationId xmlns:a16="http://schemas.microsoft.com/office/drawing/2014/main" id="{0220515F-83DA-DC06-5B28-98F375734F0D}"/>
                  </a:ext>
                </a:extLst>
              </p:cNvPr>
              <p:cNvPicPr>
                <a:picLocks noChangeAspect="1"/>
              </p:cNvPicPr>
              <p:nvPr/>
            </p:nvPicPr>
            <p:blipFill rotWithShape="1">
              <a:blip r:embed="rId3"/>
              <a:srcRect t="8499" b="10547"/>
              <a:stretch/>
            </p:blipFill>
            <p:spPr>
              <a:xfrm>
                <a:off x="9057100" y="3472517"/>
                <a:ext cx="1388008" cy="594701"/>
              </a:xfrm>
              <a:prstGeom prst="rect">
                <a:avLst/>
              </a:prstGeom>
            </p:spPr>
          </p:pic>
          <p:sp>
            <p:nvSpPr>
              <p:cNvPr id="9591" name="Oval 9590">
                <a:extLst>
                  <a:ext uri="{FF2B5EF4-FFF2-40B4-BE49-F238E27FC236}">
                    <a16:creationId xmlns:a16="http://schemas.microsoft.com/office/drawing/2014/main" id="{1DC056D3-8925-3EFF-2F71-B3D1C33C8EBF}"/>
                  </a:ext>
                </a:extLst>
              </p:cNvPr>
              <p:cNvSpPr/>
              <p:nvPr/>
            </p:nvSpPr>
            <p:spPr>
              <a:xfrm>
                <a:off x="9529813" y="3568887"/>
                <a:ext cx="395715" cy="396921"/>
              </a:xfrm>
              <a:prstGeom prst="ellipse">
                <a:avLst/>
              </a:prstGeom>
              <a:solidFill>
                <a:srgbClr val="5482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92" name="TextBox 9591">
                <a:extLst>
                  <a:ext uri="{FF2B5EF4-FFF2-40B4-BE49-F238E27FC236}">
                    <a16:creationId xmlns:a16="http://schemas.microsoft.com/office/drawing/2014/main" id="{034458E7-E0E3-37AB-DAB7-70D03034D24F}"/>
                  </a:ext>
                </a:extLst>
              </p:cNvPr>
              <p:cNvSpPr txBox="1"/>
              <p:nvPr/>
            </p:nvSpPr>
            <p:spPr>
              <a:xfrm>
                <a:off x="9542526" y="3547033"/>
                <a:ext cx="1061040" cy="479652"/>
              </a:xfrm>
              <a:prstGeom prst="rect">
                <a:avLst/>
              </a:prstGeom>
              <a:noFill/>
            </p:spPr>
            <p:txBody>
              <a:bodyPr wrap="square">
                <a:spAutoFit/>
              </a:bodyPr>
              <a:lstStyle/>
              <a:p>
                <a:r>
                  <a:rPr lang="en-US" sz="2800" spc="80" dirty="0">
                    <a:latin typeface="Hardwick WF" pitchFamily="2" charset="0"/>
                  </a:rPr>
                  <a:t>$</a:t>
                </a:r>
                <a:endParaRPr lang="en-US" sz="2800" dirty="0"/>
              </a:p>
            </p:txBody>
          </p:sp>
        </p:grpSp>
        <p:grpSp>
          <p:nvGrpSpPr>
            <p:cNvPr id="9593" name="Group 9592">
              <a:extLst>
                <a:ext uri="{FF2B5EF4-FFF2-40B4-BE49-F238E27FC236}">
                  <a16:creationId xmlns:a16="http://schemas.microsoft.com/office/drawing/2014/main" id="{9A3B2030-E587-9368-BBF3-3C11F12FD9CF}"/>
                </a:ext>
              </a:extLst>
            </p:cNvPr>
            <p:cNvGrpSpPr/>
            <p:nvPr/>
          </p:nvGrpSpPr>
          <p:grpSpPr>
            <a:xfrm>
              <a:off x="11071917" y="2181847"/>
              <a:ext cx="1546466" cy="594701"/>
              <a:chOff x="9057100" y="3472517"/>
              <a:chExt cx="1546466" cy="594701"/>
            </a:xfrm>
          </p:grpSpPr>
          <p:pic>
            <p:nvPicPr>
              <p:cNvPr id="9594" name="Picture 9593">
                <a:extLst>
                  <a:ext uri="{FF2B5EF4-FFF2-40B4-BE49-F238E27FC236}">
                    <a16:creationId xmlns:a16="http://schemas.microsoft.com/office/drawing/2014/main" id="{526C0EC7-C8C5-85CB-4197-C736D0DABECF}"/>
                  </a:ext>
                </a:extLst>
              </p:cNvPr>
              <p:cNvPicPr>
                <a:picLocks noChangeAspect="1"/>
              </p:cNvPicPr>
              <p:nvPr/>
            </p:nvPicPr>
            <p:blipFill rotWithShape="1">
              <a:blip r:embed="rId3"/>
              <a:srcRect t="8499" b="10547"/>
              <a:stretch/>
            </p:blipFill>
            <p:spPr>
              <a:xfrm>
                <a:off x="9057100" y="3472517"/>
                <a:ext cx="1388008" cy="594701"/>
              </a:xfrm>
              <a:prstGeom prst="rect">
                <a:avLst/>
              </a:prstGeom>
            </p:spPr>
          </p:pic>
          <p:sp>
            <p:nvSpPr>
              <p:cNvPr id="9595" name="Oval 9594">
                <a:extLst>
                  <a:ext uri="{FF2B5EF4-FFF2-40B4-BE49-F238E27FC236}">
                    <a16:creationId xmlns:a16="http://schemas.microsoft.com/office/drawing/2014/main" id="{5DD19E50-9C65-1214-E93F-132F8CABAA90}"/>
                  </a:ext>
                </a:extLst>
              </p:cNvPr>
              <p:cNvSpPr/>
              <p:nvPr/>
            </p:nvSpPr>
            <p:spPr>
              <a:xfrm>
                <a:off x="9529813" y="3568887"/>
                <a:ext cx="395715" cy="396921"/>
              </a:xfrm>
              <a:prstGeom prst="ellipse">
                <a:avLst/>
              </a:prstGeom>
              <a:solidFill>
                <a:srgbClr val="5482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96" name="TextBox 9595">
                <a:extLst>
                  <a:ext uri="{FF2B5EF4-FFF2-40B4-BE49-F238E27FC236}">
                    <a16:creationId xmlns:a16="http://schemas.microsoft.com/office/drawing/2014/main" id="{41C2B292-1FCA-6D0C-EA73-B0431FFCBBEF}"/>
                  </a:ext>
                </a:extLst>
              </p:cNvPr>
              <p:cNvSpPr txBox="1"/>
              <p:nvPr/>
            </p:nvSpPr>
            <p:spPr>
              <a:xfrm>
                <a:off x="9542526" y="3547033"/>
                <a:ext cx="1061040" cy="479652"/>
              </a:xfrm>
              <a:prstGeom prst="rect">
                <a:avLst/>
              </a:prstGeom>
              <a:noFill/>
            </p:spPr>
            <p:txBody>
              <a:bodyPr wrap="square">
                <a:spAutoFit/>
              </a:bodyPr>
              <a:lstStyle/>
              <a:p>
                <a:r>
                  <a:rPr lang="en-US" sz="2800" spc="80" dirty="0">
                    <a:latin typeface="Hardwick WF" pitchFamily="2" charset="0"/>
                  </a:rPr>
                  <a:t>$</a:t>
                </a:r>
                <a:endParaRPr lang="en-US" sz="2800" dirty="0"/>
              </a:p>
            </p:txBody>
          </p:sp>
        </p:grpSp>
        <p:grpSp>
          <p:nvGrpSpPr>
            <p:cNvPr id="9597" name="Group 9596">
              <a:extLst>
                <a:ext uri="{FF2B5EF4-FFF2-40B4-BE49-F238E27FC236}">
                  <a16:creationId xmlns:a16="http://schemas.microsoft.com/office/drawing/2014/main" id="{299E3CEB-B909-8BC2-7F2E-AC8D3EE5C444}"/>
                </a:ext>
              </a:extLst>
            </p:cNvPr>
            <p:cNvGrpSpPr/>
            <p:nvPr/>
          </p:nvGrpSpPr>
          <p:grpSpPr>
            <a:xfrm>
              <a:off x="11765777" y="2792565"/>
              <a:ext cx="1546466" cy="594701"/>
              <a:chOff x="9057100" y="3472517"/>
              <a:chExt cx="1546466" cy="594701"/>
            </a:xfrm>
          </p:grpSpPr>
          <p:pic>
            <p:nvPicPr>
              <p:cNvPr id="9598" name="Picture 9597">
                <a:extLst>
                  <a:ext uri="{FF2B5EF4-FFF2-40B4-BE49-F238E27FC236}">
                    <a16:creationId xmlns:a16="http://schemas.microsoft.com/office/drawing/2014/main" id="{11A5DD6C-4974-626D-AA08-999416806368}"/>
                  </a:ext>
                </a:extLst>
              </p:cNvPr>
              <p:cNvPicPr>
                <a:picLocks noChangeAspect="1"/>
              </p:cNvPicPr>
              <p:nvPr/>
            </p:nvPicPr>
            <p:blipFill rotWithShape="1">
              <a:blip r:embed="rId3"/>
              <a:srcRect t="8499" b="10547"/>
              <a:stretch/>
            </p:blipFill>
            <p:spPr>
              <a:xfrm>
                <a:off x="9057100" y="3472517"/>
                <a:ext cx="1388008" cy="594701"/>
              </a:xfrm>
              <a:prstGeom prst="rect">
                <a:avLst/>
              </a:prstGeom>
            </p:spPr>
          </p:pic>
          <p:sp>
            <p:nvSpPr>
              <p:cNvPr id="9599" name="Oval 9598">
                <a:extLst>
                  <a:ext uri="{FF2B5EF4-FFF2-40B4-BE49-F238E27FC236}">
                    <a16:creationId xmlns:a16="http://schemas.microsoft.com/office/drawing/2014/main" id="{98A2EDE5-E147-AD77-B884-EFF637779A6E}"/>
                  </a:ext>
                </a:extLst>
              </p:cNvPr>
              <p:cNvSpPr/>
              <p:nvPr/>
            </p:nvSpPr>
            <p:spPr>
              <a:xfrm>
                <a:off x="9529813" y="3568887"/>
                <a:ext cx="395715" cy="396921"/>
              </a:xfrm>
              <a:prstGeom prst="ellipse">
                <a:avLst/>
              </a:prstGeom>
              <a:solidFill>
                <a:srgbClr val="5482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00" name="TextBox 9599">
                <a:extLst>
                  <a:ext uri="{FF2B5EF4-FFF2-40B4-BE49-F238E27FC236}">
                    <a16:creationId xmlns:a16="http://schemas.microsoft.com/office/drawing/2014/main" id="{4A60B6CD-F417-18F3-D2A9-E3BCA2995680}"/>
                  </a:ext>
                </a:extLst>
              </p:cNvPr>
              <p:cNvSpPr txBox="1"/>
              <p:nvPr/>
            </p:nvSpPr>
            <p:spPr>
              <a:xfrm>
                <a:off x="9542526" y="3547033"/>
                <a:ext cx="1061040" cy="479652"/>
              </a:xfrm>
              <a:prstGeom prst="rect">
                <a:avLst/>
              </a:prstGeom>
              <a:noFill/>
            </p:spPr>
            <p:txBody>
              <a:bodyPr wrap="square">
                <a:spAutoFit/>
              </a:bodyPr>
              <a:lstStyle/>
              <a:p>
                <a:r>
                  <a:rPr lang="en-US" sz="2800" spc="80" dirty="0">
                    <a:latin typeface="Hardwick WF" pitchFamily="2" charset="0"/>
                  </a:rPr>
                  <a:t>$</a:t>
                </a:r>
                <a:endParaRPr lang="en-US" sz="2800" dirty="0"/>
              </a:p>
            </p:txBody>
          </p:sp>
        </p:grpSp>
        <p:sp>
          <p:nvSpPr>
            <p:cNvPr id="9601" name="Freeform 9600">
              <a:extLst>
                <a:ext uri="{FF2B5EF4-FFF2-40B4-BE49-F238E27FC236}">
                  <a16:creationId xmlns:a16="http://schemas.microsoft.com/office/drawing/2014/main" id="{C2B82A08-85A0-9F48-9072-87C94D3F2F5E}"/>
                </a:ext>
              </a:extLst>
            </p:cNvPr>
            <p:cNvSpPr/>
            <p:nvPr/>
          </p:nvSpPr>
          <p:spPr>
            <a:xfrm>
              <a:off x="7948146" y="2243230"/>
              <a:ext cx="332267"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solidFill>
              <a:schemeClr val="accent6">
                <a:lumMod val="75000"/>
              </a:schemeClr>
            </a:solidFill>
            <a:ln w="3175" cap="flat">
              <a:noFill/>
              <a:prstDash val="solid"/>
              <a:miter/>
            </a:ln>
          </p:spPr>
          <p:txBody>
            <a:bodyPr rtlCol="0" anchor="ctr"/>
            <a:lstStyle/>
            <a:p>
              <a:endParaRPr lang="en-US" dirty="0"/>
            </a:p>
          </p:txBody>
        </p:sp>
        <p:sp>
          <p:nvSpPr>
            <p:cNvPr id="9602" name="Freeform 9601">
              <a:extLst>
                <a:ext uri="{FF2B5EF4-FFF2-40B4-BE49-F238E27FC236}">
                  <a16:creationId xmlns:a16="http://schemas.microsoft.com/office/drawing/2014/main" id="{A7389213-F0E1-C455-68EF-3F511CA64E18}"/>
                </a:ext>
              </a:extLst>
            </p:cNvPr>
            <p:cNvSpPr/>
            <p:nvPr/>
          </p:nvSpPr>
          <p:spPr>
            <a:xfrm>
              <a:off x="8213065" y="2532699"/>
              <a:ext cx="300844"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solidFill>
              <a:srgbClr val="548235"/>
            </a:solidFill>
            <a:ln w="3175" cap="flat">
              <a:noFill/>
              <a:prstDash val="solid"/>
              <a:miter/>
            </a:ln>
          </p:spPr>
          <p:txBody>
            <a:bodyPr rtlCol="0" anchor="ctr"/>
            <a:lstStyle/>
            <a:p>
              <a:endParaRPr lang="en-US" dirty="0"/>
            </a:p>
          </p:txBody>
        </p:sp>
        <p:grpSp>
          <p:nvGrpSpPr>
            <p:cNvPr id="9614" name="Group 9613">
              <a:extLst>
                <a:ext uri="{FF2B5EF4-FFF2-40B4-BE49-F238E27FC236}">
                  <a16:creationId xmlns:a16="http://schemas.microsoft.com/office/drawing/2014/main" id="{DE6A222B-D40C-FA83-0747-95E217FC22FD}"/>
                </a:ext>
              </a:extLst>
            </p:cNvPr>
            <p:cNvGrpSpPr/>
            <p:nvPr/>
          </p:nvGrpSpPr>
          <p:grpSpPr>
            <a:xfrm>
              <a:off x="9144716" y="1543085"/>
              <a:ext cx="1546466" cy="594701"/>
              <a:chOff x="9057100" y="3472517"/>
              <a:chExt cx="1546466" cy="594701"/>
            </a:xfrm>
          </p:grpSpPr>
          <p:pic>
            <p:nvPicPr>
              <p:cNvPr id="9615" name="Picture 9614">
                <a:extLst>
                  <a:ext uri="{FF2B5EF4-FFF2-40B4-BE49-F238E27FC236}">
                    <a16:creationId xmlns:a16="http://schemas.microsoft.com/office/drawing/2014/main" id="{31DE1638-98A9-7325-A99C-1DE4DA4DCF87}"/>
                  </a:ext>
                </a:extLst>
              </p:cNvPr>
              <p:cNvPicPr>
                <a:picLocks noChangeAspect="1"/>
              </p:cNvPicPr>
              <p:nvPr/>
            </p:nvPicPr>
            <p:blipFill rotWithShape="1">
              <a:blip r:embed="rId3"/>
              <a:srcRect t="8499" b="10547"/>
              <a:stretch/>
            </p:blipFill>
            <p:spPr>
              <a:xfrm>
                <a:off x="9057100" y="3472517"/>
                <a:ext cx="1388008" cy="594701"/>
              </a:xfrm>
              <a:prstGeom prst="rect">
                <a:avLst/>
              </a:prstGeom>
            </p:spPr>
          </p:pic>
          <p:sp>
            <p:nvSpPr>
              <p:cNvPr id="9616" name="Oval 9615">
                <a:extLst>
                  <a:ext uri="{FF2B5EF4-FFF2-40B4-BE49-F238E27FC236}">
                    <a16:creationId xmlns:a16="http://schemas.microsoft.com/office/drawing/2014/main" id="{5C32EA90-1CB5-4D8C-3927-2B84B5491F90}"/>
                  </a:ext>
                </a:extLst>
              </p:cNvPr>
              <p:cNvSpPr/>
              <p:nvPr/>
            </p:nvSpPr>
            <p:spPr>
              <a:xfrm>
                <a:off x="9529813" y="3568887"/>
                <a:ext cx="395715" cy="396921"/>
              </a:xfrm>
              <a:prstGeom prst="ellipse">
                <a:avLst/>
              </a:prstGeom>
              <a:solidFill>
                <a:srgbClr val="5482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17" name="TextBox 9616">
                <a:extLst>
                  <a:ext uri="{FF2B5EF4-FFF2-40B4-BE49-F238E27FC236}">
                    <a16:creationId xmlns:a16="http://schemas.microsoft.com/office/drawing/2014/main" id="{16A4FC26-B41C-AAC0-4927-FA7CDB7C79F6}"/>
                  </a:ext>
                </a:extLst>
              </p:cNvPr>
              <p:cNvSpPr txBox="1"/>
              <p:nvPr/>
            </p:nvSpPr>
            <p:spPr>
              <a:xfrm>
                <a:off x="9542526" y="3547033"/>
                <a:ext cx="1061040" cy="479652"/>
              </a:xfrm>
              <a:prstGeom prst="rect">
                <a:avLst/>
              </a:prstGeom>
              <a:noFill/>
            </p:spPr>
            <p:txBody>
              <a:bodyPr wrap="square">
                <a:spAutoFit/>
              </a:bodyPr>
              <a:lstStyle/>
              <a:p>
                <a:r>
                  <a:rPr lang="en-US" sz="2800" spc="80" dirty="0">
                    <a:latin typeface="Hardwick WF" pitchFamily="2" charset="0"/>
                  </a:rPr>
                  <a:t>$</a:t>
                </a:r>
                <a:endParaRPr lang="en-US" sz="2800" dirty="0"/>
              </a:p>
            </p:txBody>
          </p:sp>
        </p:grpSp>
        <p:grpSp>
          <p:nvGrpSpPr>
            <p:cNvPr id="9618" name="Group 9617">
              <a:extLst>
                <a:ext uri="{FF2B5EF4-FFF2-40B4-BE49-F238E27FC236}">
                  <a16:creationId xmlns:a16="http://schemas.microsoft.com/office/drawing/2014/main" id="{EC876FF0-D57C-2272-E1AF-51403232FBD0}"/>
                </a:ext>
              </a:extLst>
            </p:cNvPr>
            <p:cNvGrpSpPr/>
            <p:nvPr/>
          </p:nvGrpSpPr>
          <p:grpSpPr>
            <a:xfrm>
              <a:off x="10422221" y="1539774"/>
              <a:ext cx="1546466" cy="594701"/>
              <a:chOff x="9057100" y="3472517"/>
              <a:chExt cx="1546466" cy="594701"/>
            </a:xfrm>
          </p:grpSpPr>
          <p:pic>
            <p:nvPicPr>
              <p:cNvPr id="9619" name="Picture 9618">
                <a:extLst>
                  <a:ext uri="{FF2B5EF4-FFF2-40B4-BE49-F238E27FC236}">
                    <a16:creationId xmlns:a16="http://schemas.microsoft.com/office/drawing/2014/main" id="{B65D34B5-A8C1-6AAA-C877-04A37A2ACD7C}"/>
                  </a:ext>
                </a:extLst>
              </p:cNvPr>
              <p:cNvPicPr>
                <a:picLocks noChangeAspect="1"/>
              </p:cNvPicPr>
              <p:nvPr/>
            </p:nvPicPr>
            <p:blipFill rotWithShape="1">
              <a:blip r:embed="rId3"/>
              <a:srcRect t="8499" b="10547"/>
              <a:stretch/>
            </p:blipFill>
            <p:spPr>
              <a:xfrm>
                <a:off x="9057100" y="3472517"/>
                <a:ext cx="1388008" cy="594701"/>
              </a:xfrm>
              <a:prstGeom prst="rect">
                <a:avLst/>
              </a:prstGeom>
            </p:spPr>
          </p:pic>
          <p:sp>
            <p:nvSpPr>
              <p:cNvPr id="9620" name="Oval 9619">
                <a:extLst>
                  <a:ext uri="{FF2B5EF4-FFF2-40B4-BE49-F238E27FC236}">
                    <a16:creationId xmlns:a16="http://schemas.microsoft.com/office/drawing/2014/main" id="{DDC76F71-CBDD-5FED-EFBB-52E7F6AA55AD}"/>
                  </a:ext>
                </a:extLst>
              </p:cNvPr>
              <p:cNvSpPr/>
              <p:nvPr/>
            </p:nvSpPr>
            <p:spPr>
              <a:xfrm>
                <a:off x="9529813" y="3568887"/>
                <a:ext cx="395715" cy="396921"/>
              </a:xfrm>
              <a:prstGeom prst="ellipse">
                <a:avLst/>
              </a:prstGeom>
              <a:solidFill>
                <a:srgbClr val="5482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21" name="TextBox 9620">
                <a:extLst>
                  <a:ext uri="{FF2B5EF4-FFF2-40B4-BE49-F238E27FC236}">
                    <a16:creationId xmlns:a16="http://schemas.microsoft.com/office/drawing/2014/main" id="{A1D4F1BA-6D18-BAB7-B016-3F969BB82B4B}"/>
                  </a:ext>
                </a:extLst>
              </p:cNvPr>
              <p:cNvSpPr txBox="1"/>
              <p:nvPr/>
            </p:nvSpPr>
            <p:spPr>
              <a:xfrm>
                <a:off x="9542526" y="3547033"/>
                <a:ext cx="1061040" cy="479652"/>
              </a:xfrm>
              <a:prstGeom prst="rect">
                <a:avLst/>
              </a:prstGeom>
              <a:noFill/>
            </p:spPr>
            <p:txBody>
              <a:bodyPr wrap="square">
                <a:spAutoFit/>
              </a:bodyPr>
              <a:lstStyle/>
              <a:p>
                <a:r>
                  <a:rPr lang="en-US" sz="2800" spc="80" dirty="0">
                    <a:latin typeface="Hardwick WF" pitchFamily="2" charset="0"/>
                  </a:rPr>
                  <a:t>$</a:t>
                </a:r>
                <a:endParaRPr lang="en-US" sz="2800" dirty="0"/>
              </a:p>
            </p:txBody>
          </p:sp>
        </p:grpSp>
        <p:sp>
          <p:nvSpPr>
            <p:cNvPr id="9626" name="Freeform 9625">
              <a:extLst>
                <a:ext uri="{FF2B5EF4-FFF2-40B4-BE49-F238E27FC236}">
                  <a16:creationId xmlns:a16="http://schemas.microsoft.com/office/drawing/2014/main" id="{69246502-F583-00C4-1F66-30D0D425ED0E}"/>
                </a:ext>
              </a:extLst>
            </p:cNvPr>
            <p:cNvSpPr/>
            <p:nvPr/>
          </p:nvSpPr>
          <p:spPr>
            <a:xfrm>
              <a:off x="6911445" y="1953921"/>
              <a:ext cx="2233271" cy="206649"/>
            </a:xfrm>
            <a:custGeom>
              <a:avLst/>
              <a:gdLst>
                <a:gd name="connsiteX0" fmla="*/ 0 w 1570532"/>
                <a:gd name="connsiteY0" fmla="*/ 0 h 206649"/>
                <a:gd name="connsiteX1" fmla="*/ 1570533 w 1570532"/>
                <a:gd name="connsiteY1" fmla="*/ 0 h 206649"/>
                <a:gd name="connsiteX2" fmla="*/ 1570533 w 1570532"/>
                <a:gd name="connsiteY2" fmla="*/ 206649 h 206649"/>
                <a:gd name="connsiteX3" fmla="*/ 0 w 1570532"/>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1570532" h="206649">
                  <a:moveTo>
                    <a:pt x="0" y="0"/>
                  </a:moveTo>
                  <a:lnTo>
                    <a:pt x="1570533" y="0"/>
                  </a:lnTo>
                  <a:lnTo>
                    <a:pt x="1570533" y="206649"/>
                  </a:lnTo>
                  <a:lnTo>
                    <a:pt x="0" y="206649"/>
                  </a:lnTo>
                  <a:close/>
                </a:path>
              </a:pathLst>
            </a:custGeom>
            <a:gradFill>
              <a:gsLst>
                <a:gs pos="100000">
                  <a:schemeClr val="tx1">
                    <a:alpha val="231"/>
                  </a:schemeClr>
                </a:gs>
                <a:gs pos="70000">
                  <a:srgbClr val="538234"/>
                </a:gs>
              </a:gsLst>
              <a:lin ang="0" scaled="1"/>
            </a:gradFill>
            <a:ln w="3175" cap="flat">
              <a:noFill/>
              <a:prstDash val="solid"/>
              <a:miter/>
            </a:ln>
          </p:spPr>
          <p:txBody>
            <a:bodyPr rtlCol="0" anchor="ctr"/>
            <a:lstStyle/>
            <a:p>
              <a:endParaRPr lang="en-US" dirty="0"/>
            </a:p>
          </p:txBody>
        </p:sp>
        <p:sp>
          <p:nvSpPr>
            <p:cNvPr id="9627" name="Freeform 9626">
              <a:extLst>
                <a:ext uri="{FF2B5EF4-FFF2-40B4-BE49-F238E27FC236}">
                  <a16:creationId xmlns:a16="http://schemas.microsoft.com/office/drawing/2014/main" id="{C71C126E-07CF-52FB-531B-CD9D3C6C3F15}"/>
                </a:ext>
              </a:extLst>
            </p:cNvPr>
            <p:cNvSpPr/>
            <p:nvPr/>
          </p:nvSpPr>
          <p:spPr>
            <a:xfrm>
              <a:off x="8347578" y="2243231"/>
              <a:ext cx="161871" cy="206649"/>
            </a:xfrm>
            <a:custGeom>
              <a:avLst/>
              <a:gdLst>
                <a:gd name="connsiteX0" fmla="*/ 0 w 413298"/>
                <a:gd name="connsiteY0" fmla="*/ 0 h 206649"/>
                <a:gd name="connsiteX1" fmla="*/ 413298 w 413298"/>
                <a:gd name="connsiteY1" fmla="*/ 0 h 206649"/>
                <a:gd name="connsiteX2" fmla="*/ 413298 w 413298"/>
                <a:gd name="connsiteY2" fmla="*/ 206649 h 206649"/>
                <a:gd name="connsiteX3" fmla="*/ 0 w 413298"/>
                <a:gd name="connsiteY3" fmla="*/ 206649 h 206649"/>
              </a:gdLst>
              <a:ahLst/>
              <a:cxnLst>
                <a:cxn ang="0">
                  <a:pos x="connsiteX0" y="connsiteY0"/>
                </a:cxn>
                <a:cxn ang="0">
                  <a:pos x="connsiteX1" y="connsiteY1"/>
                </a:cxn>
                <a:cxn ang="0">
                  <a:pos x="connsiteX2" y="connsiteY2"/>
                </a:cxn>
                <a:cxn ang="0">
                  <a:pos x="connsiteX3" y="connsiteY3"/>
                </a:cxn>
              </a:cxnLst>
              <a:rect l="l" t="t" r="r" b="b"/>
              <a:pathLst>
                <a:path w="413298" h="206649">
                  <a:moveTo>
                    <a:pt x="0" y="0"/>
                  </a:moveTo>
                  <a:lnTo>
                    <a:pt x="413298" y="0"/>
                  </a:lnTo>
                  <a:lnTo>
                    <a:pt x="413298" y="206649"/>
                  </a:lnTo>
                  <a:lnTo>
                    <a:pt x="0" y="206649"/>
                  </a:lnTo>
                  <a:close/>
                </a:path>
              </a:pathLst>
            </a:custGeom>
            <a:solidFill>
              <a:schemeClr val="accent6">
                <a:lumMod val="75000"/>
              </a:schemeClr>
            </a:solidFill>
            <a:ln w="3175" cap="flat">
              <a:noFill/>
              <a:prstDash val="solid"/>
              <a:miter/>
            </a:ln>
          </p:spPr>
          <p:txBody>
            <a:bodyPr rtlCol="0" anchor="ctr"/>
            <a:lstStyle/>
            <a:p>
              <a:endParaRPr lang="en-US" dirty="0"/>
            </a:p>
          </p:txBody>
        </p:sp>
      </p:grpSp>
      <p:sp>
        <p:nvSpPr>
          <p:cNvPr id="3" name="Rounded Rectangle 2">
            <a:extLst>
              <a:ext uri="{FF2B5EF4-FFF2-40B4-BE49-F238E27FC236}">
                <a16:creationId xmlns:a16="http://schemas.microsoft.com/office/drawing/2014/main" id="{219D17E5-94D1-1CAC-E798-97BBC161097E}"/>
              </a:ext>
            </a:extLst>
          </p:cNvPr>
          <p:cNvSpPr/>
          <p:nvPr/>
        </p:nvSpPr>
        <p:spPr>
          <a:xfrm>
            <a:off x="1184246" y="376938"/>
            <a:ext cx="9843971" cy="869855"/>
          </a:xfrm>
          <a:prstGeom prst="roundRect">
            <a:avLst>
              <a:gd name="adj" fmla="val 5399"/>
            </a:avLst>
          </a:prstGeom>
          <a:solidFill>
            <a:srgbClr val="1B1B1B"/>
          </a:solidFill>
          <a:ln>
            <a:noFill/>
          </a:ln>
          <a:effectLst>
            <a:outerShdw blurRad="116254" dist="38100" dir="2700000" sx="110677" sy="110677" algn="tl" rotWithShape="0">
              <a:prstClr val="black">
                <a:alpha val="79676"/>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a:extLst>
              <a:ext uri="{FF2B5EF4-FFF2-40B4-BE49-F238E27FC236}">
                <a16:creationId xmlns:a16="http://schemas.microsoft.com/office/drawing/2014/main" id="{442A31CA-D91B-FAC6-F8FA-09994A4849D0}"/>
              </a:ext>
            </a:extLst>
          </p:cNvPr>
          <p:cNvSpPr/>
          <p:nvPr/>
        </p:nvSpPr>
        <p:spPr>
          <a:xfrm>
            <a:off x="1262998" y="442914"/>
            <a:ext cx="9676624"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CCA7FCF-09E3-6C8A-C5F9-ECC0FF2354E5}"/>
              </a:ext>
            </a:extLst>
          </p:cNvPr>
          <p:cNvSpPr txBox="1"/>
          <p:nvPr/>
        </p:nvSpPr>
        <p:spPr>
          <a:xfrm>
            <a:off x="72117" y="540292"/>
            <a:ext cx="12047765" cy="553998"/>
          </a:xfrm>
          <a:prstGeom prst="rect">
            <a:avLst/>
          </a:prstGeom>
          <a:noFill/>
        </p:spPr>
        <p:txBody>
          <a:bodyPr wrap="square" rtlCol="0">
            <a:spAutoFit/>
          </a:bodyPr>
          <a:lstStyle/>
          <a:p>
            <a:pPr algn="ctr"/>
            <a:r>
              <a:rPr lang="en-US" sz="3000" spc="80">
                <a:solidFill>
                  <a:srgbClr val="E5E9D0"/>
                </a:solidFill>
                <a:latin typeface="Hardwick WF" pitchFamily="2" charset="0"/>
              </a:rPr>
              <a:t>ZONING LAWS BUILD WALLS WITHOUT BRICKS </a:t>
            </a:r>
            <a:endParaRPr lang="en-US" sz="3000" spc="80" dirty="0">
              <a:solidFill>
                <a:srgbClr val="E5E9D0"/>
              </a:solidFill>
              <a:latin typeface="Hardwick WF" pitchFamily="2" charset="0"/>
            </a:endParaRPr>
          </a:p>
        </p:txBody>
      </p:sp>
      <p:sp>
        <p:nvSpPr>
          <p:cNvPr id="2" name="Rounded Rectangle 1">
            <a:extLst>
              <a:ext uri="{FF2B5EF4-FFF2-40B4-BE49-F238E27FC236}">
                <a16:creationId xmlns:a16="http://schemas.microsoft.com/office/drawing/2014/main" id="{618CF6EF-7EF1-3530-867A-B85F165FB94E}"/>
              </a:ext>
            </a:extLst>
          </p:cNvPr>
          <p:cNvSpPr/>
          <p:nvPr/>
        </p:nvSpPr>
        <p:spPr>
          <a:xfrm>
            <a:off x="420344" y="4230652"/>
            <a:ext cx="5575938" cy="1943232"/>
          </a:xfrm>
          <a:prstGeom prst="roundRect">
            <a:avLst>
              <a:gd name="adj" fmla="val 10692"/>
            </a:avLst>
          </a:prstGeom>
          <a:solidFill>
            <a:srgbClr val="161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35" name="TextBox 9634">
            <a:extLst>
              <a:ext uri="{FF2B5EF4-FFF2-40B4-BE49-F238E27FC236}">
                <a16:creationId xmlns:a16="http://schemas.microsoft.com/office/drawing/2014/main" id="{4468C309-3061-3E69-30CC-39CC01448C1D}"/>
              </a:ext>
            </a:extLst>
          </p:cNvPr>
          <p:cNvSpPr txBox="1"/>
          <p:nvPr/>
        </p:nvSpPr>
        <p:spPr>
          <a:xfrm>
            <a:off x="1816148" y="4363653"/>
            <a:ext cx="1906683" cy="707886"/>
          </a:xfrm>
          <a:prstGeom prst="rect">
            <a:avLst/>
          </a:prstGeom>
          <a:noFill/>
        </p:spPr>
        <p:txBody>
          <a:bodyPr wrap="square">
            <a:spAutoFit/>
          </a:bodyPr>
          <a:lstStyle/>
          <a:p>
            <a:pPr algn="ctr"/>
            <a:r>
              <a:rPr lang="en-US" sz="4000" spc="40">
                <a:solidFill>
                  <a:srgbClr val="FF7452"/>
                </a:solidFill>
                <a:latin typeface="Hardwick WF" pitchFamily="2" charset="0"/>
              </a:rPr>
              <a:t>75% </a:t>
            </a:r>
            <a:endParaRPr lang="en-US" sz="4000" dirty="0"/>
          </a:p>
        </p:txBody>
      </p:sp>
      <p:sp>
        <p:nvSpPr>
          <p:cNvPr id="5" name="Rounded Rectangle 4">
            <a:extLst>
              <a:ext uri="{FF2B5EF4-FFF2-40B4-BE49-F238E27FC236}">
                <a16:creationId xmlns:a16="http://schemas.microsoft.com/office/drawing/2014/main" id="{CBA63568-B19A-1263-384F-F5D2F244F2CF}"/>
              </a:ext>
            </a:extLst>
          </p:cNvPr>
          <p:cNvSpPr/>
          <p:nvPr/>
        </p:nvSpPr>
        <p:spPr>
          <a:xfrm>
            <a:off x="6168196" y="4224818"/>
            <a:ext cx="5575938" cy="1943232"/>
          </a:xfrm>
          <a:prstGeom prst="roundRect">
            <a:avLst>
              <a:gd name="adj" fmla="val 10295"/>
            </a:avLst>
          </a:prstGeom>
          <a:solidFill>
            <a:srgbClr val="161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405E3BC3-2A8B-FB9E-674A-5E968D1058DA}"/>
              </a:ext>
            </a:extLst>
          </p:cNvPr>
          <p:cNvSpPr txBox="1"/>
          <p:nvPr/>
        </p:nvSpPr>
        <p:spPr>
          <a:xfrm>
            <a:off x="6080344" y="4497082"/>
            <a:ext cx="5777799" cy="1438855"/>
          </a:xfrm>
          <a:prstGeom prst="rect">
            <a:avLst/>
          </a:prstGeom>
          <a:noFill/>
        </p:spPr>
        <p:txBody>
          <a:bodyPr wrap="square">
            <a:spAutoFit/>
          </a:bodyPr>
          <a:lstStyle/>
          <a:p>
            <a:pPr algn="ctr">
              <a:lnSpc>
                <a:spcPct val="150000"/>
              </a:lnSpc>
            </a:pPr>
            <a:r>
              <a:rPr lang="en-US" sz="2000" spc="40" dirty="0">
                <a:solidFill>
                  <a:srgbClr val="E5E9D0"/>
                </a:solidFill>
                <a:latin typeface="Avenir Next" panose="020B0503020202020204" pitchFamily="34" charset="0"/>
              </a:rPr>
              <a:t>Only                of residential land in the </a:t>
            </a:r>
          </a:p>
          <a:p>
            <a:pPr algn="ctr">
              <a:lnSpc>
                <a:spcPct val="150000"/>
              </a:lnSpc>
            </a:pPr>
            <a:r>
              <a:rPr lang="en-US" sz="2000" spc="40" dirty="0">
                <a:solidFill>
                  <a:srgbClr val="E5E9D0"/>
                </a:solidFill>
                <a:latin typeface="Avenir Next" panose="020B0503020202020204" pitchFamily="34" charset="0"/>
              </a:rPr>
              <a:t>median large American city is permitted </a:t>
            </a:r>
          </a:p>
          <a:p>
            <a:pPr algn="ctr">
              <a:lnSpc>
                <a:spcPct val="150000"/>
              </a:lnSpc>
            </a:pPr>
            <a:r>
              <a:rPr lang="en-US" sz="2000" spc="40" dirty="0">
                <a:solidFill>
                  <a:srgbClr val="E5E9D0"/>
                </a:solidFill>
                <a:latin typeface="Avenir Next" panose="020B0503020202020204" pitchFamily="34" charset="0"/>
              </a:rPr>
              <a:t>for apartment dwellers.</a:t>
            </a:r>
          </a:p>
        </p:txBody>
      </p:sp>
      <p:sp>
        <p:nvSpPr>
          <p:cNvPr id="9" name="TextBox 8">
            <a:extLst>
              <a:ext uri="{FF2B5EF4-FFF2-40B4-BE49-F238E27FC236}">
                <a16:creationId xmlns:a16="http://schemas.microsoft.com/office/drawing/2014/main" id="{5ECE6242-572B-53E6-88F3-378073E890E9}"/>
              </a:ext>
            </a:extLst>
          </p:cNvPr>
          <p:cNvSpPr txBox="1"/>
          <p:nvPr/>
        </p:nvSpPr>
        <p:spPr>
          <a:xfrm>
            <a:off x="6831116" y="4372301"/>
            <a:ext cx="1906683" cy="707886"/>
          </a:xfrm>
          <a:prstGeom prst="rect">
            <a:avLst/>
          </a:prstGeom>
          <a:noFill/>
        </p:spPr>
        <p:txBody>
          <a:bodyPr wrap="square">
            <a:spAutoFit/>
          </a:bodyPr>
          <a:lstStyle/>
          <a:p>
            <a:pPr algn="ctr"/>
            <a:r>
              <a:rPr lang="en-US" sz="4000" spc="40">
                <a:solidFill>
                  <a:srgbClr val="FF7452"/>
                </a:solidFill>
                <a:latin typeface="Hardwick WF" pitchFamily="2" charset="0"/>
              </a:rPr>
              <a:t>12% </a:t>
            </a:r>
            <a:endParaRPr lang="en-US" sz="4000" dirty="0"/>
          </a:p>
        </p:txBody>
      </p:sp>
      <p:cxnSp>
        <p:nvCxnSpPr>
          <p:cNvPr id="11" name="Straight Connector 10">
            <a:extLst>
              <a:ext uri="{FF2B5EF4-FFF2-40B4-BE49-F238E27FC236}">
                <a16:creationId xmlns:a16="http://schemas.microsoft.com/office/drawing/2014/main" id="{E96C4A82-6663-205D-A116-6423462871FD}"/>
              </a:ext>
            </a:extLst>
          </p:cNvPr>
          <p:cNvCxnSpPr>
            <a:cxnSpLocks/>
          </p:cNvCxnSpPr>
          <p:nvPr/>
        </p:nvCxnSpPr>
        <p:spPr>
          <a:xfrm flipV="1">
            <a:off x="646695" y="1509021"/>
            <a:ext cx="0" cy="513470"/>
          </a:xfrm>
          <a:prstGeom prst="line">
            <a:avLst/>
          </a:prstGeom>
          <a:ln w="57150">
            <a:solidFill>
              <a:srgbClr val="353435"/>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86C3419-7057-0014-CC84-031A44DCCF10}"/>
              </a:ext>
            </a:extLst>
          </p:cNvPr>
          <p:cNvSpPr txBox="1"/>
          <p:nvPr/>
        </p:nvSpPr>
        <p:spPr>
          <a:xfrm>
            <a:off x="755907" y="1484759"/>
            <a:ext cx="8945439" cy="584775"/>
          </a:xfrm>
          <a:prstGeom prst="rect">
            <a:avLst/>
          </a:prstGeom>
          <a:noFill/>
        </p:spPr>
        <p:txBody>
          <a:bodyPr wrap="square" rtlCol="0">
            <a:spAutoFit/>
          </a:bodyPr>
          <a:lstStyle/>
          <a:p>
            <a:r>
              <a:rPr lang="en-US" sz="1600" i="1" dirty="0">
                <a:solidFill>
                  <a:schemeClr val="bg1"/>
                </a:solidFill>
                <a:latin typeface="Courier New" panose="02070309020205020404" pitchFamily="49" charset="0"/>
                <a:cs typeface="Courier New" panose="02070309020205020404" pitchFamily="49" charset="0"/>
              </a:rPr>
              <a:t>Zoning laws govern what kinds of properties can be built in a community, controlling who gets in and who does not.</a:t>
            </a:r>
          </a:p>
        </p:txBody>
      </p:sp>
      <p:sp>
        <p:nvSpPr>
          <p:cNvPr id="7" name="TextBox 6">
            <a:extLst>
              <a:ext uri="{FF2B5EF4-FFF2-40B4-BE49-F238E27FC236}">
                <a16:creationId xmlns:a16="http://schemas.microsoft.com/office/drawing/2014/main" id="{414589FB-F97F-B23A-CC17-0CB513F35557}"/>
              </a:ext>
            </a:extLst>
          </p:cNvPr>
          <p:cNvSpPr txBox="1"/>
          <p:nvPr/>
        </p:nvSpPr>
        <p:spPr>
          <a:xfrm>
            <a:off x="11250335" y="6399063"/>
            <a:ext cx="1431721"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114</a:t>
            </a:r>
          </a:p>
        </p:txBody>
      </p:sp>
      <p:sp>
        <p:nvSpPr>
          <p:cNvPr id="10" name="TextBox 9">
            <a:extLst>
              <a:ext uri="{FF2B5EF4-FFF2-40B4-BE49-F238E27FC236}">
                <a16:creationId xmlns:a16="http://schemas.microsoft.com/office/drawing/2014/main" id="{A2347A45-5DF8-1453-1429-9B8799544A9E}"/>
              </a:ext>
            </a:extLst>
          </p:cNvPr>
          <p:cNvSpPr txBox="1"/>
          <p:nvPr/>
        </p:nvSpPr>
        <p:spPr>
          <a:xfrm>
            <a:off x="286693" y="4470312"/>
            <a:ext cx="5824744" cy="1438855"/>
          </a:xfrm>
          <a:prstGeom prst="rect">
            <a:avLst/>
          </a:prstGeom>
          <a:noFill/>
        </p:spPr>
        <p:txBody>
          <a:bodyPr wrap="square">
            <a:spAutoFit/>
          </a:bodyPr>
          <a:lstStyle/>
          <a:p>
            <a:pPr algn="ctr">
              <a:lnSpc>
                <a:spcPct val="150000"/>
              </a:lnSpc>
            </a:pPr>
            <a:r>
              <a:rPr lang="en-US" sz="2000" spc="40" dirty="0">
                <a:solidFill>
                  <a:srgbClr val="E5E9D0"/>
                </a:solidFill>
                <a:latin typeface="Avenir Next" panose="020B0503020202020204" pitchFamily="34" charset="0"/>
              </a:rPr>
              <a:t>On roughly                   of residential land, </a:t>
            </a:r>
          </a:p>
          <a:p>
            <a:pPr algn="ctr">
              <a:lnSpc>
                <a:spcPct val="150000"/>
              </a:lnSpc>
            </a:pPr>
            <a:r>
              <a:rPr lang="en-US" sz="2000" spc="40" dirty="0">
                <a:solidFill>
                  <a:srgbClr val="E5E9D0"/>
                </a:solidFill>
                <a:latin typeface="Avenir Next" panose="020B0503020202020204" pitchFamily="34" charset="0"/>
              </a:rPr>
              <a:t>it is </a:t>
            </a:r>
            <a:r>
              <a:rPr lang="en-US" sz="2000" b="1" i="1" spc="40" dirty="0">
                <a:solidFill>
                  <a:srgbClr val="E5E9D0"/>
                </a:solidFill>
                <a:latin typeface="Avenir Next" panose="020B0503020202020204" pitchFamily="34" charset="0"/>
              </a:rPr>
              <a:t>illegal</a:t>
            </a:r>
            <a:r>
              <a:rPr lang="en-US" sz="2000" spc="40" dirty="0">
                <a:solidFill>
                  <a:srgbClr val="E5E9D0"/>
                </a:solidFill>
                <a:latin typeface="Avenir Next" panose="020B0503020202020204" pitchFamily="34" charset="0"/>
              </a:rPr>
              <a:t> to build anything except single-family detached houses.</a:t>
            </a:r>
          </a:p>
        </p:txBody>
      </p:sp>
      <p:sp>
        <p:nvSpPr>
          <p:cNvPr id="13" name="TextBox 12">
            <a:extLst>
              <a:ext uri="{FF2B5EF4-FFF2-40B4-BE49-F238E27FC236}">
                <a16:creationId xmlns:a16="http://schemas.microsoft.com/office/drawing/2014/main" id="{5D0A06F6-742C-908D-6831-62CD4AA344D8}"/>
              </a:ext>
            </a:extLst>
          </p:cNvPr>
          <p:cNvSpPr txBox="1"/>
          <p:nvPr/>
        </p:nvSpPr>
        <p:spPr>
          <a:xfrm>
            <a:off x="26987" y="6542901"/>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892414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CC21BAD6-D3BF-A8D1-21BF-13FCE159547F}"/>
              </a:ext>
            </a:extLst>
          </p:cNvPr>
          <p:cNvSpPr/>
          <p:nvPr/>
        </p:nvSpPr>
        <p:spPr>
          <a:xfrm>
            <a:off x="5344002" y="1056105"/>
            <a:ext cx="70718" cy="517358"/>
          </a:xfrm>
          <a:custGeom>
            <a:avLst/>
            <a:gdLst>
              <a:gd name="connsiteX0" fmla="*/ 51856 w 142939"/>
              <a:gd name="connsiteY0" fmla="*/ 0 h 517358"/>
              <a:gd name="connsiteX1" fmla="*/ 3730 w 142939"/>
              <a:gd name="connsiteY1" fmla="*/ 184484 h 517358"/>
              <a:gd name="connsiteX2" fmla="*/ 140088 w 142939"/>
              <a:gd name="connsiteY2" fmla="*/ 300789 h 517358"/>
              <a:gd name="connsiteX3" fmla="*/ 91961 w 142939"/>
              <a:gd name="connsiteY3" fmla="*/ 449179 h 517358"/>
              <a:gd name="connsiteX4" fmla="*/ 39824 w 142939"/>
              <a:gd name="connsiteY4" fmla="*/ 517358 h 517358"/>
              <a:gd name="connsiteX0" fmla="*/ 15367 w 104142"/>
              <a:gd name="connsiteY0" fmla="*/ 0 h 517358"/>
              <a:gd name="connsiteX1" fmla="*/ 22779 w 104142"/>
              <a:gd name="connsiteY1" fmla="*/ 162712 h 517358"/>
              <a:gd name="connsiteX2" fmla="*/ 103599 w 104142"/>
              <a:gd name="connsiteY2" fmla="*/ 300789 h 517358"/>
              <a:gd name="connsiteX3" fmla="*/ 55472 w 104142"/>
              <a:gd name="connsiteY3" fmla="*/ 449179 h 517358"/>
              <a:gd name="connsiteX4" fmla="*/ 3335 w 104142"/>
              <a:gd name="connsiteY4" fmla="*/ 517358 h 517358"/>
              <a:gd name="connsiteX0" fmla="*/ 15367 w 127115"/>
              <a:gd name="connsiteY0" fmla="*/ 0 h 517358"/>
              <a:gd name="connsiteX1" fmla="*/ 22779 w 127115"/>
              <a:gd name="connsiteY1" fmla="*/ 162712 h 517358"/>
              <a:gd name="connsiteX2" fmla="*/ 103599 w 127115"/>
              <a:gd name="connsiteY2" fmla="*/ 300789 h 517358"/>
              <a:gd name="connsiteX3" fmla="*/ 120268 w 127115"/>
              <a:gd name="connsiteY3" fmla="*/ 449179 h 517358"/>
              <a:gd name="connsiteX4" fmla="*/ 3335 w 127115"/>
              <a:gd name="connsiteY4" fmla="*/ 517358 h 517358"/>
              <a:gd name="connsiteX0" fmla="*/ 15367 w 120268"/>
              <a:gd name="connsiteY0" fmla="*/ 0 h 517358"/>
              <a:gd name="connsiteX1" fmla="*/ 22779 w 120268"/>
              <a:gd name="connsiteY1" fmla="*/ 162712 h 517358"/>
              <a:gd name="connsiteX2" fmla="*/ 103599 w 120268"/>
              <a:gd name="connsiteY2" fmla="*/ 300789 h 517358"/>
              <a:gd name="connsiteX3" fmla="*/ 120268 w 120268"/>
              <a:gd name="connsiteY3" fmla="*/ 449179 h 517358"/>
              <a:gd name="connsiteX4" fmla="*/ 3335 w 120268"/>
              <a:gd name="connsiteY4" fmla="*/ 517358 h 517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68" h="517358">
                <a:moveTo>
                  <a:pt x="15367" y="0"/>
                </a:moveTo>
                <a:cubicBezTo>
                  <a:pt x="-16049" y="67176"/>
                  <a:pt x="8074" y="112581"/>
                  <a:pt x="22779" y="162712"/>
                </a:cubicBezTo>
                <a:cubicBezTo>
                  <a:pt x="37484" y="212843"/>
                  <a:pt x="87351" y="253045"/>
                  <a:pt x="103599" y="300789"/>
                </a:cubicBezTo>
                <a:cubicBezTo>
                  <a:pt x="119847" y="348534"/>
                  <a:pt x="-29639" y="445741"/>
                  <a:pt x="120268" y="449179"/>
                </a:cubicBezTo>
                <a:cubicBezTo>
                  <a:pt x="103557" y="485274"/>
                  <a:pt x="21048" y="501316"/>
                  <a:pt x="3335" y="517358"/>
                </a:cubicBezTo>
              </a:path>
            </a:pathLst>
          </a:custGeom>
          <a:noFill/>
          <a:ln w="19050">
            <a:solidFill>
              <a:srgbClr val="FF72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4">
            <a:extLst>
              <a:ext uri="{FF2B5EF4-FFF2-40B4-BE49-F238E27FC236}">
                <a16:creationId xmlns:a16="http://schemas.microsoft.com/office/drawing/2014/main" id="{188D0F35-F8FB-0211-4A5D-F7B8934A4E35}"/>
              </a:ext>
            </a:extLst>
          </p:cNvPr>
          <p:cNvSpPr/>
          <p:nvPr/>
        </p:nvSpPr>
        <p:spPr>
          <a:xfrm>
            <a:off x="6971551" y="1042037"/>
            <a:ext cx="51027" cy="545493"/>
          </a:xfrm>
          <a:custGeom>
            <a:avLst/>
            <a:gdLst>
              <a:gd name="connsiteX0" fmla="*/ 51856 w 142939"/>
              <a:gd name="connsiteY0" fmla="*/ 0 h 517358"/>
              <a:gd name="connsiteX1" fmla="*/ 3730 w 142939"/>
              <a:gd name="connsiteY1" fmla="*/ 184484 h 517358"/>
              <a:gd name="connsiteX2" fmla="*/ 140088 w 142939"/>
              <a:gd name="connsiteY2" fmla="*/ 300789 h 517358"/>
              <a:gd name="connsiteX3" fmla="*/ 91961 w 142939"/>
              <a:gd name="connsiteY3" fmla="*/ 449179 h 517358"/>
              <a:gd name="connsiteX4" fmla="*/ 39824 w 142939"/>
              <a:gd name="connsiteY4" fmla="*/ 517358 h 517358"/>
              <a:gd name="connsiteX0" fmla="*/ 15367 w 104142"/>
              <a:gd name="connsiteY0" fmla="*/ 0 h 517358"/>
              <a:gd name="connsiteX1" fmla="*/ 22779 w 104142"/>
              <a:gd name="connsiteY1" fmla="*/ 162712 h 517358"/>
              <a:gd name="connsiteX2" fmla="*/ 103599 w 104142"/>
              <a:gd name="connsiteY2" fmla="*/ 300789 h 517358"/>
              <a:gd name="connsiteX3" fmla="*/ 55472 w 104142"/>
              <a:gd name="connsiteY3" fmla="*/ 449179 h 517358"/>
              <a:gd name="connsiteX4" fmla="*/ 3335 w 104142"/>
              <a:gd name="connsiteY4" fmla="*/ 517358 h 517358"/>
              <a:gd name="connsiteX0" fmla="*/ 15367 w 127115"/>
              <a:gd name="connsiteY0" fmla="*/ 0 h 517358"/>
              <a:gd name="connsiteX1" fmla="*/ 22779 w 127115"/>
              <a:gd name="connsiteY1" fmla="*/ 162712 h 517358"/>
              <a:gd name="connsiteX2" fmla="*/ 103599 w 127115"/>
              <a:gd name="connsiteY2" fmla="*/ 300789 h 517358"/>
              <a:gd name="connsiteX3" fmla="*/ 120268 w 127115"/>
              <a:gd name="connsiteY3" fmla="*/ 449179 h 517358"/>
              <a:gd name="connsiteX4" fmla="*/ 3335 w 127115"/>
              <a:gd name="connsiteY4" fmla="*/ 517358 h 517358"/>
              <a:gd name="connsiteX0" fmla="*/ 15367 w 120268"/>
              <a:gd name="connsiteY0" fmla="*/ 0 h 517358"/>
              <a:gd name="connsiteX1" fmla="*/ 22779 w 120268"/>
              <a:gd name="connsiteY1" fmla="*/ 162712 h 517358"/>
              <a:gd name="connsiteX2" fmla="*/ 103599 w 120268"/>
              <a:gd name="connsiteY2" fmla="*/ 300789 h 517358"/>
              <a:gd name="connsiteX3" fmla="*/ 120268 w 120268"/>
              <a:gd name="connsiteY3" fmla="*/ 449179 h 517358"/>
              <a:gd name="connsiteX4" fmla="*/ 3335 w 120268"/>
              <a:gd name="connsiteY4" fmla="*/ 517358 h 517358"/>
              <a:gd name="connsiteX0" fmla="*/ 12032 w 116933"/>
              <a:gd name="connsiteY0" fmla="*/ 0 h 517358"/>
              <a:gd name="connsiteX1" fmla="*/ 102751 w 116933"/>
              <a:gd name="connsiteY1" fmla="*/ 168155 h 517358"/>
              <a:gd name="connsiteX2" fmla="*/ 100264 w 116933"/>
              <a:gd name="connsiteY2" fmla="*/ 300789 h 517358"/>
              <a:gd name="connsiteX3" fmla="*/ 116933 w 116933"/>
              <a:gd name="connsiteY3" fmla="*/ 449179 h 517358"/>
              <a:gd name="connsiteX4" fmla="*/ 0 w 116933"/>
              <a:gd name="connsiteY4" fmla="*/ 517358 h 517358"/>
              <a:gd name="connsiteX0" fmla="*/ 23047 w 127948"/>
              <a:gd name="connsiteY0" fmla="*/ 0 h 517358"/>
              <a:gd name="connsiteX1" fmla="*/ 113766 w 127948"/>
              <a:gd name="connsiteY1" fmla="*/ 168155 h 517358"/>
              <a:gd name="connsiteX2" fmla="*/ 202 w 127948"/>
              <a:gd name="connsiteY2" fmla="*/ 306232 h 517358"/>
              <a:gd name="connsiteX3" fmla="*/ 127948 w 127948"/>
              <a:gd name="connsiteY3" fmla="*/ 449179 h 517358"/>
              <a:gd name="connsiteX4" fmla="*/ 11015 w 127948"/>
              <a:gd name="connsiteY4" fmla="*/ 517358 h 517358"/>
              <a:gd name="connsiteX0" fmla="*/ 12032 w 116933"/>
              <a:gd name="connsiteY0" fmla="*/ 0 h 517358"/>
              <a:gd name="connsiteX1" fmla="*/ 102751 w 116933"/>
              <a:gd name="connsiteY1" fmla="*/ 168155 h 517358"/>
              <a:gd name="connsiteX2" fmla="*/ 53983 w 116933"/>
              <a:gd name="connsiteY2" fmla="*/ 338889 h 517358"/>
              <a:gd name="connsiteX3" fmla="*/ 116933 w 116933"/>
              <a:gd name="connsiteY3" fmla="*/ 449179 h 517358"/>
              <a:gd name="connsiteX4" fmla="*/ 0 w 116933"/>
              <a:gd name="connsiteY4" fmla="*/ 517358 h 517358"/>
              <a:gd name="connsiteX0" fmla="*/ 12032 w 116933"/>
              <a:gd name="connsiteY0" fmla="*/ 0 h 517358"/>
              <a:gd name="connsiteX1" fmla="*/ 56469 w 116933"/>
              <a:gd name="connsiteY1" fmla="*/ 184484 h 517358"/>
              <a:gd name="connsiteX2" fmla="*/ 53983 w 116933"/>
              <a:gd name="connsiteY2" fmla="*/ 338889 h 517358"/>
              <a:gd name="connsiteX3" fmla="*/ 116933 w 116933"/>
              <a:gd name="connsiteY3" fmla="*/ 449179 h 517358"/>
              <a:gd name="connsiteX4" fmla="*/ 0 w 116933"/>
              <a:gd name="connsiteY4" fmla="*/ 517358 h 517358"/>
              <a:gd name="connsiteX0" fmla="*/ 30471 w 135372"/>
              <a:gd name="connsiteY0" fmla="*/ 0 h 517358"/>
              <a:gd name="connsiteX1" fmla="*/ 3135 w 135372"/>
              <a:gd name="connsiteY1" fmla="*/ 219653 h 517358"/>
              <a:gd name="connsiteX2" fmla="*/ 72422 w 135372"/>
              <a:gd name="connsiteY2" fmla="*/ 338889 h 517358"/>
              <a:gd name="connsiteX3" fmla="*/ 135372 w 135372"/>
              <a:gd name="connsiteY3" fmla="*/ 449179 h 517358"/>
              <a:gd name="connsiteX4" fmla="*/ 18439 w 135372"/>
              <a:gd name="connsiteY4" fmla="*/ 517358 h 517358"/>
              <a:gd name="connsiteX0" fmla="*/ 161212 w 161212"/>
              <a:gd name="connsiteY0" fmla="*/ 0 h 531425"/>
              <a:gd name="connsiteX1" fmla="*/ 2291 w 161212"/>
              <a:gd name="connsiteY1" fmla="*/ 233720 h 531425"/>
              <a:gd name="connsiteX2" fmla="*/ 71578 w 161212"/>
              <a:gd name="connsiteY2" fmla="*/ 352956 h 531425"/>
              <a:gd name="connsiteX3" fmla="*/ 134528 w 161212"/>
              <a:gd name="connsiteY3" fmla="*/ 463246 h 531425"/>
              <a:gd name="connsiteX4" fmla="*/ 17595 w 161212"/>
              <a:gd name="connsiteY4" fmla="*/ 531425 h 531425"/>
              <a:gd name="connsiteX0" fmla="*/ 143617 w 143617"/>
              <a:gd name="connsiteY0" fmla="*/ 0 h 531425"/>
              <a:gd name="connsiteX1" fmla="*/ 68432 w 143617"/>
              <a:gd name="connsiteY1" fmla="*/ 240754 h 531425"/>
              <a:gd name="connsiteX2" fmla="*/ 53983 w 143617"/>
              <a:gd name="connsiteY2" fmla="*/ 352956 h 531425"/>
              <a:gd name="connsiteX3" fmla="*/ 116933 w 143617"/>
              <a:gd name="connsiteY3" fmla="*/ 463246 h 531425"/>
              <a:gd name="connsiteX4" fmla="*/ 0 w 143617"/>
              <a:gd name="connsiteY4" fmla="*/ 531425 h 531425"/>
              <a:gd name="connsiteX0" fmla="*/ 143617 w 143617"/>
              <a:gd name="connsiteY0" fmla="*/ 0 h 531425"/>
              <a:gd name="connsiteX1" fmla="*/ 68432 w 143617"/>
              <a:gd name="connsiteY1" fmla="*/ 240754 h 531425"/>
              <a:gd name="connsiteX2" fmla="*/ 137719 w 143617"/>
              <a:gd name="connsiteY2" fmla="*/ 367024 h 531425"/>
              <a:gd name="connsiteX3" fmla="*/ 116933 w 143617"/>
              <a:gd name="connsiteY3" fmla="*/ 463246 h 531425"/>
              <a:gd name="connsiteX4" fmla="*/ 0 w 143617"/>
              <a:gd name="connsiteY4" fmla="*/ 531425 h 531425"/>
              <a:gd name="connsiteX0" fmla="*/ 86780 w 86780"/>
              <a:gd name="connsiteY0" fmla="*/ 0 h 545493"/>
              <a:gd name="connsiteX1" fmla="*/ 11595 w 86780"/>
              <a:gd name="connsiteY1" fmla="*/ 240754 h 545493"/>
              <a:gd name="connsiteX2" fmla="*/ 80882 w 86780"/>
              <a:gd name="connsiteY2" fmla="*/ 367024 h 545493"/>
              <a:gd name="connsiteX3" fmla="*/ 60096 w 86780"/>
              <a:gd name="connsiteY3" fmla="*/ 463246 h 545493"/>
              <a:gd name="connsiteX4" fmla="*/ 50824 w 86780"/>
              <a:gd name="connsiteY4" fmla="*/ 545493 h 545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80" h="545493">
                <a:moveTo>
                  <a:pt x="86780" y="0"/>
                </a:moveTo>
                <a:cubicBezTo>
                  <a:pt x="55364" y="67176"/>
                  <a:pt x="12578" y="179583"/>
                  <a:pt x="11595" y="240754"/>
                </a:cubicBezTo>
                <a:cubicBezTo>
                  <a:pt x="10612" y="301925"/>
                  <a:pt x="72799" y="329942"/>
                  <a:pt x="80882" y="367024"/>
                </a:cubicBezTo>
                <a:cubicBezTo>
                  <a:pt x="88965" y="404106"/>
                  <a:pt x="-89811" y="459808"/>
                  <a:pt x="60096" y="463246"/>
                </a:cubicBezTo>
                <a:cubicBezTo>
                  <a:pt x="43385" y="499341"/>
                  <a:pt x="68537" y="529451"/>
                  <a:pt x="50824" y="545493"/>
                </a:cubicBezTo>
              </a:path>
            </a:pathLst>
          </a:custGeom>
          <a:noFill/>
          <a:ln w="19050">
            <a:solidFill>
              <a:srgbClr val="FF72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a:extLst>
              <a:ext uri="{FF2B5EF4-FFF2-40B4-BE49-F238E27FC236}">
                <a16:creationId xmlns:a16="http://schemas.microsoft.com/office/drawing/2014/main" id="{219D17E5-94D1-1CAC-E798-97BBC161097E}"/>
              </a:ext>
            </a:extLst>
          </p:cNvPr>
          <p:cNvSpPr/>
          <p:nvPr/>
        </p:nvSpPr>
        <p:spPr>
          <a:xfrm>
            <a:off x="1184246" y="393787"/>
            <a:ext cx="9843971" cy="869855"/>
          </a:xfrm>
          <a:prstGeom prst="roundRect">
            <a:avLst>
              <a:gd name="adj" fmla="val 5399"/>
            </a:avLst>
          </a:prstGeom>
          <a:solidFill>
            <a:srgbClr val="1B1B1B"/>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a:extLst>
              <a:ext uri="{FF2B5EF4-FFF2-40B4-BE49-F238E27FC236}">
                <a16:creationId xmlns:a16="http://schemas.microsoft.com/office/drawing/2014/main" id="{442A31CA-D91B-FAC6-F8FA-09994A4849D0}"/>
              </a:ext>
            </a:extLst>
          </p:cNvPr>
          <p:cNvSpPr/>
          <p:nvPr/>
        </p:nvSpPr>
        <p:spPr>
          <a:xfrm>
            <a:off x="1262998" y="459763"/>
            <a:ext cx="9676624"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CCA7FCF-09E3-6C8A-C5F9-ECC0FF2354E5}"/>
              </a:ext>
            </a:extLst>
          </p:cNvPr>
          <p:cNvSpPr txBox="1"/>
          <p:nvPr/>
        </p:nvSpPr>
        <p:spPr>
          <a:xfrm>
            <a:off x="72117" y="557141"/>
            <a:ext cx="12047765" cy="553998"/>
          </a:xfrm>
          <a:prstGeom prst="rect">
            <a:avLst/>
          </a:prstGeom>
          <a:noFill/>
        </p:spPr>
        <p:txBody>
          <a:bodyPr wrap="square" rtlCol="0">
            <a:spAutoFit/>
          </a:bodyPr>
          <a:lstStyle/>
          <a:p>
            <a:pPr algn="ctr"/>
            <a:r>
              <a:rPr lang="en-US" sz="3000" spc="80">
                <a:solidFill>
                  <a:srgbClr val="E5E9D0"/>
                </a:solidFill>
                <a:latin typeface="Hardwick WF" pitchFamily="2" charset="0"/>
              </a:rPr>
              <a:t>ZONING LAWS AS A MEANS OF SEGREGATION</a:t>
            </a:r>
            <a:endParaRPr lang="en-US" sz="3000" spc="80" dirty="0">
              <a:solidFill>
                <a:srgbClr val="E5E9D0"/>
              </a:solidFill>
              <a:latin typeface="Hardwick WF" pitchFamily="2" charset="0"/>
            </a:endParaRPr>
          </a:p>
        </p:txBody>
      </p:sp>
      <p:sp>
        <p:nvSpPr>
          <p:cNvPr id="9642" name="TextBox 9641">
            <a:extLst>
              <a:ext uri="{FF2B5EF4-FFF2-40B4-BE49-F238E27FC236}">
                <a16:creationId xmlns:a16="http://schemas.microsoft.com/office/drawing/2014/main" id="{1C982F41-CA21-8359-189E-B2B64176D8CA}"/>
              </a:ext>
            </a:extLst>
          </p:cNvPr>
          <p:cNvSpPr txBox="1"/>
          <p:nvPr/>
        </p:nvSpPr>
        <p:spPr>
          <a:xfrm>
            <a:off x="35045" y="3071400"/>
            <a:ext cx="4625582" cy="1086195"/>
          </a:xfrm>
          <a:prstGeom prst="rect">
            <a:avLst/>
          </a:prstGeom>
          <a:noFill/>
        </p:spPr>
        <p:txBody>
          <a:bodyPr wrap="square">
            <a:spAutoFit/>
          </a:bodyPr>
          <a:lstStyle/>
          <a:p>
            <a:pPr algn="ctr">
              <a:lnSpc>
                <a:spcPts val="2560"/>
              </a:lnSpc>
            </a:pPr>
            <a:r>
              <a:rPr lang="en-US" sz="1400" spc="40" dirty="0">
                <a:solidFill>
                  <a:schemeClr val="bg1"/>
                </a:solidFill>
                <a:latin typeface="Courier New" panose="02070309020205020404" pitchFamily="49" charset="0"/>
                <a:cs typeface="Courier New" panose="02070309020205020404" pitchFamily="49" charset="0"/>
              </a:rPr>
              <a:t>Racial zoning took the new name </a:t>
            </a:r>
          </a:p>
          <a:p>
            <a:pPr algn="ctr">
              <a:lnSpc>
                <a:spcPts val="2560"/>
              </a:lnSpc>
            </a:pPr>
            <a:r>
              <a:rPr lang="en-US" sz="1400" spc="40" dirty="0">
                <a:solidFill>
                  <a:schemeClr val="bg1"/>
                </a:solidFill>
                <a:latin typeface="Courier New" panose="02070309020205020404" pitchFamily="49" charset="0"/>
                <a:cs typeface="Courier New" panose="02070309020205020404" pitchFamily="49" charset="0"/>
              </a:rPr>
              <a:t>of </a:t>
            </a:r>
            <a:r>
              <a:rPr lang="en-US" sz="1400" i="1" spc="40" dirty="0">
                <a:solidFill>
                  <a:schemeClr val="bg1"/>
                </a:solidFill>
                <a:latin typeface="Courier New" panose="02070309020205020404" pitchFamily="49" charset="0"/>
                <a:cs typeface="Courier New" panose="02070309020205020404" pitchFamily="49" charset="0"/>
              </a:rPr>
              <a:t>“density zoning” </a:t>
            </a:r>
            <a:r>
              <a:rPr lang="en-US" sz="1400" spc="40" dirty="0">
                <a:solidFill>
                  <a:schemeClr val="bg1"/>
                </a:solidFill>
                <a:latin typeface="Courier New" panose="02070309020205020404" pitchFamily="49" charset="0"/>
                <a:cs typeface="Courier New" panose="02070309020205020404" pitchFamily="49" charset="0"/>
              </a:rPr>
              <a:t>after the </a:t>
            </a:r>
          </a:p>
          <a:p>
            <a:pPr algn="ctr">
              <a:lnSpc>
                <a:spcPts val="2560"/>
              </a:lnSpc>
            </a:pPr>
            <a:r>
              <a:rPr lang="en-US" sz="1400" spc="40" dirty="0">
                <a:solidFill>
                  <a:schemeClr val="bg1"/>
                </a:solidFill>
                <a:latin typeface="Courier New" panose="02070309020205020404" pitchFamily="49" charset="0"/>
                <a:cs typeface="Courier New" panose="02070309020205020404" pitchFamily="49" charset="0"/>
              </a:rPr>
              <a:t>1968 outlawing of segregation:</a:t>
            </a:r>
          </a:p>
        </p:txBody>
      </p:sp>
      <p:sp>
        <p:nvSpPr>
          <p:cNvPr id="9644" name="TextBox 9643">
            <a:extLst>
              <a:ext uri="{FF2B5EF4-FFF2-40B4-BE49-F238E27FC236}">
                <a16:creationId xmlns:a16="http://schemas.microsoft.com/office/drawing/2014/main" id="{3B0C6D6E-8B06-B45D-1C04-5961CB813F94}"/>
              </a:ext>
            </a:extLst>
          </p:cNvPr>
          <p:cNvSpPr txBox="1"/>
          <p:nvPr/>
        </p:nvSpPr>
        <p:spPr>
          <a:xfrm>
            <a:off x="-398370" y="4371745"/>
            <a:ext cx="3365104" cy="388568"/>
          </a:xfrm>
          <a:prstGeom prst="rect">
            <a:avLst/>
          </a:prstGeom>
          <a:noFill/>
        </p:spPr>
        <p:txBody>
          <a:bodyPr wrap="square">
            <a:spAutoFit/>
          </a:bodyPr>
          <a:lstStyle/>
          <a:p>
            <a:pPr algn="ctr">
              <a:lnSpc>
                <a:spcPct val="150000"/>
              </a:lnSpc>
            </a:pPr>
            <a:r>
              <a:rPr lang="en-US" sz="1400" spc="40" dirty="0">
                <a:solidFill>
                  <a:srgbClr val="E5E9D0"/>
                </a:solidFill>
                <a:latin typeface="Avenir Next Medium" panose="020B0503020202020204" pitchFamily="34" charset="0"/>
              </a:rPr>
              <a:t>“R-1 white district” </a:t>
            </a:r>
          </a:p>
        </p:txBody>
      </p:sp>
      <p:sp>
        <p:nvSpPr>
          <p:cNvPr id="9645" name="TextBox 9644">
            <a:extLst>
              <a:ext uri="{FF2B5EF4-FFF2-40B4-BE49-F238E27FC236}">
                <a16:creationId xmlns:a16="http://schemas.microsoft.com/office/drawing/2014/main" id="{23586678-A8BB-A551-C3BC-E7DCBADBC705}"/>
              </a:ext>
            </a:extLst>
          </p:cNvPr>
          <p:cNvSpPr txBox="1"/>
          <p:nvPr/>
        </p:nvSpPr>
        <p:spPr>
          <a:xfrm>
            <a:off x="1540764" y="4371745"/>
            <a:ext cx="3365105" cy="388568"/>
          </a:xfrm>
          <a:prstGeom prst="rect">
            <a:avLst/>
          </a:prstGeom>
          <a:noFill/>
        </p:spPr>
        <p:txBody>
          <a:bodyPr wrap="square">
            <a:spAutoFit/>
          </a:bodyPr>
          <a:lstStyle/>
          <a:p>
            <a:pPr algn="ctr">
              <a:lnSpc>
                <a:spcPct val="150000"/>
              </a:lnSpc>
            </a:pPr>
            <a:r>
              <a:rPr lang="en-US" sz="1400" spc="40" dirty="0">
                <a:solidFill>
                  <a:srgbClr val="E5E9D0"/>
                </a:solidFill>
                <a:latin typeface="Avenir Next Medium" panose="020B0503020202020204" pitchFamily="34" charset="0"/>
              </a:rPr>
              <a:t>“R-2 colored district” </a:t>
            </a:r>
          </a:p>
        </p:txBody>
      </p:sp>
      <p:sp>
        <p:nvSpPr>
          <p:cNvPr id="9646" name="Down Arrow 9645">
            <a:extLst>
              <a:ext uri="{FF2B5EF4-FFF2-40B4-BE49-F238E27FC236}">
                <a16:creationId xmlns:a16="http://schemas.microsoft.com/office/drawing/2014/main" id="{FE29C1FE-0711-B914-162A-AD74436B5550}"/>
              </a:ext>
            </a:extLst>
          </p:cNvPr>
          <p:cNvSpPr/>
          <p:nvPr/>
        </p:nvSpPr>
        <p:spPr>
          <a:xfrm>
            <a:off x="1138393" y="4947610"/>
            <a:ext cx="291580" cy="318424"/>
          </a:xfrm>
          <a:prstGeom prst="downArrow">
            <a:avLst>
              <a:gd name="adj1" fmla="val 30068"/>
              <a:gd name="adj2" fmla="val 54983"/>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47" name="TextBox 9646">
            <a:extLst>
              <a:ext uri="{FF2B5EF4-FFF2-40B4-BE49-F238E27FC236}">
                <a16:creationId xmlns:a16="http://schemas.microsoft.com/office/drawing/2014/main" id="{C2DDE59A-8A11-DE90-7C9A-05D279EDE130}"/>
              </a:ext>
            </a:extLst>
          </p:cNvPr>
          <p:cNvSpPr txBox="1"/>
          <p:nvPr/>
        </p:nvSpPr>
        <p:spPr>
          <a:xfrm>
            <a:off x="80032" y="5422787"/>
            <a:ext cx="2408301" cy="523220"/>
          </a:xfrm>
          <a:prstGeom prst="rect">
            <a:avLst/>
          </a:prstGeom>
          <a:noFill/>
        </p:spPr>
        <p:txBody>
          <a:bodyPr wrap="square">
            <a:spAutoFit/>
          </a:bodyPr>
          <a:lstStyle/>
          <a:p>
            <a:pPr algn="ctr"/>
            <a:r>
              <a:rPr lang="en-US" sz="1400" spc="40" dirty="0">
                <a:solidFill>
                  <a:srgbClr val="FF7452"/>
                </a:solidFill>
                <a:latin typeface="Avenir Next Medium" panose="020B0503020202020204" pitchFamily="34" charset="0"/>
              </a:rPr>
              <a:t>“R-1 dwelling </a:t>
            </a:r>
          </a:p>
          <a:p>
            <a:pPr algn="ctr"/>
            <a:r>
              <a:rPr lang="en-US" sz="1400" spc="40" dirty="0">
                <a:solidFill>
                  <a:srgbClr val="FF7452"/>
                </a:solidFill>
                <a:latin typeface="Avenir Next Medium" panose="020B0503020202020204" pitchFamily="34" charset="0"/>
              </a:rPr>
              <a:t>house district”</a:t>
            </a:r>
          </a:p>
        </p:txBody>
      </p:sp>
      <p:sp>
        <p:nvSpPr>
          <p:cNvPr id="9648" name="Down Arrow 9647">
            <a:extLst>
              <a:ext uri="{FF2B5EF4-FFF2-40B4-BE49-F238E27FC236}">
                <a16:creationId xmlns:a16="http://schemas.microsoft.com/office/drawing/2014/main" id="{2383B6A7-D452-18CF-F92B-1EED96F6FF28}"/>
              </a:ext>
            </a:extLst>
          </p:cNvPr>
          <p:cNvSpPr/>
          <p:nvPr/>
        </p:nvSpPr>
        <p:spPr>
          <a:xfrm>
            <a:off x="3039079" y="4947610"/>
            <a:ext cx="291580" cy="318424"/>
          </a:xfrm>
          <a:prstGeom prst="downArrow">
            <a:avLst>
              <a:gd name="adj1" fmla="val 30068"/>
              <a:gd name="adj2" fmla="val 54983"/>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49" name="TextBox 9648">
            <a:extLst>
              <a:ext uri="{FF2B5EF4-FFF2-40B4-BE49-F238E27FC236}">
                <a16:creationId xmlns:a16="http://schemas.microsoft.com/office/drawing/2014/main" id="{E6E0294B-B217-D392-35CC-5BD2BEF19B03}"/>
              </a:ext>
            </a:extLst>
          </p:cNvPr>
          <p:cNvSpPr txBox="1"/>
          <p:nvPr/>
        </p:nvSpPr>
        <p:spPr>
          <a:xfrm>
            <a:off x="1864266" y="5422787"/>
            <a:ext cx="2660416" cy="523220"/>
          </a:xfrm>
          <a:prstGeom prst="rect">
            <a:avLst/>
          </a:prstGeom>
          <a:noFill/>
        </p:spPr>
        <p:txBody>
          <a:bodyPr wrap="square">
            <a:spAutoFit/>
          </a:bodyPr>
          <a:lstStyle/>
          <a:p>
            <a:pPr algn="ctr"/>
            <a:r>
              <a:rPr lang="en-US" sz="1400" spc="40" dirty="0">
                <a:solidFill>
                  <a:srgbClr val="FF7452"/>
                </a:solidFill>
                <a:latin typeface="Avenir Next Medium" panose="020B0503020202020204" pitchFamily="34" charset="0"/>
              </a:rPr>
              <a:t>“R-2 apartment </a:t>
            </a:r>
          </a:p>
          <a:p>
            <a:pPr algn="ctr"/>
            <a:r>
              <a:rPr lang="en-US" sz="1400" spc="40" dirty="0">
                <a:solidFill>
                  <a:srgbClr val="FF7452"/>
                </a:solidFill>
                <a:latin typeface="Avenir Next Medium" panose="020B0503020202020204" pitchFamily="34" charset="0"/>
              </a:rPr>
              <a:t>house district”</a:t>
            </a:r>
          </a:p>
        </p:txBody>
      </p:sp>
      <p:grpSp>
        <p:nvGrpSpPr>
          <p:cNvPr id="7" name="Group 6">
            <a:extLst>
              <a:ext uri="{FF2B5EF4-FFF2-40B4-BE49-F238E27FC236}">
                <a16:creationId xmlns:a16="http://schemas.microsoft.com/office/drawing/2014/main" id="{F180DDBB-D8CD-3ABB-A1FB-9655A07DB3B0}"/>
              </a:ext>
            </a:extLst>
          </p:cNvPr>
          <p:cNvGrpSpPr/>
          <p:nvPr/>
        </p:nvGrpSpPr>
        <p:grpSpPr>
          <a:xfrm>
            <a:off x="1618980" y="1448188"/>
            <a:ext cx="9148655" cy="1020658"/>
            <a:chOff x="3257907" y="1197601"/>
            <a:chExt cx="6084917" cy="755210"/>
          </a:xfrm>
        </p:grpSpPr>
        <p:sp>
          <p:nvSpPr>
            <p:cNvPr id="8" name="Octagon 7">
              <a:extLst>
                <a:ext uri="{FF2B5EF4-FFF2-40B4-BE49-F238E27FC236}">
                  <a16:creationId xmlns:a16="http://schemas.microsoft.com/office/drawing/2014/main" id="{8D348D84-5209-677C-8E71-4D148AB4F71F}"/>
                </a:ext>
              </a:extLst>
            </p:cNvPr>
            <p:cNvSpPr/>
            <p:nvPr/>
          </p:nvSpPr>
          <p:spPr>
            <a:xfrm>
              <a:off x="3257907" y="1197601"/>
              <a:ext cx="6084917" cy="755210"/>
            </a:xfrm>
            <a:prstGeom prst="octagon">
              <a:avLst/>
            </a:prstGeom>
            <a:solidFill>
              <a:srgbClr val="191819"/>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ctagon 8">
              <a:extLst>
                <a:ext uri="{FF2B5EF4-FFF2-40B4-BE49-F238E27FC236}">
                  <a16:creationId xmlns:a16="http://schemas.microsoft.com/office/drawing/2014/main" id="{750AAF04-5B00-67E9-D6E5-2073A5208332}"/>
                </a:ext>
              </a:extLst>
            </p:cNvPr>
            <p:cNvSpPr/>
            <p:nvPr/>
          </p:nvSpPr>
          <p:spPr>
            <a:xfrm>
              <a:off x="3349456" y="1281724"/>
              <a:ext cx="5882928" cy="583360"/>
            </a:xfrm>
            <a:prstGeom prst="octagon">
              <a:avLst/>
            </a:prstGeom>
            <a:solidFill>
              <a:srgbClr val="201F20"/>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9">
            <a:extLst>
              <a:ext uri="{FF2B5EF4-FFF2-40B4-BE49-F238E27FC236}">
                <a16:creationId xmlns:a16="http://schemas.microsoft.com/office/drawing/2014/main" id="{8E22DE97-2F07-3FFD-66DD-A6DA72301DD5}"/>
              </a:ext>
            </a:extLst>
          </p:cNvPr>
          <p:cNvGrpSpPr/>
          <p:nvPr/>
        </p:nvGrpSpPr>
        <p:grpSpPr>
          <a:xfrm>
            <a:off x="2027666" y="1493772"/>
            <a:ext cx="1009576" cy="924618"/>
            <a:chOff x="376198" y="1113149"/>
            <a:chExt cx="869855" cy="869855"/>
          </a:xfrm>
        </p:grpSpPr>
        <p:pic>
          <p:nvPicPr>
            <p:cNvPr id="11" name="Graphic 10" descr="Key with solid fill">
              <a:extLst>
                <a:ext uri="{FF2B5EF4-FFF2-40B4-BE49-F238E27FC236}">
                  <a16:creationId xmlns:a16="http://schemas.microsoft.com/office/drawing/2014/main" id="{18E29DF0-900D-EC64-26B0-F10FB2FE6A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6198" y="1113149"/>
              <a:ext cx="869855" cy="869855"/>
            </a:xfrm>
            <a:prstGeom prst="rect">
              <a:avLst/>
            </a:prstGeom>
          </p:spPr>
        </p:pic>
        <p:sp>
          <p:nvSpPr>
            <p:cNvPr id="12" name="Snip Same Side Corner Rectangle 11">
              <a:extLst>
                <a:ext uri="{FF2B5EF4-FFF2-40B4-BE49-F238E27FC236}">
                  <a16:creationId xmlns:a16="http://schemas.microsoft.com/office/drawing/2014/main" id="{3B94ED22-3AC9-088D-FBA9-486E6F7B1D84}"/>
                </a:ext>
              </a:extLst>
            </p:cNvPr>
            <p:cNvSpPr/>
            <p:nvPr/>
          </p:nvSpPr>
          <p:spPr>
            <a:xfrm rot="16200000">
              <a:off x="384690" y="1357214"/>
              <a:ext cx="389827" cy="388244"/>
            </a:xfrm>
            <a:prstGeom prst="snip2SameRect">
              <a:avLst>
                <a:gd name="adj1" fmla="val 21679"/>
                <a:gd name="adj2" fmla="val 3659"/>
              </a:avLst>
            </a:prstGeom>
            <a:solidFill>
              <a:srgbClr val="FF72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a:extLst>
                <a:ext uri="{FF2B5EF4-FFF2-40B4-BE49-F238E27FC236}">
                  <a16:creationId xmlns:a16="http://schemas.microsoft.com/office/drawing/2014/main" id="{76BCC824-B6B1-0F70-6E0A-1D20FE42909F}"/>
                </a:ext>
              </a:extLst>
            </p:cNvPr>
            <p:cNvSpPr/>
            <p:nvPr/>
          </p:nvSpPr>
          <p:spPr>
            <a:xfrm>
              <a:off x="460075" y="1495245"/>
              <a:ext cx="74763" cy="103517"/>
            </a:xfrm>
            <a:prstGeom prst="roundRect">
              <a:avLst/>
            </a:prstGeom>
            <a:solidFill>
              <a:srgbClr val="1717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Box 15">
            <a:extLst>
              <a:ext uri="{FF2B5EF4-FFF2-40B4-BE49-F238E27FC236}">
                <a16:creationId xmlns:a16="http://schemas.microsoft.com/office/drawing/2014/main" id="{3783B8A4-9F73-AF6D-9EF1-A07A45E53798}"/>
              </a:ext>
            </a:extLst>
          </p:cNvPr>
          <p:cNvSpPr txBox="1"/>
          <p:nvPr/>
        </p:nvSpPr>
        <p:spPr>
          <a:xfrm>
            <a:off x="3110644" y="1540456"/>
            <a:ext cx="8131665" cy="762453"/>
          </a:xfrm>
          <a:prstGeom prst="rect">
            <a:avLst/>
          </a:prstGeom>
          <a:noFill/>
        </p:spPr>
        <p:txBody>
          <a:bodyPr wrap="square" rtlCol="0">
            <a:spAutoFit/>
          </a:bodyPr>
          <a:lstStyle/>
          <a:p>
            <a:pPr>
              <a:lnSpc>
                <a:spcPts val="2660"/>
              </a:lnSpc>
            </a:pPr>
            <a:r>
              <a:rPr lang="en-US" sz="1700" dirty="0">
                <a:solidFill>
                  <a:schemeClr val="bg1"/>
                </a:solidFill>
                <a:latin typeface="Avenir" panose="02000503020000020003" pitchFamily="2" charset="0"/>
              </a:rPr>
              <a:t>The law does not prohibit class-based discrimination, which tends to harm </a:t>
            </a:r>
          </a:p>
          <a:p>
            <a:pPr>
              <a:lnSpc>
                <a:spcPts val="2660"/>
              </a:lnSpc>
            </a:pPr>
            <a:r>
              <a:rPr lang="en-US" sz="1700" dirty="0">
                <a:solidFill>
                  <a:schemeClr val="bg1"/>
                </a:solidFill>
                <a:latin typeface="Avenir" panose="02000503020000020003" pitchFamily="2" charset="0"/>
              </a:rPr>
              <a:t>racial minorities more. This results in de facto racial discrimination. </a:t>
            </a:r>
          </a:p>
        </p:txBody>
      </p:sp>
      <p:grpSp>
        <p:nvGrpSpPr>
          <p:cNvPr id="41" name="Group 40">
            <a:extLst>
              <a:ext uri="{FF2B5EF4-FFF2-40B4-BE49-F238E27FC236}">
                <a16:creationId xmlns:a16="http://schemas.microsoft.com/office/drawing/2014/main" id="{6EEDF8C9-F1C9-649D-D785-D966027B7FA1}"/>
              </a:ext>
            </a:extLst>
          </p:cNvPr>
          <p:cNvGrpSpPr/>
          <p:nvPr/>
        </p:nvGrpSpPr>
        <p:grpSpPr>
          <a:xfrm>
            <a:off x="8578607" y="4137205"/>
            <a:ext cx="3285192" cy="2003032"/>
            <a:chOff x="8509017" y="4459152"/>
            <a:chExt cx="3285192" cy="2003032"/>
          </a:xfrm>
        </p:grpSpPr>
        <p:sp>
          <p:nvSpPr>
            <p:cNvPr id="19" name="Round Same Side Corner Rectangle 18">
              <a:extLst>
                <a:ext uri="{FF2B5EF4-FFF2-40B4-BE49-F238E27FC236}">
                  <a16:creationId xmlns:a16="http://schemas.microsoft.com/office/drawing/2014/main" id="{329CB289-EF04-635E-8DF0-CC639C7A2AA2}"/>
                </a:ext>
              </a:extLst>
            </p:cNvPr>
            <p:cNvSpPr/>
            <p:nvPr/>
          </p:nvSpPr>
          <p:spPr>
            <a:xfrm>
              <a:off x="9794492" y="5234164"/>
              <a:ext cx="727816" cy="877824"/>
            </a:xfrm>
            <a:prstGeom prst="round2SameRect">
              <a:avLst>
                <a:gd name="adj1" fmla="val 2362"/>
                <a:gd name="adj2" fmla="val 0"/>
              </a:avLst>
            </a:prstGeom>
            <a:solidFill>
              <a:srgbClr val="CAF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20" name="Round Same Side Corner Rectangle 19">
              <a:extLst>
                <a:ext uri="{FF2B5EF4-FFF2-40B4-BE49-F238E27FC236}">
                  <a16:creationId xmlns:a16="http://schemas.microsoft.com/office/drawing/2014/main" id="{6978D6BE-9061-D083-5667-863A5BE014E5}"/>
                </a:ext>
              </a:extLst>
            </p:cNvPr>
            <p:cNvSpPr/>
            <p:nvPr/>
          </p:nvSpPr>
          <p:spPr>
            <a:xfrm>
              <a:off x="10618552" y="4840972"/>
              <a:ext cx="727816" cy="1271016"/>
            </a:xfrm>
            <a:prstGeom prst="round2SameRect">
              <a:avLst>
                <a:gd name="adj1" fmla="val 2079"/>
                <a:gd name="adj2" fmla="val 0"/>
              </a:avLst>
            </a:prstGeom>
            <a:solidFill>
              <a:srgbClr val="FF79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21" name="Round Same Side Corner Rectangle 20">
              <a:extLst>
                <a:ext uri="{FF2B5EF4-FFF2-40B4-BE49-F238E27FC236}">
                  <a16:creationId xmlns:a16="http://schemas.microsoft.com/office/drawing/2014/main" id="{2FB36BE7-07F1-9F92-11D9-C5A520EDD833}"/>
                </a:ext>
              </a:extLst>
            </p:cNvPr>
            <p:cNvSpPr/>
            <p:nvPr/>
          </p:nvSpPr>
          <p:spPr>
            <a:xfrm>
              <a:off x="8970433" y="5742180"/>
              <a:ext cx="727816" cy="365760"/>
            </a:xfrm>
            <a:prstGeom prst="round2SameRect">
              <a:avLst>
                <a:gd name="adj1" fmla="val 2532"/>
                <a:gd name="adj2" fmla="val 0"/>
              </a:avLst>
            </a:prstGeom>
            <a:solidFill>
              <a:srgbClr val="F7F9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22" name="TextBox 21">
              <a:extLst>
                <a:ext uri="{FF2B5EF4-FFF2-40B4-BE49-F238E27FC236}">
                  <a16:creationId xmlns:a16="http://schemas.microsoft.com/office/drawing/2014/main" id="{C6EDE650-A6DA-4146-2BBB-7D66A69D353E}"/>
                </a:ext>
              </a:extLst>
            </p:cNvPr>
            <p:cNvSpPr txBox="1"/>
            <p:nvPr/>
          </p:nvSpPr>
          <p:spPr>
            <a:xfrm>
              <a:off x="10140454" y="4459152"/>
              <a:ext cx="1653755" cy="369332"/>
            </a:xfrm>
            <a:prstGeom prst="rect">
              <a:avLst/>
            </a:prstGeom>
            <a:noFill/>
          </p:spPr>
          <p:txBody>
            <a:bodyPr wrap="square" rtlCol="0">
              <a:spAutoFit/>
            </a:bodyPr>
            <a:lstStyle/>
            <a:p>
              <a:pPr algn="ctr"/>
              <a:r>
                <a:rPr lang="en-US" spc="40" dirty="0">
                  <a:solidFill>
                    <a:srgbClr val="FF7250"/>
                  </a:solidFill>
                  <a:latin typeface="Hardwick WF" pitchFamily="2" charset="0"/>
                </a:rPr>
                <a:t>25.2%</a:t>
              </a:r>
            </a:p>
          </p:txBody>
        </p:sp>
        <p:sp>
          <p:nvSpPr>
            <p:cNvPr id="23" name="TextBox 22">
              <a:extLst>
                <a:ext uri="{FF2B5EF4-FFF2-40B4-BE49-F238E27FC236}">
                  <a16:creationId xmlns:a16="http://schemas.microsoft.com/office/drawing/2014/main" id="{22B8AC6F-F047-CBF2-F25D-61DFD0E5D535}"/>
                </a:ext>
              </a:extLst>
            </p:cNvPr>
            <p:cNvSpPr txBox="1"/>
            <p:nvPr/>
          </p:nvSpPr>
          <p:spPr>
            <a:xfrm>
              <a:off x="9331522" y="4873806"/>
              <a:ext cx="1653755" cy="369332"/>
            </a:xfrm>
            <a:prstGeom prst="rect">
              <a:avLst/>
            </a:prstGeom>
            <a:noFill/>
          </p:spPr>
          <p:txBody>
            <a:bodyPr wrap="square" rtlCol="0">
              <a:spAutoFit/>
            </a:bodyPr>
            <a:lstStyle/>
            <a:p>
              <a:pPr algn="ctr"/>
              <a:r>
                <a:rPr lang="en-US" spc="40" dirty="0">
                  <a:solidFill>
                    <a:srgbClr val="CAFEFF"/>
                  </a:solidFill>
                  <a:latin typeface="Hardwick WF" pitchFamily="2" charset="0"/>
                </a:rPr>
                <a:t>17.4%</a:t>
              </a:r>
            </a:p>
          </p:txBody>
        </p:sp>
        <p:sp>
          <p:nvSpPr>
            <p:cNvPr id="24" name="TextBox 23">
              <a:extLst>
                <a:ext uri="{FF2B5EF4-FFF2-40B4-BE49-F238E27FC236}">
                  <a16:creationId xmlns:a16="http://schemas.microsoft.com/office/drawing/2014/main" id="{15558210-5AF4-BD90-30E2-B7BB6D036E37}"/>
                </a:ext>
              </a:extLst>
            </p:cNvPr>
            <p:cNvSpPr txBox="1"/>
            <p:nvPr/>
          </p:nvSpPr>
          <p:spPr>
            <a:xfrm>
              <a:off x="8509017" y="5391577"/>
              <a:ext cx="1653755" cy="369332"/>
            </a:xfrm>
            <a:prstGeom prst="rect">
              <a:avLst/>
            </a:prstGeom>
            <a:noFill/>
          </p:spPr>
          <p:txBody>
            <a:bodyPr wrap="square" rtlCol="0">
              <a:spAutoFit/>
            </a:bodyPr>
            <a:lstStyle/>
            <a:p>
              <a:pPr algn="ctr"/>
              <a:r>
                <a:rPr lang="en-US" spc="40" dirty="0">
                  <a:solidFill>
                    <a:srgbClr val="F7F9E3"/>
                  </a:solidFill>
                  <a:latin typeface="Hardwick WF" pitchFamily="2" charset="0"/>
                </a:rPr>
                <a:t>7.5%</a:t>
              </a:r>
            </a:p>
          </p:txBody>
        </p:sp>
        <p:sp>
          <p:nvSpPr>
            <p:cNvPr id="25" name="TextBox 24">
              <a:extLst>
                <a:ext uri="{FF2B5EF4-FFF2-40B4-BE49-F238E27FC236}">
                  <a16:creationId xmlns:a16="http://schemas.microsoft.com/office/drawing/2014/main" id="{811E2DAA-256B-0D0C-13AD-347F4FF88534}"/>
                </a:ext>
              </a:extLst>
            </p:cNvPr>
            <p:cNvSpPr txBox="1"/>
            <p:nvPr/>
          </p:nvSpPr>
          <p:spPr>
            <a:xfrm>
              <a:off x="8553570" y="6154407"/>
              <a:ext cx="1561541" cy="307777"/>
            </a:xfrm>
            <a:prstGeom prst="rect">
              <a:avLst/>
            </a:prstGeom>
            <a:noFill/>
          </p:spPr>
          <p:txBody>
            <a:bodyPr wrap="square" rtlCol="0">
              <a:spAutoFit/>
            </a:bodyPr>
            <a:lstStyle/>
            <a:p>
              <a:pPr algn="ctr"/>
              <a:r>
                <a:rPr lang="en-US" sz="1400" dirty="0">
                  <a:solidFill>
                    <a:srgbClr val="E5E9D0"/>
                  </a:solidFill>
                  <a:latin typeface="Avenir Medium" panose="02000503020000020003" pitchFamily="2" charset="0"/>
                </a:rPr>
                <a:t>White</a:t>
              </a:r>
            </a:p>
          </p:txBody>
        </p:sp>
        <p:sp>
          <p:nvSpPr>
            <p:cNvPr id="26" name="TextBox 25">
              <a:extLst>
                <a:ext uri="{FF2B5EF4-FFF2-40B4-BE49-F238E27FC236}">
                  <a16:creationId xmlns:a16="http://schemas.microsoft.com/office/drawing/2014/main" id="{24567AFE-3407-2414-E432-73EAA29C67DD}"/>
                </a:ext>
              </a:extLst>
            </p:cNvPr>
            <p:cNvSpPr txBox="1"/>
            <p:nvPr/>
          </p:nvSpPr>
          <p:spPr>
            <a:xfrm>
              <a:off x="9377629" y="6154407"/>
              <a:ext cx="1561541" cy="307777"/>
            </a:xfrm>
            <a:prstGeom prst="rect">
              <a:avLst/>
            </a:prstGeom>
            <a:noFill/>
          </p:spPr>
          <p:txBody>
            <a:bodyPr wrap="square" rtlCol="0">
              <a:spAutoFit/>
            </a:bodyPr>
            <a:lstStyle/>
            <a:p>
              <a:pPr algn="ctr"/>
              <a:r>
                <a:rPr lang="en-US" sz="1400" dirty="0">
                  <a:solidFill>
                    <a:srgbClr val="CAFEFF"/>
                  </a:solidFill>
                  <a:latin typeface="Avenir Medium" panose="02000503020000020003" pitchFamily="2" charset="0"/>
                </a:rPr>
                <a:t>Hisp.</a:t>
              </a:r>
            </a:p>
          </p:txBody>
        </p:sp>
        <p:sp>
          <p:nvSpPr>
            <p:cNvPr id="27" name="TextBox 26">
              <a:extLst>
                <a:ext uri="{FF2B5EF4-FFF2-40B4-BE49-F238E27FC236}">
                  <a16:creationId xmlns:a16="http://schemas.microsoft.com/office/drawing/2014/main" id="{F12A2CD2-B4EA-A42E-0E70-7DC8F0F81FC1}"/>
                </a:ext>
              </a:extLst>
            </p:cNvPr>
            <p:cNvSpPr txBox="1"/>
            <p:nvPr/>
          </p:nvSpPr>
          <p:spPr>
            <a:xfrm>
              <a:off x="10201689" y="6154407"/>
              <a:ext cx="1561541" cy="307777"/>
            </a:xfrm>
            <a:prstGeom prst="rect">
              <a:avLst/>
            </a:prstGeom>
            <a:noFill/>
          </p:spPr>
          <p:txBody>
            <a:bodyPr wrap="square" rtlCol="0">
              <a:spAutoFit/>
            </a:bodyPr>
            <a:lstStyle/>
            <a:p>
              <a:pPr algn="ctr"/>
              <a:r>
                <a:rPr lang="en-US" sz="1400" dirty="0">
                  <a:solidFill>
                    <a:srgbClr val="FF7956"/>
                  </a:solidFill>
                  <a:latin typeface="Avenir Medium" panose="02000503020000020003" pitchFamily="2" charset="0"/>
                </a:rPr>
                <a:t>Black</a:t>
              </a:r>
            </a:p>
          </p:txBody>
        </p:sp>
      </p:grpSp>
      <p:sp>
        <p:nvSpPr>
          <p:cNvPr id="28" name="TextBox 27">
            <a:extLst>
              <a:ext uri="{FF2B5EF4-FFF2-40B4-BE49-F238E27FC236}">
                <a16:creationId xmlns:a16="http://schemas.microsoft.com/office/drawing/2014/main" id="{2DA3ABC2-7D62-8155-17B9-6039E4619A2B}"/>
              </a:ext>
            </a:extLst>
          </p:cNvPr>
          <p:cNvSpPr txBox="1"/>
          <p:nvPr/>
        </p:nvSpPr>
        <p:spPr>
          <a:xfrm>
            <a:off x="8859160" y="6171031"/>
            <a:ext cx="3590307" cy="396262"/>
          </a:xfrm>
          <a:prstGeom prst="rect">
            <a:avLst/>
          </a:prstGeom>
          <a:noFill/>
        </p:spPr>
        <p:txBody>
          <a:bodyPr wrap="square">
            <a:spAutoFit/>
          </a:bodyPr>
          <a:lstStyle/>
          <a:p>
            <a:pPr>
              <a:lnSpc>
                <a:spcPts val="2560"/>
              </a:lnSpc>
            </a:pPr>
            <a:r>
              <a:rPr lang="en-US" sz="1400" spc="40" dirty="0">
                <a:solidFill>
                  <a:schemeClr val="bg1"/>
                </a:solidFill>
                <a:latin typeface="Avenir Next" panose="020B0503020202020204" pitchFamily="34" charset="0"/>
                <a:cs typeface="Courier New" panose="02070309020205020404" pitchFamily="49" charset="0"/>
              </a:rPr>
              <a:t>% living in high-poverty areas</a:t>
            </a:r>
          </a:p>
        </p:txBody>
      </p:sp>
      <p:sp>
        <p:nvSpPr>
          <p:cNvPr id="29" name="Rounded Rectangle 28">
            <a:extLst>
              <a:ext uri="{FF2B5EF4-FFF2-40B4-BE49-F238E27FC236}">
                <a16:creationId xmlns:a16="http://schemas.microsoft.com/office/drawing/2014/main" id="{F9B7A662-E424-78ED-EE4C-40B574E011F5}"/>
              </a:ext>
            </a:extLst>
          </p:cNvPr>
          <p:cNvSpPr/>
          <p:nvPr/>
        </p:nvSpPr>
        <p:spPr>
          <a:xfrm>
            <a:off x="4674268" y="3709240"/>
            <a:ext cx="3390341" cy="2396345"/>
          </a:xfrm>
          <a:prstGeom prst="roundRect">
            <a:avLst>
              <a:gd name="adj" fmla="val 6366"/>
            </a:avLst>
          </a:prstGeom>
          <a:solidFill>
            <a:srgbClr val="161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ounded Rectangle 30">
            <a:extLst>
              <a:ext uri="{FF2B5EF4-FFF2-40B4-BE49-F238E27FC236}">
                <a16:creationId xmlns:a16="http://schemas.microsoft.com/office/drawing/2014/main" id="{50974294-D9E4-1637-26AC-A36F43A95C71}"/>
              </a:ext>
            </a:extLst>
          </p:cNvPr>
          <p:cNvSpPr/>
          <p:nvPr/>
        </p:nvSpPr>
        <p:spPr>
          <a:xfrm>
            <a:off x="5566537" y="3553607"/>
            <a:ext cx="1497932" cy="475855"/>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TextBox 29">
            <a:extLst>
              <a:ext uri="{FF2B5EF4-FFF2-40B4-BE49-F238E27FC236}">
                <a16:creationId xmlns:a16="http://schemas.microsoft.com/office/drawing/2014/main" id="{968EE48F-A1B8-4C7A-0C87-4FA62A377A90}"/>
              </a:ext>
            </a:extLst>
          </p:cNvPr>
          <p:cNvSpPr txBox="1"/>
          <p:nvPr/>
        </p:nvSpPr>
        <p:spPr>
          <a:xfrm>
            <a:off x="4084503" y="2875964"/>
            <a:ext cx="4480649" cy="1106072"/>
          </a:xfrm>
          <a:prstGeom prst="rect">
            <a:avLst/>
          </a:prstGeom>
          <a:noFill/>
        </p:spPr>
        <p:txBody>
          <a:bodyPr wrap="square" rtlCol="0">
            <a:spAutoFit/>
          </a:bodyPr>
          <a:lstStyle/>
          <a:p>
            <a:pPr algn="ctr">
              <a:lnSpc>
                <a:spcPts val="2700"/>
              </a:lnSpc>
            </a:pPr>
            <a:r>
              <a:rPr lang="en-US" sz="1400" dirty="0">
                <a:solidFill>
                  <a:srgbClr val="FE7150"/>
                </a:solidFill>
                <a:latin typeface="Avenir Next Medium" panose="020B0503020202020204" pitchFamily="34" charset="0"/>
              </a:rPr>
              <a:t>How do such rules achieve segregation </a:t>
            </a:r>
          </a:p>
          <a:p>
            <a:pPr algn="ctr">
              <a:lnSpc>
                <a:spcPts val="2700"/>
              </a:lnSpc>
            </a:pPr>
            <a:r>
              <a:rPr lang="en-US" sz="1400" dirty="0">
                <a:solidFill>
                  <a:srgbClr val="FE7150"/>
                </a:solidFill>
                <a:latin typeface="Avenir Next Medium" panose="020B0503020202020204" pitchFamily="34" charset="0"/>
              </a:rPr>
              <a:t>even though explicit exclusion based on race is illegal? </a:t>
            </a:r>
          </a:p>
        </p:txBody>
      </p:sp>
      <p:sp>
        <p:nvSpPr>
          <p:cNvPr id="34" name="TextBox 33">
            <a:extLst>
              <a:ext uri="{FF2B5EF4-FFF2-40B4-BE49-F238E27FC236}">
                <a16:creationId xmlns:a16="http://schemas.microsoft.com/office/drawing/2014/main" id="{FDBF50DE-DEF1-5155-5B27-A0ED1A95456A}"/>
              </a:ext>
            </a:extLst>
          </p:cNvPr>
          <p:cNvSpPr txBox="1"/>
          <p:nvPr/>
        </p:nvSpPr>
        <p:spPr>
          <a:xfrm>
            <a:off x="5051451" y="4100598"/>
            <a:ext cx="3498947" cy="1722266"/>
          </a:xfrm>
          <a:prstGeom prst="rect">
            <a:avLst/>
          </a:prstGeom>
          <a:noFill/>
        </p:spPr>
        <p:txBody>
          <a:bodyPr wrap="square">
            <a:spAutoFit/>
          </a:bodyPr>
          <a:lstStyle/>
          <a:p>
            <a:pPr marL="171450" indent="-171450">
              <a:lnSpc>
                <a:spcPts val="2580"/>
              </a:lnSpc>
              <a:buFont typeface="Arial" panose="020B0604020202020204" pitchFamily="34" charset="0"/>
              <a:buChar char="•"/>
            </a:pPr>
            <a:r>
              <a:rPr lang="en-US" sz="1200" spc="40" dirty="0">
                <a:solidFill>
                  <a:srgbClr val="F7F9E3"/>
                </a:solidFill>
                <a:latin typeface="Avenir Next" panose="020B0503020202020204" pitchFamily="34" charset="0"/>
              </a:rPr>
              <a:t>Minimum lot size requirements</a:t>
            </a:r>
          </a:p>
          <a:p>
            <a:pPr marL="171450" indent="-171450">
              <a:lnSpc>
                <a:spcPts val="2580"/>
              </a:lnSpc>
              <a:buFont typeface="Arial" panose="020B0604020202020204" pitchFamily="34" charset="0"/>
              <a:buChar char="•"/>
            </a:pPr>
            <a:r>
              <a:rPr lang="en-US" sz="1200" spc="40" dirty="0">
                <a:solidFill>
                  <a:srgbClr val="F7F9E3"/>
                </a:solidFill>
                <a:latin typeface="Avenir Next" panose="020B0503020202020204" pitchFamily="34" charset="0"/>
              </a:rPr>
              <a:t>Single residence per lot reqs.</a:t>
            </a:r>
          </a:p>
          <a:p>
            <a:pPr marL="171450" indent="-171450">
              <a:lnSpc>
                <a:spcPts val="2580"/>
              </a:lnSpc>
              <a:buFont typeface="Arial" panose="020B0604020202020204" pitchFamily="34" charset="0"/>
              <a:buChar char="•"/>
            </a:pPr>
            <a:r>
              <a:rPr lang="en-US" sz="1200" spc="40" dirty="0">
                <a:solidFill>
                  <a:srgbClr val="F7F9E3"/>
                </a:solidFill>
                <a:latin typeface="Avenir Next" panose="020B0503020202020204" pitchFamily="34" charset="0"/>
              </a:rPr>
              <a:t>Minimum square footage reqs.</a:t>
            </a:r>
          </a:p>
          <a:p>
            <a:pPr marL="171450" indent="-171450">
              <a:lnSpc>
                <a:spcPts val="2580"/>
              </a:lnSpc>
              <a:buFont typeface="Arial" panose="020B0604020202020204" pitchFamily="34" charset="0"/>
              <a:buChar char="•"/>
            </a:pPr>
            <a:r>
              <a:rPr lang="en-US" sz="1200" spc="40" dirty="0">
                <a:solidFill>
                  <a:srgbClr val="F7F9E3"/>
                </a:solidFill>
                <a:latin typeface="Avenir Next" panose="020B0503020202020204" pitchFamily="34" charset="0"/>
              </a:rPr>
              <a:t>Costly building codes</a:t>
            </a:r>
          </a:p>
          <a:p>
            <a:pPr marL="171450" indent="-171450">
              <a:lnSpc>
                <a:spcPts val="2580"/>
              </a:lnSpc>
              <a:buFont typeface="Arial" panose="020B0604020202020204" pitchFamily="34" charset="0"/>
              <a:buChar char="•"/>
            </a:pPr>
            <a:r>
              <a:rPr lang="en-US" sz="1200" spc="40" dirty="0">
                <a:solidFill>
                  <a:srgbClr val="F7F9E3"/>
                </a:solidFill>
                <a:latin typeface="Avenir Next" panose="020B0503020202020204" pitchFamily="34" charset="0"/>
              </a:rPr>
              <a:t>Building height limits</a:t>
            </a:r>
          </a:p>
        </p:txBody>
      </p:sp>
      <p:pic>
        <p:nvPicPr>
          <p:cNvPr id="35" name="Graphic 34" descr="Question Mark with solid fill">
            <a:extLst>
              <a:ext uri="{FF2B5EF4-FFF2-40B4-BE49-F238E27FC236}">
                <a16:creationId xmlns:a16="http://schemas.microsoft.com/office/drawing/2014/main" id="{C9C020FC-C559-EFEC-9DB3-4557F226B7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44948" y="5310536"/>
            <a:ext cx="512328" cy="512328"/>
          </a:xfrm>
          <a:prstGeom prst="rect">
            <a:avLst/>
          </a:prstGeom>
        </p:spPr>
      </p:pic>
      <p:sp>
        <p:nvSpPr>
          <p:cNvPr id="38" name="Rounded Rectangle 37">
            <a:extLst>
              <a:ext uri="{FF2B5EF4-FFF2-40B4-BE49-F238E27FC236}">
                <a16:creationId xmlns:a16="http://schemas.microsoft.com/office/drawing/2014/main" id="{5E38B876-9AC4-0110-C113-8EF8F0CC61AC}"/>
              </a:ext>
            </a:extLst>
          </p:cNvPr>
          <p:cNvSpPr/>
          <p:nvPr/>
        </p:nvSpPr>
        <p:spPr>
          <a:xfrm>
            <a:off x="8520959" y="2771038"/>
            <a:ext cx="3361056" cy="1135731"/>
          </a:xfrm>
          <a:prstGeom prst="roundRect">
            <a:avLst>
              <a:gd name="adj" fmla="val 6366"/>
            </a:avLst>
          </a:prstGeom>
          <a:solidFill>
            <a:srgbClr val="1616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89220C99-6000-CF5C-CE1B-3763BA417F88}"/>
              </a:ext>
            </a:extLst>
          </p:cNvPr>
          <p:cNvSpPr txBox="1"/>
          <p:nvPr/>
        </p:nvSpPr>
        <p:spPr>
          <a:xfrm>
            <a:off x="8160958" y="2808669"/>
            <a:ext cx="4081057" cy="992579"/>
          </a:xfrm>
          <a:prstGeom prst="rect">
            <a:avLst/>
          </a:prstGeom>
          <a:noFill/>
        </p:spPr>
        <p:txBody>
          <a:bodyPr wrap="square">
            <a:spAutoFit/>
          </a:bodyPr>
          <a:lstStyle/>
          <a:p>
            <a:pPr algn="ctr">
              <a:lnSpc>
                <a:spcPts val="2360"/>
              </a:lnSpc>
            </a:pPr>
            <a:r>
              <a:rPr lang="en-US" sz="1400" spc="40" dirty="0">
                <a:solidFill>
                  <a:srgbClr val="E5E9D0"/>
                </a:solidFill>
                <a:latin typeface="Avenir Next" panose="020B0503020202020204" pitchFamily="34" charset="0"/>
              </a:rPr>
              <a:t> Housing likely explains more </a:t>
            </a:r>
          </a:p>
          <a:p>
            <a:pPr algn="ctr">
              <a:lnSpc>
                <a:spcPts val="2360"/>
              </a:lnSpc>
            </a:pPr>
            <a:r>
              <a:rPr lang="en-US" sz="1400" spc="40" dirty="0">
                <a:solidFill>
                  <a:srgbClr val="E5E9D0"/>
                </a:solidFill>
                <a:latin typeface="Avenir Next" panose="020B0503020202020204" pitchFamily="34" charset="0"/>
              </a:rPr>
              <a:t>than </a:t>
            </a:r>
            <a:r>
              <a:rPr lang="en-US" spc="40" dirty="0">
                <a:solidFill>
                  <a:srgbClr val="FF7956"/>
                </a:solidFill>
                <a:latin typeface="Hardwick WF" pitchFamily="2" charset="0"/>
              </a:rPr>
              <a:t>30%</a:t>
            </a:r>
            <a:r>
              <a:rPr lang="en-US" sz="1400" spc="40" dirty="0">
                <a:solidFill>
                  <a:srgbClr val="E5E9D0"/>
                </a:solidFill>
                <a:latin typeface="Avenir Next" panose="020B0503020202020204" pitchFamily="34" charset="0"/>
              </a:rPr>
              <a:t> of the </a:t>
            </a:r>
          </a:p>
          <a:p>
            <a:pPr algn="ctr">
              <a:lnSpc>
                <a:spcPts val="2360"/>
              </a:lnSpc>
            </a:pPr>
            <a:r>
              <a:rPr lang="en-US" sz="1400" spc="40" dirty="0">
                <a:solidFill>
                  <a:srgbClr val="E5E9D0"/>
                </a:solidFill>
                <a:latin typeface="Avenir Next" panose="020B0503020202020204" pitchFamily="34" charset="0"/>
              </a:rPr>
              <a:t>Black-white racial wealth gap.</a:t>
            </a:r>
          </a:p>
        </p:txBody>
      </p:sp>
      <p:sp>
        <p:nvSpPr>
          <p:cNvPr id="13" name="TextBox 12">
            <a:extLst>
              <a:ext uri="{FF2B5EF4-FFF2-40B4-BE49-F238E27FC236}">
                <a16:creationId xmlns:a16="http://schemas.microsoft.com/office/drawing/2014/main" id="{8495AB18-CBD9-B121-EE84-CE99054E6FF7}"/>
              </a:ext>
            </a:extLst>
          </p:cNvPr>
          <p:cNvSpPr txBox="1"/>
          <p:nvPr/>
        </p:nvSpPr>
        <p:spPr>
          <a:xfrm>
            <a:off x="538274" y="2854524"/>
            <a:ext cx="1444725"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114</a:t>
            </a:r>
          </a:p>
        </p:txBody>
      </p:sp>
      <p:sp>
        <p:nvSpPr>
          <p:cNvPr id="14" name="TextBox 13">
            <a:extLst>
              <a:ext uri="{FF2B5EF4-FFF2-40B4-BE49-F238E27FC236}">
                <a16:creationId xmlns:a16="http://schemas.microsoft.com/office/drawing/2014/main" id="{A7FAA781-09AC-65C3-B5DC-34CD2CBFF97A}"/>
              </a:ext>
            </a:extLst>
          </p:cNvPr>
          <p:cNvSpPr txBox="1"/>
          <p:nvPr/>
        </p:nvSpPr>
        <p:spPr>
          <a:xfrm>
            <a:off x="11190126" y="2468846"/>
            <a:ext cx="134734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Ref. 1</a:t>
            </a:r>
          </a:p>
        </p:txBody>
      </p:sp>
      <p:sp>
        <p:nvSpPr>
          <p:cNvPr id="17" name="TextBox 16">
            <a:extLst>
              <a:ext uri="{FF2B5EF4-FFF2-40B4-BE49-F238E27FC236}">
                <a16:creationId xmlns:a16="http://schemas.microsoft.com/office/drawing/2014/main" id="{699C8E08-EB5B-72F1-CFD3-E0B69C29DF92}"/>
              </a:ext>
            </a:extLst>
          </p:cNvPr>
          <p:cNvSpPr txBox="1"/>
          <p:nvPr/>
        </p:nvSpPr>
        <p:spPr>
          <a:xfrm>
            <a:off x="11475976" y="6290294"/>
            <a:ext cx="134734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Ref 2.</a:t>
            </a:r>
          </a:p>
        </p:txBody>
      </p:sp>
      <p:sp>
        <p:nvSpPr>
          <p:cNvPr id="18" name="TextBox 17">
            <a:extLst>
              <a:ext uri="{FF2B5EF4-FFF2-40B4-BE49-F238E27FC236}">
                <a16:creationId xmlns:a16="http://schemas.microsoft.com/office/drawing/2014/main" id="{BC1C4B9C-8A37-0819-0C36-3D1AE2D42C1D}"/>
              </a:ext>
            </a:extLst>
          </p:cNvPr>
          <p:cNvSpPr txBox="1"/>
          <p:nvPr/>
        </p:nvSpPr>
        <p:spPr>
          <a:xfrm>
            <a:off x="16444" y="6524712"/>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607282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19D17E5-94D1-1CAC-E798-97BBC161097E}"/>
              </a:ext>
            </a:extLst>
          </p:cNvPr>
          <p:cNvSpPr/>
          <p:nvPr/>
        </p:nvSpPr>
        <p:spPr>
          <a:xfrm>
            <a:off x="1184246" y="331441"/>
            <a:ext cx="9843971" cy="869855"/>
          </a:xfrm>
          <a:prstGeom prst="roundRect">
            <a:avLst>
              <a:gd name="adj" fmla="val 5399"/>
            </a:avLst>
          </a:prstGeom>
          <a:solidFill>
            <a:srgbClr val="1B1B1B"/>
          </a:solidFill>
          <a:ln>
            <a:noFill/>
          </a:ln>
          <a:effectLst>
            <a:outerShdw blurRad="116254" dist="38100" dir="2700000" sx="110677" sy="110677" algn="tl" rotWithShape="0">
              <a:prstClr val="black">
                <a:alpha val="79676"/>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a:extLst>
              <a:ext uri="{FF2B5EF4-FFF2-40B4-BE49-F238E27FC236}">
                <a16:creationId xmlns:a16="http://schemas.microsoft.com/office/drawing/2014/main" id="{442A31CA-D91B-FAC6-F8FA-09994A4849D0}"/>
              </a:ext>
            </a:extLst>
          </p:cNvPr>
          <p:cNvSpPr/>
          <p:nvPr/>
        </p:nvSpPr>
        <p:spPr>
          <a:xfrm>
            <a:off x="1262998" y="397417"/>
            <a:ext cx="9676624"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CCA7FCF-09E3-6C8A-C5F9-ECC0FF2354E5}"/>
              </a:ext>
            </a:extLst>
          </p:cNvPr>
          <p:cNvSpPr txBox="1"/>
          <p:nvPr/>
        </p:nvSpPr>
        <p:spPr>
          <a:xfrm>
            <a:off x="72117" y="494795"/>
            <a:ext cx="12047765" cy="553998"/>
          </a:xfrm>
          <a:prstGeom prst="rect">
            <a:avLst/>
          </a:prstGeom>
          <a:noFill/>
        </p:spPr>
        <p:txBody>
          <a:bodyPr wrap="square" rtlCol="0">
            <a:spAutoFit/>
          </a:bodyPr>
          <a:lstStyle/>
          <a:p>
            <a:pPr algn="ctr"/>
            <a:r>
              <a:rPr lang="en-US" sz="3000" spc="80">
                <a:solidFill>
                  <a:srgbClr val="E5E9D0"/>
                </a:solidFill>
                <a:latin typeface="Hardwick WF" pitchFamily="2" charset="0"/>
              </a:rPr>
              <a:t>SUPPORT FOR A 12O—UNIT AFFORDABLE BUILDING</a:t>
            </a:r>
            <a:endParaRPr lang="en-US" sz="3000" spc="80" dirty="0">
              <a:solidFill>
                <a:srgbClr val="E5E9D0"/>
              </a:solidFill>
              <a:latin typeface="Hardwick WF" pitchFamily="2" charset="0"/>
            </a:endParaRPr>
          </a:p>
        </p:txBody>
      </p:sp>
      <p:sp>
        <p:nvSpPr>
          <p:cNvPr id="9" name="Rounded Rectangle 8">
            <a:extLst>
              <a:ext uri="{FF2B5EF4-FFF2-40B4-BE49-F238E27FC236}">
                <a16:creationId xmlns:a16="http://schemas.microsoft.com/office/drawing/2014/main" id="{3B31234C-59D3-0165-E172-80856C72EE48}"/>
              </a:ext>
            </a:extLst>
          </p:cNvPr>
          <p:cNvSpPr/>
          <p:nvPr/>
        </p:nvSpPr>
        <p:spPr>
          <a:xfrm>
            <a:off x="2188176" y="1519269"/>
            <a:ext cx="8311831" cy="885287"/>
          </a:xfrm>
          <a:prstGeom prst="roundRect">
            <a:avLst>
              <a:gd name="adj" fmla="val 0"/>
            </a:avLst>
          </a:prstGeom>
          <a:solidFill>
            <a:schemeClr val="tx1"/>
          </a:solidFill>
          <a:ln w="57150" cmpd="sng">
            <a:solidFill>
              <a:srgbClr val="807C7C"/>
            </a:solidFill>
            <a:prstDash val="sysDot"/>
            <a:extLst>
              <a:ext uri="{C807C97D-BFC1-408E-A445-0C87EB9F89A2}">
                <ask:lineSketchStyleProps xmlns:ask="http://schemas.microsoft.com/office/drawing/2018/sketchyshapes" sd="1219033472">
                  <a:custGeom>
                    <a:avLst/>
                    <a:gdLst>
                      <a:gd name="connsiteX0" fmla="*/ 0 w 4944315"/>
                      <a:gd name="connsiteY0" fmla="*/ 0 h 1207149"/>
                      <a:gd name="connsiteX1" fmla="*/ 0 w 4944315"/>
                      <a:gd name="connsiteY1" fmla="*/ 0 h 1207149"/>
                      <a:gd name="connsiteX2" fmla="*/ 4944315 w 4944315"/>
                      <a:gd name="connsiteY2" fmla="*/ 0 h 1207149"/>
                      <a:gd name="connsiteX3" fmla="*/ 4944315 w 4944315"/>
                      <a:gd name="connsiteY3" fmla="*/ 0 h 1207149"/>
                      <a:gd name="connsiteX4" fmla="*/ 4944315 w 4944315"/>
                      <a:gd name="connsiteY4" fmla="*/ 1207149 h 1207149"/>
                      <a:gd name="connsiteX5" fmla="*/ 4944315 w 4944315"/>
                      <a:gd name="connsiteY5" fmla="*/ 1207149 h 1207149"/>
                      <a:gd name="connsiteX6" fmla="*/ 0 w 4944315"/>
                      <a:gd name="connsiteY6" fmla="*/ 1207149 h 1207149"/>
                      <a:gd name="connsiteX7" fmla="*/ 0 w 4944315"/>
                      <a:gd name="connsiteY7" fmla="*/ 1207149 h 1207149"/>
                      <a:gd name="connsiteX8" fmla="*/ 0 w 4944315"/>
                      <a:gd name="connsiteY8" fmla="*/ 0 h 120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4315" h="1207149" fill="none" extrusionOk="0">
                        <a:moveTo>
                          <a:pt x="0" y="0"/>
                        </a:moveTo>
                        <a:lnTo>
                          <a:pt x="0" y="0"/>
                        </a:lnTo>
                        <a:cubicBezTo>
                          <a:pt x="557245" y="-49533"/>
                          <a:pt x="2597248" y="-14809"/>
                          <a:pt x="4944315" y="0"/>
                        </a:cubicBezTo>
                        <a:lnTo>
                          <a:pt x="4944315" y="0"/>
                        </a:lnTo>
                        <a:cubicBezTo>
                          <a:pt x="5046399" y="351275"/>
                          <a:pt x="5027310" y="840744"/>
                          <a:pt x="4944315" y="1207149"/>
                        </a:cubicBezTo>
                        <a:lnTo>
                          <a:pt x="4944315" y="1207149"/>
                        </a:lnTo>
                        <a:cubicBezTo>
                          <a:pt x="4157106" y="1158918"/>
                          <a:pt x="1659160" y="1291604"/>
                          <a:pt x="0" y="1207149"/>
                        </a:cubicBezTo>
                        <a:lnTo>
                          <a:pt x="0" y="1207149"/>
                        </a:lnTo>
                        <a:cubicBezTo>
                          <a:pt x="-79153" y="1045544"/>
                          <a:pt x="-53725" y="464649"/>
                          <a:pt x="0" y="0"/>
                        </a:cubicBezTo>
                        <a:close/>
                      </a:path>
                      <a:path w="4944315" h="1207149" stroke="0" extrusionOk="0">
                        <a:moveTo>
                          <a:pt x="0" y="0"/>
                        </a:moveTo>
                        <a:lnTo>
                          <a:pt x="0" y="0"/>
                        </a:lnTo>
                        <a:cubicBezTo>
                          <a:pt x="751759" y="118645"/>
                          <a:pt x="3979276" y="116012"/>
                          <a:pt x="4944315" y="0"/>
                        </a:cubicBezTo>
                        <a:lnTo>
                          <a:pt x="4944315" y="0"/>
                        </a:lnTo>
                        <a:cubicBezTo>
                          <a:pt x="5026645" y="155128"/>
                          <a:pt x="4981840" y="1067061"/>
                          <a:pt x="4944315" y="1207149"/>
                        </a:cubicBezTo>
                        <a:lnTo>
                          <a:pt x="4944315" y="1207149"/>
                        </a:lnTo>
                        <a:cubicBezTo>
                          <a:pt x="3985025" y="1341749"/>
                          <a:pt x="1291269" y="1049953"/>
                          <a:pt x="0" y="1207149"/>
                        </a:cubicBezTo>
                        <a:lnTo>
                          <a:pt x="0" y="1207149"/>
                        </a:lnTo>
                        <a:cubicBezTo>
                          <a:pt x="-65885" y="947997"/>
                          <a:pt x="20823" y="542399"/>
                          <a:pt x="0" y="0"/>
                        </a:cubicBezTo>
                        <a:close/>
                      </a:path>
                    </a:pathLst>
                  </a:custGeom>
                  <ask:type>
                    <ask:lineSketchNone/>
                  </ask:type>
                </ask:lineSketchStyleProps>
              </a:ext>
            </a:extLst>
          </a:ln>
          <a:effectLst>
            <a:outerShdw blurRad="474909" dist="38100" dir="5400000" sx="117117" sy="117117" algn="t" rotWithShape="0">
              <a:prstClr val="black">
                <a:alpha val="0"/>
              </a:prstClr>
            </a:outerShdw>
          </a:effectLst>
          <a:scene3d>
            <a:camera prst="obliqueTopLeft"/>
            <a:lightRig rig="threePt" dir="t"/>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ounded Rectangle 19">
            <a:extLst>
              <a:ext uri="{FF2B5EF4-FFF2-40B4-BE49-F238E27FC236}">
                <a16:creationId xmlns:a16="http://schemas.microsoft.com/office/drawing/2014/main" id="{9DA75497-D877-A081-AEF8-B36B5FB9CFC8}"/>
              </a:ext>
            </a:extLst>
          </p:cNvPr>
          <p:cNvSpPr/>
          <p:nvPr/>
        </p:nvSpPr>
        <p:spPr>
          <a:xfrm>
            <a:off x="1605084" y="1370926"/>
            <a:ext cx="1185121" cy="837099"/>
          </a:xfrm>
          <a:prstGeom prst="roundRect">
            <a:avLst>
              <a:gd name="adj" fmla="val 5100"/>
            </a:avLst>
          </a:prstGeom>
          <a:solidFill>
            <a:schemeClr val="tx1"/>
          </a:solidFill>
          <a:ln w="28575" cmpd="tri">
            <a:noFill/>
            <a:prstDash val="solid"/>
            <a:extLst>
              <a:ext uri="{C807C97D-BFC1-408E-A445-0C87EB9F89A2}">
                <ask:lineSketchStyleProps xmlns:ask="http://schemas.microsoft.com/office/drawing/2018/sketchyshapes" sd="1219033472">
                  <a:custGeom>
                    <a:avLst/>
                    <a:gdLst>
                      <a:gd name="connsiteX0" fmla="*/ 0 w 4944315"/>
                      <a:gd name="connsiteY0" fmla="*/ 0 h 1207149"/>
                      <a:gd name="connsiteX1" fmla="*/ 0 w 4944315"/>
                      <a:gd name="connsiteY1" fmla="*/ 0 h 1207149"/>
                      <a:gd name="connsiteX2" fmla="*/ 4944315 w 4944315"/>
                      <a:gd name="connsiteY2" fmla="*/ 0 h 1207149"/>
                      <a:gd name="connsiteX3" fmla="*/ 4944315 w 4944315"/>
                      <a:gd name="connsiteY3" fmla="*/ 0 h 1207149"/>
                      <a:gd name="connsiteX4" fmla="*/ 4944315 w 4944315"/>
                      <a:gd name="connsiteY4" fmla="*/ 1207149 h 1207149"/>
                      <a:gd name="connsiteX5" fmla="*/ 4944315 w 4944315"/>
                      <a:gd name="connsiteY5" fmla="*/ 1207149 h 1207149"/>
                      <a:gd name="connsiteX6" fmla="*/ 0 w 4944315"/>
                      <a:gd name="connsiteY6" fmla="*/ 1207149 h 1207149"/>
                      <a:gd name="connsiteX7" fmla="*/ 0 w 4944315"/>
                      <a:gd name="connsiteY7" fmla="*/ 1207149 h 1207149"/>
                      <a:gd name="connsiteX8" fmla="*/ 0 w 4944315"/>
                      <a:gd name="connsiteY8" fmla="*/ 0 h 120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4315" h="1207149" fill="none" extrusionOk="0">
                        <a:moveTo>
                          <a:pt x="0" y="0"/>
                        </a:moveTo>
                        <a:lnTo>
                          <a:pt x="0" y="0"/>
                        </a:lnTo>
                        <a:cubicBezTo>
                          <a:pt x="557245" y="-49533"/>
                          <a:pt x="2597248" y="-14809"/>
                          <a:pt x="4944315" y="0"/>
                        </a:cubicBezTo>
                        <a:lnTo>
                          <a:pt x="4944315" y="0"/>
                        </a:lnTo>
                        <a:cubicBezTo>
                          <a:pt x="5046399" y="351275"/>
                          <a:pt x="5027310" y="840744"/>
                          <a:pt x="4944315" y="1207149"/>
                        </a:cubicBezTo>
                        <a:lnTo>
                          <a:pt x="4944315" y="1207149"/>
                        </a:lnTo>
                        <a:cubicBezTo>
                          <a:pt x="4157106" y="1158918"/>
                          <a:pt x="1659160" y="1291604"/>
                          <a:pt x="0" y="1207149"/>
                        </a:cubicBezTo>
                        <a:lnTo>
                          <a:pt x="0" y="1207149"/>
                        </a:lnTo>
                        <a:cubicBezTo>
                          <a:pt x="-79153" y="1045544"/>
                          <a:pt x="-53725" y="464649"/>
                          <a:pt x="0" y="0"/>
                        </a:cubicBezTo>
                        <a:close/>
                      </a:path>
                      <a:path w="4944315" h="1207149" stroke="0" extrusionOk="0">
                        <a:moveTo>
                          <a:pt x="0" y="0"/>
                        </a:moveTo>
                        <a:lnTo>
                          <a:pt x="0" y="0"/>
                        </a:lnTo>
                        <a:cubicBezTo>
                          <a:pt x="751759" y="118645"/>
                          <a:pt x="3979276" y="116012"/>
                          <a:pt x="4944315" y="0"/>
                        </a:cubicBezTo>
                        <a:lnTo>
                          <a:pt x="4944315" y="0"/>
                        </a:lnTo>
                        <a:cubicBezTo>
                          <a:pt x="5026645" y="155128"/>
                          <a:pt x="4981840" y="1067061"/>
                          <a:pt x="4944315" y="1207149"/>
                        </a:cubicBezTo>
                        <a:lnTo>
                          <a:pt x="4944315" y="1207149"/>
                        </a:lnTo>
                        <a:cubicBezTo>
                          <a:pt x="3985025" y="1341749"/>
                          <a:pt x="1291269" y="1049953"/>
                          <a:pt x="0" y="1207149"/>
                        </a:cubicBezTo>
                        <a:lnTo>
                          <a:pt x="0" y="1207149"/>
                        </a:lnTo>
                        <a:cubicBezTo>
                          <a:pt x="-65885" y="947997"/>
                          <a:pt x="20823" y="542399"/>
                          <a:pt x="0" y="0"/>
                        </a:cubicBezTo>
                        <a:close/>
                      </a:path>
                    </a:pathLst>
                  </a:custGeom>
                  <ask:type>
                    <ask:lineSketchNone/>
                  </ask:type>
                </ask:lineSketchStyleProps>
              </a:ext>
            </a:extLst>
          </a:ln>
          <a:effectLst>
            <a:outerShdw blurRad="474909" dist="38100" dir="5400000" sx="117117" sy="117117" algn="t" rotWithShape="0">
              <a:prstClr val="black">
                <a:alpha val="67000"/>
              </a:prstClr>
            </a:outerShdw>
          </a:effectLst>
          <a:scene3d>
            <a:camera prst="obliqueTopLeft"/>
            <a:lightRig rig="threePt" dir="t"/>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Open quotation mark with solid fill">
            <a:extLst>
              <a:ext uri="{FF2B5EF4-FFF2-40B4-BE49-F238E27FC236}">
                <a16:creationId xmlns:a16="http://schemas.microsoft.com/office/drawing/2014/main" id="{BA4BBF58-B4D8-8EEC-6A82-2F74AD9BEC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19786" y="956002"/>
            <a:ext cx="1198571" cy="1240349"/>
          </a:xfrm>
          <a:prstGeom prst="rect">
            <a:avLst/>
          </a:prstGeom>
        </p:spPr>
      </p:pic>
      <p:sp>
        <p:nvSpPr>
          <p:cNvPr id="22" name="TextBox 21">
            <a:extLst>
              <a:ext uri="{FF2B5EF4-FFF2-40B4-BE49-F238E27FC236}">
                <a16:creationId xmlns:a16="http://schemas.microsoft.com/office/drawing/2014/main" id="{4D5205E8-A33D-6CBF-D4F2-57AE4F57744C}"/>
              </a:ext>
            </a:extLst>
          </p:cNvPr>
          <p:cNvSpPr txBox="1"/>
          <p:nvPr/>
        </p:nvSpPr>
        <p:spPr>
          <a:xfrm>
            <a:off x="2601423" y="1637945"/>
            <a:ext cx="8311521" cy="646331"/>
          </a:xfrm>
          <a:prstGeom prst="rect">
            <a:avLst/>
          </a:prstGeom>
          <a:noFill/>
        </p:spPr>
        <p:txBody>
          <a:bodyPr wrap="square" rtlCol="0">
            <a:spAutoFit/>
          </a:bodyPr>
          <a:lstStyle/>
          <a:p>
            <a:r>
              <a:rPr lang="en-US" dirty="0">
                <a:solidFill>
                  <a:schemeClr val="bg1"/>
                </a:solidFill>
                <a:latin typeface="Courier New" panose="02070309020205020404" pitchFamily="49" charset="0"/>
                <a:cs typeface="Courier New" panose="02070309020205020404" pitchFamily="49" charset="0"/>
              </a:rPr>
              <a:t>Perhaps we are not so polarized after all. Maybe above </a:t>
            </a:r>
          </a:p>
          <a:p>
            <a:r>
              <a:rPr lang="en-US" dirty="0">
                <a:solidFill>
                  <a:schemeClr val="bg1"/>
                </a:solidFill>
                <a:latin typeface="Courier New" panose="02070309020205020404" pitchFamily="49" charset="0"/>
                <a:cs typeface="Courier New" panose="02070309020205020404" pitchFamily="49" charset="0"/>
              </a:rPr>
              <a:t>a certain income level, we are all segregationists.</a:t>
            </a:r>
          </a:p>
        </p:txBody>
      </p:sp>
      <p:sp>
        <p:nvSpPr>
          <p:cNvPr id="18" name="!!libhomnum">
            <a:extLst>
              <a:ext uri="{FF2B5EF4-FFF2-40B4-BE49-F238E27FC236}">
                <a16:creationId xmlns:a16="http://schemas.microsoft.com/office/drawing/2014/main" id="{41C21F88-E942-7590-D818-2B2A48005295}"/>
              </a:ext>
            </a:extLst>
          </p:cNvPr>
          <p:cNvSpPr txBox="1"/>
          <p:nvPr/>
        </p:nvSpPr>
        <p:spPr>
          <a:xfrm flipH="1">
            <a:off x="7438595" y="5315462"/>
            <a:ext cx="1673839" cy="492443"/>
          </a:xfrm>
          <a:prstGeom prst="rect">
            <a:avLst/>
          </a:prstGeom>
          <a:noFill/>
        </p:spPr>
        <p:txBody>
          <a:bodyPr wrap="square" rtlCol="0">
            <a:spAutoFit/>
          </a:bodyPr>
          <a:lstStyle/>
          <a:p>
            <a:pPr algn="ctr"/>
            <a:r>
              <a:rPr lang="en-US" sz="2600">
                <a:latin typeface="Hardwick WF" pitchFamily="2" charset="0"/>
              </a:rPr>
              <a:t>2.68</a:t>
            </a:r>
            <a:endParaRPr lang="en-US" sz="2600" dirty="0">
              <a:latin typeface="Hardwick WF" pitchFamily="2" charset="0"/>
            </a:endParaRPr>
          </a:p>
        </p:txBody>
      </p:sp>
      <p:sp>
        <p:nvSpPr>
          <p:cNvPr id="19" name="!!conhomnum">
            <a:extLst>
              <a:ext uri="{FF2B5EF4-FFF2-40B4-BE49-F238E27FC236}">
                <a16:creationId xmlns:a16="http://schemas.microsoft.com/office/drawing/2014/main" id="{3727887F-9121-4C89-D31D-59ABB0F730E1}"/>
              </a:ext>
            </a:extLst>
          </p:cNvPr>
          <p:cNvSpPr txBox="1"/>
          <p:nvPr/>
        </p:nvSpPr>
        <p:spPr>
          <a:xfrm flipH="1">
            <a:off x="6093897" y="5429506"/>
            <a:ext cx="1673839" cy="492443"/>
          </a:xfrm>
          <a:prstGeom prst="rect">
            <a:avLst/>
          </a:prstGeom>
          <a:noFill/>
        </p:spPr>
        <p:txBody>
          <a:bodyPr wrap="square" rtlCol="0">
            <a:spAutoFit/>
          </a:bodyPr>
          <a:lstStyle/>
          <a:p>
            <a:pPr algn="ctr"/>
            <a:r>
              <a:rPr lang="en-US" sz="2600">
                <a:latin typeface="Hardwick WF" pitchFamily="2" charset="0"/>
              </a:rPr>
              <a:t>2.58</a:t>
            </a:r>
            <a:endParaRPr lang="en-US" sz="2600" dirty="0">
              <a:latin typeface="Hardwick WF" pitchFamily="2" charset="0"/>
            </a:endParaRPr>
          </a:p>
        </p:txBody>
      </p:sp>
      <p:sp>
        <p:nvSpPr>
          <p:cNvPr id="28" name="TextBox 27">
            <a:extLst>
              <a:ext uri="{FF2B5EF4-FFF2-40B4-BE49-F238E27FC236}">
                <a16:creationId xmlns:a16="http://schemas.microsoft.com/office/drawing/2014/main" id="{FF14016B-64DE-674F-ABFB-6B5A79B39755}"/>
              </a:ext>
            </a:extLst>
          </p:cNvPr>
          <p:cNvSpPr txBox="1"/>
          <p:nvPr/>
        </p:nvSpPr>
        <p:spPr>
          <a:xfrm>
            <a:off x="50104" y="2760666"/>
            <a:ext cx="12213398" cy="902811"/>
          </a:xfrm>
          <a:prstGeom prst="rect">
            <a:avLst/>
          </a:prstGeom>
          <a:noFill/>
        </p:spPr>
        <p:txBody>
          <a:bodyPr wrap="square">
            <a:spAutoFit/>
          </a:bodyPr>
          <a:lstStyle/>
          <a:p>
            <a:pPr algn="ctr">
              <a:lnSpc>
                <a:spcPts val="3180"/>
              </a:lnSpc>
            </a:pPr>
            <a:r>
              <a:rPr lang="en-US" spc="40" dirty="0">
                <a:solidFill>
                  <a:srgbClr val="E5E9D0"/>
                </a:solidFill>
                <a:latin typeface="Avenir Next" panose="020B0503020202020204" pitchFamily="34" charset="0"/>
              </a:rPr>
              <a:t>A survey found that </a:t>
            </a:r>
            <a:r>
              <a:rPr lang="en-US" sz="2000" b="1" spc="40" dirty="0">
                <a:solidFill>
                  <a:srgbClr val="FF7957"/>
                </a:solidFill>
                <a:latin typeface="Avenir Next" panose="020B0503020202020204" pitchFamily="34" charset="0"/>
              </a:rPr>
              <a:t>conservative renters</a:t>
            </a:r>
            <a:r>
              <a:rPr lang="en-US" sz="2400" spc="40" dirty="0">
                <a:solidFill>
                  <a:srgbClr val="E5E9D0"/>
                </a:solidFill>
                <a:latin typeface="Avenir Next" panose="020B0503020202020204" pitchFamily="34" charset="0"/>
              </a:rPr>
              <a:t> </a:t>
            </a:r>
            <a:r>
              <a:rPr lang="en-US" spc="40" dirty="0">
                <a:solidFill>
                  <a:srgbClr val="E5E9D0"/>
                </a:solidFill>
                <a:latin typeface="Avenir Next" panose="020B0503020202020204" pitchFamily="34" charset="0"/>
              </a:rPr>
              <a:t>were </a:t>
            </a:r>
            <a:r>
              <a:rPr lang="en-US" i="1" spc="40" dirty="0">
                <a:solidFill>
                  <a:srgbClr val="E5E9D0"/>
                </a:solidFill>
                <a:latin typeface="Avenir Next" panose="020B0503020202020204" pitchFamily="34" charset="0"/>
              </a:rPr>
              <a:t>more likely to support</a:t>
            </a:r>
            <a:r>
              <a:rPr lang="en-US" spc="40" dirty="0">
                <a:solidFill>
                  <a:srgbClr val="E5E9D0"/>
                </a:solidFill>
                <a:latin typeface="Avenir Next" panose="020B0503020202020204" pitchFamily="34" charset="0"/>
              </a:rPr>
              <a:t> a proposal to build nearby  </a:t>
            </a:r>
          </a:p>
          <a:p>
            <a:pPr algn="ctr">
              <a:lnSpc>
                <a:spcPts val="3180"/>
              </a:lnSpc>
            </a:pPr>
            <a:r>
              <a:rPr lang="en-US" spc="40" dirty="0">
                <a:solidFill>
                  <a:srgbClr val="E5E9D0"/>
                </a:solidFill>
                <a:latin typeface="Avenir Next" panose="020B0503020202020204" pitchFamily="34" charset="0"/>
              </a:rPr>
              <a:t>affordable housing than </a:t>
            </a:r>
            <a:r>
              <a:rPr lang="en-US" sz="2000" b="1" spc="40" dirty="0">
                <a:solidFill>
                  <a:srgbClr val="CAFEFF"/>
                </a:solidFill>
                <a:latin typeface="Avenir Next" panose="020B0503020202020204" pitchFamily="34" charset="0"/>
              </a:rPr>
              <a:t>liberal homeowners.</a:t>
            </a:r>
            <a:endParaRPr lang="en-US" sz="2000" b="1" spc="40" dirty="0">
              <a:solidFill>
                <a:srgbClr val="CAFEFF"/>
              </a:solidFill>
              <a:latin typeface="Hardwick WF" pitchFamily="2" charset="0"/>
            </a:endParaRPr>
          </a:p>
        </p:txBody>
      </p:sp>
      <p:cxnSp>
        <p:nvCxnSpPr>
          <p:cNvPr id="33" name="Straight Arrow Connector 32">
            <a:extLst>
              <a:ext uri="{FF2B5EF4-FFF2-40B4-BE49-F238E27FC236}">
                <a16:creationId xmlns:a16="http://schemas.microsoft.com/office/drawing/2014/main" id="{2B340F1E-9347-09B3-2AE8-8BAD1EB42EFB}"/>
              </a:ext>
            </a:extLst>
          </p:cNvPr>
          <p:cNvCxnSpPr>
            <a:cxnSpLocks/>
          </p:cNvCxnSpPr>
          <p:nvPr/>
        </p:nvCxnSpPr>
        <p:spPr>
          <a:xfrm>
            <a:off x="7723960" y="3652862"/>
            <a:ext cx="551553" cy="1037599"/>
          </a:xfrm>
          <a:prstGeom prst="straightConnector1">
            <a:avLst/>
          </a:prstGeom>
          <a:ln w="38100">
            <a:gradFill>
              <a:gsLst>
                <a:gs pos="100000">
                  <a:srgbClr val="CAFEFF"/>
                </a:gs>
                <a:gs pos="0">
                  <a:schemeClr val="tx1"/>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9EF889F5-03CE-A8A9-6C79-1CAE65127B6A}"/>
              </a:ext>
            </a:extLst>
          </p:cNvPr>
          <p:cNvPicPr>
            <a:picLocks noChangeAspect="1"/>
          </p:cNvPicPr>
          <p:nvPr/>
        </p:nvPicPr>
        <p:blipFill rotWithShape="1">
          <a:blip r:embed="rId5"/>
          <a:srcRect r="473"/>
          <a:stretch/>
        </p:blipFill>
        <p:spPr>
          <a:xfrm>
            <a:off x="7632780" y="4815959"/>
            <a:ext cx="1114346" cy="1534554"/>
          </a:xfrm>
          <a:prstGeom prst="rect">
            <a:avLst/>
          </a:prstGeom>
        </p:spPr>
      </p:pic>
      <p:pic>
        <p:nvPicPr>
          <p:cNvPr id="34" name="Picture 33">
            <a:extLst>
              <a:ext uri="{FF2B5EF4-FFF2-40B4-BE49-F238E27FC236}">
                <a16:creationId xmlns:a16="http://schemas.microsoft.com/office/drawing/2014/main" id="{405C82D3-1D68-D382-8F93-C83DE6C8D1F0}"/>
              </a:ext>
            </a:extLst>
          </p:cNvPr>
          <p:cNvPicPr>
            <a:picLocks noChangeAspect="1"/>
          </p:cNvPicPr>
          <p:nvPr/>
        </p:nvPicPr>
        <p:blipFill>
          <a:blip r:embed="rId6"/>
          <a:stretch>
            <a:fillRect/>
          </a:stretch>
        </p:blipFill>
        <p:spPr>
          <a:xfrm>
            <a:off x="6412440" y="4940697"/>
            <a:ext cx="1067301" cy="1409816"/>
          </a:xfrm>
          <a:prstGeom prst="rect">
            <a:avLst/>
          </a:prstGeom>
        </p:spPr>
      </p:pic>
      <p:grpSp>
        <p:nvGrpSpPr>
          <p:cNvPr id="2" name="Group 1">
            <a:extLst>
              <a:ext uri="{FF2B5EF4-FFF2-40B4-BE49-F238E27FC236}">
                <a16:creationId xmlns:a16="http://schemas.microsoft.com/office/drawing/2014/main" id="{61F39D20-6358-93BA-BF23-05465DE7CF41}"/>
              </a:ext>
            </a:extLst>
          </p:cNvPr>
          <p:cNvGrpSpPr/>
          <p:nvPr/>
        </p:nvGrpSpPr>
        <p:grpSpPr>
          <a:xfrm>
            <a:off x="3117235" y="4349258"/>
            <a:ext cx="1160808" cy="2009569"/>
            <a:chOff x="3117235" y="4349258"/>
            <a:chExt cx="1160808" cy="2009569"/>
          </a:xfrm>
        </p:grpSpPr>
        <p:pic>
          <p:nvPicPr>
            <p:cNvPr id="35" name="Picture 34">
              <a:extLst>
                <a:ext uri="{FF2B5EF4-FFF2-40B4-BE49-F238E27FC236}">
                  <a16:creationId xmlns:a16="http://schemas.microsoft.com/office/drawing/2014/main" id="{10231D3E-B4AE-7D82-F376-2FFA80AA434C}"/>
                </a:ext>
              </a:extLst>
            </p:cNvPr>
            <p:cNvPicPr>
              <a:picLocks/>
            </p:cNvPicPr>
            <p:nvPr/>
          </p:nvPicPr>
          <p:blipFill>
            <a:blip r:embed="rId7"/>
            <a:stretch>
              <a:fillRect/>
            </a:stretch>
          </p:blipFill>
          <p:spPr>
            <a:xfrm>
              <a:off x="3117235" y="5006944"/>
              <a:ext cx="1160808" cy="1351883"/>
            </a:xfrm>
            <a:prstGeom prst="rect">
              <a:avLst/>
            </a:prstGeom>
          </p:spPr>
        </p:pic>
        <p:pic>
          <p:nvPicPr>
            <p:cNvPr id="37" name="Picture 36">
              <a:extLst>
                <a:ext uri="{FF2B5EF4-FFF2-40B4-BE49-F238E27FC236}">
                  <a16:creationId xmlns:a16="http://schemas.microsoft.com/office/drawing/2014/main" id="{C1ADA8F1-A7BC-88F8-5AA2-83FB724BE184}"/>
                </a:ext>
              </a:extLst>
            </p:cNvPr>
            <p:cNvPicPr>
              <a:picLocks/>
            </p:cNvPicPr>
            <p:nvPr/>
          </p:nvPicPr>
          <p:blipFill rotWithShape="1">
            <a:blip r:embed="rId7"/>
            <a:srcRect b="44153"/>
            <a:stretch/>
          </p:blipFill>
          <p:spPr>
            <a:xfrm>
              <a:off x="3117235" y="4349258"/>
              <a:ext cx="1160808" cy="754978"/>
            </a:xfrm>
            <a:prstGeom prst="rect">
              <a:avLst/>
            </a:prstGeom>
          </p:spPr>
        </p:pic>
      </p:grpSp>
      <p:grpSp>
        <p:nvGrpSpPr>
          <p:cNvPr id="5" name="Group 4">
            <a:extLst>
              <a:ext uri="{FF2B5EF4-FFF2-40B4-BE49-F238E27FC236}">
                <a16:creationId xmlns:a16="http://schemas.microsoft.com/office/drawing/2014/main" id="{CEED3A37-5AA0-121A-7869-FF00EE1FDF6C}"/>
              </a:ext>
            </a:extLst>
          </p:cNvPr>
          <p:cNvGrpSpPr/>
          <p:nvPr/>
        </p:nvGrpSpPr>
        <p:grpSpPr>
          <a:xfrm>
            <a:off x="4424138" y="4123862"/>
            <a:ext cx="1187382" cy="2241208"/>
            <a:chOff x="4424138" y="4123862"/>
            <a:chExt cx="1187382" cy="2241208"/>
          </a:xfrm>
        </p:grpSpPr>
        <p:pic>
          <p:nvPicPr>
            <p:cNvPr id="38" name="Picture 37">
              <a:extLst>
                <a:ext uri="{FF2B5EF4-FFF2-40B4-BE49-F238E27FC236}">
                  <a16:creationId xmlns:a16="http://schemas.microsoft.com/office/drawing/2014/main" id="{9B29A0E3-1CDD-49CA-FE80-0693EF3B1D3D}"/>
                </a:ext>
              </a:extLst>
            </p:cNvPr>
            <p:cNvPicPr>
              <a:picLocks/>
            </p:cNvPicPr>
            <p:nvPr/>
          </p:nvPicPr>
          <p:blipFill>
            <a:blip r:embed="rId8"/>
            <a:stretch>
              <a:fillRect/>
            </a:stretch>
          </p:blipFill>
          <p:spPr>
            <a:xfrm>
              <a:off x="4424138" y="4852305"/>
              <a:ext cx="1187382" cy="1512765"/>
            </a:xfrm>
            <a:prstGeom prst="rect">
              <a:avLst/>
            </a:prstGeom>
          </p:spPr>
        </p:pic>
        <p:pic>
          <p:nvPicPr>
            <p:cNvPr id="40" name="Picture 39">
              <a:extLst>
                <a:ext uri="{FF2B5EF4-FFF2-40B4-BE49-F238E27FC236}">
                  <a16:creationId xmlns:a16="http://schemas.microsoft.com/office/drawing/2014/main" id="{81839BE1-D90F-EE0A-3620-1B8197A172C5}"/>
                </a:ext>
              </a:extLst>
            </p:cNvPr>
            <p:cNvPicPr>
              <a:picLocks/>
            </p:cNvPicPr>
            <p:nvPr/>
          </p:nvPicPr>
          <p:blipFill rotWithShape="1">
            <a:blip r:embed="rId8"/>
            <a:srcRect b="43584"/>
            <a:stretch/>
          </p:blipFill>
          <p:spPr>
            <a:xfrm>
              <a:off x="4424138" y="4123862"/>
              <a:ext cx="1187382" cy="853440"/>
            </a:xfrm>
            <a:prstGeom prst="rect">
              <a:avLst/>
            </a:prstGeom>
          </p:spPr>
        </p:pic>
      </p:grpSp>
      <p:sp>
        <p:nvSpPr>
          <p:cNvPr id="15" name="!!axis">
            <a:extLst>
              <a:ext uri="{FF2B5EF4-FFF2-40B4-BE49-F238E27FC236}">
                <a16:creationId xmlns:a16="http://schemas.microsoft.com/office/drawing/2014/main" id="{27ABBCB6-9063-3FCD-B1CE-B8CD57CF4B82}"/>
              </a:ext>
            </a:extLst>
          </p:cNvPr>
          <p:cNvSpPr/>
          <p:nvPr/>
        </p:nvSpPr>
        <p:spPr>
          <a:xfrm rot="5400000" flipH="1">
            <a:off x="4338357" y="4933560"/>
            <a:ext cx="37110" cy="283464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axis">
            <a:extLst>
              <a:ext uri="{FF2B5EF4-FFF2-40B4-BE49-F238E27FC236}">
                <a16:creationId xmlns:a16="http://schemas.microsoft.com/office/drawing/2014/main" id="{01D27F1F-8623-CC66-601A-378F01FEEC12}"/>
              </a:ext>
            </a:extLst>
          </p:cNvPr>
          <p:cNvSpPr/>
          <p:nvPr/>
        </p:nvSpPr>
        <p:spPr>
          <a:xfrm rot="5400000" flipH="1">
            <a:off x="7567252" y="4930720"/>
            <a:ext cx="36576" cy="283464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56">
            <a:extLst>
              <a:ext uri="{FF2B5EF4-FFF2-40B4-BE49-F238E27FC236}">
                <a16:creationId xmlns:a16="http://schemas.microsoft.com/office/drawing/2014/main" id="{8FDF62CF-91FA-6ABC-FF15-9D725430D837}"/>
              </a:ext>
            </a:extLst>
          </p:cNvPr>
          <p:cNvSpPr/>
          <p:nvPr/>
        </p:nvSpPr>
        <p:spPr>
          <a:xfrm>
            <a:off x="3117235" y="3121169"/>
            <a:ext cx="294865" cy="1041664"/>
          </a:xfrm>
          <a:custGeom>
            <a:avLst/>
            <a:gdLst>
              <a:gd name="connsiteX0" fmla="*/ 170783 w 170783"/>
              <a:gd name="connsiteY0" fmla="*/ 0 h 882379"/>
              <a:gd name="connsiteX1" fmla="*/ 0 w 170783"/>
              <a:gd name="connsiteY1" fmla="*/ 882379 h 882379"/>
              <a:gd name="connsiteX0" fmla="*/ 170783 w 170783"/>
              <a:gd name="connsiteY0" fmla="*/ 0 h 900169"/>
              <a:gd name="connsiteX1" fmla="*/ 0 w 170783"/>
              <a:gd name="connsiteY1" fmla="*/ 900169 h 900169"/>
              <a:gd name="connsiteX0" fmla="*/ 170783 w 170783"/>
              <a:gd name="connsiteY0" fmla="*/ 0 h 900169"/>
              <a:gd name="connsiteX1" fmla="*/ 0 w 170783"/>
              <a:gd name="connsiteY1" fmla="*/ 900169 h 900169"/>
              <a:gd name="connsiteX0" fmla="*/ 240382 w 240382"/>
              <a:gd name="connsiteY0" fmla="*/ 0 h 900169"/>
              <a:gd name="connsiteX1" fmla="*/ 69599 w 240382"/>
              <a:gd name="connsiteY1" fmla="*/ 900169 h 900169"/>
              <a:gd name="connsiteX0" fmla="*/ 266992 w 266992"/>
              <a:gd name="connsiteY0" fmla="*/ 0 h 900169"/>
              <a:gd name="connsiteX1" fmla="*/ 96209 w 266992"/>
              <a:gd name="connsiteY1" fmla="*/ 900169 h 900169"/>
              <a:gd name="connsiteX0" fmla="*/ 174385 w 195733"/>
              <a:gd name="connsiteY0" fmla="*/ 0 h 875263"/>
              <a:gd name="connsiteX1" fmla="*/ 195733 w 195733"/>
              <a:gd name="connsiteY1" fmla="*/ 875263 h 875263"/>
              <a:gd name="connsiteX0" fmla="*/ 191709 w 191709"/>
              <a:gd name="connsiteY0" fmla="*/ 0 h 928632"/>
              <a:gd name="connsiteX1" fmla="*/ 166803 w 191709"/>
              <a:gd name="connsiteY1" fmla="*/ 928632 h 928632"/>
            </a:gdLst>
            <a:ahLst/>
            <a:cxnLst>
              <a:cxn ang="0">
                <a:pos x="connsiteX0" y="connsiteY0"/>
              </a:cxn>
              <a:cxn ang="0">
                <a:pos x="connsiteX1" y="connsiteY1"/>
              </a:cxn>
            </a:cxnLst>
            <a:rect l="l" t="t" r="r" b="b"/>
            <a:pathLst>
              <a:path w="191709" h="928632">
                <a:moveTo>
                  <a:pt x="191709" y="0"/>
                </a:moveTo>
                <a:cubicBezTo>
                  <a:pt x="-132067" y="247873"/>
                  <a:pt x="20926" y="648738"/>
                  <a:pt x="166803" y="928632"/>
                </a:cubicBezTo>
              </a:path>
            </a:pathLst>
          </a:custGeom>
          <a:noFill/>
          <a:ln w="28575">
            <a:gradFill>
              <a:gsLst>
                <a:gs pos="0">
                  <a:schemeClr val="tx1"/>
                </a:gs>
                <a:gs pos="100000">
                  <a:srgbClr val="FF7957"/>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riangle 57">
            <a:extLst>
              <a:ext uri="{FF2B5EF4-FFF2-40B4-BE49-F238E27FC236}">
                <a16:creationId xmlns:a16="http://schemas.microsoft.com/office/drawing/2014/main" id="{D9AD7B94-C959-FAF7-38E9-5D452DFFD26B}"/>
              </a:ext>
            </a:extLst>
          </p:cNvPr>
          <p:cNvSpPr/>
          <p:nvPr/>
        </p:nvSpPr>
        <p:spPr>
          <a:xfrm rot="9139035">
            <a:off x="3309582" y="4096566"/>
            <a:ext cx="163773" cy="127416"/>
          </a:xfrm>
          <a:prstGeom prst="triangle">
            <a:avLst/>
          </a:prstGeom>
          <a:solidFill>
            <a:srgbClr val="FF79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08E31DEE-0940-79FF-0A08-7A98268235D6}"/>
              </a:ext>
            </a:extLst>
          </p:cNvPr>
          <p:cNvSpPr/>
          <p:nvPr/>
        </p:nvSpPr>
        <p:spPr>
          <a:xfrm>
            <a:off x="3117235" y="6095143"/>
            <a:ext cx="172123" cy="2367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ibhom">
            <a:extLst>
              <a:ext uri="{FF2B5EF4-FFF2-40B4-BE49-F238E27FC236}">
                <a16:creationId xmlns:a16="http://schemas.microsoft.com/office/drawing/2014/main" id="{BAEB27FD-46BB-6850-EBF6-A27D0F43BB90}"/>
              </a:ext>
            </a:extLst>
          </p:cNvPr>
          <p:cNvSpPr txBox="1"/>
          <p:nvPr/>
        </p:nvSpPr>
        <p:spPr>
          <a:xfrm>
            <a:off x="1196164" y="6010159"/>
            <a:ext cx="2324382" cy="461665"/>
          </a:xfrm>
          <a:prstGeom prst="rect">
            <a:avLst/>
          </a:prstGeom>
          <a:noFill/>
        </p:spPr>
        <p:txBody>
          <a:bodyPr wrap="square" rtlCol="0">
            <a:spAutoFit/>
          </a:bodyPr>
          <a:lstStyle/>
          <a:p>
            <a:pPr algn="r"/>
            <a:r>
              <a:rPr lang="en-US" sz="2400" b="1" dirty="0">
                <a:solidFill>
                  <a:srgbClr val="EBEFD7"/>
                </a:solidFill>
                <a:latin typeface="Avenir Next" panose="020B0503020202020204" pitchFamily="34" charset="0"/>
              </a:rPr>
              <a:t>Renters</a:t>
            </a:r>
            <a:endParaRPr lang="en-US" sz="2400" b="1" i="1" dirty="0">
              <a:solidFill>
                <a:schemeClr val="bg1"/>
              </a:solidFill>
              <a:latin typeface="Avenir Next" panose="020B0503020202020204" pitchFamily="34" charset="0"/>
            </a:endParaRPr>
          </a:p>
        </p:txBody>
      </p:sp>
      <p:sp>
        <p:nvSpPr>
          <p:cNvPr id="60" name="Rectangle 59">
            <a:extLst>
              <a:ext uri="{FF2B5EF4-FFF2-40B4-BE49-F238E27FC236}">
                <a16:creationId xmlns:a16="http://schemas.microsoft.com/office/drawing/2014/main" id="{38252741-0ECD-554C-BBE1-153B3788FEAF}"/>
              </a:ext>
            </a:extLst>
          </p:cNvPr>
          <p:cNvSpPr/>
          <p:nvPr/>
        </p:nvSpPr>
        <p:spPr>
          <a:xfrm>
            <a:off x="8270376" y="6054725"/>
            <a:ext cx="512887" cy="2750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libhom">
            <a:extLst>
              <a:ext uri="{FF2B5EF4-FFF2-40B4-BE49-F238E27FC236}">
                <a16:creationId xmlns:a16="http://schemas.microsoft.com/office/drawing/2014/main" id="{882B4E86-7497-6DBA-2A49-D12F52782A47}"/>
              </a:ext>
            </a:extLst>
          </p:cNvPr>
          <p:cNvSpPr txBox="1"/>
          <p:nvPr/>
        </p:nvSpPr>
        <p:spPr>
          <a:xfrm>
            <a:off x="7788145" y="6010160"/>
            <a:ext cx="3117582" cy="461665"/>
          </a:xfrm>
          <a:prstGeom prst="rect">
            <a:avLst/>
          </a:prstGeom>
          <a:noFill/>
        </p:spPr>
        <p:txBody>
          <a:bodyPr wrap="square" rtlCol="0">
            <a:spAutoFit/>
          </a:bodyPr>
          <a:lstStyle/>
          <a:p>
            <a:pPr algn="ctr"/>
            <a:r>
              <a:rPr lang="en-US" sz="2400" b="1" dirty="0">
                <a:solidFill>
                  <a:srgbClr val="EBEFD7"/>
                </a:solidFill>
                <a:latin typeface="Avenir Next" panose="020B0503020202020204" pitchFamily="34" charset="0"/>
              </a:rPr>
              <a:t>Homeowners</a:t>
            </a:r>
            <a:endParaRPr lang="en-US" sz="2400" b="1" i="1" dirty="0">
              <a:solidFill>
                <a:schemeClr val="bg1"/>
              </a:solidFill>
              <a:latin typeface="Avenir Next" panose="020B0503020202020204" pitchFamily="34" charset="0"/>
            </a:endParaRPr>
          </a:p>
        </p:txBody>
      </p:sp>
      <p:sp>
        <p:nvSpPr>
          <p:cNvPr id="7" name="TextBox 6">
            <a:extLst>
              <a:ext uri="{FF2B5EF4-FFF2-40B4-BE49-F238E27FC236}">
                <a16:creationId xmlns:a16="http://schemas.microsoft.com/office/drawing/2014/main" id="{79AFB4AC-E96B-163F-3DBA-1A4CCA640B11}"/>
              </a:ext>
            </a:extLst>
          </p:cNvPr>
          <p:cNvSpPr txBox="1"/>
          <p:nvPr/>
        </p:nvSpPr>
        <p:spPr>
          <a:xfrm>
            <a:off x="11214131" y="6366329"/>
            <a:ext cx="1509986"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115</a:t>
            </a:r>
          </a:p>
        </p:txBody>
      </p:sp>
      <p:sp>
        <p:nvSpPr>
          <p:cNvPr id="8" name="TextBox 7">
            <a:extLst>
              <a:ext uri="{FF2B5EF4-FFF2-40B4-BE49-F238E27FC236}">
                <a16:creationId xmlns:a16="http://schemas.microsoft.com/office/drawing/2014/main" id="{FEB0CED6-65BC-DCAB-02AC-6B9CF97A8C6C}"/>
              </a:ext>
            </a:extLst>
          </p:cNvPr>
          <p:cNvSpPr txBox="1"/>
          <p:nvPr/>
        </p:nvSpPr>
        <p:spPr>
          <a:xfrm>
            <a:off x="41556" y="6504828"/>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3210130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05D238A5-2985-2EE6-4CB4-DEE3CEC757F3}"/>
              </a:ext>
            </a:extLst>
          </p:cNvPr>
          <p:cNvGrpSpPr/>
          <p:nvPr/>
        </p:nvGrpSpPr>
        <p:grpSpPr>
          <a:xfrm>
            <a:off x="1977081" y="331441"/>
            <a:ext cx="8254314" cy="869855"/>
            <a:chOff x="1184246" y="331441"/>
            <a:chExt cx="9843971" cy="869855"/>
          </a:xfrm>
        </p:grpSpPr>
        <p:sp>
          <p:nvSpPr>
            <p:cNvPr id="40" name="Rounded Rectangle 39">
              <a:extLst>
                <a:ext uri="{FF2B5EF4-FFF2-40B4-BE49-F238E27FC236}">
                  <a16:creationId xmlns:a16="http://schemas.microsoft.com/office/drawing/2014/main" id="{F0A816FD-279A-9E71-90EA-DCAAC43F683D}"/>
                </a:ext>
              </a:extLst>
            </p:cNvPr>
            <p:cNvSpPr/>
            <p:nvPr/>
          </p:nvSpPr>
          <p:spPr>
            <a:xfrm>
              <a:off x="1184246" y="331441"/>
              <a:ext cx="9843971" cy="869855"/>
            </a:xfrm>
            <a:prstGeom prst="roundRect">
              <a:avLst>
                <a:gd name="adj" fmla="val 5399"/>
              </a:avLst>
            </a:prstGeom>
            <a:solidFill>
              <a:srgbClr val="1B1B1B"/>
            </a:solidFill>
            <a:ln>
              <a:noFill/>
            </a:ln>
            <a:effectLst>
              <a:outerShdw blurRad="116254" dist="38100" dir="2700000" sx="110677" sy="110677" algn="tl" rotWithShape="0">
                <a:prstClr val="black">
                  <a:alpha val="79676"/>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ounded Rectangle 40">
              <a:extLst>
                <a:ext uri="{FF2B5EF4-FFF2-40B4-BE49-F238E27FC236}">
                  <a16:creationId xmlns:a16="http://schemas.microsoft.com/office/drawing/2014/main" id="{78FB5081-A11A-BFB1-D729-7FF3D5BC83E2}"/>
                </a:ext>
              </a:extLst>
            </p:cNvPr>
            <p:cNvSpPr/>
            <p:nvPr/>
          </p:nvSpPr>
          <p:spPr>
            <a:xfrm>
              <a:off x="1262998" y="397417"/>
              <a:ext cx="9676624"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2" name="TextBox 31">
            <a:extLst>
              <a:ext uri="{FF2B5EF4-FFF2-40B4-BE49-F238E27FC236}">
                <a16:creationId xmlns:a16="http://schemas.microsoft.com/office/drawing/2014/main" id="{B9681C08-7355-ED95-CA99-FBAE276DB957}"/>
              </a:ext>
            </a:extLst>
          </p:cNvPr>
          <p:cNvSpPr txBox="1"/>
          <p:nvPr/>
        </p:nvSpPr>
        <p:spPr>
          <a:xfrm>
            <a:off x="743149" y="1464594"/>
            <a:ext cx="11775517" cy="1138773"/>
          </a:xfrm>
          <a:prstGeom prst="rect">
            <a:avLst/>
          </a:prstGeom>
          <a:noFill/>
        </p:spPr>
        <p:txBody>
          <a:bodyPr wrap="square">
            <a:spAutoFit/>
          </a:bodyPr>
          <a:lstStyle/>
          <a:p>
            <a:pPr algn="l">
              <a:lnSpc>
                <a:spcPts val="2960"/>
              </a:lnSpc>
            </a:pPr>
            <a:r>
              <a:rPr lang="en-US" sz="1600" dirty="0">
                <a:solidFill>
                  <a:schemeClr val="bg1"/>
                </a:solidFill>
                <a:effectLst/>
                <a:latin typeface="Courier New" panose="02070309020205020404" pitchFamily="49" charset="0"/>
                <a:cs typeface="Courier New" panose="02070309020205020404" pitchFamily="49" charset="0"/>
              </a:rPr>
              <a:t>Zoning meetings are public forums where officials and residents discuss land-use rules. </a:t>
            </a:r>
          </a:p>
          <a:p>
            <a:pPr algn="l">
              <a:lnSpc>
                <a:spcPts val="2960"/>
              </a:lnSpc>
            </a:pPr>
            <a:r>
              <a:rPr lang="en-US" sz="1600" dirty="0">
                <a:solidFill>
                  <a:schemeClr val="bg1"/>
                </a:solidFill>
                <a:effectLst/>
                <a:latin typeface="Courier New" panose="02070309020205020404" pitchFamily="49" charset="0"/>
                <a:cs typeface="Courier New" panose="02070309020205020404" pitchFamily="49" charset="0"/>
              </a:rPr>
              <a:t>In affluent areas, they can be used to exclude lower-income individuals:</a:t>
            </a:r>
          </a:p>
          <a:p>
            <a:endParaRPr lang="en-US" dirty="0"/>
          </a:p>
        </p:txBody>
      </p:sp>
      <p:sp>
        <p:nvSpPr>
          <p:cNvPr id="36" name="TextBox 35">
            <a:extLst>
              <a:ext uri="{FF2B5EF4-FFF2-40B4-BE49-F238E27FC236}">
                <a16:creationId xmlns:a16="http://schemas.microsoft.com/office/drawing/2014/main" id="{7DEEDAB4-C051-2EDE-CCFA-356CBDFB6640}"/>
              </a:ext>
            </a:extLst>
          </p:cNvPr>
          <p:cNvSpPr txBox="1"/>
          <p:nvPr/>
        </p:nvSpPr>
        <p:spPr>
          <a:xfrm>
            <a:off x="72117" y="494795"/>
            <a:ext cx="12047765" cy="553998"/>
          </a:xfrm>
          <a:prstGeom prst="rect">
            <a:avLst/>
          </a:prstGeom>
          <a:noFill/>
        </p:spPr>
        <p:txBody>
          <a:bodyPr wrap="square" rtlCol="0">
            <a:spAutoFit/>
          </a:bodyPr>
          <a:lstStyle/>
          <a:p>
            <a:pPr algn="ctr"/>
            <a:r>
              <a:rPr lang="en-US" sz="3000" spc="80">
                <a:solidFill>
                  <a:srgbClr val="E5E9D0"/>
                </a:solidFill>
                <a:latin typeface="Hardwick WF" pitchFamily="2" charset="0"/>
              </a:rPr>
              <a:t>TAKE A PEEK INTO ZONING MEETINGS</a:t>
            </a:r>
            <a:endParaRPr lang="en-US" sz="3000" spc="80" dirty="0">
              <a:solidFill>
                <a:srgbClr val="E5E9D0"/>
              </a:solidFill>
              <a:latin typeface="Hardwick WF" pitchFamily="2" charset="0"/>
            </a:endParaRPr>
          </a:p>
        </p:txBody>
      </p:sp>
      <p:cxnSp>
        <p:nvCxnSpPr>
          <p:cNvPr id="38" name="Straight Connector 37">
            <a:extLst>
              <a:ext uri="{FF2B5EF4-FFF2-40B4-BE49-F238E27FC236}">
                <a16:creationId xmlns:a16="http://schemas.microsoft.com/office/drawing/2014/main" id="{202FFD00-97CA-2AAC-0DDC-95822B703F79}"/>
              </a:ext>
            </a:extLst>
          </p:cNvPr>
          <p:cNvCxnSpPr>
            <a:cxnSpLocks/>
          </p:cNvCxnSpPr>
          <p:nvPr/>
        </p:nvCxnSpPr>
        <p:spPr>
          <a:xfrm flipV="1">
            <a:off x="582032" y="1609252"/>
            <a:ext cx="0" cy="620201"/>
          </a:xfrm>
          <a:prstGeom prst="line">
            <a:avLst/>
          </a:prstGeom>
          <a:ln w="57150">
            <a:solidFill>
              <a:srgbClr val="353435"/>
            </a:solidFill>
            <a:prstDash val="sysDot"/>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4527D498-5D01-6389-CC34-C115EA47E8A1}"/>
              </a:ext>
            </a:extLst>
          </p:cNvPr>
          <p:cNvPicPr>
            <a:picLocks noChangeAspect="1"/>
          </p:cNvPicPr>
          <p:nvPr/>
        </p:nvPicPr>
        <p:blipFill>
          <a:blip r:embed="rId3"/>
          <a:stretch>
            <a:fillRect/>
          </a:stretch>
        </p:blipFill>
        <p:spPr>
          <a:xfrm>
            <a:off x="2778198" y="2701041"/>
            <a:ext cx="6652080" cy="3107186"/>
          </a:xfrm>
          <a:prstGeom prst="rect">
            <a:avLst/>
          </a:prstGeom>
        </p:spPr>
      </p:pic>
      <p:grpSp>
        <p:nvGrpSpPr>
          <p:cNvPr id="4" name="Group 3">
            <a:extLst>
              <a:ext uri="{FF2B5EF4-FFF2-40B4-BE49-F238E27FC236}">
                <a16:creationId xmlns:a16="http://schemas.microsoft.com/office/drawing/2014/main" id="{37B975D7-99D0-7CD4-7D8C-7B11DF15A84E}"/>
              </a:ext>
            </a:extLst>
          </p:cNvPr>
          <p:cNvGrpSpPr/>
          <p:nvPr/>
        </p:nvGrpSpPr>
        <p:grpSpPr>
          <a:xfrm>
            <a:off x="1616054" y="6144665"/>
            <a:ext cx="10863828" cy="356596"/>
            <a:chOff x="254205" y="6193928"/>
            <a:chExt cx="10863828" cy="356596"/>
          </a:xfrm>
        </p:grpSpPr>
        <p:pic>
          <p:nvPicPr>
            <p:cNvPr id="2" name="Picture 1">
              <a:extLst>
                <a:ext uri="{FF2B5EF4-FFF2-40B4-BE49-F238E27FC236}">
                  <a16:creationId xmlns:a16="http://schemas.microsoft.com/office/drawing/2014/main" id="{79D2CE66-9900-1018-F0F3-7FC04D99B4D0}"/>
                </a:ext>
              </a:extLst>
            </p:cNvPr>
            <p:cNvPicPr>
              <a:picLocks noChangeAspect="1"/>
            </p:cNvPicPr>
            <p:nvPr/>
          </p:nvPicPr>
          <p:blipFill>
            <a:blip r:embed="rId4"/>
            <a:stretch>
              <a:fillRect/>
            </a:stretch>
          </p:blipFill>
          <p:spPr>
            <a:xfrm>
              <a:off x="254205" y="6219842"/>
              <a:ext cx="358367" cy="330682"/>
            </a:xfrm>
            <a:prstGeom prst="rect">
              <a:avLst/>
            </a:prstGeom>
            <a:effectLst>
              <a:outerShdw blurRad="340028" dist="38100" sx="124000" sy="124000" algn="l" rotWithShape="0">
                <a:prstClr val="black"/>
              </a:outerShdw>
            </a:effectLst>
          </p:spPr>
        </p:pic>
        <p:sp>
          <p:nvSpPr>
            <p:cNvPr id="3" name="TextBox 2">
              <a:extLst>
                <a:ext uri="{FF2B5EF4-FFF2-40B4-BE49-F238E27FC236}">
                  <a16:creationId xmlns:a16="http://schemas.microsoft.com/office/drawing/2014/main" id="{76961E29-04A8-3E53-F268-43EC701E3A6D}"/>
                </a:ext>
              </a:extLst>
            </p:cNvPr>
            <p:cNvSpPr txBox="1"/>
            <p:nvPr/>
          </p:nvSpPr>
          <p:spPr>
            <a:xfrm>
              <a:off x="582031" y="6193928"/>
              <a:ext cx="10536002" cy="338554"/>
            </a:xfrm>
            <a:prstGeom prst="rect">
              <a:avLst/>
            </a:prstGeom>
            <a:noFill/>
          </p:spPr>
          <p:txBody>
            <a:bodyPr wrap="square">
              <a:spAutoFit/>
            </a:bodyPr>
            <a:lstStyle/>
            <a:p>
              <a:r>
                <a:rPr lang="en-US" sz="1600" b="1" spc="50" dirty="0">
                  <a:solidFill>
                    <a:srgbClr val="F7F9E3"/>
                  </a:solidFill>
                  <a:latin typeface="Courier New" panose="02070309020205020404" pitchFamily="49" charset="0"/>
                  <a:cs typeface="Courier New" panose="02070309020205020404" pitchFamily="49" charset="0"/>
                  <a:hlinkClick r:id="rId5">
                    <a:extLst>
                      <a:ext uri="{A12FA001-AC4F-418D-AE19-62706E023703}">
                        <ahyp:hlinkClr xmlns:ahyp="http://schemas.microsoft.com/office/drawing/2018/hyperlinkcolor" val="tx"/>
                      </a:ext>
                    </a:extLst>
                  </a:hlinkClick>
                </a:rPr>
                <a:t>@WaluigiSoap</a:t>
              </a:r>
              <a:r>
                <a:rPr lang="en-US" sz="1600" b="1" spc="50" dirty="0">
                  <a:solidFill>
                    <a:srgbClr val="E5E9D0"/>
                  </a:solidFill>
                  <a:latin typeface="Courier New" panose="02070309020205020404" pitchFamily="49" charset="0"/>
                  <a:cs typeface="Courier New" panose="02070309020205020404" pitchFamily="49" charset="0"/>
                </a:rPr>
                <a:t>: </a:t>
              </a:r>
              <a:r>
                <a:rPr lang="en-US" sz="1200" i="1" dirty="0">
                  <a:solidFill>
                    <a:schemeClr val="bg1"/>
                  </a:solidFill>
                  <a:latin typeface="Avenir Next" panose="020B0503020202020204" pitchFamily="34" charset="0"/>
                </a:rPr>
                <a:t>The quotes above are selections from hours of footage documenting zoning meetings across NYC. </a:t>
              </a:r>
            </a:p>
          </p:txBody>
        </p:sp>
      </p:grpSp>
      <p:sp>
        <p:nvSpPr>
          <p:cNvPr id="5" name="TextBox 4">
            <a:extLst>
              <a:ext uri="{FF2B5EF4-FFF2-40B4-BE49-F238E27FC236}">
                <a16:creationId xmlns:a16="http://schemas.microsoft.com/office/drawing/2014/main" id="{CE7E8558-9848-69ED-040A-944C652C25AB}"/>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3797282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7" name="Picture 86">
            <a:extLst>
              <a:ext uri="{FF2B5EF4-FFF2-40B4-BE49-F238E27FC236}">
                <a16:creationId xmlns:a16="http://schemas.microsoft.com/office/drawing/2014/main" id="{1D943C26-3141-5A98-485E-F6F589D61EC3}"/>
              </a:ext>
            </a:extLst>
          </p:cNvPr>
          <p:cNvPicPr>
            <a:picLocks noChangeAspect="1"/>
          </p:cNvPicPr>
          <p:nvPr/>
        </p:nvPicPr>
        <p:blipFill>
          <a:blip r:embed="rId3"/>
          <a:stretch>
            <a:fillRect/>
          </a:stretch>
        </p:blipFill>
        <p:spPr>
          <a:xfrm>
            <a:off x="7502590" y="3976868"/>
            <a:ext cx="666433" cy="605848"/>
          </a:xfrm>
          <a:prstGeom prst="rect">
            <a:avLst/>
          </a:prstGeom>
        </p:spPr>
      </p:pic>
      <p:pic>
        <p:nvPicPr>
          <p:cNvPr id="73" name="Picture 72">
            <a:extLst>
              <a:ext uri="{FF2B5EF4-FFF2-40B4-BE49-F238E27FC236}">
                <a16:creationId xmlns:a16="http://schemas.microsoft.com/office/drawing/2014/main" id="{0A0B54C5-C835-BFA7-DD4B-E0DE5E595796}"/>
              </a:ext>
            </a:extLst>
          </p:cNvPr>
          <p:cNvPicPr>
            <a:picLocks noChangeAspect="1"/>
          </p:cNvPicPr>
          <p:nvPr/>
        </p:nvPicPr>
        <p:blipFill>
          <a:blip r:embed="rId4"/>
          <a:stretch>
            <a:fillRect/>
          </a:stretch>
        </p:blipFill>
        <p:spPr>
          <a:xfrm>
            <a:off x="10575766" y="5358908"/>
            <a:ext cx="955761" cy="464965"/>
          </a:xfrm>
          <a:prstGeom prst="rect">
            <a:avLst/>
          </a:prstGeom>
        </p:spPr>
      </p:pic>
      <p:sp>
        <p:nvSpPr>
          <p:cNvPr id="58" name="Rounded Rectangle 57">
            <a:extLst>
              <a:ext uri="{FF2B5EF4-FFF2-40B4-BE49-F238E27FC236}">
                <a16:creationId xmlns:a16="http://schemas.microsoft.com/office/drawing/2014/main" id="{82A31B6E-6C30-F549-034C-D3B8A227AB6F}"/>
              </a:ext>
            </a:extLst>
          </p:cNvPr>
          <p:cNvSpPr/>
          <p:nvPr/>
        </p:nvSpPr>
        <p:spPr>
          <a:xfrm>
            <a:off x="1862100" y="1482459"/>
            <a:ext cx="8899911" cy="938029"/>
          </a:xfrm>
          <a:prstGeom prst="roundRect">
            <a:avLst>
              <a:gd name="adj" fmla="val 0"/>
            </a:avLst>
          </a:prstGeom>
          <a:solidFill>
            <a:schemeClr val="tx1"/>
          </a:solidFill>
          <a:ln w="57150" cmpd="sng">
            <a:solidFill>
              <a:srgbClr val="807C7C"/>
            </a:solidFill>
            <a:prstDash val="sysDot"/>
            <a:extLst>
              <a:ext uri="{C807C97D-BFC1-408E-A445-0C87EB9F89A2}">
                <ask:lineSketchStyleProps xmlns:ask="http://schemas.microsoft.com/office/drawing/2018/sketchyshapes" sd="1219033472">
                  <a:custGeom>
                    <a:avLst/>
                    <a:gdLst>
                      <a:gd name="connsiteX0" fmla="*/ 0 w 4944315"/>
                      <a:gd name="connsiteY0" fmla="*/ 0 h 1207149"/>
                      <a:gd name="connsiteX1" fmla="*/ 0 w 4944315"/>
                      <a:gd name="connsiteY1" fmla="*/ 0 h 1207149"/>
                      <a:gd name="connsiteX2" fmla="*/ 4944315 w 4944315"/>
                      <a:gd name="connsiteY2" fmla="*/ 0 h 1207149"/>
                      <a:gd name="connsiteX3" fmla="*/ 4944315 w 4944315"/>
                      <a:gd name="connsiteY3" fmla="*/ 0 h 1207149"/>
                      <a:gd name="connsiteX4" fmla="*/ 4944315 w 4944315"/>
                      <a:gd name="connsiteY4" fmla="*/ 1207149 h 1207149"/>
                      <a:gd name="connsiteX5" fmla="*/ 4944315 w 4944315"/>
                      <a:gd name="connsiteY5" fmla="*/ 1207149 h 1207149"/>
                      <a:gd name="connsiteX6" fmla="*/ 0 w 4944315"/>
                      <a:gd name="connsiteY6" fmla="*/ 1207149 h 1207149"/>
                      <a:gd name="connsiteX7" fmla="*/ 0 w 4944315"/>
                      <a:gd name="connsiteY7" fmla="*/ 1207149 h 1207149"/>
                      <a:gd name="connsiteX8" fmla="*/ 0 w 4944315"/>
                      <a:gd name="connsiteY8" fmla="*/ 0 h 120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4315" h="1207149" fill="none" extrusionOk="0">
                        <a:moveTo>
                          <a:pt x="0" y="0"/>
                        </a:moveTo>
                        <a:lnTo>
                          <a:pt x="0" y="0"/>
                        </a:lnTo>
                        <a:cubicBezTo>
                          <a:pt x="557245" y="-49533"/>
                          <a:pt x="2597248" y="-14809"/>
                          <a:pt x="4944315" y="0"/>
                        </a:cubicBezTo>
                        <a:lnTo>
                          <a:pt x="4944315" y="0"/>
                        </a:lnTo>
                        <a:cubicBezTo>
                          <a:pt x="5046399" y="351275"/>
                          <a:pt x="5027310" y="840744"/>
                          <a:pt x="4944315" y="1207149"/>
                        </a:cubicBezTo>
                        <a:lnTo>
                          <a:pt x="4944315" y="1207149"/>
                        </a:lnTo>
                        <a:cubicBezTo>
                          <a:pt x="4157106" y="1158918"/>
                          <a:pt x="1659160" y="1291604"/>
                          <a:pt x="0" y="1207149"/>
                        </a:cubicBezTo>
                        <a:lnTo>
                          <a:pt x="0" y="1207149"/>
                        </a:lnTo>
                        <a:cubicBezTo>
                          <a:pt x="-79153" y="1045544"/>
                          <a:pt x="-53725" y="464649"/>
                          <a:pt x="0" y="0"/>
                        </a:cubicBezTo>
                        <a:close/>
                      </a:path>
                      <a:path w="4944315" h="1207149" stroke="0" extrusionOk="0">
                        <a:moveTo>
                          <a:pt x="0" y="0"/>
                        </a:moveTo>
                        <a:lnTo>
                          <a:pt x="0" y="0"/>
                        </a:lnTo>
                        <a:cubicBezTo>
                          <a:pt x="751759" y="118645"/>
                          <a:pt x="3979276" y="116012"/>
                          <a:pt x="4944315" y="0"/>
                        </a:cubicBezTo>
                        <a:lnTo>
                          <a:pt x="4944315" y="0"/>
                        </a:lnTo>
                        <a:cubicBezTo>
                          <a:pt x="5026645" y="155128"/>
                          <a:pt x="4981840" y="1067061"/>
                          <a:pt x="4944315" y="1207149"/>
                        </a:cubicBezTo>
                        <a:lnTo>
                          <a:pt x="4944315" y="1207149"/>
                        </a:lnTo>
                        <a:cubicBezTo>
                          <a:pt x="3985025" y="1341749"/>
                          <a:pt x="1291269" y="1049953"/>
                          <a:pt x="0" y="1207149"/>
                        </a:cubicBezTo>
                        <a:lnTo>
                          <a:pt x="0" y="1207149"/>
                        </a:lnTo>
                        <a:cubicBezTo>
                          <a:pt x="-65885" y="947997"/>
                          <a:pt x="20823" y="542399"/>
                          <a:pt x="0" y="0"/>
                        </a:cubicBezTo>
                        <a:close/>
                      </a:path>
                    </a:pathLst>
                  </a:custGeom>
                  <ask:type>
                    <ask:lineSketchNone/>
                  </ask:type>
                </ask:lineSketchStyleProps>
              </a:ext>
            </a:extLst>
          </a:ln>
          <a:effectLst>
            <a:outerShdw blurRad="474909" dist="38100" dir="5400000" sx="117117" sy="117117" algn="t" rotWithShape="0">
              <a:prstClr val="black">
                <a:alpha val="67000"/>
              </a:prstClr>
            </a:outerShdw>
          </a:effectLst>
          <a:scene3d>
            <a:camera prst="obliqueTopLeft"/>
            <a:lightRig rig="threePt" dir="t"/>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ounded Rectangle 58">
            <a:extLst>
              <a:ext uri="{FF2B5EF4-FFF2-40B4-BE49-F238E27FC236}">
                <a16:creationId xmlns:a16="http://schemas.microsoft.com/office/drawing/2014/main" id="{714B503A-79EA-A6FD-5EAF-6A611674A99D}"/>
              </a:ext>
            </a:extLst>
          </p:cNvPr>
          <p:cNvSpPr/>
          <p:nvPr/>
        </p:nvSpPr>
        <p:spPr>
          <a:xfrm>
            <a:off x="1037685" y="1175213"/>
            <a:ext cx="1257195" cy="996001"/>
          </a:xfrm>
          <a:prstGeom prst="roundRect">
            <a:avLst>
              <a:gd name="adj" fmla="val 0"/>
            </a:avLst>
          </a:prstGeom>
          <a:solidFill>
            <a:schemeClr val="tx1"/>
          </a:solidFill>
          <a:ln w="28575" cmpd="tri">
            <a:noFill/>
            <a:prstDash val="solid"/>
            <a:extLst>
              <a:ext uri="{C807C97D-BFC1-408E-A445-0C87EB9F89A2}">
                <ask:lineSketchStyleProps xmlns:ask="http://schemas.microsoft.com/office/drawing/2018/sketchyshapes" sd="1219033472">
                  <a:custGeom>
                    <a:avLst/>
                    <a:gdLst>
                      <a:gd name="connsiteX0" fmla="*/ 0 w 4944315"/>
                      <a:gd name="connsiteY0" fmla="*/ 0 h 1207149"/>
                      <a:gd name="connsiteX1" fmla="*/ 0 w 4944315"/>
                      <a:gd name="connsiteY1" fmla="*/ 0 h 1207149"/>
                      <a:gd name="connsiteX2" fmla="*/ 4944315 w 4944315"/>
                      <a:gd name="connsiteY2" fmla="*/ 0 h 1207149"/>
                      <a:gd name="connsiteX3" fmla="*/ 4944315 w 4944315"/>
                      <a:gd name="connsiteY3" fmla="*/ 0 h 1207149"/>
                      <a:gd name="connsiteX4" fmla="*/ 4944315 w 4944315"/>
                      <a:gd name="connsiteY4" fmla="*/ 1207149 h 1207149"/>
                      <a:gd name="connsiteX5" fmla="*/ 4944315 w 4944315"/>
                      <a:gd name="connsiteY5" fmla="*/ 1207149 h 1207149"/>
                      <a:gd name="connsiteX6" fmla="*/ 0 w 4944315"/>
                      <a:gd name="connsiteY6" fmla="*/ 1207149 h 1207149"/>
                      <a:gd name="connsiteX7" fmla="*/ 0 w 4944315"/>
                      <a:gd name="connsiteY7" fmla="*/ 1207149 h 1207149"/>
                      <a:gd name="connsiteX8" fmla="*/ 0 w 4944315"/>
                      <a:gd name="connsiteY8" fmla="*/ 0 h 120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4315" h="1207149" fill="none" extrusionOk="0">
                        <a:moveTo>
                          <a:pt x="0" y="0"/>
                        </a:moveTo>
                        <a:lnTo>
                          <a:pt x="0" y="0"/>
                        </a:lnTo>
                        <a:cubicBezTo>
                          <a:pt x="557245" y="-49533"/>
                          <a:pt x="2597248" y="-14809"/>
                          <a:pt x="4944315" y="0"/>
                        </a:cubicBezTo>
                        <a:lnTo>
                          <a:pt x="4944315" y="0"/>
                        </a:lnTo>
                        <a:cubicBezTo>
                          <a:pt x="5046399" y="351275"/>
                          <a:pt x="5027310" y="840744"/>
                          <a:pt x="4944315" y="1207149"/>
                        </a:cubicBezTo>
                        <a:lnTo>
                          <a:pt x="4944315" y="1207149"/>
                        </a:lnTo>
                        <a:cubicBezTo>
                          <a:pt x="4157106" y="1158918"/>
                          <a:pt x="1659160" y="1291604"/>
                          <a:pt x="0" y="1207149"/>
                        </a:cubicBezTo>
                        <a:lnTo>
                          <a:pt x="0" y="1207149"/>
                        </a:lnTo>
                        <a:cubicBezTo>
                          <a:pt x="-79153" y="1045544"/>
                          <a:pt x="-53725" y="464649"/>
                          <a:pt x="0" y="0"/>
                        </a:cubicBezTo>
                        <a:close/>
                      </a:path>
                      <a:path w="4944315" h="1207149" stroke="0" extrusionOk="0">
                        <a:moveTo>
                          <a:pt x="0" y="0"/>
                        </a:moveTo>
                        <a:lnTo>
                          <a:pt x="0" y="0"/>
                        </a:lnTo>
                        <a:cubicBezTo>
                          <a:pt x="751759" y="118645"/>
                          <a:pt x="3979276" y="116012"/>
                          <a:pt x="4944315" y="0"/>
                        </a:cubicBezTo>
                        <a:lnTo>
                          <a:pt x="4944315" y="0"/>
                        </a:lnTo>
                        <a:cubicBezTo>
                          <a:pt x="5026645" y="155128"/>
                          <a:pt x="4981840" y="1067061"/>
                          <a:pt x="4944315" y="1207149"/>
                        </a:cubicBezTo>
                        <a:lnTo>
                          <a:pt x="4944315" y="1207149"/>
                        </a:lnTo>
                        <a:cubicBezTo>
                          <a:pt x="3985025" y="1341749"/>
                          <a:pt x="1291269" y="1049953"/>
                          <a:pt x="0" y="1207149"/>
                        </a:cubicBezTo>
                        <a:lnTo>
                          <a:pt x="0" y="1207149"/>
                        </a:lnTo>
                        <a:cubicBezTo>
                          <a:pt x="-65885" y="947997"/>
                          <a:pt x="20823" y="542399"/>
                          <a:pt x="0" y="0"/>
                        </a:cubicBezTo>
                        <a:close/>
                      </a:path>
                    </a:pathLst>
                  </a:custGeom>
                  <ask:type>
                    <ask:lineSketchNone/>
                  </ask:type>
                </ask:lineSketchStyleProps>
              </a:ext>
            </a:extLst>
          </a:ln>
          <a:effectLst>
            <a:outerShdw blurRad="474909" dist="38100" dir="5400000" sx="117117" sy="117117" algn="t" rotWithShape="0">
              <a:prstClr val="black">
                <a:alpha val="67000"/>
              </a:prstClr>
            </a:outerShdw>
          </a:effectLst>
          <a:scene3d>
            <a:camera prst="obliqueTopLeft"/>
            <a:lightRig rig="threePt" dir="t"/>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Curved Right Arrow 33">
            <a:extLst>
              <a:ext uri="{FF2B5EF4-FFF2-40B4-BE49-F238E27FC236}">
                <a16:creationId xmlns:a16="http://schemas.microsoft.com/office/drawing/2014/main" id="{BD35E09B-C3B3-389F-FED7-55AB74E8B48B}"/>
              </a:ext>
            </a:extLst>
          </p:cNvPr>
          <p:cNvSpPr/>
          <p:nvPr/>
        </p:nvSpPr>
        <p:spPr>
          <a:xfrm rot="2265772">
            <a:off x="5151722" y="2630026"/>
            <a:ext cx="778804" cy="1072610"/>
          </a:xfrm>
          <a:custGeom>
            <a:avLst/>
            <a:gdLst>
              <a:gd name="connsiteX0" fmla="*/ 0 w 637703"/>
              <a:gd name="connsiteY0" fmla="*/ 477246 h 1193631"/>
              <a:gd name="connsiteX1" fmla="*/ 478277 w 637703"/>
              <a:gd name="connsiteY1" fmla="*/ 939337 h 1193631"/>
              <a:gd name="connsiteX2" fmla="*/ 478277 w 637703"/>
              <a:gd name="connsiteY2" fmla="*/ 859625 h 1193631"/>
              <a:gd name="connsiteX3" fmla="*/ 637703 w 637703"/>
              <a:gd name="connsiteY3" fmla="*/ 1034205 h 1193631"/>
              <a:gd name="connsiteX4" fmla="*/ 478277 w 637703"/>
              <a:gd name="connsiteY4" fmla="*/ 1178476 h 1193631"/>
              <a:gd name="connsiteX5" fmla="*/ 478277 w 637703"/>
              <a:gd name="connsiteY5" fmla="*/ 1098764 h 1193631"/>
              <a:gd name="connsiteX6" fmla="*/ 0 w 637703"/>
              <a:gd name="connsiteY6" fmla="*/ 636673 h 1193631"/>
              <a:gd name="connsiteX7" fmla="*/ 0 w 637703"/>
              <a:gd name="connsiteY7" fmla="*/ 477246 h 1193631"/>
              <a:gd name="connsiteX0" fmla="*/ 637703 w 637703"/>
              <a:gd name="connsiteY0" fmla="*/ 159426 h 1193631"/>
              <a:gd name="connsiteX1" fmla="*/ 8958 w 637703"/>
              <a:gd name="connsiteY1" fmla="*/ 556959 h 1193631"/>
              <a:gd name="connsiteX2" fmla="*/ 224906 w 637703"/>
              <a:gd name="connsiteY2" fmla="*/ 113480 h 1193631"/>
              <a:gd name="connsiteX3" fmla="*/ 637703 w 637703"/>
              <a:gd name="connsiteY3" fmla="*/ 0 h 1193631"/>
              <a:gd name="connsiteX4" fmla="*/ 637703 w 637703"/>
              <a:gd name="connsiteY4" fmla="*/ 159426 h 1193631"/>
              <a:gd name="connsiteX0" fmla="*/ 0 w 637703"/>
              <a:gd name="connsiteY0" fmla="*/ 477246 h 1193631"/>
              <a:gd name="connsiteX1" fmla="*/ 478277 w 637703"/>
              <a:gd name="connsiteY1" fmla="*/ 939337 h 1193631"/>
              <a:gd name="connsiteX2" fmla="*/ 478277 w 637703"/>
              <a:gd name="connsiteY2" fmla="*/ 859625 h 1193631"/>
              <a:gd name="connsiteX3" fmla="*/ 637703 w 637703"/>
              <a:gd name="connsiteY3" fmla="*/ 1034205 h 1193631"/>
              <a:gd name="connsiteX4" fmla="*/ 478277 w 637703"/>
              <a:gd name="connsiteY4" fmla="*/ 1178476 h 1193631"/>
              <a:gd name="connsiteX5" fmla="*/ 478277 w 637703"/>
              <a:gd name="connsiteY5" fmla="*/ 1098764 h 1193631"/>
              <a:gd name="connsiteX6" fmla="*/ 0 w 637703"/>
              <a:gd name="connsiteY6" fmla="*/ 636673 h 1193631"/>
              <a:gd name="connsiteX7" fmla="*/ 0 w 637703"/>
              <a:gd name="connsiteY7" fmla="*/ 477246 h 1193631"/>
              <a:gd name="connsiteX8" fmla="*/ 637703 w 637703"/>
              <a:gd name="connsiteY8" fmla="*/ 0 h 1193631"/>
              <a:gd name="connsiteX9" fmla="*/ 637703 w 637703"/>
              <a:gd name="connsiteY9" fmla="*/ 159426 h 1193631"/>
              <a:gd name="connsiteX10" fmla="*/ 8958 w 637703"/>
              <a:gd name="connsiteY10" fmla="*/ 556959 h 1193631"/>
              <a:gd name="connsiteX0" fmla="*/ 13 w 641322"/>
              <a:gd name="connsiteY0" fmla="*/ 477246 h 1178476"/>
              <a:gd name="connsiteX1" fmla="*/ 478290 w 641322"/>
              <a:gd name="connsiteY1" fmla="*/ 939337 h 1178476"/>
              <a:gd name="connsiteX2" fmla="*/ 478290 w 641322"/>
              <a:gd name="connsiteY2" fmla="*/ 859625 h 1178476"/>
              <a:gd name="connsiteX3" fmla="*/ 637716 w 641322"/>
              <a:gd name="connsiteY3" fmla="*/ 1034205 h 1178476"/>
              <a:gd name="connsiteX4" fmla="*/ 478290 w 641322"/>
              <a:gd name="connsiteY4" fmla="*/ 1178476 h 1178476"/>
              <a:gd name="connsiteX5" fmla="*/ 478290 w 641322"/>
              <a:gd name="connsiteY5" fmla="*/ 1098764 h 1178476"/>
              <a:gd name="connsiteX6" fmla="*/ 13 w 641322"/>
              <a:gd name="connsiteY6" fmla="*/ 636673 h 1178476"/>
              <a:gd name="connsiteX7" fmla="*/ 13 w 641322"/>
              <a:gd name="connsiteY7" fmla="*/ 477246 h 1178476"/>
              <a:gd name="connsiteX0" fmla="*/ 637716 w 641322"/>
              <a:gd name="connsiteY0" fmla="*/ 159426 h 1178476"/>
              <a:gd name="connsiteX1" fmla="*/ 8971 w 641322"/>
              <a:gd name="connsiteY1" fmla="*/ 556959 h 1178476"/>
              <a:gd name="connsiteX2" fmla="*/ 224919 w 641322"/>
              <a:gd name="connsiteY2" fmla="*/ 113480 h 1178476"/>
              <a:gd name="connsiteX3" fmla="*/ 637716 w 641322"/>
              <a:gd name="connsiteY3" fmla="*/ 0 h 1178476"/>
              <a:gd name="connsiteX4" fmla="*/ 637716 w 641322"/>
              <a:gd name="connsiteY4" fmla="*/ 159426 h 1178476"/>
              <a:gd name="connsiteX0" fmla="*/ 13 w 641322"/>
              <a:gd name="connsiteY0" fmla="*/ 477246 h 1178476"/>
              <a:gd name="connsiteX1" fmla="*/ 478290 w 641322"/>
              <a:gd name="connsiteY1" fmla="*/ 939337 h 1178476"/>
              <a:gd name="connsiteX2" fmla="*/ 478290 w 641322"/>
              <a:gd name="connsiteY2" fmla="*/ 859625 h 1178476"/>
              <a:gd name="connsiteX3" fmla="*/ 637716 w 641322"/>
              <a:gd name="connsiteY3" fmla="*/ 1034205 h 1178476"/>
              <a:gd name="connsiteX4" fmla="*/ 478290 w 641322"/>
              <a:gd name="connsiteY4" fmla="*/ 1178476 h 1178476"/>
              <a:gd name="connsiteX5" fmla="*/ 478290 w 641322"/>
              <a:gd name="connsiteY5" fmla="*/ 1098764 h 1178476"/>
              <a:gd name="connsiteX6" fmla="*/ 13 w 641322"/>
              <a:gd name="connsiteY6" fmla="*/ 636673 h 1178476"/>
              <a:gd name="connsiteX7" fmla="*/ 13 w 641322"/>
              <a:gd name="connsiteY7" fmla="*/ 477246 h 1178476"/>
              <a:gd name="connsiteX8" fmla="*/ 641322 w 641322"/>
              <a:gd name="connsiteY8" fmla="*/ 149822 h 1178476"/>
              <a:gd name="connsiteX9" fmla="*/ 637716 w 641322"/>
              <a:gd name="connsiteY9" fmla="*/ 159426 h 1178476"/>
              <a:gd name="connsiteX10" fmla="*/ 8971 w 641322"/>
              <a:gd name="connsiteY10" fmla="*/ 556959 h 1178476"/>
              <a:gd name="connsiteX0" fmla="*/ 13 w 641322"/>
              <a:gd name="connsiteY0" fmla="*/ 477246 h 1178476"/>
              <a:gd name="connsiteX1" fmla="*/ 478290 w 641322"/>
              <a:gd name="connsiteY1" fmla="*/ 939337 h 1178476"/>
              <a:gd name="connsiteX2" fmla="*/ 478290 w 641322"/>
              <a:gd name="connsiteY2" fmla="*/ 859625 h 1178476"/>
              <a:gd name="connsiteX3" fmla="*/ 637716 w 641322"/>
              <a:gd name="connsiteY3" fmla="*/ 1034205 h 1178476"/>
              <a:gd name="connsiteX4" fmla="*/ 478290 w 641322"/>
              <a:gd name="connsiteY4" fmla="*/ 1178476 h 1178476"/>
              <a:gd name="connsiteX5" fmla="*/ 478290 w 641322"/>
              <a:gd name="connsiteY5" fmla="*/ 1098764 h 1178476"/>
              <a:gd name="connsiteX6" fmla="*/ 13 w 641322"/>
              <a:gd name="connsiteY6" fmla="*/ 636673 h 1178476"/>
              <a:gd name="connsiteX7" fmla="*/ 13 w 641322"/>
              <a:gd name="connsiteY7" fmla="*/ 477246 h 1178476"/>
              <a:gd name="connsiteX0" fmla="*/ 637716 w 641322"/>
              <a:gd name="connsiteY0" fmla="*/ 159426 h 1178476"/>
              <a:gd name="connsiteX1" fmla="*/ 8971 w 641322"/>
              <a:gd name="connsiteY1" fmla="*/ 556959 h 1178476"/>
              <a:gd name="connsiteX2" fmla="*/ 224919 w 641322"/>
              <a:gd name="connsiteY2" fmla="*/ 113480 h 1178476"/>
              <a:gd name="connsiteX3" fmla="*/ 637716 w 641322"/>
              <a:gd name="connsiteY3" fmla="*/ 0 h 1178476"/>
              <a:gd name="connsiteX4" fmla="*/ 637716 w 641322"/>
              <a:gd name="connsiteY4" fmla="*/ 159426 h 1178476"/>
              <a:gd name="connsiteX0" fmla="*/ 13 w 641322"/>
              <a:gd name="connsiteY0" fmla="*/ 477246 h 1178476"/>
              <a:gd name="connsiteX1" fmla="*/ 478290 w 641322"/>
              <a:gd name="connsiteY1" fmla="*/ 939337 h 1178476"/>
              <a:gd name="connsiteX2" fmla="*/ 478290 w 641322"/>
              <a:gd name="connsiteY2" fmla="*/ 859625 h 1178476"/>
              <a:gd name="connsiteX3" fmla="*/ 637716 w 641322"/>
              <a:gd name="connsiteY3" fmla="*/ 1034205 h 1178476"/>
              <a:gd name="connsiteX4" fmla="*/ 478290 w 641322"/>
              <a:gd name="connsiteY4" fmla="*/ 1178476 h 1178476"/>
              <a:gd name="connsiteX5" fmla="*/ 478290 w 641322"/>
              <a:gd name="connsiteY5" fmla="*/ 1098764 h 1178476"/>
              <a:gd name="connsiteX6" fmla="*/ 13 w 641322"/>
              <a:gd name="connsiteY6" fmla="*/ 636673 h 1178476"/>
              <a:gd name="connsiteX7" fmla="*/ 13 w 641322"/>
              <a:gd name="connsiteY7" fmla="*/ 477246 h 1178476"/>
              <a:gd name="connsiteX8" fmla="*/ 641322 w 641322"/>
              <a:gd name="connsiteY8" fmla="*/ 149822 h 1178476"/>
              <a:gd name="connsiteX9" fmla="*/ 637716 w 641322"/>
              <a:gd name="connsiteY9" fmla="*/ 159426 h 1178476"/>
              <a:gd name="connsiteX10" fmla="*/ 8971 w 641322"/>
              <a:gd name="connsiteY10" fmla="*/ 556959 h 1178476"/>
              <a:gd name="connsiteX0" fmla="*/ 13 w 653872"/>
              <a:gd name="connsiteY0" fmla="*/ 390616 h 1091846"/>
              <a:gd name="connsiteX1" fmla="*/ 478290 w 653872"/>
              <a:gd name="connsiteY1" fmla="*/ 852707 h 1091846"/>
              <a:gd name="connsiteX2" fmla="*/ 478290 w 653872"/>
              <a:gd name="connsiteY2" fmla="*/ 772995 h 1091846"/>
              <a:gd name="connsiteX3" fmla="*/ 637716 w 653872"/>
              <a:gd name="connsiteY3" fmla="*/ 947575 h 1091846"/>
              <a:gd name="connsiteX4" fmla="*/ 478290 w 653872"/>
              <a:gd name="connsiteY4" fmla="*/ 1091846 h 1091846"/>
              <a:gd name="connsiteX5" fmla="*/ 478290 w 653872"/>
              <a:gd name="connsiteY5" fmla="*/ 1012134 h 1091846"/>
              <a:gd name="connsiteX6" fmla="*/ 13 w 653872"/>
              <a:gd name="connsiteY6" fmla="*/ 550043 h 1091846"/>
              <a:gd name="connsiteX7" fmla="*/ 13 w 653872"/>
              <a:gd name="connsiteY7" fmla="*/ 390616 h 1091846"/>
              <a:gd name="connsiteX0" fmla="*/ 637716 w 653872"/>
              <a:gd name="connsiteY0" fmla="*/ 72796 h 1091846"/>
              <a:gd name="connsiteX1" fmla="*/ 8971 w 653872"/>
              <a:gd name="connsiteY1" fmla="*/ 470329 h 1091846"/>
              <a:gd name="connsiteX2" fmla="*/ 224919 w 653872"/>
              <a:gd name="connsiteY2" fmla="*/ 26850 h 1091846"/>
              <a:gd name="connsiteX3" fmla="*/ 653872 w 653872"/>
              <a:gd name="connsiteY3" fmla="*/ 53470 h 1091846"/>
              <a:gd name="connsiteX4" fmla="*/ 637716 w 653872"/>
              <a:gd name="connsiteY4" fmla="*/ 72796 h 1091846"/>
              <a:gd name="connsiteX0" fmla="*/ 13 w 653872"/>
              <a:gd name="connsiteY0" fmla="*/ 390616 h 1091846"/>
              <a:gd name="connsiteX1" fmla="*/ 478290 w 653872"/>
              <a:gd name="connsiteY1" fmla="*/ 852707 h 1091846"/>
              <a:gd name="connsiteX2" fmla="*/ 478290 w 653872"/>
              <a:gd name="connsiteY2" fmla="*/ 772995 h 1091846"/>
              <a:gd name="connsiteX3" fmla="*/ 637716 w 653872"/>
              <a:gd name="connsiteY3" fmla="*/ 947575 h 1091846"/>
              <a:gd name="connsiteX4" fmla="*/ 478290 w 653872"/>
              <a:gd name="connsiteY4" fmla="*/ 1091846 h 1091846"/>
              <a:gd name="connsiteX5" fmla="*/ 478290 w 653872"/>
              <a:gd name="connsiteY5" fmla="*/ 1012134 h 1091846"/>
              <a:gd name="connsiteX6" fmla="*/ 13 w 653872"/>
              <a:gd name="connsiteY6" fmla="*/ 550043 h 1091846"/>
              <a:gd name="connsiteX7" fmla="*/ 13 w 653872"/>
              <a:gd name="connsiteY7" fmla="*/ 390616 h 1091846"/>
              <a:gd name="connsiteX8" fmla="*/ 641322 w 653872"/>
              <a:gd name="connsiteY8" fmla="*/ 63192 h 1091846"/>
              <a:gd name="connsiteX9" fmla="*/ 637716 w 653872"/>
              <a:gd name="connsiteY9" fmla="*/ 72796 h 1091846"/>
              <a:gd name="connsiteX10" fmla="*/ 8971 w 653872"/>
              <a:gd name="connsiteY10" fmla="*/ 470329 h 1091846"/>
              <a:gd name="connsiteX0" fmla="*/ 2072 w 655931"/>
              <a:gd name="connsiteY0" fmla="*/ 371064 h 1072294"/>
              <a:gd name="connsiteX1" fmla="*/ 480349 w 655931"/>
              <a:gd name="connsiteY1" fmla="*/ 833155 h 1072294"/>
              <a:gd name="connsiteX2" fmla="*/ 480349 w 655931"/>
              <a:gd name="connsiteY2" fmla="*/ 753443 h 1072294"/>
              <a:gd name="connsiteX3" fmla="*/ 639775 w 655931"/>
              <a:gd name="connsiteY3" fmla="*/ 928023 h 1072294"/>
              <a:gd name="connsiteX4" fmla="*/ 480349 w 655931"/>
              <a:gd name="connsiteY4" fmla="*/ 1072294 h 1072294"/>
              <a:gd name="connsiteX5" fmla="*/ 480349 w 655931"/>
              <a:gd name="connsiteY5" fmla="*/ 992582 h 1072294"/>
              <a:gd name="connsiteX6" fmla="*/ 2072 w 655931"/>
              <a:gd name="connsiteY6" fmla="*/ 530491 h 1072294"/>
              <a:gd name="connsiteX7" fmla="*/ 2072 w 655931"/>
              <a:gd name="connsiteY7" fmla="*/ 371064 h 1072294"/>
              <a:gd name="connsiteX0" fmla="*/ 639775 w 655931"/>
              <a:gd name="connsiteY0" fmla="*/ 53244 h 1072294"/>
              <a:gd name="connsiteX1" fmla="*/ 11030 w 655931"/>
              <a:gd name="connsiteY1" fmla="*/ 450777 h 1072294"/>
              <a:gd name="connsiteX2" fmla="*/ 202055 w 655931"/>
              <a:gd name="connsiteY2" fmla="*/ 78815 h 1072294"/>
              <a:gd name="connsiteX3" fmla="*/ 655931 w 655931"/>
              <a:gd name="connsiteY3" fmla="*/ 33918 h 1072294"/>
              <a:gd name="connsiteX4" fmla="*/ 639775 w 655931"/>
              <a:gd name="connsiteY4" fmla="*/ 53244 h 1072294"/>
              <a:gd name="connsiteX0" fmla="*/ 2072 w 655931"/>
              <a:gd name="connsiteY0" fmla="*/ 371064 h 1072294"/>
              <a:gd name="connsiteX1" fmla="*/ 480349 w 655931"/>
              <a:gd name="connsiteY1" fmla="*/ 833155 h 1072294"/>
              <a:gd name="connsiteX2" fmla="*/ 480349 w 655931"/>
              <a:gd name="connsiteY2" fmla="*/ 753443 h 1072294"/>
              <a:gd name="connsiteX3" fmla="*/ 639775 w 655931"/>
              <a:gd name="connsiteY3" fmla="*/ 928023 h 1072294"/>
              <a:gd name="connsiteX4" fmla="*/ 480349 w 655931"/>
              <a:gd name="connsiteY4" fmla="*/ 1072294 h 1072294"/>
              <a:gd name="connsiteX5" fmla="*/ 480349 w 655931"/>
              <a:gd name="connsiteY5" fmla="*/ 992582 h 1072294"/>
              <a:gd name="connsiteX6" fmla="*/ 2072 w 655931"/>
              <a:gd name="connsiteY6" fmla="*/ 530491 h 1072294"/>
              <a:gd name="connsiteX7" fmla="*/ 2072 w 655931"/>
              <a:gd name="connsiteY7" fmla="*/ 371064 h 1072294"/>
              <a:gd name="connsiteX8" fmla="*/ 643381 w 655931"/>
              <a:gd name="connsiteY8" fmla="*/ 43640 h 1072294"/>
              <a:gd name="connsiteX9" fmla="*/ 639775 w 655931"/>
              <a:gd name="connsiteY9" fmla="*/ 53244 h 1072294"/>
              <a:gd name="connsiteX10" fmla="*/ 11030 w 655931"/>
              <a:gd name="connsiteY10" fmla="*/ 450777 h 1072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5931" h="1072294" stroke="0" extrusionOk="0">
                <a:moveTo>
                  <a:pt x="2072" y="371064"/>
                </a:moveTo>
                <a:cubicBezTo>
                  <a:pt x="2072" y="588687"/>
                  <a:pt x="198792" y="778750"/>
                  <a:pt x="480349" y="833155"/>
                </a:cubicBezTo>
                <a:lnTo>
                  <a:pt x="480349" y="753443"/>
                </a:lnTo>
                <a:lnTo>
                  <a:pt x="639775" y="928023"/>
                </a:lnTo>
                <a:lnTo>
                  <a:pt x="480349" y="1072294"/>
                </a:lnTo>
                <a:lnTo>
                  <a:pt x="480349" y="992582"/>
                </a:lnTo>
                <a:cubicBezTo>
                  <a:pt x="198791" y="938176"/>
                  <a:pt x="2072" y="748114"/>
                  <a:pt x="2072" y="530491"/>
                </a:cubicBezTo>
                <a:lnTo>
                  <a:pt x="2072" y="371064"/>
                </a:lnTo>
                <a:close/>
              </a:path>
              <a:path w="655931" h="1072294" fill="darkenLess" stroke="0" extrusionOk="0">
                <a:moveTo>
                  <a:pt x="639775" y="53244"/>
                </a:moveTo>
                <a:cubicBezTo>
                  <a:pt x="328683" y="53244"/>
                  <a:pt x="62991" y="221232"/>
                  <a:pt x="11030" y="450777"/>
                </a:cubicBezTo>
                <a:cubicBezTo>
                  <a:pt x="-26543" y="284793"/>
                  <a:pt x="30594" y="187790"/>
                  <a:pt x="202055" y="78815"/>
                </a:cubicBezTo>
                <a:cubicBezTo>
                  <a:pt x="317322" y="5555"/>
                  <a:pt x="504705" y="33918"/>
                  <a:pt x="655931" y="33918"/>
                </a:cubicBezTo>
                <a:lnTo>
                  <a:pt x="639775" y="53244"/>
                </a:lnTo>
                <a:close/>
              </a:path>
              <a:path w="655931" h="1072294" fill="none" extrusionOk="0">
                <a:moveTo>
                  <a:pt x="2072" y="371064"/>
                </a:moveTo>
                <a:cubicBezTo>
                  <a:pt x="2072" y="588687"/>
                  <a:pt x="198792" y="778750"/>
                  <a:pt x="480349" y="833155"/>
                </a:cubicBezTo>
                <a:lnTo>
                  <a:pt x="480349" y="753443"/>
                </a:lnTo>
                <a:lnTo>
                  <a:pt x="639775" y="928023"/>
                </a:lnTo>
                <a:lnTo>
                  <a:pt x="480349" y="1072294"/>
                </a:lnTo>
                <a:lnTo>
                  <a:pt x="480349" y="992582"/>
                </a:lnTo>
                <a:cubicBezTo>
                  <a:pt x="198791" y="938176"/>
                  <a:pt x="2072" y="748114"/>
                  <a:pt x="2072" y="530491"/>
                </a:cubicBezTo>
                <a:lnTo>
                  <a:pt x="2072" y="371064"/>
                </a:lnTo>
                <a:cubicBezTo>
                  <a:pt x="2072" y="107488"/>
                  <a:pt x="419268" y="-91721"/>
                  <a:pt x="643381" y="43640"/>
                </a:cubicBezTo>
                <a:cubicBezTo>
                  <a:pt x="643381" y="96782"/>
                  <a:pt x="639775" y="102"/>
                  <a:pt x="639775" y="53244"/>
                </a:cubicBezTo>
                <a:cubicBezTo>
                  <a:pt x="328683" y="53244"/>
                  <a:pt x="62991" y="221232"/>
                  <a:pt x="11030" y="450777"/>
                </a:cubicBezTo>
              </a:path>
            </a:pathLst>
          </a:custGeom>
          <a:solidFill>
            <a:srgbClr val="FF74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60" name="Graphic 59" descr="Open quotation mark with solid fill">
            <a:extLst>
              <a:ext uri="{FF2B5EF4-FFF2-40B4-BE49-F238E27FC236}">
                <a16:creationId xmlns:a16="http://schemas.microsoft.com/office/drawing/2014/main" id="{4B6E9C0F-B294-C9DC-15F2-7DC9D8BD9F8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3808" y="881161"/>
            <a:ext cx="1563805" cy="1563805"/>
          </a:xfrm>
          <a:prstGeom prst="rect">
            <a:avLst/>
          </a:prstGeom>
        </p:spPr>
      </p:pic>
      <p:sp>
        <p:nvSpPr>
          <p:cNvPr id="61" name="TextBox 60">
            <a:extLst>
              <a:ext uri="{FF2B5EF4-FFF2-40B4-BE49-F238E27FC236}">
                <a16:creationId xmlns:a16="http://schemas.microsoft.com/office/drawing/2014/main" id="{C71D40DD-183B-D1EC-E2F3-042008DA6FB4}"/>
              </a:ext>
            </a:extLst>
          </p:cNvPr>
          <p:cNvSpPr txBox="1"/>
          <p:nvPr/>
        </p:nvSpPr>
        <p:spPr>
          <a:xfrm>
            <a:off x="2294877" y="1593048"/>
            <a:ext cx="9275728" cy="707886"/>
          </a:xfrm>
          <a:prstGeom prst="rect">
            <a:avLst/>
          </a:prstGeom>
          <a:noFill/>
        </p:spPr>
        <p:txBody>
          <a:bodyPr wrap="square" rtlCol="0">
            <a:spAutoFit/>
          </a:bodyPr>
          <a:lstStyle/>
          <a:p>
            <a:r>
              <a:rPr lang="en-US" sz="2000" dirty="0">
                <a:solidFill>
                  <a:schemeClr val="bg1"/>
                </a:solidFill>
                <a:latin typeface="Courier New" panose="02070309020205020404" pitchFamily="49" charset="0"/>
                <a:cs typeface="Courier New" panose="02070309020205020404" pitchFamily="49" charset="0"/>
              </a:rPr>
              <a:t>We have to stop spending so much on the rich. </a:t>
            </a:r>
          </a:p>
          <a:p>
            <a:r>
              <a:rPr lang="en-US" sz="2000" dirty="0">
                <a:solidFill>
                  <a:schemeClr val="bg1"/>
                </a:solidFill>
                <a:latin typeface="Courier New" panose="02070309020205020404" pitchFamily="49" charset="0"/>
                <a:cs typeface="Courier New" panose="02070309020205020404" pitchFamily="49" charset="0"/>
              </a:rPr>
              <a:t>This is what it is to be truly fiscally responsible.</a:t>
            </a:r>
          </a:p>
        </p:txBody>
      </p:sp>
      <p:sp>
        <p:nvSpPr>
          <p:cNvPr id="3" name="Rounded Rectangle 2">
            <a:extLst>
              <a:ext uri="{FF2B5EF4-FFF2-40B4-BE49-F238E27FC236}">
                <a16:creationId xmlns:a16="http://schemas.microsoft.com/office/drawing/2014/main" id="{219D17E5-94D1-1CAC-E798-97BBC161097E}"/>
              </a:ext>
            </a:extLst>
          </p:cNvPr>
          <p:cNvSpPr/>
          <p:nvPr/>
        </p:nvSpPr>
        <p:spPr>
          <a:xfrm>
            <a:off x="1184246" y="331441"/>
            <a:ext cx="9843971" cy="869855"/>
          </a:xfrm>
          <a:prstGeom prst="roundRect">
            <a:avLst>
              <a:gd name="adj" fmla="val 5399"/>
            </a:avLst>
          </a:prstGeom>
          <a:solidFill>
            <a:srgbClr val="1B1B1B"/>
          </a:solidFill>
          <a:ln>
            <a:noFill/>
          </a:ln>
          <a:effectLst>
            <a:outerShdw blurRad="116254" dist="38100" dir="2700000" sx="110677" sy="110677" algn="tl" rotWithShape="0">
              <a:prstClr val="black">
                <a:alpha val="79676"/>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a:extLst>
              <a:ext uri="{FF2B5EF4-FFF2-40B4-BE49-F238E27FC236}">
                <a16:creationId xmlns:a16="http://schemas.microsoft.com/office/drawing/2014/main" id="{442A31CA-D91B-FAC6-F8FA-09994A4849D0}"/>
              </a:ext>
            </a:extLst>
          </p:cNvPr>
          <p:cNvSpPr/>
          <p:nvPr/>
        </p:nvSpPr>
        <p:spPr>
          <a:xfrm>
            <a:off x="1262998" y="397417"/>
            <a:ext cx="9676624"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CCA7FCF-09E3-6C8A-C5F9-ECC0FF2354E5}"/>
              </a:ext>
            </a:extLst>
          </p:cNvPr>
          <p:cNvSpPr txBox="1"/>
          <p:nvPr/>
        </p:nvSpPr>
        <p:spPr>
          <a:xfrm>
            <a:off x="153514" y="511566"/>
            <a:ext cx="12047765" cy="553998"/>
          </a:xfrm>
          <a:prstGeom prst="rect">
            <a:avLst/>
          </a:prstGeom>
          <a:noFill/>
        </p:spPr>
        <p:txBody>
          <a:bodyPr wrap="square" rtlCol="0">
            <a:spAutoFit/>
          </a:bodyPr>
          <a:lstStyle/>
          <a:p>
            <a:pPr algn="ctr"/>
            <a:r>
              <a:rPr lang="en-US" sz="3000" spc="80">
                <a:solidFill>
                  <a:srgbClr val="E5E9D0"/>
                </a:solidFill>
                <a:latin typeface="Hardwick WF" pitchFamily="2" charset="0"/>
              </a:rPr>
              <a:t>WE HAVE ENOUGH MONEY TO ABOLISH POVERTY</a:t>
            </a:r>
            <a:endParaRPr lang="en-US" sz="3000" spc="80" dirty="0">
              <a:solidFill>
                <a:srgbClr val="E5E9D0"/>
              </a:solidFill>
              <a:latin typeface="Hardwick WF" pitchFamily="2" charset="0"/>
            </a:endParaRPr>
          </a:p>
        </p:txBody>
      </p:sp>
      <p:cxnSp>
        <p:nvCxnSpPr>
          <p:cNvPr id="2" name="!!dividermorph">
            <a:extLst>
              <a:ext uri="{FF2B5EF4-FFF2-40B4-BE49-F238E27FC236}">
                <a16:creationId xmlns:a16="http://schemas.microsoft.com/office/drawing/2014/main" id="{3D152D6C-FECD-EDB4-A08B-C125CEC1D294}"/>
              </a:ext>
            </a:extLst>
          </p:cNvPr>
          <p:cNvCxnSpPr>
            <a:cxnSpLocks/>
          </p:cNvCxnSpPr>
          <p:nvPr/>
        </p:nvCxnSpPr>
        <p:spPr>
          <a:xfrm>
            <a:off x="6128735" y="3395220"/>
            <a:ext cx="5513662" cy="0"/>
          </a:xfrm>
          <a:prstGeom prst="line">
            <a:avLst/>
          </a:prstGeom>
          <a:ln w="38100">
            <a:solidFill>
              <a:srgbClr val="FF7452"/>
            </a:solidFill>
          </a:ln>
        </p:spPr>
        <p:style>
          <a:lnRef idx="1">
            <a:schemeClr val="accent1"/>
          </a:lnRef>
          <a:fillRef idx="0">
            <a:schemeClr val="accent1"/>
          </a:fillRef>
          <a:effectRef idx="0">
            <a:schemeClr val="accent1"/>
          </a:effectRef>
          <a:fontRef idx="minor">
            <a:schemeClr val="tx1"/>
          </a:fontRef>
        </p:style>
      </p:cxnSp>
      <p:cxnSp>
        <p:nvCxnSpPr>
          <p:cNvPr id="9" name="!!morpharrow1">
            <a:extLst>
              <a:ext uri="{FF2B5EF4-FFF2-40B4-BE49-F238E27FC236}">
                <a16:creationId xmlns:a16="http://schemas.microsoft.com/office/drawing/2014/main" id="{FC2820AF-808F-C05B-C926-3F64BF9F71FF}"/>
              </a:ext>
            </a:extLst>
          </p:cNvPr>
          <p:cNvCxnSpPr>
            <a:cxnSpLocks/>
          </p:cNvCxnSpPr>
          <p:nvPr/>
        </p:nvCxnSpPr>
        <p:spPr>
          <a:xfrm flipV="1">
            <a:off x="6987487" y="3629851"/>
            <a:ext cx="0" cy="1104414"/>
          </a:xfrm>
          <a:prstGeom prst="straightConnector1">
            <a:avLst/>
          </a:prstGeom>
          <a:ln w="19050">
            <a:solidFill>
              <a:srgbClr val="81817F"/>
            </a:solidFill>
            <a:tailEnd type="triangle"/>
          </a:ln>
        </p:spPr>
        <p:style>
          <a:lnRef idx="1">
            <a:schemeClr val="accent1"/>
          </a:lnRef>
          <a:fillRef idx="0">
            <a:schemeClr val="accent1"/>
          </a:fillRef>
          <a:effectRef idx="0">
            <a:schemeClr val="accent1"/>
          </a:effectRef>
          <a:fontRef idx="minor">
            <a:schemeClr val="tx1"/>
          </a:fontRef>
        </p:style>
      </p:cxnSp>
      <p:cxnSp>
        <p:nvCxnSpPr>
          <p:cNvPr id="20" name="!!morpharrow2">
            <a:extLst>
              <a:ext uri="{FF2B5EF4-FFF2-40B4-BE49-F238E27FC236}">
                <a16:creationId xmlns:a16="http://schemas.microsoft.com/office/drawing/2014/main" id="{39D57FD4-5B20-28C2-2E9F-7652346057E5}"/>
              </a:ext>
            </a:extLst>
          </p:cNvPr>
          <p:cNvCxnSpPr>
            <a:cxnSpLocks/>
          </p:cNvCxnSpPr>
          <p:nvPr/>
        </p:nvCxnSpPr>
        <p:spPr>
          <a:xfrm flipV="1">
            <a:off x="7795272" y="3629851"/>
            <a:ext cx="0" cy="562175"/>
          </a:xfrm>
          <a:prstGeom prst="straightConnector1">
            <a:avLst/>
          </a:prstGeom>
          <a:ln w="19050">
            <a:solidFill>
              <a:srgbClr val="81817F"/>
            </a:solidFill>
            <a:tailEnd type="triangle"/>
          </a:ln>
        </p:spPr>
        <p:style>
          <a:lnRef idx="1">
            <a:schemeClr val="accent1"/>
          </a:lnRef>
          <a:fillRef idx="0">
            <a:schemeClr val="accent1"/>
          </a:fillRef>
          <a:effectRef idx="0">
            <a:schemeClr val="accent1"/>
          </a:effectRef>
          <a:fontRef idx="minor">
            <a:schemeClr val="tx1"/>
          </a:fontRef>
        </p:style>
      </p:cxnSp>
      <p:cxnSp>
        <p:nvCxnSpPr>
          <p:cNvPr id="21" name="!!morpharrow3">
            <a:extLst>
              <a:ext uri="{FF2B5EF4-FFF2-40B4-BE49-F238E27FC236}">
                <a16:creationId xmlns:a16="http://schemas.microsoft.com/office/drawing/2014/main" id="{EEE20C6E-9B00-284E-B1CA-A1E6330B1CF0}"/>
              </a:ext>
            </a:extLst>
          </p:cNvPr>
          <p:cNvCxnSpPr>
            <a:cxnSpLocks/>
          </p:cNvCxnSpPr>
          <p:nvPr/>
        </p:nvCxnSpPr>
        <p:spPr>
          <a:xfrm flipV="1">
            <a:off x="8603057" y="3629851"/>
            <a:ext cx="2303" cy="1767714"/>
          </a:xfrm>
          <a:prstGeom prst="straightConnector1">
            <a:avLst/>
          </a:prstGeom>
          <a:ln w="19050">
            <a:solidFill>
              <a:srgbClr val="81817F"/>
            </a:solidFill>
            <a:tailEnd type="triangle"/>
          </a:ln>
        </p:spPr>
        <p:style>
          <a:lnRef idx="1">
            <a:schemeClr val="accent1"/>
          </a:lnRef>
          <a:fillRef idx="0">
            <a:schemeClr val="accent1"/>
          </a:fillRef>
          <a:effectRef idx="0">
            <a:schemeClr val="accent1"/>
          </a:effectRef>
          <a:fontRef idx="minor">
            <a:schemeClr val="tx1"/>
          </a:fontRef>
        </p:style>
      </p:cxnSp>
      <p:cxnSp>
        <p:nvCxnSpPr>
          <p:cNvPr id="22" name="!!morpharrow1">
            <a:extLst>
              <a:ext uri="{FF2B5EF4-FFF2-40B4-BE49-F238E27FC236}">
                <a16:creationId xmlns:a16="http://schemas.microsoft.com/office/drawing/2014/main" id="{80E0CDAC-A5F1-1944-0B60-2F9D1721C9FE}"/>
              </a:ext>
            </a:extLst>
          </p:cNvPr>
          <p:cNvCxnSpPr>
            <a:cxnSpLocks/>
          </p:cNvCxnSpPr>
          <p:nvPr/>
        </p:nvCxnSpPr>
        <p:spPr>
          <a:xfrm flipV="1">
            <a:off x="9413146" y="3629851"/>
            <a:ext cx="0" cy="1299882"/>
          </a:xfrm>
          <a:prstGeom prst="straightConnector1">
            <a:avLst/>
          </a:prstGeom>
          <a:ln w="19050">
            <a:solidFill>
              <a:srgbClr val="81817F"/>
            </a:solidFill>
            <a:tailEnd type="triangle"/>
          </a:ln>
        </p:spPr>
        <p:style>
          <a:lnRef idx="1">
            <a:schemeClr val="accent1"/>
          </a:lnRef>
          <a:fillRef idx="0">
            <a:schemeClr val="accent1"/>
          </a:fillRef>
          <a:effectRef idx="0">
            <a:schemeClr val="accent1"/>
          </a:effectRef>
          <a:fontRef idx="minor">
            <a:schemeClr val="tx1"/>
          </a:fontRef>
        </p:style>
      </p:cxnSp>
      <p:cxnSp>
        <p:nvCxnSpPr>
          <p:cNvPr id="23" name="!!morpharrow2">
            <a:extLst>
              <a:ext uri="{FF2B5EF4-FFF2-40B4-BE49-F238E27FC236}">
                <a16:creationId xmlns:a16="http://schemas.microsoft.com/office/drawing/2014/main" id="{27088371-E586-EDA3-1238-F523F60CCFE1}"/>
              </a:ext>
            </a:extLst>
          </p:cNvPr>
          <p:cNvCxnSpPr>
            <a:cxnSpLocks/>
          </p:cNvCxnSpPr>
          <p:nvPr/>
        </p:nvCxnSpPr>
        <p:spPr>
          <a:xfrm flipV="1">
            <a:off x="10220931" y="3629851"/>
            <a:ext cx="0" cy="394867"/>
          </a:xfrm>
          <a:prstGeom prst="straightConnector1">
            <a:avLst/>
          </a:prstGeom>
          <a:ln w="19050">
            <a:solidFill>
              <a:srgbClr val="81817F"/>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58B907B1-2A65-C820-C1E0-2C1724600AB9}"/>
              </a:ext>
            </a:extLst>
          </p:cNvPr>
          <p:cNvSpPr txBox="1"/>
          <p:nvPr/>
        </p:nvSpPr>
        <p:spPr>
          <a:xfrm>
            <a:off x="6312055" y="5405609"/>
            <a:ext cx="2203219" cy="1138773"/>
          </a:xfrm>
          <a:prstGeom prst="rect">
            <a:avLst/>
          </a:prstGeom>
          <a:noFill/>
        </p:spPr>
        <p:txBody>
          <a:bodyPr wrap="square" rtlCol="0">
            <a:spAutoFit/>
          </a:bodyPr>
          <a:lstStyle/>
          <a:p>
            <a:r>
              <a:rPr lang="en-US" sz="1600">
                <a:solidFill>
                  <a:srgbClr val="EBEFD7"/>
                </a:solidFill>
                <a:latin typeface="Avenir Next" panose="020B0503020202020204" pitchFamily="34" charset="0"/>
              </a:rPr>
              <a:t>Needs</a:t>
            </a:r>
            <a:r>
              <a:rPr lang="en-US">
                <a:solidFill>
                  <a:srgbClr val="EBEFD7"/>
                </a:solidFill>
                <a:latin typeface="Avenir Next" panose="020B0503020202020204" pitchFamily="34" charset="0"/>
              </a:rPr>
              <a:t> </a:t>
            </a:r>
            <a:r>
              <a:rPr lang="en-US" spc="80">
                <a:solidFill>
                  <a:srgbClr val="FF7452"/>
                </a:solidFill>
                <a:latin typeface="Hardwick WF" pitchFamily="2" charset="0"/>
              </a:rPr>
              <a:t>$10K</a:t>
            </a:r>
          </a:p>
          <a:p>
            <a:r>
              <a:rPr lang="en-US" sz="1600">
                <a:solidFill>
                  <a:srgbClr val="EBEFD7"/>
                </a:solidFill>
                <a:latin typeface="Avenir Next" panose="020B0503020202020204" pitchFamily="34" charset="0"/>
              </a:rPr>
              <a:t>to </a:t>
            </a:r>
            <a:r>
              <a:rPr lang="en-US" sz="1600" dirty="0">
                <a:solidFill>
                  <a:srgbClr val="EBEFD7"/>
                </a:solidFill>
                <a:latin typeface="Avenir Next" panose="020B0503020202020204" pitchFamily="34" charset="0"/>
              </a:rPr>
              <a:t>come out of poverty</a:t>
            </a:r>
          </a:p>
          <a:p>
            <a:endParaRPr lang="en-US" dirty="0">
              <a:solidFill>
                <a:srgbClr val="EBEFD7"/>
              </a:solidFill>
              <a:latin typeface="Avenir Next" panose="020B0503020202020204" pitchFamily="34" charset="0"/>
            </a:endParaRPr>
          </a:p>
        </p:txBody>
      </p:sp>
      <p:sp>
        <p:nvSpPr>
          <p:cNvPr id="44" name="!!mon2">
            <a:extLst>
              <a:ext uri="{FF2B5EF4-FFF2-40B4-BE49-F238E27FC236}">
                <a16:creationId xmlns:a16="http://schemas.microsoft.com/office/drawing/2014/main" id="{D1ACE02C-1E41-6F96-3C14-1822091D7C76}"/>
              </a:ext>
            </a:extLst>
          </p:cNvPr>
          <p:cNvSpPr txBox="1"/>
          <p:nvPr/>
        </p:nvSpPr>
        <p:spPr>
          <a:xfrm>
            <a:off x="7061522" y="4560401"/>
            <a:ext cx="1523891" cy="369332"/>
          </a:xfrm>
          <a:prstGeom prst="rect">
            <a:avLst/>
          </a:prstGeom>
          <a:noFill/>
        </p:spPr>
        <p:txBody>
          <a:bodyPr wrap="square">
            <a:spAutoFit/>
          </a:bodyPr>
          <a:lstStyle/>
          <a:p>
            <a:pPr algn="ctr"/>
            <a:r>
              <a:rPr lang="en-US" spc="80">
                <a:solidFill>
                  <a:srgbClr val="FF7052"/>
                </a:solidFill>
                <a:latin typeface="Hardwick WF" pitchFamily="2" charset="0"/>
              </a:rPr>
              <a:t>$7K</a:t>
            </a:r>
            <a:endParaRPr lang="en-US" dirty="0"/>
          </a:p>
        </p:txBody>
      </p:sp>
      <p:sp>
        <p:nvSpPr>
          <p:cNvPr id="45" name="!!mon4">
            <a:extLst>
              <a:ext uri="{FF2B5EF4-FFF2-40B4-BE49-F238E27FC236}">
                <a16:creationId xmlns:a16="http://schemas.microsoft.com/office/drawing/2014/main" id="{404B33C9-F61B-CD86-3B59-80EF549BB004}"/>
              </a:ext>
            </a:extLst>
          </p:cNvPr>
          <p:cNvSpPr txBox="1"/>
          <p:nvPr/>
        </p:nvSpPr>
        <p:spPr>
          <a:xfrm>
            <a:off x="8293243" y="5999070"/>
            <a:ext cx="1523891" cy="369332"/>
          </a:xfrm>
          <a:prstGeom prst="rect">
            <a:avLst/>
          </a:prstGeom>
          <a:noFill/>
        </p:spPr>
        <p:txBody>
          <a:bodyPr wrap="square">
            <a:spAutoFit/>
          </a:bodyPr>
          <a:lstStyle/>
          <a:p>
            <a:r>
              <a:rPr lang="en-US" spc="80">
                <a:solidFill>
                  <a:srgbClr val="FF7052"/>
                </a:solidFill>
                <a:latin typeface="Hardwick WF" pitchFamily="2" charset="0"/>
              </a:rPr>
              <a:t>$18K</a:t>
            </a:r>
            <a:endParaRPr lang="en-US" dirty="0"/>
          </a:p>
        </p:txBody>
      </p:sp>
      <p:sp>
        <p:nvSpPr>
          <p:cNvPr id="46" name="!!mon3">
            <a:extLst>
              <a:ext uri="{FF2B5EF4-FFF2-40B4-BE49-F238E27FC236}">
                <a16:creationId xmlns:a16="http://schemas.microsoft.com/office/drawing/2014/main" id="{30D298B0-65BA-F686-E07D-7D6BC62BBE20}"/>
              </a:ext>
            </a:extLst>
          </p:cNvPr>
          <p:cNvSpPr txBox="1"/>
          <p:nvPr/>
        </p:nvSpPr>
        <p:spPr>
          <a:xfrm>
            <a:off x="9093049" y="5501181"/>
            <a:ext cx="1523891" cy="369332"/>
          </a:xfrm>
          <a:prstGeom prst="rect">
            <a:avLst/>
          </a:prstGeom>
          <a:noFill/>
        </p:spPr>
        <p:txBody>
          <a:bodyPr wrap="square">
            <a:spAutoFit/>
          </a:bodyPr>
          <a:lstStyle/>
          <a:p>
            <a:r>
              <a:rPr lang="en-US" spc="80">
                <a:solidFill>
                  <a:srgbClr val="FF7052"/>
                </a:solidFill>
                <a:latin typeface="Hardwick WF" pitchFamily="2" charset="0"/>
              </a:rPr>
              <a:t>$11K</a:t>
            </a:r>
            <a:endParaRPr lang="en-US" dirty="0"/>
          </a:p>
        </p:txBody>
      </p:sp>
      <p:sp>
        <p:nvSpPr>
          <p:cNvPr id="47" name="!!mon5">
            <a:extLst>
              <a:ext uri="{FF2B5EF4-FFF2-40B4-BE49-F238E27FC236}">
                <a16:creationId xmlns:a16="http://schemas.microsoft.com/office/drawing/2014/main" id="{273E6D0D-829B-A67E-BC13-22A1B84AFFD6}"/>
              </a:ext>
            </a:extLst>
          </p:cNvPr>
          <p:cNvSpPr txBox="1"/>
          <p:nvPr/>
        </p:nvSpPr>
        <p:spPr>
          <a:xfrm>
            <a:off x="9888041" y="4807267"/>
            <a:ext cx="1523891" cy="369332"/>
          </a:xfrm>
          <a:prstGeom prst="rect">
            <a:avLst/>
          </a:prstGeom>
          <a:noFill/>
        </p:spPr>
        <p:txBody>
          <a:bodyPr wrap="square">
            <a:spAutoFit/>
          </a:bodyPr>
          <a:lstStyle/>
          <a:p>
            <a:r>
              <a:rPr lang="en-US" spc="80">
                <a:solidFill>
                  <a:srgbClr val="FF7052"/>
                </a:solidFill>
                <a:latin typeface="Hardwick WF" pitchFamily="2" charset="0"/>
              </a:rPr>
              <a:t>$4K</a:t>
            </a:r>
            <a:endParaRPr lang="en-US" dirty="0"/>
          </a:p>
        </p:txBody>
      </p:sp>
      <p:sp>
        <p:nvSpPr>
          <p:cNvPr id="76" name="TextBox 75">
            <a:extLst>
              <a:ext uri="{FF2B5EF4-FFF2-40B4-BE49-F238E27FC236}">
                <a16:creationId xmlns:a16="http://schemas.microsoft.com/office/drawing/2014/main" id="{37C12AAD-BD83-BAED-2FA5-87F78CB3A792}"/>
              </a:ext>
            </a:extLst>
          </p:cNvPr>
          <p:cNvSpPr txBox="1"/>
          <p:nvPr/>
        </p:nvSpPr>
        <p:spPr>
          <a:xfrm>
            <a:off x="5259260" y="2980822"/>
            <a:ext cx="7274687" cy="400110"/>
          </a:xfrm>
          <a:prstGeom prst="rect">
            <a:avLst/>
          </a:prstGeom>
          <a:noFill/>
        </p:spPr>
        <p:txBody>
          <a:bodyPr wrap="square">
            <a:spAutoFit/>
          </a:bodyPr>
          <a:lstStyle/>
          <a:p>
            <a:pPr algn="ctr"/>
            <a:r>
              <a:rPr lang="en-US" sz="2000" b="1" spc="40">
                <a:solidFill>
                  <a:srgbClr val="FF7452"/>
                </a:solidFill>
                <a:latin typeface="Hardwick WF" pitchFamily="2" charset="0"/>
              </a:rPr>
              <a:t>$177 BILLION </a:t>
            </a:r>
            <a:r>
              <a:rPr lang="en-US" sz="1600" spc="40">
                <a:solidFill>
                  <a:srgbClr val="EBEFD7"/>
                </a:solidFill>
                <a:latin typeface="Avenir Next Medium" panose="020B0503020202020204" pitchFamily="34" charset="0"/>
              </a:rPr>
              <a:t>to </a:t>
            </a:r>
            <a:r>
              <a:rPr lang="en-US" sz="1600" spc="40" dirty="0">
                <a:solidFill>
                  <a:srgbClr val="EBEFD7"/>
                </a:solidFill>
                <a:latin typeface="Avenir Next Medium" panose="020B0503020202020204" pitchFamily="34" charset="0"/>
              </a:rPr>
              <a:t>lift everyone above the </a:t>
            </a:r>
            <a:r>
              <a:rPr lang="en-US" sz="1600" b="1" spc="40" dirty="0">
                <a:solidFill>
                  <a:srgbClr val="FF7A58"/>
                </a:solidFill>
                <a:latin typeface="Avenir Next Medium" panose="020B0503020202020204" pitchFamily="34" charset="0"/>
              </a:rPr>
              <a:t>poverty line</a:t>
            </a:r>
          </a:p>
        </p:txBody>
      </p:sp>
      <p:pic>
        <p:nvPicPr>
          <p:cNvPr id="80" name="Picture 79">
            <a:extLst>
              <a:ext uri="{FF2B5EF4-FFF2-40B4-BE49-F238E27FC236}">
                <a16:creationId xmlns:a16="http://schemas.microsoft.com/office/drawing/2014/main" id="{EDE75E3A-4665-96F1-596D-04D3C6071EEB}"/>
              </a:ext>
            </a:extLst>
          </p:cNvPr>
          <p:cNvPicPr>
            <a:picLocks noChangeAspect="1"/>
          </p:cNvPicPr>
          <p:nvPr/>
        </p:nvPicPr>
        <p:blipFill>
          <a:blip r:embed="rId7"/>
          <a:stretch>
            <a:fillRect/>
          </a:stretch>
        </p:blipFill>
        <p:spPr>
          <a:xfrm>
            <a:off x="6686989" y="4831866"/>
            <a:ext cx="691495" cy="551327"/>
          </a:xfrm>
          <a:prstGeom prst="rect">
            <a:avLst/>
          </a:prstGeom>
        </p:spPr>
      </p:pic>
      <p:pic>
        <p:nvPicPr>
          <p:cNvPr id="81" name="Picture 80">
            <a:extLst>
              <a:ext uri="{FF2B5EF4-FFF2-40B4-BE49-F238E27FC236}">
                <a16:creationId xmlns:a16="http://schemas.microsoft.com/office/drawing/2014/main" id="{BA9E88AD-2933-93BB-C15B-A111CE58FB1F}"/>
              </a:ext>
            </a:extLst>
          </p:cNvPr>
          <p:cNvPicPr>
            <a:picLocks noChangeAspect="1"/>
          </p:cNvPicPr>
          <p:nvPr/>
        </p:nvPicPr>
        <p:blipFill>
          <a:blip r:embed="rId8"/>
          <a:stretch>
            <a:fillRect/>
          </a:stretch>
        </p:blipFill>
        <p:spPr>
          <a:xfrm>
            <a:off x="9992897" y="4175643"/>
            <a:ext cx="426652" cy="605845"/>
          </a:xfrm>
          <a:prstGeom prst="rect">
            <a:avLst/>
          </a:prstGeom>
        </p:spPr>
      </p:pic>
      <p:pic>
        <p:nvPicPr>
          <p:cNvPr id="82" name="Picture 81">
            <a:extLst>
              <a:ext uri="{FF2B5EF4-FFF2-40B4-BE49-F238E27FC236}">
                <a16:creationId xmlns:a16="http://schemas.microsoft.com/office/drawing/2014/main" id="{59344B6B-792B-3370-E366-AF6B44A16045}"/>
              </a:ext>
            </a:extLst>
          </p:cNvPr>
          <p:cNvPicPr>
            <a:picLocks noChangeAspect="1"/>
          </p:cNvPicPr>
          <p:nvPr/>
        </p:nvPicPr>
        <p:blipFill>
          <a:blip r:embed="rId9"/>
          <a:stretch>
            <a:fillRect/>
          </a:stretch>
        </p:blipFill>
        <p:spPr>
          <a:xfrm>
            <a:off x="8405770" y="5483640"/>
            <a:ext cx="377465" cy="532225"/>
          </a:xfrm>
          <a:prstGeom prst="rect">
            <a:avLst/>
          </a:prstGeom>
        </p:spPr>
      </p:pic>
      <p:pic>
        <p:nvPicPr>
          <p:cNvPr id="83" name="Picture 82">
            <a:extLst>
              <a:ext uri="{FF2B5EF4-FFF2-40B4-BE49-F238E27FC236}">
                <a16:creationId xmlns:a16="http://schemas.microsoft.com/office/drawing/2014/main" id="{111F4BE4-6F79-57EC-C3B1-417207D28612}"/>
              </a:ext>
            </a:extLst>
          </p:cNvPr>
          <p:cNvPicPr>
            <a:picLocks noChangeAspect="1"/>
          </p:cNvPicPr>
          <p:nvPr/>
        </p:nvPicPr>
        <p:blipFill>
          <a:blip r:embed="rId10"/>
          <a:stretch>
            <a:fillRect/>
          </a:stretch>
        </p:blipFill>
        <p:spPr>
          <a:xfrm>
            <a:off x="9093049" y="4919811"/>
            <a:ext cx="662822" cy="563829"/>
          </a:xfrm>
          <a:prstGeom prst="rect">
            <a:avLst/>
          </a:prstGeom>
        </p:spPr>
      </p:pic>
      <p:cxnSp>
        <p:nvCxnSpPr>
          <p:cNvPr id="84" name="!!morpharrow2">
            <a:extLst>
              <a:ext uri="{FF2B5EF4-FFF2-40B4-BE49-F238E27FC236}">
                <a16:creationId xmlns:a16="http://schemas.microsoft.com/office/drawing/2014/main" id="{1368ECB0-2E05-D78D-FF85-AA91AA4C1C47}"/>
              </a:ext>
            </a:extLst>
          </p:cNvPr>
          <p:cNvCxnSpPr>
            <a:cxnSpLocks/>
          </p:cNvCxnSpPr>
          <p:nvPr/>
        </p:nvCxnSpPr>
        <p:spPr>
          <a:xfrm flipV="1">
            <a:off x="11028718" y="3629851"/>
            <a:ext cx="0" cy="1654936"/>
          </a:xfrm>
          <a:prstGeom prst="straightConnector1">
            <a:avLst/>
          </a:prstGeom>
          <a:ln w="19050">
            <a:solidFill>
              <a:srgbClr val="81817F"/>
            </a:solidFill>
            <a:tailEnd type="triangle"/>
          </a:ln>
        </p:spPr>
        <p:style>
          <a:lnRef idx="1">
            <a:schemeClr val="accent1"/>
          </a:lnRef>
          <a:fillRef idx="0">
            <a:schemeClr val="accent1"/>
          </a:fillRef>
          <a:effectRef idx="0">
            <a:schemeClr val="accent1"/>
          </a:effectRef>
          <a:fontRef idx="minor">
            <a:schemeClr val="tx1"/>
          </a:fontRef>
        </p:style>
      </p:cxnSp>
      <p:sp>
        <p:nvSpPr>
          <p:cNvPr id="89" name="!!mon5">
            <a:extLst>
              <a:ext uri="{FF2B5EF4-FFF2-40B4-BE49-F238E27FC236}">
                <a16:creationId xmlns:a16="http://schemas.microsoft.com/office/drawing/2014/main" id="{3845022B-EAB8-13AB-9450-DC04B2999888}"/>
              </a:ext>
            </a:extLst>
          </p:cNvPr>
          <p:cNvSpPr txBox="1"/>
          <p:nvPr/>
        </p:nvSpPr>
        <p:spPr>
          <a:xfrm>
            <a:off x="10691931" y="5814404"/>
            <a:ext cx="1523891" cy="369332"/>
          </a:xfrm>
          <a:prstGeom prst="rect">
            <a:avLst/>
          </a:prstGeom>
          <a:noFill/>
        </p:spPr>
        <p:txBody>
          <a:bodyPr wrap="square">
            <a:spAutoFit/>
          </a:bodyPr>
          <a:lstStyle/>
          <a:p>
            <a:r>
              <a:rPr lang="en-US" spc="80">
                <a:solidFill>
                  <a:srgbClr val="FF7052"/>
                </a:solidFill>
                <a:latin typeface="Hardwick WF" pitchFamily="2" charset="0"/>
              </a:rPr>
              <a:t>$15K</a:t>
            </a:r>
            <a:endParaRPr lang="en-US" dirty="0"/>
          </a:p>
        </p:txBody>
      </p:sp>
      <p:pic>
        <p:nvPicPr>
          <p:cNvPr id="33" name="Picture 32">
            <a:extLst>
              <a:ext uri="{FF2B5EF4-FFF2-40B4-BE49-F238E27FC236}">
                <a16:creationId xmlns:a16="http://schemas.microsoft.com/office/drawing/2014/main" id="{312F6B79-6410-D26E-E0A7-89763D4B8ED8}"/>
              </a:ext>
            </a:extLst>
          </p:cNvPr>
          <p:cNvPicPr>
            <a:picLocks noChangeAspect="1"/>
          </p:cNvPicPr>
          <p:nvPr/>
        </p:nvPicPr>
        <p:blipFill>
          <a:blip r:embed="rId11"/>
          <a:stretch>
            <a:fillRect/>
          </a:stretch>
        </p:blipFill>
        <p:spPr>
          <a:xfrm>
            <a:off x="462469" y="3133325"/>
            <a:ext cx="5287558" cy="3124832"/>
          </a:xfrm>
          <a:prstGeom prst="roundRect">
            <a:avLst>
              <a:gd name="adj" fmla="val 4886"/>
            </a:avLst>
          </a:prstGeom>
        </p:spPr>
      </p:pic>
      <p:sp>
        <p:nvSpPr>
          <p:cNvPr id="35" name="Curved Right Arrow 34">
            <a:extLst>
              <a:ext uri="{FF2B5EF4-FFF2-40B4-BE49-F238E27FC236}">
                <a16:creationId xmlns:a16="http://schemas.microsoft.com/office/drawing/2014/main" id="{88CB62EB-B47A-1433-5BE7-D6B363066F82}"/>
              </a:ext>
            </a:extLst>
          </p:cNvPr>
          <p:cNvSpPr/>
          <p:nvPr/>
        </p:nvSpPr>
        <p:spPr>
          <a:xfrm rot="5400000" flipH="1">
            <a:off x="4263683" y="5666479"/>
            <a:ext cx="511682" cy="1244124"/>
          </a:xfrm>
          <a:prstGeom prst="curvedRightArrow">
            <a:avLst/>
          </a:prstGeom>
          <a:solidFill>
            <a:srgbClr val="FF74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6" name="Rectangle 35">
            <a:extLst>
              <a:ext uri="{FF2B5EF4-FFF2-40B4-BE49-F238E27FC236}">
                <a16:creationId xmlns:a16="http://schemas.microsoft.com/office/drawing/2014/main" id="{9A6788B1-AA70-6304-6E07-2969967DE4B0}"/>
              </a:ext>
            </a:extLst>
          </p:cNvPr>
          <p:cNvSpPr/>
          <p:nvPr/>
        </p:nvSpPr>
        <p:spPr>
          <a:xfrm>
            <a:off x="4853709" y="6015865"/>
            <a:ext cx="466436" cy="2422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E12B5A31-C90F-7CC8-1192-8FBCA0FE3845}"/>
              </a:ext>
            </a:extLst>
          </p:cNvPr>
          <p:cNvSpPr txBox="1"/>
          <p:nvPr/>
        </p:nvSpPr>
        <p:spPr>
          <a:xfrm>
            <a:off x="11272382" y="6405882"/>
            <a:ext cx="1523890"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124</a:t>
            </a:r>
          </a:p>
        </p:txBody>
      </p:sp>
      <p:sp>
        <p:nvSpPr>
          <p:cNvPr id="7" name="TextBox 6">
            <a:extLst>
              <a:ext uri="{FF2B5EF4-FFF2-40B4-BE49-F238E27FC236}">
                <a16:creationId xmlns:a16="http://schemas.microsoft.com/office/drawing/2014/main" id="{5C60BFBC-3775-D1B7-FF62-9D33AB8559A9}"/>
              </a:ext>
            </a:extLst>
          </p:cNvPr>
          <p:cNvSpPr txBox="1"/>
          <p:nvPr/>
        </p:nvSpPr>
        <p:spPr>
          <a:xfrm>
            <a:off x="16444" y="6544381"/>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3717699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 name="Rounded Rectangle 19">
            <a:extLst>
              <a:ext uri="{FF2B5EF4-FFF2-40B4-BE49-F238E27FC236}">
                <a16:creationId xmlns:a16="http://schemas.microsoft.com/office/drawing/2014/main" id="{FBF9E864-40F5-0C71-8348-46AFDBB3109D}"/>
              </a:ext>
            </a:extLst>
          </p:cNvPr>
          <p:cNvSpPr/>
          <p:nvPr/>
        </p:nvSpPr>
        <p:spPr>
          <a:xfrm>
            <a:off x="284736" y="778933"/>
            <a:ext cx="11564364" cy="5796563"/>
          </a:xfrm>
          <a:custGeom>
            <a:avLst/>
            <a:gdLst>
              <a:gd name="connsiteX0" fmla="*/ 0 w 11564364"/>
              <a:gd name="connsiteY0" fmla="*/ 0 h 5796563"/>
              <a:gd name="connsiteX1" fmla="*/ 0 w 11564364"/>
              <a:gd name="connsiteY1" fmla="*/ 0 h 5796563"/>
              <a:gd name="connsiteX2" fmla="*/ 11564364 w 11564364"/>
              <a:gd name="connsiteY2" fmla="*/ 0 h 5796563"/>
              <a:gd name="connsiteX3" fmla="*/ 11564364 w 11564364"/>
              <a:gd name="connsiteY3" fmla="*/ 0 h 5796563"/>
              <a:gd name="connsiteX4" fmla="*/ 11564364 w 11564364"/>
              <a:gd name="connsiteY4" fmla="*/ 5796563 h 5796563"/>
              <a:gd name="connsiteX5" fmla="*/ 11564364 w 11564364"/>
              <a:gd name="connsiteY5" fmla="*/ 5796563 h 5796563"/>
              <a:gd name="connsiteX6" fmla="*/ 0 w 11564364"/>
              <a:gd name="connsiteY6" fmla="*/ 5796563 h 5796563"/>
              <a:gd name="connsiteX7" fmla="*/ 0 w 11564364"/>
              <a:gd name="connsiteY7" fmla="*/ 5796563 h 5796563"/>
              <a:gd name="connsiteX8" fmla="*/ 0 w 11564364"/>
              <a:gd name="connsiteY8" fmla="*/ 0 h 579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4364" h="5796563" fill="none" extrusionOk="0">
                <a:moveTo>
                  <a:pt x="0" y="0"/>
                </a:moveTo>
                <a:lnTo>
                  <a:pt x="0" y="0"/>
                </a:lnTo>
                <a:cubicBezTo>
                  <a:pt x="2538820" y="146263"/>
                  <a:pt x="10346333" y="-114835"/>
                  <a:pt x="11564364" y="0"/>
                </a:cubicBezTo>
                <a:lnTo>
                  <a:pt x="11564364" y="0"/>
                </a:lnTo>
                <a:cubicBezTo>
                  <a:pt x="11682628" y="2425845"/>
                  <a:pt x="11640784" y="3288680"/>
                  <a:pt x="11564364" y="5796563"/>
                </a:cubicBezTo>
                <a:lnTo>
                  <a:pt x="11564364" y="5796563"/>
                </a:lnTo>
                <a:cubicBezTo>
                  <a:pt x="6965854" y="5737566"/>
                  <a:pt x="3666990" y="5780891"/>
                  <a:pt x="0" y="5796563"/>
                </a:cubicBezTo>
                <a:lnTo>
                  <a:pt x="0" y="5796563"/>
                </a:lnTo>
                <a:cubicBezTo>
                  <a:pt x="-23803" y="4792276"/>
                  <a:pt x="68375" y="2750921"/>
                  <a:pt x="0" y="0"/>
                </a:cubicBezTo>
                <a:close/>
              </a:path>
              <a:path w="11564364" h="5796563" stroke="0" extrusionOk="0">
                <a:moveTo>
                  <a:pt x="0" y="0"/>
                </a:moveTo>
                <a:lnTo>
                  <a:pt x="0" y="0"/>
                </a:lnTo>
                <a:cubicBezTo>
                  <a:pt x="2850538" y="-155391"/>
                  <a:pt x="6233201" y="39760"/>
                  <a:pt x="11564364" y="0"/>
                </a:cubicBezTo>
                <a:lnTo>
                  <a:pt x="11564364" y="0"/>
                </a:lnTo>
                <a:cubicBezTo>
                  <a:pt x="11488788" y="1494820"/>
                  <a:pt x="11554447" y="4371681"/>
                  <a:pt x="11564364" y="5796563"/>
                </a:cubicBezTo>
                <a:lnTo>
                  <a:pt x="11564364" y="5796563"/>
                </a:lnTo>
                <a:cubicBezTo>
                  <a:pt x="8267877" y="5678907"/>
                  <a:pt x="1425643" y="5738781"/>
                  <a:pt x="0" y="5796563"/>
                </a:cubicBezTo>
                <a:lnTo>
                  <a:pt x="0" y="5796563"/>
                </a:lnTo>
                <a:cubicBezTo>
                  <a:pt x="-62214" y="2926558"/>
                  <a:pt x="-36104" y="2534504"/>
                  <a:pt x="0" y="0"/>
                </a:cubicBezTo>
                <a:close/>
              </a:path>
            </a:pathLst>
          </a:custGeom>
          <a:solidFill>
            <a:schemeClr val="tx1"/>
          </a:solidFill>
          <a:ln>
            <a:solidFill>
              <a:srgbClr val="FF7250"/>
            </a:solidFill>
            <a:prstDash val="sysDot"/>
            <a:extLst>
              <a:ext uri="{C807C97D-BFC1-408E-A445-0C87EB9F89A2}">
                <ask:lineSketchStyleProps xmlns:ask="http://schemas.microsoft.com/office/drawing/2018/sketchyshapes" sd="2181918364">
                  <a:prstGeom prst="roundRect">
                    <a:avLst>
                      <a:gd name="adj" fmla="val 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34" name="Group 33">
            <a:extLst>
              <a:ext uri="{FF2B5EF4-FFF2-40B4-BE49-F238E27FC236}">
                <a16:creationId xmlns:a16="http://schemas.microsoft.com/office/drawing/2014/main" id="{3DCC5883-5F40-71EB-9CE3-69AA774BAC47}"/>
              </a:ext>
            </a:extLst>
          </p:cNvPr>
          <p:cNvGrpSpPr/>
          <p:nvPr/>
        </p:nvGrpSpPr>
        <p:grpSpPr>
          <a:xfrm>
            <a:off x="913772" y="317190"/>
            <a:ext cx="4622385" cy="869855"/>
            <a:chOff x="913772" y="317190"/>
            <a:chExt cx="4622385" cy="869855"/>
          </a:xfrm>
        </p:grpSpPr>
        <p:sp>
          <p:nvSpPr>
            <p:cNvPr id="3" name="Rounded Rectangle 2">
              <a:extLst>
                <a:ext uri="{FF2B5EF4-FFF2-40B4-BE49-F238E27FC236}">
                  <a16:creationId xmlns:a16="http://schemas.microsoft.com/office/drawing/2014/main" id="{219D17E5-94D1-1CAC-E798-97BBC161097E}"/>
                </a:ext>
              </a:extLst>
            </p:cNvPr>
            <p:cNvSpPr/>
            <p:nvPr/>
          </p:nvSpPr>
          <p:spPr>
            <a:xfrm>
              <a:off x="913772" y="317190"/>
              <a:ext cx="4595324"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a:extLst>
                <a:ext uri="{FF2B5EF4-FFF2-40B4-BE49-F238E27FC236}">
                  <a16:creationId xmlns:a16="http://schemas.microsoft.com/office/drawing/2014/main" id="{442A31CA-D91B-FAC6-F8FA-09994A4849D0}"/>
                </a:ext>
              </a:extLst>
            </p:cNvPr>
            <p:cNvSpPr/>
            <p:nvPr/>
          </p:nvSpPr>
          <p:spPr>
            <a:xfrm>
              <a:off x="991437" y="383166"/>
              <a:ext cx="4441035"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A6739749-6F23-036D-6AE5-C0266F4FE49D}"/>
                </a:ext>
              </a:extLst>
            </p:cNvPr>
            <p:cNvSpPr txBox="1"/>
            <p:nvPr/>
          </p:nvSpPr>
          <p:spPr>
            <a:xfrm>
              <a:off x="935055" y="457333"/>
              <a:ext cx="4601102" cy="584775"/>
            </a:xfrm>
            <a:prstGeom prst="rect">
              <a:avLst/>
            </a:prstGeom>
            <a:noFill/>
          </p:spPr>
          <p:txBody>
            <a:bodyPr wrap="square" rtlCol="0">
              <a:spAutoFit/>
            </a:bodyPr>
            <a:lstStyle/>
            <a:p>
              <a:pPr algn="ctr"/>
              <a:r>
                <a:rPr lang="en-US" sz="3200" dirty="0">
                  <a:solidFill>
                    <a:srgbClr val="E5E9D0"/>
                  </a:solidFill>
                  <a:latin typeface="Avenir Light" panose="020B0402020203020204" pitchFamily="34" charset="77"/>
                </a:rPr>
                <a:t>Poverty is </a:t>
              </a:r>
              <a:r>
                <a:rPr lang="en-US" sz="3200" dirty="0">
                  <a:solidFill>
                    <a:srgbClr val="FF7250"/>
                  </a:solidFill>
                  <a:latin typeface="Hardwick WF" pitchFamily="2" charset="0"/>
                </a:rPr>
                <a:t>PAIN</a:t>
              </a:r>
              <a:endParaRPr lang="en-US" sz="3200" dirty="0">
                <a:solidFill>
                  <a:srgbClr val="E5E9D0"/>
                </a:solidFill>
                <a:latin typeface="Avenir Light" panose="020B0402020203020204" pitchFamily="34" charset="77"/>
              </a:endParaRPr>
            </a:p>
          </p:txBody>
        </p:sp>
      </p:grpSp>
      <p:grpSp>
        <p:nvGrpSpPr>
          <p:cNvPr id="42" name="Group 41">
            <a:extLst>
              <a:ext uri="{FF2B5EF4-FFF2-40B4-BE49-F238E27FC236}">
                <a16:creationId xmlns:a16="http://schemas.microsoft.com/office/drawing/2014/main" id="{CE19F467-6F69-131F-F253-16FBAB843792}"/>
              </a:ext>
            </a:extLst>
          </p:cNvPr>
          <p:cNvGrpSpPr/>
          <p:nvPr/>
        </p:nvGrpSpPr>
        <p:grpSpPr>
          <a:xfrm>
            <a:off x="913772" y="1350645"/>
            <a:ext cx="5465685" cy="1016953"/>
            <a:chOff x="913772" y="1350645"/>
            <a:chExt cx="5465685" cy="1016953"/>
          </a:xfrm>
        </p:grpSpPr>
        <p:pic>
          <p:nvPicPr>
            <p:cNvPr id="21" name="Picture 20">
              <a:extLst>
                <a:ext uri="{FF2B5EF4-FFF2-40B4-BE49-F238E27FC236}">
                  <a16:creationId xmlns:a16="http://schemas.microsoft.com/office/drawing/2014/main" id="{57AB71AF-7E41-BC2D-8B39-4F6A07A246F1}"/>
                </a:ext>
              </a:extLst>
            </p:cNvPr>
            <p:cNvPicPr>
              <a:picLocks noChangeAspect="1"/>
            </p:cNvPicPr>
            <p:nvPr/>
          </p:nvPicPr>
          <p:blipFill rotWithShape="1">
            <a:blip r:embed="rId3"/>
            <a:srcRect l="-5031" t="-2201" r="-2353" b="122"/>
            <a:stretch/>
          </p:blipFill>
          <p:spPr>
            <a:xfrm>
              <a:off x="913772" y="1350645"/>
              <a:ext cx="666084" cy="1016953"/>
            </a:xfrm>
            <a:prstGeom prst="rect">
              <a:avLst/>
            </a:prstGeom>
          </p:spPr>
        </p:pic>
        <p:sp>
          <p:nvSpPr>
            <p:cNvPr id="25" name="TextBox 24">
              <a:extLst>
                <a:ext uri="{FF2B5EF4-FFF2-40B4-BE49-F238E27FC236}">
                  <a16:creationId xmlns:a16="http://schemas.microsoft.com/office/drawing/2014/main" id="{8E6B10C8-1910-4DBA-DAF8-511FCC8A9604}"/>
                </a:ext>
              </a:extLst>
            </p:cNvPr>
            <p:cNvSpPr txBox="1"/>
            <p:nvPr/>
          </p:nvSpPr>
          <p:spPr>
            <a:xfrm>
              <a:off x="1533971" y="1554828"/>
              <a:ext cx="4845486" cy="647613"/>
            </a:xfrm>
            <a:prstGeom prst="rect">
              <a:avLst/>
            </a:prstGeom>
            <a:noFill/>
          </p:spPr>
          <p:txBody>
            <a:bodyPr wrap="square">
              <a:spAutoFit/>
            </a:bodyPr>
            <a:lstStyle/>
            <a:p>
              <a:pPr>
                <a:lnSpc>
                  <a:spcPts val="2220"/>
                </a:lnSpc>
              </a:pPr>
              <a:r>
                <a:rPr lang="en-US" sz="1600" dirty="0">
                  <a:solidFill>
                    <a:srgbClr val="F7FAE3"/>
                  </a:solidFill>
                  <a:latin typeface="Avenir Next" panose="020B0503020202020204" pitchFamily="34" charset="0"/>
                </a:rPr>
                <a:t>Each month, workers at meat plants </a:t>
              </a:r>
            </a:p>
            <a:p>
              <a:pPr>
                <a:lnSpc>
                  <a:spcPts val="2220"/>
                </a:lnSpc>
              </a:pPr>
              <a:r>
                <a:rPr lang="en-US" sz="1600" dirty="0">
                  <a:solidFill>
                    <a:srgbClr val="F7FAE3"/>
                  </a:solidFill>
                  <a:latin typeface="Avenir Next" panose="020B0503020202020204" pitchFamily="34" charset="0"/>
                </a:rPr>
                <a:t>sustain an average of </a:t>
              </a:r>
              <a:r>
                <a:rPr lang="en-US" sz="1600" dirty="0">
                  <a:solidFill>
                    <a:srgbClr val="FF7250"/>
                  </a:solidFill>
                  <a:latin typeface="Hardwick WF" pitchFamily="2" charset="0"/>
                </a:rPr>
                <a:t>17 severe injuries</a:t>
              </a:r>
            </a:p>
          </p:txBody>
        </p:sp>
      </p:grpSp>
      <p:grpSp>
        <p:nvGrpSpPr>
          <p:cNvPr id="15" name="Group 14">
            <a:extLst>
              <a:ext uri="{FF2B5EF4-FFF2-40B4-BE49-F238E27FC236}">
                <a16:creationId xmlns:a16="http://schemas.microsoft.com/office/drawing/2014/main" id="{28C604E4-31DF-5DE3-DA5F-1D1C5116B7C8}"/>
              </a:ext>
            </a:extLst>
          </p:cNvPr>
          <p:cNvGrpSpPr/>
          <p:nvPr/>
        </p:nvGrpSpPr>
        <p:grpSpPr>
          <a:xfrm>
            <a:off x="1139122" y="3930047"/>
            <a:ext cx="4801797" cy="734206"/>
            <a:chOff x="1139122" y="3930047"/>
            <a:chExt cx="4801797" cy="734206"/>
          </a:xfrm>
        </p:grpSpPr>
        <p:pic>
          <p:nvPicPr>
            <p:cNvPr id="61" name="Picture 60">
              <a:extLst>
                <a:ext uri="{FF2B5EF4-FFF2-40B4-BE49-F238E27FC236}">
                  <a16:creationId xmlns:a16="http://schemas.microsoft.com/office/drawing/2014/main" id="{29974A95-DDED-ABF2-A62F-04E87B051D48}"/>
                </a:ext>
              </a:extLst>
            </p:cNvPr>
            <p:cNvPicPr>
              <a:picLocks noChangeAspect="1"/>
            </p:cNvPicPr>
            <p:nvPr/>
          </p:nvPicPr>
          <p:blipFill>
            <a:blip r:embed="rId4"/>
            <a:stretch>
              <a:fillRect/>
            </a:stretch>
          </p:blipFill>
          <p:spPr>
            <a:xfrm>
              <a:off x="1139122" y="3930047"/>
              <a:ext cx="664338" cy="686986"/>
            </a:xfrm>
            <a:prstGeom prst="rect">
              <a:avLst/>
            </a:prstGeom>
          </p:spPr>
        </p:pic>
        <p:sp>
          <p:nvSpPr>
            <p:cNvPr id="72" name="TextBox 71">
              <a:extLst>
                <a:ext uri="{FF2B5EF4-FFF2-40B4-BE49-F238E27FC236}">
                  <a16:creationId xmlns:a16="http://schemas.microsoft.com/office/drawing/2014/main" id="{193B82CF-A504-E578-5C6D-0E99B9583E3D}"/>
                </a:ext>
              </a:extLst>
            </p:cNvPr>
            <p:cNvSpPr txBox="1"/>
            <p:nvPr/>
          </p:nvSpPr>
          <p:spPr>
            <a:xfrm>
              <a:off x="1835334" y="4016640"/>
              <a:ext cx="4105585" cy="647613"/>
            </a:xfrm>
            <a:prstGeom prst="rect">
              <a:avLst/>
            </a:prstGeom>
            <a:noFill/>
          </p:spPr>
          <p:txBody>
            <a:bodyPr wrap="square">
              <a:spAutoFit/>
            </a:bodyPr>
            <a:lstStyle/>
            <a:p>
              <a:pPr>
                <a:lnSpc>
                  <a:spcPts val="2220"/>
                </a:lnSpc>
              </a:pPr>
              <a:r>
                <a:rPr lang="en-US" sz="2000" dirty="0">
                  <a:solidFill>
                    <a:srgbClr val="FF7250"/>
                  </a:solidFill>
                  <a:latin typeface="Hardwick WF" pitchFamily="2" charset="0"/>
                </a:rPr>
                <a:t>1 </a:t>
              </a:r>
              <a:r>
                <a:rPr lang="en-US" sz="1400" dirty="0">
                  <a:solidFill>
                    <a:srgbClr val="FF7250"/>
                  </a:solidFill>
                  <a:latin typeface="Hardwick WF" pitchFamily="2" charset="0"/>
                </a:rPr>
                <a:t>in</a:t>
              </a:r>
              <a:r>
                <a:rPr lang="en-US" sz="2000" dirty="0">
                  <a:solidFill>
                    <a:srgbClr val="FF7250"/>
                  </a:solidFill>
                  <a:latin typeface="Hardwick WF" pitchFamily="2" charset="0"/>
                </a:rPr>
                <a:t> 4 </a:t>
              </a:r>
              <a:r>
                <a:rPr lang="en-US" sz="1600" dirty="0">
                  <a:solidFill>
                    <a:srgbClr val="F7FAE3"/>
                  </a:solidFill>
                  <a:latin typeface="Avenir Next" panose="020B0503020202020204" pitchFamily="34" charset="0"/>
                </a:rPr>
                <a:t>children living in poverty </a:t>
              </a:r>
            </a:p>
            <a:p>
              <a:pPr>
                <a:lnSpc>
                  <a:spcPts val="2220"/>
                </a:lnSpc>
              </a:pPr>
              <a:r>
                <a:rPr lang="en-US" sz="1600" dirty="0">
                  <a:solidFill>
                    <a:srgbClr val="F7FAE3"/>
                  </a:solidFill>
                  <a:latin typeface="Avenir Next" panose="020B0503020202020204" pitchFamily="34" charset="0"/>
                </a:rPr>
                <a:t>suffer from untreated cavities.</a:t>
              </a:r>
            </a:p>
          </p:txBody>
        </p:sp>
      </p:grpSp>
      <p:grpSp>
        <p:nvGrpSpPr>
          <p:cNvPr id="17" name="Group 16">
            <a:extLst>
              <a:ext uri="{FF2B5EF4-FFF2-40B4-BE49-F238E27FC236}">
                <a16:creationId xmlns:a16="http://schemas.microsoft.com/office/drawing/2014/main" id="{33EE16CE-C804-72F3-2FF6-237F99FB0D75}"/>
              </a:ext>
            </a:extLst>
          </p:cNvPr>
          <p:cNvGrpSpPr/>
          <p:nvPr/>
        </p:nvGrpSpPr>
        <p:grpSpPr>
          <a:xfrm>
            <a:off x="374313" y="5166492"/>
            <a:ext cx="4968358" cy="929742"/>
            <a:chOff x="374313" y="5166492"/>
            <a:chExt cx="4968358" cy="929742"/>
          </a:xfrm>
        </p:grpSpPr>
        <p:sp>
          <p:nvSpPr>
            <p:cNvPr id="5" name="TextBox 4">
              <a:extLst>
                <a:ext uri="{FF2B5EF4-FFF2-40B4-BE49-F238E27FC236}">
                  <a16:creationId xmlns:a16="http://schemas.microsoft.com/office/drawing/2014/main" id="{399A574D-0A63-7E5F-84AB-8C4D0BCAC0CB}"/>
                </a:ext>
              </a:extLst>
            </p:cNvPr>
            <p:cNvSpPr txBox="1"/>
            <p:nvPr/>
          </p:nvSpPr>
          <p:spPr>
            <a:xfrm>
              <a:off x="374313" y="5166492"/>
              <a:ext cx="4241052" cy="929742"/>
            </a:xfrm>
            <a:prstGeom prst="rect">
              <a:avLst/>
            </a:prstGeom>
            <a:noFill/>
          </p:spPr>
          <p:txBody>
            <a:bodyPr wrap="square">
              <a:spAutoFit/>
            </a:bodyPr>
            <a:lstStyle/>
            <a:p>
              <a:pPr algn="r">
                <a:lnSpc>
                  <a:spcPts val="2220"/>
                </a:lnSpc>
              </a:pPr>
              <a:r>
                <a:rPr lang="en-US" sz="2000" dirty="0">
                  <a:solidFill>
                    <a:srgbClr val="FF7250"/>
                  </a:solidFill>
                  <a:latin typeface="Hardwick WF" pitchFamily="2" charset="0"/>
                </a:rPr>
                <a:t>8 </a:t>
              </a:r>
              <a:r>
                <a:rPr lang="en-US" sz="1400" dirty="0">
                  <a:solidFill>
                    <a:srgbClr val="FF7250"/>
                  </a:solidFill>
                  <a:latin typeface="Hardwick WF" pitchFamily="2" charset="0"/>
                </a:rPr>
                <a:t>in</a:t>
              </a:r>
              <a:r>
                <a:rPr lang="en-US" sz="2000" dirty="0">
                  <a:solidFill>
                    <a:srgbClr val="FF7250"/>
                  </a:solidFill>
                  <a:latin typeface="Hardwick WF" pitchFamily="2" charset="0"/>
                </a:rPr>
                <a:t> 10 </a:t>
              </a:r>
              <a:r>
                <a:rPr lang="en-US" sz="1600" dirty="0">
                  <a:solidFill>
                    <a:srgbClr val="F7FAE3"/>
                  </a:solidFill>
                  <a:latin typeface="Avenir Next" panose="020B0503020202020204" pitchFamily="34" charset="0"/>
                </a:rPr>
                <a:t>gunshot victims nationwide </a:t>
              </a:r>
            </a:p>
            <a:p>
              <a:pPr algn="r">
                <a:lnSpc>
                  <a:spcPts val="2220"/>
                </a:lnSpc>
              </a:pPr>
              <a:r>
                <a:rPr lang="en-US" sz="1600" dirty="0">
                  <a:solidFill>
                    <a:srgbClr val="F7FAE3"/>
                  </a:solidFill>
                  <a:latin typeface="Avenir Next" panose="020B0503020202020204" pitchFamily="34" charset="0"/>
                </a:rPr>
                <a:t>survive the attack, often forced to </a:t>
              </a:r>
            </a:p>
            <a:p>
              <a:pPr algn="r">
                <a:lnSpc>
                  <a:spcPts val="2220"/>
                </a:lnSpc>
              </a:pPr>
              <a:r>
                <a:rPr lang="en-US" sz="1600" dirty="0">
                  <a:solidFill>
                    <a:srgbClr val="F7FAE3"/>
                  </a:solidFill>
                  <a:latin typeface="Avenir Next" panose="020B0503020202020204" pitchFamily="34" charset="0"/>
                </a:rPr>
                <a:t>live out their days in pain.</a:t>
              </a:r>
            </a:p>
          </p:txBody>
        </p:sp>
        <p:pic>
          <p:nvPicPr>
            <p:cNvPr id="6" name="Picture 5">
              <a:extLst>
                <a:ext uri="{FF2B5EF4-FFF2-40B4-BE49-F238E27FC236}">
                  <a16:creationId xmlns:a16="http://schemas.microsoft.com/office/drawing/2014/main" id="{F29D7422-9B19-E1B4-E8E4-29FDD0B9821D}"/>
                </a:ext>
              </a:extLst>
            </p:cNvPr>
            <p:cNvPicPr>
              <a:picLocks noChangeAspect="1"/>
            </p:cNvPicPr>
            <p:nvPr/>
          </p:nvPicPr>
          <p:blipFill>
            <a:blip r:embed="rId5"/>
            <a:stretch>
              <a:fillRect/>
            </a:stretch>
          </p:blipFill>
          <p:spPr>
            <a:xfrm flipH="1">
              <a:off x="4655512" y="5241265"/>
              <a:ext cx="687159" cy="701401"/>
            </a:xfrm>
            <a:prstGeom prst="rect">
              <a:avLst/>
            </a:prstGeom>
          </p:spPr>
        </p:pic>
      </p:grpSp>
      <p:grpSp>
        <p:nvGrpSpPr>
          <p:cNvPr id="36" name="Group 35">
            <a:extLst>
              <a:ext uri="{FF2B5EF4-FFF2-40B4-BE49-F238E27FC236}">
                <a16:creationId xmlns:a16="http://schemas.microsoft.com/office/drawing/2014/main" id="{AF2824F3-ECA6-7B37-D94F-F8BD27C5B9A5}"/>
              </a:ext>
            </a:extLst>
          </p:cNvPr>
          <p:cNvGrpSpPr/>
          <p:nvPr/>
        </p:nvGrpSpPr>
        <p:grpSpPr>
          <a:xfrm>
            <a:off x="6490242" y="310786"/>
            <a:ext cx="5161036" cy="869855"/>
            <a:chOff x="6490242" y="310786"/>
            <a:chExt cx="5161036" cy="869855"/>
          </a:xfrm>
        </p:grpSpPr>
        <p:sp>
          <p:nvSpPr>
            <p:cNvPr id="9" name="Rounded Rectangle 8">
              <a:extLst>
                <a:ext uri="{FF2B5EF4-FFF2-40B4-BE49-F238E27FC236}">
                  <a16:creationId xmlns:a16="http://schemas.microsoft.com/office/drawing/2014/main" id="{6A6EA3A3-E4E8-1A10-BC40-4AC10FCE7A3A}"/>
                </a:ext>
              </a:extLst>
            </p:cNvPr>
            <p:cNvSpPr/>
            <p:nvPr/>
          </p:nvSpPr>
          <p:spPr>
            <a:xfrm>
              <a:off x="6738990" y="310786"/>
              <a:ext cx="4591423"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a:extLst>
                <a:ext uri="{FF2B5EF4-FFF2-40B4-BE49-F238E27FC236}">
                  <a16:creationId xmlns:a16="http://schemas.microsoft.com/office/drawing/2014/main" id="{215B229F-2035-BEE5-98B3-2DB13F048419}"/>
                </a:ext>
              </a:extLst>
            </p:cNvPr>
            <p:cNvSpPr/>
            <p:nvPr/>
          </p:nvSpPr>
          <p:spPr>
            <a:xfrm>
              <a:off x="6811092" y="376762"/>
              <a:ext cx="4441035"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4C07425-CC68-55CB-FA97-7B691697E1F9}"/>
                </a:ext>
              </a:extLst>
            </p:cNvPr>
            <p:cNvSpPr txBox="1"/>
            <p:nvPr/>
          </p:nvSpPr>
          <p:spPr>
            <a:xfrm>
              <a:off x="6490242" y="457333"/>
              <a:ext cx="5161036" cy="584775"/>
            </a:xfrm>
            <a:prstGeom prst="rect">
              <a:avLst/>
            </a:prstGeom>
            <a:noFill/>
          </p:spPr>
          <p:txBody>
            <a:bodyPr wrap="square" rtlCol="0">
              <a:spAutoFit/>
            </a:bodyPr>
            <a:lstStyle/>
            <a:p>
              <a:pPr algn="ctr"/>
              <a:r>
                <a:rPr lang="en-US" sz="3200" dirty="0">
                  <a:solidFill>
                    <a:srgbClr val="E5E9D0"/>
                  </a:solidFill>
                  <a:latin typeface="Avenir Light" panose="020B0402020203020204" pitchFamily="34" charset="77"/>
                </a:rPr>
                <a:t>Poverty is </a:t>
              </a:r>
              <a:r>
                <a:rPr lang="en-US" sz="3200" dirty="0">
                  <a:solidFill>
                    <a:srgbClr val="FF7250"/>
                  </a:solidFill>
                  <a:latin typeface="Hardwick WF" pitchFamily="2" charset="0"/>
                </a:rPr>
                <a:t>INSTABILITY</a:t>
              </a:r>
              <a:endParaRPr lang="en-US" sz="3200" dirty="0">
                <a:solidFill>
                  <a:srgbClr val="E5E9D0"/>
                </a:solidFill>
                <a:latin typeface="Avenir Light" panose="020B0402020203020204" pitchFamily="34" charset="77"/>
              </a:endParaRPr>
            </a:p>
          </p:txBody>
        </p:sp>
      </p:grpSp>
      <p:cxnSp>
        <p:nvCxnSpPr>
          <p:cNvPr id="13" name="Straight Connector 12">
            <a:extLst>
              <a:ext uri="{FF2B5EF4-FFF2-40B4-BE49-F238E27FC236}">
                <a16:creationId xmlns:a16="http://schemas.microsoft.com/office/drawing/2014/main" id="{D20F1019-1BD6-C552-3168-9FB972367597}"/>
              </a:ext>
            </a:extLst>
          </p:cNvPr>
          <p:cNvCxnSpPr>
            <a:cxnSpLocks/>
            <a:stCxn id="20" idx="0"/>
            <a:endCxn id="20" idx="2"/>
          </p:cNvCxnSpPr>
          <p:nvPr/>
        </p:nvCxnSpPr>
        <p:spPr>
          <a:xfrm>
            <a:off x="6066918" y="778933"/>
            <a:ext cx="0" cy="5796563"/>
          </a:xfrm>
          <a:prstGeom prst="line">
            <a:avLst/>
          </a:prstGeom>
          <a:ln>
            <a:solidFill>
              <a:srgbClr val="FF7250"/>
            </a:solidFill>
            <a:prstDash val="sysDot"/>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F62B74E3-A450-E2DF-1A84-91ED62CC59A4}"/>
              </a:ext>
            </a:extLst>
          </p:cNvPr>
          <p:cNvGrpSpPr/>
          <p:nvPr/>
        </p:nvGrpSpPr>
        <p:grpSpPr>
          <a:xfrm>
            <a:off x="6378696" y="3718546"/>
            <a:ext cx="5794288" cy="1272233"/>
            <a:chOff x="6768713" y="3717423"/>
            <a:chExt cx="5794288" cy="1272233"/>
          </a:xfrm>
        </p:grpSpPr>
        <p:sp>
          <p:nvSpPr>
            <p:cNvPr id="24" name="TextBox 23">
              <a:extLst>
                <a:ext uri="{FF2B5EF4-FFF2-40B4-BE49-F238E27FC236}">
                  <a16:creationId xmlns:a16="http://schemas.microsoft.com/office/drawing/2014/main" id="{4EED8029-2FB8-22CD-D491-E566AE140F9B}"/>
                </a:ext>
              </a:extLst>
            </p:cNvPr>
            <p:cNvSpPr txBox="1"/>
            <p:nvPr/>
          </p:nvSpPr>
          <p:spPr>
            <a:xfrm>
              <a:off x="7573806" y="4088024"/>
              <a:ext cx="4989195" cy="663002"/>
            </a:xfrm>
            <a:prstGeom prst="rect">
              <a:avLst/>
            </a:prstGeom>
            <a:noFill/>
          </p:spPr>
          <p:txBody>
            <a:bodyPr wrap="square">
              <a:spAutoFit/>
            </a:bodyPr>
            <a:lstStyle/>
            <a:p>
              <a:pPr>
                <a:lnSpc>
                  <a:spcPts val="2220"/>
                </a:lnSpc>
              </a:pPr>
              <a:r>
                <a:rPr lang="en-US" sz="2000" dirty="0">
                  <a:solidFill>
                    <a:srgbClr val="FF7250"/>
                  </a:solidFill>
                  <a:latin typeface="Hardwick WF" pitchFamily="2" charset="0"/>
                </a:rPr>
                <a:t>1 </a:t>
              </a:r>
              <a:r>
                <a:rPr lang="en-US" sz="1400" dirty="0">
                  <a:solidFill>
                    <a:srgbClr val="FF7250"/>
                  </a:solidFill>
                  <a:latin typeface="Hardwick WF" pitchFamily="2" charset="0"/>
                </a:rPr>
                <a:t>in</a:t>
              </a:r>
              <a:r>
                <a:rPr lang="en-US" sz="2000" dirty="0">
                  <a:solidFill>
                    <a:srgbClr val="FF7250"/>
                  </a:solidFill>
                  <a:latin typeface="Hardwick WF" pitchFamily="2" charset="0"/>
                </a:rPr>
                <a:t> 4 </a:t>
              </a:r>
              <a:r>
                <a:rPr lang="en-US" sz="1600" dirty="0">
                  <a:solidFill>
                    <a:srgbClr val="F7FAE3"/>
                  </a:solidFill>
                  <a:latin typeface="Avenir Next" panose="020B0503020202020204" pitchFamily="34" charset="0"/>
                </a:rPr>
                <a:t>poor renting families spend more </a:t>
              </a:r>
            </a:p>
            <a:p>
              <a:pPr>
                <a:lnSpc>
                  <a:spcPts val="2220"/>
                </a:lnSpc>
              </a:pPr>
              <a:r>
                <a:rPr lang="en-US" sz="1600" dirty="0">
                  <a:solidFill>
                    <a:srgbClr val="F7FAE3"/>
                  </a:solidFill>
                  <a:latin typeface="Avenir Next" panose="020B0503020202020204" pitchFamily="34" charset="0"/>
                </a:rPr>
                <a:t>than </a:t>
              </a:r>
              <a:r>
                <a:rPr lang="en-US" sz="2000" dirty="0">
                  <a:solidFill>
                    <a:srgbClr val="FF7250"/>
                  </a:solidFill>
                  <a:latin typeface="Hardwick WF" pitchFamily="2" charset="0"/>
                </a:rPr>
                <a:t>70%</a:t>
              </a:r>
              <a:r>
                <a:rPr lang="en-US" sz="1600" dirty="0">
                  <a:solidFill>
                    <a:srgbClr val="F7FAE3"/>
                  </a:solidFill>
                  <a:latin typeface="Avenir Next" panose="020B0503020202020204" pitchFamily="34" charset="0"/>
                </a:rPr>
                <a:t> of their income on housing costs.</a:t>
              </a:r>
            </a:p>
          </p:txBody>
        </p:sp>
        <p:pic>
          <p:nvPicPr>
            <p:cNvPr id="28" name="Picture 27">
              <a:extLst>
                <a:ext uri="{FF2B5EF4-FFF2-40B4-BE49-F238E27FC236}">
                  <a16:creationId xmlns:a16="http://schemas.microsoft.com/office/drawing/2014/main" id="{74AD9083-8DE2-E85B-537E-77CE237EF8D2}"/>
                </a:ext>
              </a:extLst>
            </p:cNvPr>
            <p:cNvPicPr>
              <a:picLocks noChangeAspect="1"/>
            </p:cNvPicPr>
            <p:nvPr/>
          </p:nvPicPr>
          <p:blipFill>
            <a:blip r:embed="rId6"/>
            <a:stretch>
              <a:fillRect/>
            </a:stretch>
          </p:blipFill>
          <p:spPr>
            <a:xfrm>
              <a:off x="6768713" y="3717423"/>
              <a:ext cx="779518" cy="1272233"/>
            </a:xfrm>
            <a:prstGeom prst="rect">
              <a:avLst/>
            </a:prstGeom>
          </p:spPr>
        </p:pic>
      </p:grpSp>
      <p:pic>
        <p:nvPicPr>
          <p:cNvPr id="29" name="Picture 28">
            <a:extLst>
              <a:ext uri="{FF2B5EF4-FFF2-40B4-BE49-F238E27FC236}">
                <a16:creationId xmlns:a16="http://schemas.microsoft.com/office/drawing/2014/main" id="{BD4C9643-3B93-ADE8-AC24-A000F5BE7FA9}"/>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0"/>
                    </a14:imgEffect>
                  </a14:imgLayer>
                </a14:imgProps>
              </a:ext>
            </a:extLst>
          </a:blip>
          <a:srcRect t="-1" b="65389"/>
          <a:stretch/>
        </p:blipFill>
        <p:spPr>
          <a:xfrm>
            <a:off x="6378696" y="3756257"/>
            <a:ext cx="779518" cy="440348"/>
          </a:xfrm>
          <a:prstGeom prst="rect">
            <a:avLst/>
          </a:prstGeom>
        </p:spPr>
      </p:pic>
      <p:grpSp>
        <p:nvGrpSpPr>
          <p:cNvPr id="32" name="Group 31">
            <a:extLst>
              <a:ext uri="{FF2B5EF4-FFF2-40B4-BE49-F238E27FC236}">
                <a16:creationId xmlns:a16="http://schemas.microsoft.com/office/drawing/2014/main" id="{C9B524C3-A1FB-D501-ACC4-E3A8A12D8118}"/>
              </a:ext>
            </a:extLst>
          </p:cNvPr>
          <p:cNvGrpSpPr/>
          <p:nvPr/>
        </p:nvGrpSpPr>
        <p:grpSpPr>
          <a:xfrm>
            <a:off x="6066918" y="5198976"/>
            <a:ext cx="5459174" cy="982564"/>
            <a:chOff x="5832103" y="5183385"/>
            <a:chExt cx="5459174" cy="982564"/>
          </a:xfrm>
        </p:grpSpPr>
        <p:sp>
          <p:nvSpPr>
            <p:cNvPr id="26" name="TextBox 25">
              <a:extLst>
                <a:ext uri="{FF2B5EF4-FFF2-40B4-BE49-F238E27FC236}">
                  <a16:creationId xmlns:a16="http://schemas.microsoft.com/office/drawing/2014/main" id="{7EF1084D-2E5F-155B-00E2-B94D98F0C05F}"/>
                </a:ext>
              </a:extLst>
            </p:cNvPr>
            <p:cNvSpPr txBox="1"/>
            <p:nvPr/>
          </p:nvSpPr>
          <p:spPr>
            <a:xfrm>
              <a:off x="5832103" y="5236207"/>
              <a:ext cx="4480775" cy="929742"/>
            </a:xfrm>
            <a:prstGeom prst="rect">
              <a:avLst/>
            </a:prstGeom>
            <a:noFill/>
          </p:spPr>
          <p:txBody>
            <a:bodyPr wrap="square">
              <a:spAutoFit/>
            </a:bodyPr>
            <a:lstStyle/>
            <a:p>
              <a:pPr algn="r">
                <a:lnSpc>
                  <a:spcPts val="2220"/>
                </a:lnSpc>
              </a:pPr>
              <a:r>
                <a:rPr lang="en-US" sz="1600" dirty="0">
                  <a:solidFill>
                    <a:srgbClr val="F7FAE3"/>
                  </a:solidFill>
                  <a:latin typeface="Avenir Next" panose="020B0503020202020204" pitchFamily="34" charset="0"/>
                </a:rPr>
                <a:t>Each year, Americans face over 3.6 million eviction filings, a number akin to the foreclosure highs of 2010.</a:t>
              </a:r>
            </a:p>
          </p:txBody>
        </p:sp>
        <p:pic>
          <p:nvPicPr>
            <p:cNvPr id="30" name="Picture 29">
              <a:extLst>
                <a:ext uri="{FF2B5EF4-FFF2-40B4-BE49-F238E27FC236}">
                  <a16:creationId xmlns:a16="http://schemas.microsoft.com/office/drawing/2014/main" id="{A5C2C426-9BC5-6724-DBFD-16E7A74C1F15}"/>
                </a:ext>
              </a:extLst>
            </p:cNvPr>
            <p:cNvPicPr>
              <a:picLocks noChangeAspect="1"/>
            </p:cNvPicPr>
            <p:nvPr/>
          </p:nvPicPr>
          <p:blipFill>
            <a:blip r:embed="rId9"/>
            <a:stretch>
              <a:fillRect/>
            </a:stretch>
          </p:blipFill>
          <p:spPr>
            <a:xfrm>
              <a:off x="10411436" y="5183385"/>
              <a:ext cx="879841" cy="982564"/>
            </a:xfrm>
            <a:prstGeom prst="rect">
              <a:avLst/>
            </a:prstGeom>
          </p:spPr>
        </p:pic>
      </p:grpSp>
      <p:sp>
        <p:nvSpPr>
          <p:cNvPr id="22" name="TextBox 21">
            <a:extLst>
              <a:ext uri="{FF2B5EF4-FFF2-40B4-BE49-F238E27FC236}">
                <a16:creationId xmlns:a16="http://schemas.microsoft.com/office/drawing/2014/main" id="{3032781C-76E5-17BA-76C5-16AB5080E853}"/>
              </a:ext>
            </a:extLst>
          </p:cNvPr>
          <p:cNvSpPr txBox="1"/>
          <p:nvPr/>
        </p:nvSpPr>
        <p:spPr>
          <a:xfrm>
            <a:off x="6236613" y="2688961"/>
            <a:ext cx="4148577" cy="929742"/>
          </a:xfrm>
          <a:prstGeom prst="rect">
            <a:avLst/>
          </a:prstGeom>
          <a:noFill/>
        </p:spPr>
        <p:txBody>
          <a:bodyPr wrap="square">
            <a:spAutoFit/>
          </a:bodyPr>
          <a:lstStyle/>
          <a:p>
            <a:pPr algn="r">
              <a:lnSpc>
                <a:spcPts val="2220"/>
              </a:lnSpc>
            </a:pPr>
            <a:r>
              <a:rPr lang="en-US" sz="1600" dirty="0">
                <a:solidFill>
                  <a:srgbClr val="F7FAE3"/>
                </a:solidFill>
                <a:latin typeface="Avenir Next" panose="020B0503020202020204" pitchFamily="34" charset="0"/>
              </a:rPr>
              <a:t>Income volatility, marked by short-term fluctuations in paycheck sizes, has doubled since 1970.</a:t>
            </a:r>
          </a:p>
        </p:txBody>
      </p:sp>
      <p:grpSp>
        <p:nvGrpSpPr>
          <p:cNvPr id="35" name="Group 34">
            <a:extLst>
              <a:ext uri="{FF2B5EF4-FFF2-40B4-BE49-F238E27FC236}">
                <a16:creationId xmlns:a16="http://schemas.microsoft.com/office/drawing/2014/main" id="{8847A5A6-ED28-F2F3-62EE-B98766F9EFA7}"/>
              </a:ext>
            </a:extLst>
          </p:cNvPr>
          <p:cNvGrpSpPr/>
          <p:nvPr/>
        </p:nvGrpSpPr>
        <p:grpSpPr>
          <a:xfrm>
            <a:off x="10524701" y="2698194"/>
            <a:ext cx="1180821" cy="1049687"/>
            <a:chOff x="10525745" y="2552680"/>
            <a:chExt cx="1180821" cy="1049687"/>
          </a:xfrm>
        </p:grpSpPr>
        <p:pic>
          <p:nvPicPr>
            <p:cNvPr id="31" name="Picture 30">
              <a:extLst>
                <a:ext uri="{FF2B5EF4-FFF2-40B4-BE49-F238E27FC236}">
                  <a16:creationId xmlns:a16="http://schemas.microsoft.com/office/drawing/2014/main" id="{12A685EB-2108-A0E3-A778-FD1D491E592A}"/>
                </a:ext>
              </a:extLst>
            </p:cNvPr>
            <p:cNvPicPr>
              <a:picLocks noChangeAspect="1"/>
            </p:cNvPicPr>
            <p:nvPr/>
          </p:nvPicPr>
          <p:blipFill>
            <a:blip r:embed="rId10"/>
            <a:stretch>
              <a:fillRect/>
            </a:stretch>
          </p:blipFill>
          <p:spPr>
            <a:xfrm>
              <a:off x="10525745" y="2552680"/>
              <a:ext cx="460820" cy="684453"/>
            </a:xfrm>
            <a:prstGeom prst="rect">
              <a:avLst/>
            </a:prstGeom>
          </p:spPr>
        </p:pic>
        <p:sp>
          <p:nvSpPr>
            <p:cNvPr id="33" name="TextBox 32">
              <a:extLst>
                <a:ext uri="{FF2B5EF4-FFF2-40B4-BE49-F238E27FC236}">
                  <a16:creationId xmlns:a16="http://schemas.microsoft.com/office/drawing/2014/main" id="{246F1CEA-05F0-FC0C-F1D4-B129206B11D1}"/>
                </a:ext>
              </a:extLst>
            </p:cNvPr>
            <p:cNvSpPr txBox="1"/>
            <p:nvPr/>
          </p:nvSpPr>
          <p:spPr>
            <a:xfrm>
              <a:off x="10525745" y="3206105"/>
              <a:ext cx="1180821" cy="396262"/>
            </a:xfrm>
            <a:prstGeom prst="rect">
              <a:avLst/>
            </a:prstGeom>
            <a:noFill/>
          </p:spPr>
          <p:txBody>
            <a:bodyPr wrap="square">
              <a:spAutoFit/>
            </a:bodyPr>
            <a:lstStyle/>
            <a:p>
              <a:pPr>
                <a:lnSpc>
                  <a:spcPts val="2220"/>
                </a:lnSpc>
              </a:pPr>
              <a:r>
                <a:rPr lang="en-US" sz="2400" dirty="0">
                  <a:solidFill>
                    <a:srgbClr val="FF7250"/>
                  </a:solidFill>
                  <a:latin typeface="Hardwick WF" pitchFamily="2" charset="0"/>
                </a:rPr>
                <a:t>$</a:t>
              </a:r>
            </a:p>
          </p:txBody>
        </p:sp>
      </p:grpSp>
      <p:grpSp>
        <p:nvGrpSpPr>
          <p:cNvPr id="45" name="Group 44">
            <a:extLst>
              <a:ext uri="{FF2B5EF4-FFF2-40B4-BE49-F238E27FC236}">
                <a16:creationId xmlns:a16="http://schemas.microsoft.com/office/drawing/2014/main" id="{21ACF191-6D4A-70C6-35EF-9F0DCED8B22A}"/>
              </a:ext>
            </a:extLst>
          </p:cNvPr>
          <p:cNvGrpSpPr/>
          <p:nvPr/>
        </p:nvGrpSpPr>
        <p:grpSpPr>
          <a:xfrm>
            <a:off x="1096709" y="2735034"/>
            <a:ext cx="4480776" cy="1012413"/>
            <a:chOff x="1096709" y="2735034"/>
            <a:chExt cx="4480776" cy="1012413"/>
          </a:xfrm>
        </p:grpSpPr>
        <p:pic>
          <p:nvPicPr>
            <p:cNvPr id="59" name="Picture 58">
              <a:extLst>
                <a:ext uri="{FF2B5EF4-FFF2-40B4-BE49-F238E27FC236}">
                  <a16:creationId xmlns:a16="http://schemas.microsoft.com/office/drawing/2014/main" id="{8D8CD838-D894-B678-092D-F5B1635BF7E1}"/>
                </a:ext>
              </a:extLst>
            </p:cNvPr>
            <p:cNvPicPr>
              <a:picLocks noChangeAspect="1"/>
            </p:cNvPicPr>
            <p:nvPr/>
          </p:nvPicPr>
          <p:blipFill>
            <a:blip r:embed="rId11"/>
            <a:stretch>
              <a:fillRect/>
            </a:stretch>
          </p:blipFill>
          <p:spPr>
            <a:xfrm>
              <a:off x="4239795" y="3126949"/>
              <a:ext cx="664338" cy="620498"/>
            </a:xfrm>
            <a:prstGeom prst="rect">
              <a:avLst/>
            </a:prstGeom>
          </p:spPr>
        </p:pic>
        <p:sp>
          <p:nvSpPr>
            <p:cNvPr id="60" name="TextBox 59">
              <a:extLst>
                <a:ext uri="{FF2B5EF4-FFF2-40B4-BE49-F238E27FC236}">
                  <a16:creationId xmlns:a16="http://schemas.microsoft.com/office/drawing/2014/main" id="{72241221-36FB-20B6-8964-2B3E4E44D01D}"/>
                </a:ext>
              </a:extLst>
            </p:cNvPr>
            <p:cNvSpPr txBox="1"/>
            <p:nvPr/>
          </p:nvSpPr>
          <p:spPr>
            <a:xfrm>
              <a:off x="1096709" y="2735034"/>
              <a:ext cx="4480776" cy="647613"/>
            </a:xfrm>
            <a:prstGeom prst="rect">
              <a:avLst/>
            </a:prstGeom>
            <a:noFill/>
          </p:spPr>
          <p:txBody>
            <a:bodyPr wrap="square">
              <a:spAutoFit/>
            </a:bodyPr>
            <a:lstStyle/>
            <a:p>
              <a:pPr>
                <a:lnSpc>
                  <a:spcPts val="2220"/>
                </a:lnSpc>
              </a:pPr>
              <a:r>
                <a:rPr lang="en-US" sz="1600" dirty="0">
                  <a:solidFill>
                    <a:srgbClr val="F7FAE3"/>
                  </a:solidFill>
                  <a:latin typeface="Avenir Next" panose="020B0503020202020204" pitchFamily="34" charset="0"/>
                </a:rPr>
                <a:t>Children in low-income families suffer </a:t>
              </a:r>
            </a:p>
            <a:p>
              <a:pPr>
                <a:lnSpc>
                  <a:spcPts val="2220"/>
                </a:lnSpc>
              </a:pPr>
              <a:r>
                <a:rPr lang="en-US" sz="1600" dirty="0">
                  <a:solidFill>
                    <a:srgbClr val="F7FAE3"/>
                  </a:solidFill>
                  <a:latin typeface="Avenir Next" panose="020B0503020202020204" pitchFamily="34" charset="0"/>
                </a:rPr>
                <a:t>a greater prevalence of asthma.</a:t>
              </a:r>
            </a:p>
          </p:txBody>
        </p:sp>
      </p:grpSp>
      <p:grpSp>
        <p:nvGrpSpPr>
          <p:cNvPr id="48" name="Group 47">
            <a:extLst>
              <a:ext uri="{FF2B5EF4-FFF2-40B4-BE49-F238E27FC236}">
                <a16:creationId xmlns:a16="http://schemas.microsoft.com/office/drawing/2014/main" id="{4C383591-52D2-87A8-D7DA-55FD5E49BDD6}"/>
              </a:ext>
            </a:extLst>
          </p:cNvPr>
          <p:cNvGrpSpPr/>
          <p:nvPr/>
        </p:nvGrpSpPr>
        <p:grpSpPr>
          <a:xfrm>
            <a:off x="6614719" y="1497743"/>
            <a:ext cx="5755407" cy="869855"/>
            <a:chOff x="6614719" y="1497743"/>
            <a:chExt cx="5755407" cy="869855"/>
          </a:xfrm>
        </p:grpSpPr>
        <p:sp>
          <p:nvSpPr>
            <p:cNvPr id="18" name="TextBox 17">
              <a:extLst>
                <a:ext uri="{FF2B5EF4-FFF2-40B4-BE49-F238E27FC236}">
                  <a16:creationId xmlns:a16="http://schemas.microsoft.com/office/drawing/2014/main" id="{8680F849-F478-250A-DAE8-6D80FEA316F7}"/>
                </a:ext>
              </a:extLst>
            </p:cNvPr>
            <p:cNvSpPr txBox="1"/>
            <p:nvPr/>
          </p:nvSpPr>
          <p:spPr>
            <a:xfrm>
              <a:off x="7380930" y="1626212"/>
              <a:ext cx="4989196" cy="663002"/>
            </a:xfrm>
            <a:prstGeom prst="rect">
              <a:avLst/>
            </a:prstGeom>
            <a:noFill/>
          </p:spPr>
          <p:txBody>
            <a:bodyPr wrap="square">
              <a:spAutoFit/>
            </a:bodyPr>
            <a:lstStyle/>
            <a:p>
              <a:pPr>
                <a:lnSpc>
                  <a:spcPts val="2220"/>
                </a:lnSpc>
              </a:pPr>
              <a:r>
                <a:rPr lang="en-US" sz="1600" dirty="0">
                  <a:solidFill>
                    <a:srgbClr val="F7FAE3"/>
                  </a:solidFill>
                  <a:latin typeface="Avenir Next" panose="020B0503020202020204" pitchFamily="34" charset="0"/>
                </a:rPr>
                <a:t>The government only provides housing </a:t>
              </a:r>
            </a:p>
            <a:p>
              <a:pPr>
                <a:lnSpc>
                  <a:spcPts val="2220"/>
                </a:lnSpc>
              </a:pPr>
              <a:r>
                <a:rPr lang="en-US" sz="1600" dirty="0">
                  <a:solidFill>
                    <a:srgbClr val="F7FAE3"/>
                  </a:solidFill>
                  <a:latin typeface="Avenir Next" panose="020B0503020202020204" pitchFamily="34" charset="0"/>
                </a:rPr>
                <a:t>assistance to </a:t>
              </a:r>
              <a:r>
                <a:rPr lang="en-US" sz="2000" dirty="0">
                  <a:solidFill>
                    <a:srgbClr val="FF7250"/>
                  </a:solidFill>
                  <a:latin typeface="Hardwick WF" pitchFamily="2" charset="0"/>
                </a:rPr>
                <a:t>1 </a:t>
              </a:r>
              <a:r>
                <a:rPr lang="en-US" sz="1400" dirty="0">
                  <a:solidFill>
                    <a:srgbClr val="FF7250"/>
                  </a:solidFill>
                  <a:latin typeface="Hardwick WF" pitchFamily="2" charset="0"/>
                </a:rPr>
                <a:t>in</a:t>
              </a:r>
              <a:r>
                <a:rPr lang="en-US" sz="2000" dirty="0">
                  <a:solidFill>
                    <a:srgbClr val="FF7250"/>
                  </a:solidFill>
                  <a:latin typeface="Hardwick WF" pitchFamily="2" charset="0"/>
                </a:rPr>
                <a:t> 4</a:t>
              </a:r>
              <a:r>
                <a:rPr lang="en-US" sz="1600" dirty="0">
                  <a:solidFill>
                    <a:srgbClr val="FF7250"/>
                  </a:solidFill>
                  <a:latin typeface="Hardwick WF" pitchFamily="2" charset="0"/>
                </a:rPr>
                <a:t> </a:t>
              </a:r>
              <a:r>
                <a:rPr lang="en-US" sz="1600" dirty="0">
                  <a:solidFill>
                    <a:srgbClr val="F7FAE3"/>
                  </a:solidFill>
                  <a:latin typeface="Avenir Next" panose="020B0503020202020204" pitchFamily="34" charset="0"/>
                </a:rPr>
                <a:t>families who need it.</a:t>
              </a:r>
              <a:endParaRPr lang="en-US" sz="1600" dirty="0">
                <a:solidFill>
                  <a:srgbClr val="FF7250"/>
                </a:solidFill>
                <a:latin typeface="Hardwick WF" pitchFamily="2" charset="0"/>
              </a:endParaRPr>
            </a:p>
          </p:txBody>
        </p:sp>
        <p:pic>
          <p:nvPicPr>
            <p:cNvPr id="16" name="Picture 15">
              <a:extLst>
                <a:ext uri="{FF2B5EF4-FFF2-40B4-BE49-F238E27FC236}">
                  <a16:creationId xmlns:a16="http://schemas.microsoft.com/office/drawing/2014/main" id="{1A83282E-0247-6B66-AD06-19668064FD0B}"/>
                </a:ext>
              </a:extLst>
            </p:cNvPr>
            <p:cNvPicPr>
              <a:picLocks noChangeAspect="1"/>
            </p:cNvPicPr>
            <p:nvPr/>
          </p:nvPicPr>
          <p:blipFill>
            <a:blip r:embed="rId12"/>
            <a:stretch>
              <a:fillRect/>
            </a:stretch>
          </p:blipFill>
          <p:spPr>
            <a:xfrm>
              <a:off x="6614719" y="1497743"/>
              <a:ext cx="794388" cy="869855"/>
            </a:xfrm>
            <a:prstGeom prst="rect">
              <a:avLst/>
            </a:prstGeom>
          </p:spPr>
        </p:pic>
      </p:grpSp>
      <p:sp>
        <p:nvSpPr>
          <p:cNvPr id="51" name="TextBox 50">
            <a:extLst>
              <a:ext uri="{FF2B5EF4-FFF2-40B4-BE49-F238E27FC236}">
                <a16:creationId xmlns:a16="http://schemas.microsoft.com/office/drawing/2014/main" id="{5D229DA2-5050-60C3-C9F3-D23AD037BF01}"/>
              </a:ext>
            </a:extLst>
          </p:cNvPr>
          <p:cNvSpPr txBox="1"/>
          <p:nvPr/>
        </p:nvSpPr>
        <p:spPr>
          <a:xfrm>
            <a:off x="4125657" y="4590194"/>
            <a:ext cx="150361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14</a:t>
            </a:r>
          </a:p>
        </p:txBody>
      </p:sp>
      <p:sp>
        <p:nvSpPr>
          <p:cNvPr id="53" name="TextBox 52">
            <a:extLst>
              <a:ext uri="{FF2B5EF4-FFF2-40B4-BE49-F238E27FC236}">
                <a16:creationId xmlns:a16="http://schemas.microsoft.com/office/drawing/2014/main" id="{8FE10217-4A66-3B95-A416-73DEC1D3EEB3}"/>
              </a:ext>
            </a:extLst>
          </p:cNvPr>
          <p:cNvSpPr txBox="1"/>
          <p:nvPr/>
        </p:nvSpPr>
        <p:spPr>
          <a:xfrm>
            <a:off x="3986380" y="6043041"/>
            <a:ext cx="150361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14</a:t>
            </a:r>
          </a:p>
        </p:txBody>
      </p:sp>
      <p:sp>
        <p:nvSpPr>
          <p:cNvPr id="54" name="TextBox 53">
            <a:extLst>
              <a:ext uri="{FF2B5EF4-FFF2-40B4-BE49-F238E27FC236}">
                <a16:creationId xmlns:a16="http://schemas.microsoft.com/office/drawing/2014/main" id="{5479E215-5BB7-AC8D-4187-8837D17750A9}"/>
              </a:ext>
            </a:extLst>
          </p:cNvPr>
          <p:cNvSpPr txBox="1"/>
          <p:nvPr/>
        </p:nvSpPr>
        <p:spPr>
          <a:xfrm>
            <a:off x="1079483" y="3351819"/>
            <a:ext cx="150361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14</a:t>
            </a:r>
          </a:p>
        </p:txBody>
      </p:sp>
      <p:sp>
        <p:nvSpPr>
          <p:cNvPr id="55" name="TextBox 54">
            <a:extLst>
              <a:ext uri="{FF2B5EF4-FFF2-40B4-BE49-F238E27FC236}">
                <a16:creationId xmlns:a16="http://schemas.microsoft.com/office/drawing/2014/main" id="{BE2B7751-D4FB-07A7-8F0D-5C72224E13D6}"/>
              </a:ext>
            </a:extLst>
          </p:cNvPr>
          <p:cNvSpPr txBox="1"/>
          <p:nvPr/>
        </p:nvSpPr>
        <p:spPr>
          <a:xfrm>
            <a:off x="5069338" y="2150714"/>
            <a:ext cx="134734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Ref. 1</a:t>
            </a:r>
          </a:p>
        </p:txBody>
      </p:sp>
      <p:sp>
        <p:nvSpPr>
          <p:cNvPr id="56" name="TextBox 55">
            <a:extLst>
              <a:ext uri="{FF2B5EF4-FFF2-40B4-BE49-F238E27FC236}">
                <a16:creationId xmlns:a16="http://schemas.microsoft.com/office/drawing/2014/main" id="{CD5169BF-B2AC-F6B8-0669-6F1EEECF3756}"/>
              </a:ext>
            </a:extLst>
          </p:cNvPr>
          <p:cNvSpPr txBox="1"/>
          <p:nvPr/>
        </p:nvSpPr>
        <p:spPr>
          <a:xfrm>
            <a:off x="10658026" y="2217380"/>
            <a:ext cx="150361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15</a:t>
            </a:r>
          </a:p>
        </p:txBody>
      </p:sp>
      <p:sp>
        <p:nvSpPr>
          <p:cNvPr id="57" name="TextBox 56">
            <a:extLst>
              <a:ext uri="{FF2B5EF4-FFF2-40B4-BE49-F238E27FC236}">
                <a16:creationId xmlns:a16="http://schemas.microsoft.com/office/drawing/2014/main" id="{D9BB8EA2-FE52-9935-65E2-392424BECBF0}"/>
              </a:ext>
            </a:extLst>
          </p:cNvPr>
          <p:cNvSpPr txBox="1"/>
          <p:nvPr/>
        </p:nvSpPr>
        <p:spPr>
          <a:xfrm>
            <a:off x="7417605" y="3330376"/>
            <a:ext cx="150361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16</a:t>
            </a:r>
          </a:p>
        </p:txBody>
      </p:sp>
      <p:sp>
        <p:nvSpPr>
          <p:cNvPr id="58" name="TextBox 57">
            <a:extLst>
              <a:ext uri="{FF2B5EF4-FFF2-40B4-BE49-F238E27FC236}">
                <a16:creationId xmlns:a16="http://schemas.microsoft.com/office/drawing/2014/main" id="{F762E9A3-0C16-F7F5-866E-E47869633F89}"/>
              </a:ext>
            </a:extLst>
          </p:cNvPr>
          <p:cNvSpPr txBox="1"/>
          <p:nvPr/>
        </p:nvSpPr>
        <p:spPr>
          <a:xfrm>
            <a:off x="10773697" y="4679923"/>
            <a:ext cx="150361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15</a:t>
            </a:r>
          </a:p>
        </p:txBody>
      </p:sp>
      <p:sp>
        <p:nvSpPr>
          <p:cNvPr id="62" name="TextBox 61">
            <a:extLst>
              <a:ext uri="{FF2B5EF4-FFF2-40B4-BE49-F238E27FC236}">
                <a16:creationId xmlns:a16="http://schemas.microsoft.com/office/drawing/2014/main" id="{B535E215-0522-0ADA-A46B-DCDDB636F023}"/>
              </a:ext>
            </a:extLst>
          </p:cNvPr>
          <p:cNvSpPr txBox="1"/>
          <p:nvPr/>
        </p:nvSpPr>
        <p:spPr>
          <a:xfrm>
            <a:off x="9951207" y="6123668"/>
            <a:ext cx="150361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15</a:t>
            </a:r>
          </a:p>
        </p:txBody>
      </p:sp>
      <p:sp>
        <p:nvSpPr>
          <p:cNvPr id="7" name="TextBox 6">
            <a:extLst>
              <a:ext uri="{FF2B5EF4-FFF2-40B4-BE49-F238E27FC236}">
                <a16:creationId xmlns:a16="http://schemas.microsoft.com/office/drawing/2014/main" id="{CAA045E1-4C4D-37AA-E1A3-03C22EABB50D}"/>
              </a:ext>
            </a:extLst>
          </p:cNvPr>
          <p:cNvSpPr txBox="1"/>
          <p:nvPr/>
        </p:nvSpPr>
        <p:spPr>
          <a:xfrm>
            <a:off x="9515527" y="6586643"/>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3761435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0FC92B-C4AB-9607-52F3-CC203873093C}"/>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50"/>
                    </a14:imgEffect>
                    <a14:imgEffect>
                      <a14:brightnessContrast bright="-70000"/>
                    </a14:imgEffect>
                  </a14:imgLayer>
                </a14:imgProps>
              </a:ext>
            </a:extLst>
          </a:blip>
          <a:stretch>
            <a:fillRect/>
          </a:stretch>
        </p:blipFill>
        <p:spPr>
          <a:xfrm>
            <a:off x="-1" y="10974"/>
            <a:ext cx="12192000" cy="6847026"/>
          </a:xfrm>
          <a:prstGeom prst="rect">
            <a:avLst/>
          </a:prstGeom>
        </p:spPr>
      </p:pic>
      <p:sp>
        <p:nvSpPr>
          <p:cNvPr id="15" name="TextBox 14">
            <a:extLst>
              <a:ext uri="{FF2B5EF4-FFF2-40B4-BE49-F238E27FC236}">
                <a16:creationId xmlns:a16="http://schemas.microsoft.com/office/drawing/2014/main" id="{59532058-71BB-2C3B-5230-2BE6364B2E06}"/>
              </a:ext>
            </a:extLst>
          </p:cNvPr>
          <p:cNvSpPr txBox="1"/>
          <p:nvPr/>
        </p:nvSpPr>
        <p:spPr>
          <a:xfrm>
            <a:off x="956271" y="2022718"/>
            <a:ext cx="11180512" cy="1219565"/>
          </a:xfrm>
          <a:prstGeom prst="rect">
            <a:avLst/>
          </a:prstGeom>
          <a:noFill/>
        </p:spPr>
        <p:txBody>
          <a:bodyPr wrap="square" rtlCol="0">
            <a:spAutoFit/>
          </a:bodyPr>
          <a:lstStyle/>
          <a:p>
            <a:pPr>
              <a:lnSpc>
                <a:spcPts val="3040"/>
              </a:lnSpc>
            </a:pPr>
            <a:r>
              <a:rPr lang="en-US" dirty="0">
                <a:solidFill>
                  <a:srgbClr val="F4FBE6"/>
                </a:solidFill>
                <a:latin typeface="Avenir Next" panose="020B0503020202020204" pitchFamily="34" charset="0"/>
              </a:rPr>
              <a:t>Reflecting on the withdrawal of many white families from public spaces after the Civil Rights </a:t>
            </a:r>
          </a:p>
          <a:p>
            <a:pPr>
              <a:lnSpc>
                <a:spcPts val="3040"/>
              </a:lnSpc>
            </a:pPr>
            <a:r>
              <a:rPr lang="en-US" dirty="0">
                <a:solidFill>
                  <a:srgbClr val="F4FBE6"/>
                </a:solidFill>
                <a:latin typeface="Avenir Next" panose="020B0503020202020204" pitchFamily="34" charset="0"/>
              </a:rPr>
              <a:t>legislation of the 1960s, in what ways might you or your community perpetuate divisions between </a:t>
            </a:r>
          </a:p>
          <a:p>
            <a:pPr>
              <a:lnSpc>
                <a:spcPts val="3040"/>
              </a:lnSpc>
            </a:pPr>
            <a:r>
              <a:rPr lang="en-US" dirty="0">
                <a:solidFill>
                  <a:srgbClr val="F4FBE6"/>
                </a:solidFill>
                <a:latin typeface="Avenir Next" panose="020B0503020202020204" pitchFamily="34" charset="0"/>
              </a:rPr>
              <a:t>public and private spheres today?</a:t>
            </a:r>
          </a:p>
        </p:txBody>
      </p:sp>
      <p:sp>
        <p:nvSpPr>
          <p:cNvPr id="17" name="TextBox 16">
            <a:extLst>
              <a:ext uri="{FF2B5EF4-FFF2-40B4-BE49-F238E27FC236}">
                <a16:creationId xmlns:a16="http://schemas.microsoft.com/office/drawing/2014/main" id="{B088675B-E5C1-0DCA-0D4B-544F96FEA266}"/>
              </a:ext>
            </a:extLst>
          </p:cNvPr>
          <p:cNvSpPr txBox="1"/>
          <p:nvPr/>
        </p:nvSpPr>
        <p:spPr>
          <a:xfrm>
            <a:off x="956271" y="4892862"/>
            <a:ext cx="11368296" cy="1219565"/>
          </a:xfrm>
          <a:prstGeom prst="rect">
            <a:avLst/>
          </a:prstGeom>
          <a:noFill/>
          <a:effectLst>
            <a:softEdge rad="89969"/>
          </a:effectLst>
        </p:spPr>
        <p:txBody>
          <a:bodyPr wrap="square" rtlCol="0">
            <a:spAutoFit/>
          </a:bodyPr>
          <a:lstStyle/>
          <a:p>
            <a:pPr>
              <a:lnSpc>
                <a:spcPts val="3040"/>
              </a:lnSpc>
            </a:pPr>
            <a:r>
              <a:rPr lang="en-US" dirty="0">
                <a:solidFill>
                  <a:srgbClr val="F4FBE6"/>
                </a:solidFill>
                <a:latin typeface="Avenir Next" panose="020B0503020202020204" pitchFamily="34" charset="0"/>
              </a:rPr>
              <a:t>The concept of “private opulence and public squalor” suggests that the wealthy often disengage</a:t>
            </a:r>
          </a:p>
          <a:p>
            <a:pPr>
              <a:lnSpc>
                <a:spcPts val="3040"/>
              </a:lnSpc>
            </a:pPr>
            <a:r>
              <a:rPr lang="en-US" dirty="0">
                <a:solidFill>
                  <a:srgbClr val="F4FBE6"/>
                </a:solidFill>
                <a:latin typeface="Avenir Next" panose="020B0503020202020204" pitchFamily="34" charset="0"/>
              </a:rPr>
              <a:t> from public services. Can you identify instances in your own life where you or your family might </a:t>
            </a:r>
          </a:p>
          <a:p>
            <a:pPr>
              <a:lnSpc>
                <a:spcPts val="3040"/>
              </a:lnSpc>
            </a:pPr>
            <a:r>
              <a:rPr lang="en-US" dirty="0">
                <a:solidFill>
                  <a:srgbClr val="F4FBE6"/>
                </a:solidFill>
                <a:latin typeface="Avenir Next" panose="020B0503020202020204" pitchFamily="34" charset="0"/>
              </a:rPr>
              <a:t>have chosen private over public options? What were the motivations behind those choices?</a:t>
            </a:r>
          </a:p>
        </p:txBody>
      </p:sp>
      <p:sp>
        <p:nvSpPr>
          <p:cNvPr id="10" name="TextBox 9">
            <a:extLst>
              <a:ext uri="{FF2B5EF4-FFF2-40B4-BE49-F238E27FC236}">
                <a16:creationId xmlns:a16="http://schemas.microsoft.com/office/drawing/2014/main" id="{71F4B2CD-C3EE-8930-9BD0-8AC533A86912}"/>
              </a:ext>
            </a:extLst>
          </p:cNvPr>
          <p:cNvSpPr txBox="1"/>
          <p:nvPr/>
        </p:nvSpPr>
        <p:spPr>
          <a:xfrm>
            <a:off x="-360001" y="1250416"/>
            <a:ext cx="12912000" cy="430887"/>
          </a:xfrm>
          <a:prstGeom prst="rect">
            <a:avLst/>
          </a:prstGeom>
          <a:noFill/>
        </p:spPr>
        <p:txBody>
          <a:bodyPr wrap="square">
            <a:spAutoFit/>
          </a:bodyPr>
          <a:lstStyle/>
          <a:p>
            <a:pPr algn="ctr"/>
            <a:r>
              <a:rPr lang="en-US" sz="2200" b="1" spc="150" dirty="0">
                <a:solidFill>
                  <a:srgbClr val="FF7251"/>
                </a:solidFill>
                <a:latin typeface="Courier New" panose="02070309020205020404" pitchFamily="49" charset="0"/>
                <a:cs typeface="Courier New" panose="02070309020205020404" pitchFamily="49" charset="0"/>
              </a:rPr>
              <a:t>Chapter 6: </a:t>
            </a:r>
            <a:r>
              <a:rPr lang="en-US" sz="2200" i="1" spc="150" dirty="0">
                <a:solidFill>
                  <a:schemeClr val="bg1"/>
                </a:solidFill>
                <a:latin typeface="Avenir Next Medium" panose="020B0503020202020204" pitchFamily="34" charset="0"/>
                <a:cs typeface="Courier New" panose="02070309020205020404" pitchFamily="49" charset="0"/>
              </a:rPr>
              <a:t>How We Buy Opportunity</a:t>
            </a:r>
          </a:p>
        </p:txBody>
      </p:sp>
      <p:sp>
        <p:nvSpPr>
          <p:cNvPr id="8" name="TextBox 7">
            <a:extLst>
              <a:ext uri="{FF2B5EF4-FFF2-40B4-BE49-F238E27FC236}">
                <a16:creationId xmlns:a16="http://schemas.microsoft.com/office/drawing/2014/main" id="{0739ADD5-023B-9093-0322-1099978B112A}"/>
              </a:ext>
            </a:extLst>
          </p:cNvPr>
          <p:cNvSpPr txBox="1"/>
          <p:nvPr/>
        </p:nvSpPr>
        <p:spPr>
          <a:xfrm>
            <a:off x="956271" y="3650150"/>
            <a:ext cx="11180512" cy="834844"/>
          </a:xfrm>
          <a:prstGeom prst="rect">
            <a:avLst/>
          </a:prstGeom>
          <a:noFill/>
          <a:effectLst>
            <a:softEdge rad="89969"/>
          </a:effectLst>
        </p:spPr>
        <p:txBody>
          <a:bodyPr wrap="square" rtlCol="0">
            <a:spAutoFit/>
          </a:bodyPr>
          <a:lstStyle/>
          <a:p>
            <a:pPr>
              <a:lnSpc>
                <a:spcPts val="3040"/>
              </a:lnSpc>
            </a:pPr>
            <a:r>
              <a:rPr lang="en-US" dirty="0">
                <a:solidFill>
                  <a:srgbClr val="F4FBE6"/>
                </a:solidFill>
                <a:latin typeface="Avenir Next" panose="020B0503020202020204" pitchFamily="34" charset="0"/>
              </a:rPr>
              <a:t>Why do you think the American middle and upper classes harbor a sentiment of "fret and worry" </a:t>
            </a:r>
          </a:p>
          <a:p>
            <a:pPr>
              <a:lnSpc>
                <a:spcPts val="3040"/>
              </a:lnSpc>
            </a:pPr>
            <a:r>
              <a:rPr lang="en-US" dirty="0">
                <a:solidFill>
                  <a:srgbClr val="F4FBE6"/>
                </a:solidFill>
                <a:latin typeface="Avenir Next" panose="020B0503020202020204" pitchFamily="34" charset="0"/>
              </a:rPr>
              <a:t>despite their relative wealth?</a:t>
            </a:r>
          </a:p>
        </p:txBody>
      </p:sp>
      <p:sp>
        <p:nvSpPr>
          <p:cNvPr id="2" name="TextBox 1">
            <a:extLst>
              <a:ext uri="{FF2B5EF4-FFF2-40B4-BE49-F238E27FC236}">
                <a16:creationId xmlns:a16="http://schemas.microsoft.com/office/drawing/2014/main" id="{E8CFC856-BA3B-0F10-2F2D-EB516A7E81A4}"/>
              </a:ext>
            </a:extLst>
          </p:cNvPr>
          <p:cNvSpPr txBox="1"/>
          <p:nvPr/>
        </p:nvSpPr>
        <p:spPr>
          <a:xfrm>
            <a:off x="633574" y="2100335"/>
            <a:ext cx="1140116" cy="369332"/>
          </a:xfrm>
          <a:prstGeom prst="rect">
            <a:avLst/>
          </a:prstGeom>
          <a:noFill/>
        </p:spPr>
        <p:txBody>
          <a:bodyPr wrap="square" rtlCol="0">
            <a:spAutoFit/>
          </a:bodyPr>
          <a:lstStyle/>
          <a:p>
            <a:r>
              <a:rPr lang="en-US" dirty="0">
                <a:solidFill>
                  <a:srgbClr val="FF7250"/>
                </a:solidFill>
                <a:latin typeface="Avenir Next Medium" panose="020B0503020202020204" pitchFamily="34" charset="0"/>
              </a:rPr>
              <a:t>1.</a:t>
            </a:r>
          </a:p>
        </p:txBody>
      </p:sp>
      <p:sp>
        <p:nvSpPr>
          <p:cNvPr id="5" name="TextBox 4">
            <a:extLst>
              <a:ext uri="{FF2B5EF4-FFF2-40B4-BE49-F238E27FC236}">
                <a16:creationId xmlns:a16="http://schemas.microsoft.com/office/drawing/2014/main" id="{6D924698-4113-318F-8828-314F147D11C2}"/>
              </a:ext>
            </a:extLst>
          </p:cNvPr>
          <p:cNvSpPr txBox="1"/>
          <p:nvPr/>
        </p:nvSpPr>
        <p:spPr>
          <a:xfrm>
            <a:off x="623949" y="3742161"/>
            <a:ext cx="1249274" cy="369332"/>
          </a:xfrm>
          <a:prstGeom prst="rect">
            <a:avLst/>
          </a:prstGeom>
          <a:noFill/>
        </p:spPr>
        <p:txBody>
          <a:bodyPr wrap="square" rtlCol="0">
            <a:spAutoFit/>
          </a:bodyPr>
          <a:lstStyle/>
          <a:p>
            <a:r>
              <a:rPr lang="en-US" dirty="0">
                <a:solidFill>
                  <a:srgbClr val="FF7250"/>
                </a:solidFill>
                <a:latin typeface="Avenir Next Medium" panose="020B0503020202020204" pitchFamily="34" charset="0"/>
              </a:rPr>
              <a:t>2.</a:t>
            </a:r>
          </a:p>
        </p:txBody>
      </p:sp>
      <p:sp>
        <p:nvSpPr>
          <p:cNvPr id="6" name="TextBox 5">
            <a:extLst>
              <a:ext uri="{FF2B5EF4-FFF2-40B4-BE49-F238E27FC236}">
                <a16:creationId xmlns:a16="http://schemas.microsoft.com/office/drawing/2014/main" id="{3FF83257-B0FE-76D3-4C1C-B5BC3E801DBF}"/>
              </a:ext>
            </a:extLst>
          </p:cNvPr>
          <p:cNvSpPr txBox="1"/>
          <p:nvPr/>
        </p:nvSpPr>
        <p:spPr>
          <a:xfrm>
            <a:off x="643200" y="4970100"/>
            <a:ext cx="1249273" cy="369332"/>
          </a:xfrm>
          <a:prstGeom prst="rect">
            <a:avLst/>
          </a:prstGeom>
          <a:noFill/>
        </p:spPr>
        <p:txBody>
          <a:bodyPr wrap="square" rtlCol="0">
            <a:spAutoFit/>
          </a:bodyPr>
          <a:lstStyle/>
          <a:p>
            <a:r>
              <a:rPr lang="en-US" dirty="0">
                <a:solidFill>
                  <a:srgbClr val="FF7250"/>
                </a:solidFill>
                <a:latin typeface="Avenir Next Medium" panose="020B0503020202020204" pitchFamily="34" charset="0"/>
              </a:rPr>
              <a:t>3.</a:t>
            </a:r>
          </a:p>
        </p:txBody>
      </p:sp>
      <p:grpSp>
        <p:nvGrpSpPr>
          <p:cNvPr id="9" name="Group 8">
            <a:extLst>
              <a:ext uri="{FF2B5EF4-FFF2-40B4-BE49-F238E27FC236}">
                <a16:creationId xmlns:a16="http://schemas.microsoft.com/office/drawing/2014/main" id="{6BAE0261-7DB9-23FD-B032-0A8B4767FA79}"/>
              </a:ext>
            </a:extLst>
          </p:cNvPr>
          <p:cNvGrpSpPr/>
          <p:nvPr/>
        </p:nvGrpSpPr>
        <p:grpSpPr>
          <a:xfrm>
            <a:off x="3331582" y="276855"/>
            <a:ext cx="5528832" cy="869855"/>
            <a:chOff x="3331582" y="438219"/>
            <a:chExt cx="5528832" cy="869855"/>
          </a:xfrm>
        </p:grpSpPr>
        <p:sp>
          <p:nvSpPr>
            <p:cNvPr id="12" name="Rounded Rectangle 11">
              <a:extLst>
                <a:ext uri="{FF2B5EF4-FFF2-40B4-BE49-F238E27FC236}">
                  <a16:creationId xmlns:a16="http://schemas.microsoft.com/office/drawing/2014/main" id="{EADBFDE2-8D2E-1E57-E38F-A8C9DE886A57}"/>
                </a:ext>
              </a:extLst>
            </p:cNvPr>
            <p:cNvSpPr/>
            <p:nvPr/>
          </p:nvSpPr>
          <p:spPr>
            <a:xfrm>
              <a:off x="3475930" y="438219"/>
              <a:ext cx="5238119"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13">
              <a:extLst>
                <a:ext uri="{FF2B5EF4-FFF2-40B4-BE49-F238E27FC236}">
                  <a16:creationId xmlns:a16="http://schemas.microsoft.com/office/drawing/2014/main" id="{B43F407F-E879-E642-EF70-E5B78950590F}"/>
                </a:ext>
              </a:extLst>
            </p:cNvPr>
            <p:cNvSpPr/>
            <p:nvPr/>
          </p:nvSpPr>
          <p:spPr>
            <a:xfrm>
              <a:off x="3562658" y="504195"/>
              <a:ext cx="5068014"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AA59052E-E990-AE60-0E2A-305D5A4663C6}"/>
                </a:ext>
              </a:extLst>
            </p:cNvPr>
            <p:cNvSpPr txBox="1"/>
            <p:nvPr/>
          </p:nvSpPr>
          <p:spPr>
            <a:xfrm>
              <a:off x="3331582" y="582991"/>
              <a:ext cx="5528832" cy="584775"/>
            </a:xfrm>
            <a:prstGeom prst="rect">
              <a:avLst/>
            </a:prstGeom>
            <a:noFill/>
          </p:spPr>
          <p:txBody>
            <a:bodyPr wrap="square" rtlCol="0">
              <a:spAutoFit/>
            </a:bodyPr>
            <a:lstStyle/>
            <a:p>
              <a:pPr algn="ctr"/>
              <a:r>
                <a:rPr lang="en-US" sz="3200" spc="40" dirty="0">
                  <a:solidFill>
                    <a:srgbClr val="E5E9D0"/>
                  </a:solidFill>
                  <a:latin typeface="Hardwick WF" pitchFamily="2" charset="0"/>
                </a:rPr>
                <a:t>Reflect &amp; Discuss</a:t>
              </a:r>
            </a:p>
          </p:txBody>
        </p:sp>
      </p:grpSp>
      <p:sp>
        <p:nvSpPr>
          <p:cNvPr id="4" name="TextBox 3">
            <a:extLst>
              <a:ext uri="{FF2B5EF4-FFF2-40B4-BE49-F238E27FC236}">
                <a16:creationId xmlns:a16="http://schemas.microsoft.com/office/drawing/2014/main" id="{255DD653-FDFB-EA16-5B35-CF13CF8987C9}"/>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787852910"/>
      </p:ext>
    </p:extLst>
  </p:cSld>
  <p:clrMapOvr>
    <a:masterClrMapping/>
  </p:clrMapOvr>
  <p:transition spd="med">
    <p:fade thruBlk="1"/>
  </p:transition>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0FC92B-C4AB-9607-52F3-CC203873093C}"/>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50"/>
                    </a14:imgEffect>
                    <a14:imgEffect>
                      <a14:brightnessContrast bright="-70000"/>
                    </a14:imgEffect>
                  </a14:imgLayer>
                </a14:imgProps>
              </a:ext>
            </a:extLst>
          </a:blip>
          <a:stretch>
            <a:fillRect/>
          </a:stretch>
        </p:blipFill>
        <p:spPr>
          <a:xfrm>
            <a:off x="-1" y="10974"/>
            <a:ext cx="12192000" cy="6847026"/>
          </a:xfrm>
          <a:prstGeom prst="rect">
            <a:avLst/>
          </a:prstGeom>
        </p:spPr>
      </p:pic>
      <p:sp>
        <p:nvSpPr>
          <p:cNvPr id="15" name="TextBox 14">
            <a:extLst>
              <a:ext uri="{FF2B5EF4-FFF2-40B4-BE49-F238E27FC236}">
                <a16:creationId xmlns:a16="http://schemas.microsoft.com/office/drawing/2014/main" id="{59532058-71BB-2C3B-5230-2BE6364B2E06}"/>
              </a:ext>
            </a:extLst>
          </p:cNvPr>
          <p:cNvSpPr txBox="1"/>
          <p:nvPr/>
        </p:nvSpPr>
        <p:spPr>
          <a:xfrm>
            <a:off x="956271" y="2217718"/>
            <a:ext cx="11180512" cy="834844"/>
          </a:xfrm>
          <a:prstGeom prst="rect">
            <a:avLst/>
          </a:prstGeom>
          <a:noFill/>
        </p:spPr>
        <p:txBody>
          <a:bodyPr wrap="square" rtlCol="0">
            <a:spAutoFit/>
          </a:bodyPr>
          <a:lstStyle/>
          <a:p>
            <a:pPr>
              <a:lnSpc>
                <a:spcPts val="3040"/>
              </a:lnSpc>
            </a:pPr>
            <a:r>
              <a:rPr lang="en-US" dirty="0">
                <a:solidFill>
                  <a:srgbClr val="F4FBE6"/>
                </a:solidFill>
                <a:latin typeface="Avenir Next" panose="020B0503020202020204" pitchFamily="34" charset="0"/>
              </a:rPr>
              <a:t>How do you reconcile wanting the best for your family (like good schools and neighborhoods) with </a:t>
            </a:r>
          </a:p>
          <a:p>
            <a:pPr>
              <a:lnSpc>
                <a:spcPts val="3040"/>
              </a:lnSpc>
            </a:pPr>
            <a:r>
              <a:rPr lang="en-US" dirty="0">
                <a:solidFill>
                  <a:srgbClr val="F4FBE6"/>
                </a:solidFill>
                <a:latin typeface="Avenir Next" panose="020B0503020202020204" pitchFamily="34" charset="0"/>
              </a:rPr>
              <a:t>the broader need for socio-economic integration and opportunity for all?</a:t>
            </a:r>
          </a:p>
        </p:txBody>
      </p:sp>
      <p:sp>
        <p:nvSpPr>
          <p:cNvPr id="17" name="TextBox 16">
            <a:extLst>
              <a:ext uri="{FF2B5EF4-FFF2-40B4-BE49-F238E27FC236}">
                <a16:creationId xmlns:a16="http://schemas.microsoft.com/office/drawing/2014/main" id="{B088675B-E5C1-0DCA-0D4B-544F96FEA266}"/>
              </a:ext>
            </a:extLst>
          </p:cNvPr>
          <p:cNvSpPr txBox="1"/>
          <p:nvPr/>
        </p:nvSpPr>
        <p:spPr>
          <a:xfrm>
            <a:off x="956271" y="5087862"/>
            <a:ext cx="11180512" cy="1219565"/>
          </a:xfrm>
          <a:prstGeom prst="rect">
            <a:avLst/>
          </a:prstGeom>
          <a:noFill/>
          <a:effectLst>
            <a:softEdge rad="89969"/>
          </a:effectLst>
        </p:spPr>
        <p:txBody>
          <a:bodyPr wrap="square" rtlCol="0">
            <a:spAutoFit/>
          </a:bodyPr>
          <a:lstStyle/>
          <a:p>
            <a:pPr>
              <a:lnSpc>
                <a:spcPts val="3040"/>
              </a:lnSpc>
            </a:pPr>
            <a:r>
              <a:rPr lang="en-US" dirty="0">
                <a:solidFill>
                  <a:srgbClr val="F4FBE6"/>
                </a:solidFill>
                <a:latin typeface="Avenir Next" panose="020B0503020202020204" pitchFamily="34" charset="0"/>
              </a:rPr>
              <a:t>Reflect on the statement: “Those who have benefitted from the nation’s excesses will have to take </a:t>
            </a:r>
          </a:p>
          <a:p>
            <a:pPr>
              <a:lnSpc>
                <a:spcPts val="3040"/>
              </a:lnSpc>
            </a:pPr>
            <a:r>
              <a:rPr lang="en-US" dirty="0">
                <a:solidFill>
                  <a:srgbClr val="F4FBE6"/>
                </a:solidFill>
                <a:latin typeface="Avenir Next" panose="020B0503020202020204" pitchFamily="34" charset="0"/>
              </a:rPr>
              <a:t>less so that others may share in the bounty.” In what ways can you make choices that better balance personal advantage with shared community prosperity?</a:t>
            </a:r>
          </a:p>
        </p:txBody>
      </p:sp>
      <p:sp>
        <p:nvSpPr>
          <p:cNvPr id="10" name="TextBox 9">
            <a:extLst>
              <a:ext uri="{FF2B5EF4-FFF2-40B4-BE49-F238E27FC236}">
                <a16:creationId xmlns:a16="http://schemas.microsoft.com/office/drawing/2014/main" id="{71F4B2CD-C3EE-8930-9BD0-8AC533A86912}"/>
              </a:ext>
            </a:extLst>
          </p:cNvPr>
          <p:cNvSpPr txBox="1"/>
          <p:nvPr/>
        </p:nvSpPr>
        <p:spPr>
          <a:xfrm>
            <a:off x="-360001" y="1250416"/>
            <a:ext cx="12912000" cy="430887"/>
          </a:xfrm>
          <a:prstGeom prst="rect">
            <a:avLst/>
          </a:prstGeom>
          <a:noFill/>
        </p:spPr>
        <p:txBody>
          <a:bodyPr wrap="square">
            <a:spAutoFit/>
          </a:bodyPr>
          <a:lstStyle/>
          <a:p>
            <a:pPr algn="ctr"/>
            <a:r>
              <a:rPr lang="en-US" sz="2200" b="1" spc="150" dirty="0">
                <a:solidFill>
                  <a:srgbClr val="FF7251"/>
                </a:solidFill>
                <a:latin typeface="Courier New" panose="02070309020205020404" pitchFamily="49" charset="0"/>
                <a:cs typeface="Courier New" panose="02070309020205020404" pitchFamily="49" charset="0"/>
              </a:rPr>
              <a:t>Chapter 6: </a:t>
            </a:r>
            <a:r>
              <a:rPr lang="en-US" sz="2200" i="1" spc="150" dirty="0">
                <a:solidFill>
                  <a:schemeClr val="bg1"/>
                </a:solidFill>
                <a:latin typeface="Avenir Next Medium" panose="020B0503020202020204" pitchFamily="34" charset="0"/>
                <a:cs typeface="Courier New" panose="02070309020205020404" pitchFamily="49" charset="0"/>
              </a:rPr>
              <a:t>How We Buy Opportunity</a:t>
            </a:r>
          </a:p>
        </p:txBody>
      </p:sp>
      <p:sp>
        <p:nvSpPr>
          <p:cNvPr id="8" name="TextBox 7">
            <a:extLst>
              <a:ext uri="{FF2B5EF4-FFF2-40B4-BE49-F238E27FC236}">
                <a16:creationId xmlns:a16="http://schemas.microsoft.com/office/drawing/2014/main" id="{0739ADD5-023B-9093-0322-1099978B112A}"/>
              </a:ext>
            </a:extLst>
          </p:cNvPr>
          <p:cNvSpPr txBox="1"/>
          <p:nvPr/>
        </p:nvSpPr>
        <p:spPr>
          <a:xfrm>
            <a:off x="956271" y="3477527"/>
            <a:ext cx="11180512" cy="1219565"/>
          </a:xfrm>
          <a:prstGeom prst="rect">
            <a:avLst/>
          </a:prstGeom>
          <a:noFill/>
          <a:effectLst>
            <a:softEdge rad="89969"/>
          </a:effectLst>
        </p:spPr>
        <p:txBody>
          <a:bodyPr wrap="square" rtlCol="0">
            <a:spAutoFit/>
          </a:bodyPr>
          <a:lstStyle/>
          <a:p>
            <a:pPr>
              <a:lnSpc>
                <a:spcPts val="3040"/>
              </a:lnSpc>
            </a:pPr>
            <a:r>
              <a:rPr lang="en-US" i="1" dirty="0">
                <a:solidFill>
                  <a:srgbClr val="F4FBE6"/>
                </a:solidFill>
                <a:latin typeface="Avenir Next" panose="020B0503020202020204" pitchFamily="34" charset="0"/>
              </a:rPr>
              <a:t>Poverty, by America </a:t>
            </a:r>
            <a:r>
              <a:rPr lang="en-US" dirty="0">
                <a:solidFill>
                  <a:srgbClr val="F4FBE6"/>
                </a:solidFill>
                <a:latin typeface="Avenir Next" panose="020B0503020202020204" pitchFamily="34" charset="0"/>
              </a:rPr>
              <a:t>suggests that "sharing opportunity does not mean that everyone wins." </a:t>
            </a:r>
          </a:p>
          <a:p>
            <a:pPr>
              <a:lnSpc>
                <a:spcPts val="3040"/>
              </a:lnSpc>
            </a:pPr>
            <a:r>
              <a:rPr lang="en-US" dirty="0">
                <a:solidFill>
                  <a:srgbClr val="F4FBE6"/>
                </a:solidFill>
                <a:latin typeface="Avenir Next" panose="020B0503020202020204" pitchFamily="34" charset="0"/>
              </a:rPr>
              <a:t>Do you agree or disagree with this statement? How can society strive for more equitable distribution </a:t>
            </a:r>
          </a:p>
          <a:p>
            <a:pPr>
              <a:lnSpc>
                <a:spcPts val="3040"/>
              </a:lnSpc>
            </a:pPr>
            <a:r>
              <a:rPr lang="en-US" dirty="0">
                <a:solidFill>
                  <a:srgbClr val="F4FBE6"/>
                </a:solidFill>
                <a:latin typeface="Avenir Next" panose="020B0503020202020204" pitchFamily="34" charset="0"/>
              </a:rPr>
              <a:t>of resources without diminishing opportunities for others?</a:t>
            </a:r>
          </a:p>
        </p:txBody>
      </p:sp>
      <p:sp>
        <p:nvSpPr>
          <p:cNvPr id="2" name="TextBox 1">
            <a:extLst>
              <a:ext uri="{FF2B5EF4-FFF2-40B4-BE49-F238E27FC236}">
                <a16:creationId xmlns:a16="http://schemas.microsoft.com/office/drawing/2014/main" id="{44746DF5-FAA6-51EC-6EE5-74D095F7DA70}"/>
              </a:ext>
            </a:extLst>
          </p:cNvPr>
          <p:cNvSpPr txBox="1"/>
          <p:nvPr/>
        </p:nvSpPr>
        <p:spPr>
          <a:xfrm>
            <a:off x="633574" y="2301463"/>
            <a:ext cx="1140116" cy="369332"/>
          </a:xfrm>
          <a:prstGeom prst="rect">
            <a:avLst/>
          </a:prstGeom>
          <a:noFill/>
        </p:spPr>
        <p:txBody>
          <a:bodyPr wrap="square" rtlCol="0">
            <a:spAutoFit/>
          </a:bodyPr>
          <a:lstStyle/>
          <a:p>
            <a:r>
              <a:rPr lang="en-US" dirty="0">
                <a:solidFill>
                  <a:srgbClr val="FF7250"/>
                </a:solidFill>
                <a:latin typeface="Avenir Next Medium" panose="020B0503020202020204" pitchFamily="34" charset="0"/>
              </a:rPr>
              <a:t>4.</a:t>
            </a:r>
          </a:p>
        </p:txBody>
      </p:sp>
      <p:sp>
        <p:nvSpPr>
          <p:cNvPr id="5" name="TextBox 4">
            <a:extLst>
              <a:ext uri="{FF2B5EF4-FFF2-40B4-BE49-F238E27FC236}">
                <a16:creationId xmlns:a16="http://schemas.microsoft.com/office/drawing/2014/main" id="{A9ED24E4-A153-D5B1-6921-0872B7030068}"/>
              </a:ext>
            </a:extLst>
          </p:cNvPr>
          <p:cNvSpPr txBox="1"/>
          <p:nvPr/>
        </p:nvSpPr>
        <p:spPr>
          <a:xfrm>
            <a:off x="623949" y="3577529"/>
            <a:ext cx="1249274" cy="369332"/>
          </a:xfrm>
          <a:prstGeom prst="rect">
            <a:avLst/>
          </a:prstGeom>
          <a:noFill/>
        </p:spPr>
        <p:txBody>
          <a:bodyPr wrap="square" rtlCol="0">
            <a:spAutoFit/>
          </a:bodyPr>
          <a:lstStyle/>
          <a:p>
            <a:r>
              <a:rPr lang="en-US" dirty="0">
                <a:solidFill>
                  <a:srgbClr val="FF7250"/>
                </a:solidFill>
                <a:latin typeface="Avenir Next Medium" panose="020B0503020202020204" pitchFamily="34" charset="0"/>
              </a:rPr>
              <a:t>5.</a:t>
            </a:r>
          </a:p>
        </p:txBody>
      </p:sp>
      <p:sp>
        <p:nvSpPr>
          <p:cNvPr id="6" name="TextBox 5">
            <a:extLst>
              <a:ext uri="{FF2B5EF4-FFF2-40B4-BE49-F238E27FC236}">
                <a16:creationId xmlns:a16="http://schemas.microsoft.com/office/drawing/2014/main" id="{DD7F8230-6EF2-70F0-D8F5-37B295D9E3BE}"/>
              </a:ext>
            </a:extLst>
          </p:cNvPr>
          <p:cNvSpPr txBox="1"/>
          <p:nvPr/>
        </p:nvSpPr>
        <p:spPr>
          <a:xfrm>
            <a:off x="643200" y="5171228"/>
            <a:ext cx="1249273" cy="369332"/>
          </a:xfrm>
          <a:prstGeom prst="rect">
            <a:avLst/>
          </a:prstGeom>
          <a:noFill/>
        </p:spPr>
        <p:txBody>
          <a:bodyPr wrap="square" rtlCol="0">
            <a:spAutoFit/>
          </a:bodyPr>
          <a:lstStyle/>
          <a:p>
            <a:r>
              <a:rPr lang="en-US" dirty="0">
                <a:solidFill>
                  <a:srgbClr val="FF7250"/>
                </a:solidFill>
                <a:latin typeface="Avenir Next Medium" panose="020B0503020202020204" pitchFamily="34" charset="0"/>
              </a:rPr>
              <a:t>6.</a:t>
            </a:r>
          </a:p>
        </p:txBody>
      </p:sp>
      <p:grpSp>
        <p:nvGrpSpPr>
          <p:cNvPr id="9" name="Group 8">
            <a:extLst>
              <a:ext uri="{FF2B5EF4-FFF2-40B4-BE49-F238E27FC236}">
                <a16:creationId xmlns:a16="http://schemas.microsoft.com/office/drawing/2014/main" id="{86E760CE-3D6D-2CB0-726C-B1457CA55CA0}"/>
              </a:ext>
            </a:extLst>
          </p:cNvPr>
          <p:cNvGrpSpPr/>
          <p:nvPr/>
        </p:nvGrpSpPr>
        <p:grpSpPr>
          <a:xfrm>
            <a:off x="3331582" y="276855"/>
            <a:ext cx="5528832" cy="869855"/>
            <a:chOff x="3331582" y="438219"/>
            <a:chExt cx="5528832" cy="869855"/>
          </a:xfrm>
        </p:grpSpPr>
        <p:sp>
          <p:nvSpPr>
            <p:cNvPr id="12" name="Rounded Rectangle 11">
              <a:extLst>
                <a:ext uri="{FF2B5EF4-FFF2-40B4-BE49-F238E27FC236}">
                  <a16:creationId xmlns:a16="http://schemas.microsoft.com/office/drawing/2014/main" id="{C36C8A0C-A474-CBDA-5F4C-AC0618E57DFA}"/>
                </a:ext>
              </a:extLst>
            </p:cNvPr>
            <p:cNvSpPr/>
            <p:nvPr/>
          </p:nvSpPr>
          <p:spPr>
            <a:xfrm>
              <a:off x="3475930" y="438219"/>
              <a:ext cx="5238119"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13">
              <a:extLst>
                <a:ext uri="{FF2B5EF4-FFF2-40B4-BE49-F238E27FC236}">
                  <a16:creationId xmlns:a16="http://schemas.microsoft.com/office/drawing/2014/main" id="{BD70DB76-57D4-7F73-B437-5919003AED04}"/>
                </a:ext>
              </a:extLst>
            </p:cNvPr>
            <p:cNvSpPr/>
            <p:nvPr/>
          </p:nvSpPr>
          <p:spPr>
            <a:xfrm>
              <a:off x="3562658" y="504195"/>
              <a:ext cx="5068014"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CFF66934-B1F6-09D3-B224-894C74C9BEBE}"/>
                </a:ext>
              </a:extLst>
            </p:cNvPr>
            <p:cNvSpPr txBox="1"/>
            <p:nvPr/>
          </p:nvSpPr>
          <p:spPr>
            <a:xfrm>
              <a:off x="3331582" y="582991"/>
              <a:ext cx="5528832" cy="584775"/>
            </a:xfrm>
            <a:prstGeom prst="rect">
              <a:avLst/>
            </a:prstGeom>
            <a:noFill/>
          </p:spPr>
          <p:txBody>
            <a:bodyPr wrap="square" rtlCol="0">
              <a:spAutoFit/>
            </a:bodyPr>
            <a:lstStyle/>
            <a:p>
              <a:pPr algn="ctr"/>
              <a:r>
                <a:rPr lang="en-US" sz="3200" spc="40" dirty="0">
                  <a:solidFill>
                    <a:srgbClr val="E5E9D0"/>
                  </a:solidFill>
                  <a:latin typeface="Hardwick WF" pitchFamily="2" charset="0"/>
                </a:rPr>
                <a:t>Reflect &amp; Discuss</a:t>
              </a:r>
            </a:p>
          </p:txBody>
        </p:sp>
      </p:grpSp>
      <p:sp>
        <p:nvSpPr>
          <p:cNvPr id="4" name="TextBox 3">
            <a:extLst>
              <a:ext uri="{FF2B5EF4-FFF2-40B4-BE49-F238E27FC236}">
                <a16:creationId xmlns:a16="http://schemas.microsoft.com/office/drawing/2014/main" id="{389389AC-8EE5-80F2-9E97-FD914C37E465}"/>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3122947658"/>
      </p:ext>
    </p:extLst>
  </p:cSld>
  <p:clrMapOvr>
    <a:masterClrMapping/>
  </p:clrMapOvr>
  <p:transition spd="med">
    <p:fade thruBlk="1"/>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4D53273-FBC4-FE04-20A4-B3AA087B6FC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202AAD7-E42E-D615-FF91-D2A0EB35A989}"/>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50"/>
                    </a14:imgEffect>
                    <a14:imgEffect>
                      <a14:brightnessContrast bright="-70000"/>
                    </a14:imgEffect>
                  </a14:imgLayer>
                </a14:imgProps>
              </a:ext>
            </a:extLst>
          </a:blip>
          <a:stretch>
            <a:fillRect/>
          </a:stretch>
        </p:blipFill>
        <p:spPr>
          <a:xfrm>
            <a:off x="-1" y="10974"/>
            <a:ext cx="12192000" cy="6847026"/>
          </a:xfrm>
          <a:prstGeom prst="rect">
            <a:avLst/>
          </a:prstGeom>
        </p:spPr>
      </p:pic>
      <p:sp>
        <p:nvSpPr>
          <p:cNvPr id="4" name="TextBox 3">
            <a:extLst>
              <a:ext uri="{FF2B5EF4-FFF2-40B4-BE49-F238E27FC236}">
                <a16:creationId xmlns:a16="http://schemas.microsoft.com/office/drawing/2014/main" id="{40C708B7-99E8-248E-0194-53ECD01D44F9}"/>
              </a:ext>
            </a:extLst>
          </p:cNvPr>
          <p:cNvSpPr txBox="1"/>
          <p:nvPr/>
        </p:nvSpPr>
        <p:spPr>
          <a:xfrm>
            <a:off x="652224" y="1795497"/>
            <a:ext cx="10957390" cy="2042867"/>
          </a:xfrm>
          <a:prstGeom prst="rect">
            <a:avLst/>
          </a:prstGeom>
          <a:noFill/>
        </p:spPr>
        <p:txBody>
          <a:bodyPr wrap="square" rtlCol="0">
            <a:spAutoFit/>
          </a:bodyPr>
          <a:lstStyle/>
          <a:p>
            <a:pPr marL="342900" indent="-342900">
              <a:lnSpc>
                <a:spcPct val="200000"/>
              </a:lnSpc>
              <a:buFont typeface="+mj-lt"/>
              <a:buAutoNum type="arabicPeriod"/>
            </a:pPr>
            <a:r>
              <a:rPr lang="en-US" sz="1300" dirty="0">
                <a:solidFill>
                  <a:srgbClr val="F7F9E3"/>
                </a:solidFill>
                <a:latin typeface="Avenir Next" panose="020B0503020202020204" pitchFamily="34" charset="0"/>
              </a:rPr>
              <a:t>Demos. “The Racial Wealth Gap: Why Policy Matters | Demos,” n.d. </a:t>
            </a:r>
            <a:r>
              <a:rPr lang="en-US" sz="1300" dirty="0">
                <a:solidFill>
                  <a:srgbClr val="F7F9E3"/>
                </a:solidFill>
                <a:latin typeface="Avenir Next" panose="020B0503020202020204" pitchFamily="34" charset="0"/>
                <a:hlinkClick r:id="rId5">
                  <a:extLst>
                    <a:ext uri="{A12FA001-AC4F-418D-AE19-62706E023703}">
                      <ahyp:hlinkClr xmlns:ahyp="http://schemas.microsoft.com/office/drawing/2018/hyperlinkcolor" val="tx"/>
                    </a:ext>
                  </a:extLst>
                </a:hlinkClick>
              </a:rPr>
              <a:t>https://www.demos.org/research/racial-wealth-gap-why-policy-matters</a:t>
            </a:r>
            <a:r>
              <a:rPr lang="en-US" sz="1300" dirty="0">
                <a:solidFill>
                  <a:srgbClr val="F7F9E3"/>
                </a:solidFill>
                <a:latin typeface="Avenir Next" panose="020B0503020202020204" pitchFamily="34" charset="0"/>
              </a:rPr>
              <a:t>.</a:t>
            </a:r>
          </a:p>
          <a:p>
            <a:pPr marL="342900" indent="-342900">
              <a:lnSpc>
                <a:spcPct val="200000"/>
              </a:lnSpc>
              <a:buFont typeface="+mj-lt"/>
              <a:buAutoNum type="arabicPeriod"/>
            </a:pPr>
            <a:r>
              <a:rPr lang="en-US" sz="1300" dirty="0">
                <a:solidFill>
                  <a:srgbClr val="F7F9E3"/>
                </a:solidFill>
                <a:latin typeface="Avenir Next" panose="020B0503020202020204" pitchFamily="34" charset="0"/>
              </a:rPr>
              <a:t>Grimshaw, Abigail. “Understanding Exclusionary Zoning and Its Impact on Concentrated Poverty.” The Century Foundation, March 15, 2022. </a:t>
            </a:r>
            <a:r>
              <a:rPr lang="en-US" sz="1300" dirty="0">
                <a:solidFill>
                  <a:srgbClr val="F7F9E3"/>
                </a:solidFill>
                <a:latin typeface="Avenir Next" panose="020B0503020202020204" pitchFamily="34" charset="0"/>
                <a:hlinkClick r:id="rId6">
                  <a:extLst>
                    <a:ext uri="{A12FA001-AC4F-418D-AE19-62706E023703}">
                      <ahyp:hlinkClr xmlns:ahyp="http://schemas.microsoft.com/office/drawing/2018/hyperlinkcolor" val="tx"/>
                    </a:ext>
                  </a:extLst>
                </a:hlinkClick>
              </a:rPr>
              <a:t>https://tcf.org/content/facts/understanding-exclusionary-zoning-impact-concentrated-poverty/?agreed=1</a:t>
            </a:r>
            <a:r>
              <a:rPr lang="en-US" sz="1300" dirty="0">
                <a:solidFill>
                  <a:srgbClr val="F7F9E3"/>
                </a:solidFill>
                <a:latin typeface="Avenir Next" panose="020B0503020202020204" pitchFamily="34" charset="0"/>
              </a:rPr>
              <a:t>.</a:t>
            </a:r>
          </a:p>
          <a:p>
            <a:pPr marL="342900" indent="-342900">
              <a:lnSpc>
                <a:spcPct val="200000"/>
              </a:lnSpc>
              <a:buFont typeface="+mj-lt"/>
              <a:buAutoNum type="arabicPeriod"/>
            </a:pPr>
            <a:r>
              <a:rPr lang="en-US" sz="1300" dirty="0">
                <a:solidFill>
                  <a:srgbClr val="F7F9E3"/>
                </a:solidFill>
                <a:latin typeface="Avenir Next" panose="020B0503020202020204" pitchFamily="34" charset="0"/>
              </a:rPr>
              <a:t>Select icons in this chapter are courtesy of </a:t>
            </a:r>
            <a:r>
              <a:rPr lang="en-US" sz="1300" dirty="0">
                <a:solidFill>
                  <a:srgbClr val="F7F9E3"/>
                </a:solidFill>
                <a:latin typeface="Avenir Next" panose="020B0503020202020204" pitchFamily="34" charset="0"/>
                <a:hlinkClick r:id="rId7">
                  <a:extLst>
                    <a:ext uri="{A12FA001-AC4F-418D-AE19-62706E023703}">
                      <ahyp:hlinkClr xmlns:ahyp="http://schemas.microsoft.com/office/drawing/2018/hyperlinkcolor" val="tx"/>
                    </a:ext>
                  </a:extLst>
                </a:hlinkClick>
              </a:rPr>
              <a:t>The Noun Project</a:t>
            </a:r>
            <a:r>
              <a:rPr lang="en-US" sz="1300" dirty="0">
                <a:solidFill>
                  <a:srgbClr val="F7F9E3"/>
                </a:solidFill>
                <a:latin typeface="Avenir Next" panose="020B0503020202020204" pitchFamily="34" charset="0"/>
              </a:rPr>
              <a:t>.</a:t>
            </a:r>
          </a:p>
          <a:p>
            <a:pPr marL="342900" indent="-342900">
              <a:lnSpc>
                <a:spcPct val="200000"/>
              </a:lnSpc>
              <a:buFont typeface="+mj-lt"/>
              <a:buAutoNum type="arabicPeriod"/>
            </a:pPr>
            <a:endParaRPr lang="en-US" sz="1300" dirty="0">
              <a:solidFill>
                <a:srgbClr val="F7F9E3"/>
              </a:solidFill>
              <a:latin typeface="Avenir Next" panose="020B0503020202020204" pitchFamily="34" charset="0"/>
            </a:endParaRPr>
          </a:p>
        </p:txBody>
      </p:sp>
      <p:sp>
        <p:nvSpPr>
          <p:cNvPr id="7" name="TextBox 6">
            <a:extLst>
              <a:ext uri="{FF2B5EF4-FFF2-40B4-BE49-F238E27FC236}">
                <a16:creationId xmlns:a16="http://schemas.microsoft.com/office/drawing/2014/main" id="{806A5630-D0ED-D57C-FF59-EDEE105FE4A7}"/>
              </a:ext>
            </a:extLst>
          </p:cNvPr>
          <p:cNvSpPr txBox="1"/>
          <p:nvPr/>
        </p:nvSpPr>
        <p:spPr>
          <a:xfrm>
            <a:off x="-360001" y="1184212"/>
            <a:ext cx="12912000" cy="430887"/>
          </a:xfrm>
          <a:prstGeom prst="rect">
            <a:avLst/>
          </a:prstGeom>
          <a:noFill/>
        </p:spPr>
        <p:txBody>
          <a:bodyPr wrap="square">
            <a:spAutoFit/>
          </a:bodyPr>
          <a:lstStyle/>
          <a:p>
            <a:pPr algn="ctr"/>
            <a:r>
              <a:rPr lang="en-US" sz="2200" b="1" spc="150" dirty="0">
                <a:solidFill>
                  <a:srgbClr val="FF7251"/>
                </a:solidFill>
                <a:latin typeface="Courier New" panose="02070309020205020404" pitchFamily="49" charset="0"/>
                <a:cs typeface="Courier New" panose="02070309020205020404" pitchFamily="49" charset="0"/>
              </a:rPr>
              <a:t>Chapter 6</a:t>
            </a:r>
            <a:endParaRPr lang="en-US" sz="2200" i="1" spc="150" dirty="0">
              <a:solidFill>
                <a:schemeClr val="bg1"/>
              </a:solidFill>
              <a:latin typeface="Avenir Next Medium" panose="020B0503020202020204" pitchFamily="34" charset="0"/>
              <a:cs typeface="Courier New" panose="02070309020205020404" pitchFamily="49" charset="0"/>
            </a:endParaRPr>
          </a:p>
        </p:txBody>
      </p:sp>
      <p:grpSp>
        <p:nvGrpSpPr>
          <p:cNvPr id="11" name="Group 10">
            <a:extLst>
              <a:ext uri="{FF2B5EF4-FFF2-40B4-BE49-F238E27FC236}">
                <a16:creationId xmlns:a16="http://schemas.microsoft.com/office/drawing/2014/main" id="{F8CFEFF4-D06A-8CAF-16A0-A5008E8A26F2}"/>
              </a:ext>
            </a:extLst>
          </p:cNvPr>
          <p:cNvGrpSpPr/>
          <p:nvPr/>
        </p:nvGrpSpPr>
        <p:grpSpPr>
          <a:xfrm>
            <a:off x="4334971" y="201399"/>
            <a:ext cx="3523231" cy="869855"/>
            <a:chOff x="3074017" y="438219"/>
            <a:chExt cx="6043965" cy="869855"/>
          </a:xfrm>
        </p:grpSpPr>
        <p:sp>
          <p:nvSpPr>
            <p:cNvPr id="13" name="Rounded Rectangle 12">
              <a:extLst>
                <a:ext uri="{FF2B5EF4-FFF2-40B4-BE49-F238E27FC236}">
                  <a16:creationId xmlns:a16="http://schemas.microsoft.com/office/drawing/2014/main" id="{3B4B6D1D-A8B2-9F1D-BF2B-AF0D526387AC}"/>
                </a:ext>
              </a:extLst>
            </p:cNvPr>
            <p:cNvSpPr/>
            <p:nvPr/>
          </p:nvSpPr>
          <p:spPr>
            <a:xfrm>
              <a:off x="3475931" y="438219"/>
              <a:ext cx="5238120"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a:extLst>
                <a:ext uri="{FF2B5EF4-FFF2-40B4-BE49-F238E27FC236}">
                  <a16:creationId xmlns:a16="http://schemas.microsoft.com/office/drawing/2014/main" id="{BF3451FD-CF84-999E-1030-19FA699AF104}"/>
                </a:ext>
              </a:extLst>
            </p:cNvPr>
            <p:cNvSpPr/>
            <p:nvPr/>
          </p:nvSpPr>
          <p:spPr>
            <a:xfrm>
              <a:off x="3562659" y="504195"/>
              <a:ext cx="5068015"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E3B78A65-B698-294B-23CA-359E45F7F7A5}"/>
                </a:ext>
              </a:extLst>
            </p:cNvPr>
            <p:cNvSpPr txBox="1"/>
            <p:nvPr/>
          </p:nvSpPr>
          <p:spPr>
            <a:xfrm>
              <a:off x="3074017" y="582991"/>
              <a:ext cx="6043965" cy="584775"/>
            </a:xfrm>
            <a:prstGeom prst="rect">
              <a:avLst/>
            </a:prstGeom>
            <a:noFill/>
          </p:spPr>
          <p:txBody>
            <a:bodyPr wrap="square" rtlCol="0">
              <a:spAutoFit/>
            </a:bodyPr>
            <a:lstStyle/>
            <a:p>
              <a:pPr algn="ctr"/>
              <a:r>
                <a:rPr lang="en-US" sz="3200" spc="40" dirty="0">
                  <a:solidFill>
                    <a:srgbClr val="E5E9D0"/>
                  </a:solidFill>
                  <a:latin typeface="Hardwick WF" pitchFamily="2" charset="0"/>
                </a:rPr>
                <a:t>REFERENCES</a:t>
              </a:r>
            </a:p>
          </p:txBody>
        </p:sp>
      </p:grpSp>
      <p:sp>
        <p:nvSpPr>
          <p:cNvPr id="2" name="TextBox 1">
            <a:extLst>
              <a:ext uri="{FF2B5EF4-FFF2-40B4-BE49-F238E27FC236}">
                <a16:creationId xmlns:a16="http://schemas.microsoft.com/office/drawing/2014/main" id="{82CF5EC7-E4F2-FE93-EF4C-33D406C37825}"/>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640745783"/>
      </p:ext>
    </p:extLst>
  </p:cSld>
  <p:clrMapOvr>
    <a:masterClrMapping/>
  </p:clrMapOvr>
  <p:transition spd="med">
    <p:fade thruBlk="1"/>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8FAE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A32348-6120-EDA9-1090-CA19CE9ACDDD}"/>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100"/>
                    </a14:imgEffect>
                  </a14:imgLayer>
                </a14:imgProps>
              </a:ext>
            </a:extLst>
          </a:blip>
          <a:stretch>
            <a:fillRect/>
          </a:stretch>
        </p:blipFill>
        <p:spPr>
          <a:xfrm>
            <a:off x="0" y="0"/>
            <a:ext cx="12192000" cy="6860679"/>
          </a:xfrm>
          <a:prstGeom prst="rect">
            <a:avLst/>
          </a:prstGeom>
        </p:spPr>
      </p:pic>
      <p:sp>
        <p:nvSpPr>
          <p:cNvPr id="9" name="TextBox 8">
            <a:extLst>
              <a:ext uri="{FF2B5EF4-FFF2-40B4-BE49-F238E27FC236}">
                <a16:creationId xmlns:a16="http://schemas.microsoft.com/office/drawing/2014/main" id="{C126B275-5522-8E5B-3D0B-8BF09B9393D0}"/>
              </a:ext>
            </a:extLst>
          </p:cNvPr>
          <p:cNvSpPr txBox="1"/>
          <p:nvPr/>
        </p:nvSpPr>
        <p:spPr>
          <a:xfrm>
            <a:off x="-90657" y="3328055"/>
            <a:ext cx="12495077" cy="769441"/>
          </a:xfrm>
          <a:prstGeom prst="rect">
            <a:avLst/>
          </a:prstGeom>
          <a:noFill/>
        </p:spPr>
        <p:txBody>
          <a:bodyPr wrap="square" rtlCol="0">
            <a:spAutoFit/>
          </a:bodyPr>
          <a:lstStyle/>
          <a:p>
            <a:pPr algn="ctr"/>
            <a:r>
              <a:rPr lang="en-US" sz="4400" spc="150">
                <a:solidFill>
                  <a:schemeClr val="tx1">
                    <a:lumMod val="85000"/>
                    <a:lumOff val="15000"/>
                  </a:schemeClr>
                </a:solidFill>
                <a:latin typeface="Hardwick WF" pitchFamily="2" charset="0"/>
              </a:rPr>
              <a:t>INVEST IN ENDING POVERTY</a:t>
            </a:r>
            <a:endParaRPr lang="en-US" sz="4400" spc="150" dirty="0">
              <a:solidFill>
                <a:schemeClr val="tx1">
                  <a:lumMod val="85000"/>
                  <a:lumOff val="15000"/>
                </a:schemeClr>
              </a:solidFill>
              <a:latin typeface="Hardwick WF" pitchFamily="2" charset="0"/>
            </a:endParaRPr>
          </a:p>
        </p:txBody>
      </p:sp>
      <p:sp>
        <p:nvSpPr>
          <p:cNvPr id="10" name="TextBox 9">
            <a:extLst>
              <a:ext uri="{FF2B5EF4-FFF2-40B4-BE49-F238E27FC236}">
                <a16:creationId xmlns:a16="http://schemas.microsoft.com/office/drawing/2014/main" id="{F081554B-C052-4EE7-5EC5-515472747814}"/>
              </a:ext>
            </a:extLst>
          </p:cNvPr>
          <p:cNvSpPr txBox="1"/>
          <p:nvPr/>
        </p:nvSpPr>
        <p:spPr>
          <a:xfrm>
            <a:off x="2729388" y="2497347"/>
            <a:ext cx="6854987" cy="646331"/>
          </a:xfrm>
          <a:prstGeom prst="rect">
            <a:avLst/>
          </a:prstGeom>
          <a:noFill/>
        </p:spPr>
        <p:txBody>
          <a:bodyPr wrap="square">
            <a:spAutoFit/>
          </a:bodyPr>
          <a:lstStyle/>
          <a:p>
            <a:pPr algn="ctr"/>
            <a:r>
              <a:rPr lang="en-US" sz="3600" b="1" spc="150" dirty="0">
                <a:solidFill>
                  <a:schemeClr val="accent6">
                    <a:lumMod val="75000"/>
                  </a:schemeClr>
                </a:solidFill>
                <a:latin typeface="Courier New" panose="02070309020205020404" pitchFamily="49" charset="0"/>
                <a:cs typeface="Courier New" panose="02070309020205020404" pitchFamily="49" charset="0"/>
              </a:rPr>
              <a:t>Chapter 7: </a:t>
            </a:r>
          </a:p>
        </p:txBody>
      </p:sp>
      <p:sp>
        <p:nvSpPr>
          <p:cNvPr id="2" name="TextBox 1">
            <a:extLst>
              <a:ext uri="{FF2B5EF4-FFF2-40B4-BE49-F238E27FC236}">
                <a16:creationId xmlns:a16="http://schemas.microsoft.com/office/drawing/2014/main" id="{0CC731CA-0AD2-BF0E-E599-11F3990509DE}"/>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rgbClr val="C8D4C6"/>
                </a:solidFill>
                <a:effectLst/>
                <a:latin typeface="Roboto" panose="02000000000000000000" pitchFamily="2" charset="0"/>
              </a:rPr>
              <a:t>©</a:t>
            </a:r>
            <a:r>
              <a:rPr lang="en-US" sz="1200" b="0" i="1" dirty="0">
                <a:solidFill>
                  <a:srgbClr val="C8D4C6"/>
                </a:solidFill>
                <a:effectLst/>
                <a:latin typeface="Avenir Next Condensed" panose="020B0506020202020204" pitchFamily="34" charset="0"/>
              </a:rPr>
              <a:t> </a:t>
            </a:r>
            <a:r>
              <a:rPr lang="en-US" sz="1200" b="0" dirty="0">
                <a:solidFill>
                  <a:srgbClr val="C8D4C6"/>
                </a:solidFill>
                <a:effectLst/>
                <a:latin typeface="Avenir Next Condensed" panose="020B0506020202020204" pitchFamily="34" charset="0"/>
              </a:rPr>
              <a:t>Matthe</a:t>
            </a:r>
            <a:r>
              <a:rPr lang="en-US" sz="1200" dirty="0">
                <a:solidFill>
                  <a:srgbClr val="C8D4C6"/>
                </a:solidFill>
                <a:latin typeface="Avenir Next Condensed" panose="020B0506020202020204" pitchFamily="34" charset="0"/>
              </a:rPr>
              <a:t>w Desmond, </a:t>
            </a:r>
            <a:r>
              <a:rPr lang="en-US" sz="1200" i="1" dirty="0">
                <a:solidFill>
                  <a:srgbClr val="C8D4C6"/>
                </a:solidFill>
                <a:latin typeface="Avenir Next Condensed" panose="020B0506020202020204" pitchFamily="34" charset="0"/>
              </a:rPr>
              <a:t>Poverty, by America</a:t>
            </a:r>
          </a:p>
        </p:txBody>
      </p:sp>
    </p:spTree>
    <p:extLst>
      <p:ext uri="{BB962C8B-B14F-4D97-AF65-F5344CB8AC3E}">
        <p14:creationId xmlns:p14="http://schemas.microsoft.com/office/powerpoint/2010/main" val="2582594562"/>
      </p:ext>
    </p:extLst>
  </p:cSld>
  <p:clrMapOvr>
    <a:masterClrMapping/>
  </p:clrMapOvr>
  <p:transition spd="med">
    <p:fade thruBlk="1"/>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7F9E3"/>
        </a:solidFill>
        <a:effectLst/>
      </p:bgPr>
    </p:bg>
    <p:spTree>
      <p:nvGrpSpPr>
        <p:cNvPr id="1" name=""/>
        <p:cNvGrpSpPr/>
        <p:nvPr/>
      </p:nvGrpSpPr>
      <p:grpSpPr>
        <a:xfrm>
          <a:off x="0" y="0"/>
          <a:ext cx="0" cy="0"/>
          <a:chOff x="0" y="0"/>
          <a:chExt cx="0" cy="0"/>
        </a:xfrm>
      </p:grpSpPr>
      <p:sp>
        <p:nvSpPr>
          <p:cNvPr id="23" name="Right Arrow 22">
            <a:extLst>
              <a:ext uri="{FF2B5EF4-FFF2-40B4-BE49-F238E27FC236}">
                <a16:creationId xmlns:a16="http://schemas.microsoft.com/office/drawing/2014/main" id="{59B9700D-7418-64CB-78EA-3BA561699192}"/>
              </a:ext>
            </a:extLst>
          </p:cNvPr>
          <p:cNvSpPr/>
          <p:nvPr/>
        </p:nvSpPr>
        <p:spPr>
          <a:xfrm>
            <a:off x="2036442" y="2583033"/>
            <a:ext cx="3042764" cy="1262120"/>
          </a:xfrm>
          <a:prstGeom prst="rightArrow">
            <a:avLst>
              <a:gd name="adj1" fmla="val 64268"/>
              <a:gd name="adj2" fmla="val 61271"/>
            </a:avLst>
          </a:prstGeom>
          <a:solidFill>
            <a:srgbClr val="E5EBD7"/>
          </a:solidFill>
          <a:ln w="28575">
            <a:solidFill>
              <a:srgbClr val="E0E4D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a:extLst>
              <a:ext uri="{FF2B5EF4-FFF2-40B4-BE49-F238E27FC236}">
                <a16:creationId xmlns:a16="http://schemas.microsoft.com/office/drawing/2014/main" id="{C4A7FA9F-8F9C-D1CD-D978-383A297BF7E6}"/>
              </a:ext>
            </a:extLst>
          </p:cNvPr>
          <p:cNvSpPr/>
          <p:nvPr/>
        </p:nvSpPr>
        <p:spPr>
          <a:xfrm>
            <a:off x="5330934" y="2157463"/>
            <a:ext cx="3178584" cy="2097296"/>
          </a:xfrm>
          <a:prstGeom prst="roundRect">
            <a:avLst>
              <a:gd name="adj" fmla="val 613"/>
            </a:avLst>
          </a:prstGeom>
          <a:solidFill>
            <a:srgbClr val="E5EAD6"/>
          </a:solidFill>
          <a:ln w="28575" cmpd="sng">
            <a:solidFill>
              <a:srgbClr val="DFE3D0"/>
            </a:solidFill>
          </a:ln>
          <a:effectLst>
            <a:outerShdw blurRad="50800" dist="38100" dir="2700000" sx="96034" sy="96034" algn="tl"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a:extLst>
              <a:ext uri="{FF2B5EF4-FFF2-40B4-BE49-F238E27FC236}">
                <a16:creationId xmlns:a16="http://schemas.microsoft.com/office/drawing/2014/main" id="{747806E0-0225-27C3-1F96-4EBCEA60B4ED}"/>
              </a:ext>
            </a:extLst>
          </p:cNvPr>
          <p:cNvSpPr/>
          <p:nvPr/>
        </p:nvSpPr>
        <p:spPr>
          <a:xfrm>
            <a:off x="8644076" y="2159298"/>
            <a:ext cx="3178584" cy="2097296"/>
          </a:xfrm>
          <a:prstGeom prst="roundRect">
            <a:avLst>
              <a:gd name="adj" fmla="val 613"/>
            </a:avLst>
          </a:prstGeom>
          <a:solidFill>
            <a:srgbClr val="E5EAD6"/>
          </a:solidFill>
          <a:ln w="28575" cmpd="sng">
            <a:solidFill>
              <a:srgbClr val="DFE3D0"/>
            </a:solidFill>
          </a:ln>
          <a:effectLst>
            <a:outerShdw blurRad="50800" dist="38100" dir="2700000" sx="96034" sy="96034" algn="tl"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a:extLst>
              <a:ext uri="{FF2B5EF4-FFF2-40B4-BE49-F238E27FC236}">
                <a16:creationId xmlns:a16="http://schemas.microsoft.com/office/drawing/2014/main" id="{2E9102AA-3C96-9FF5-1191-A7F393FB5CC2}"/>
              </a:ext>
            </a:extLst>
          </p:cNvPr>
          <p:cNvSpPr/>
          <p:nvPr/>
        </p:nvSpPr>
        <p:spPr>
          <a:xfrm>
            <a:off x="5332107" y="4389946"/>
            <a:ext cx="3178584" cy="2097296"/>
          </a:xfrm>
          <a:prstGeom prst="roundRect">
            <a:avLst>
              <a:gd name="adj" fmla="val 613"/>
            </a:avLst>
          </a:prstGeom>
          <a:solidFill>
            <a:srgbClr val="E5EAD6"/>
          </a:solidFill>
          <a:ln w="28575" cmpd="sng">
            <a:solidFill>
              <a:srgbClr val="DFE3D0"/>
            </a:solidFill>
          </a:ln>
          <a:effectLst>
            <a:outerShdw blurRad="50800" dist="38100" dir="2700000" sx="96034" sy="96034" algn="tl"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a:extLst>
              <a:ext uri="{FF2B5EF4-FFF2-40B4-BE49-F238E27FC236}">
                <a16:creationId xmlns:a16="http://schemas.microsoft.com/office/drawing/2014/main" id="{37D3C5F2-97CF-969B-5152-D307F85EB0EA}"/>
              </a:ext>
            </a:extLst>
          </p:cNvPr>
          <p:cNvSpPr/>
          <p:nvPr/>
        </p:nvSpPr>
        <p:spPr>
          <a:xfrm>
            <a:off x="8644076" y="4389946"/>
            <a:ext cx="3178584" cy="2097296"/>
          </a:xfrm>
          <a:prstGeom prst="roundRect">
            <a:avLst>
              <a:gd name="adj" fmla="val 613"/>
            </a:avLst>
          </a:prstGeom>
          <a:solidFill>
            <a:srgbClr val="E5EAD6"/>
          </a:solidFill>
          <a:ln w="28575" cmpd="sng">
            <a:solidFill>
              <a:srgbClr val="DFE3D0"/>
            </a:solidFill>
          </a:ln>
          <a:effectLst>
            <a:outerShdw blurRad="50800" dist="38100" dir="2700000" sx="96034" sy="96034" algn="tl"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5052039A-7264-FB71-C37D-885646503BBB}"/>
              </a:ext>
            </a:extLst>
          </p:cNvPr>
          <p:cNvSpPr txBox="1"/>
          <p:nvPr/>
        </p:nvSpPr>
        <p:spPr>
          <a:xfrm>
            <a:off x="2240872" y="2831477"/>
            <a:ext cx="3250811" cy="737381"/>
          </a:xfrm>
          <a:prstGeom prst="rect">
            <a:avLst/>
          </a:prstGeom>
          <a:noFill/>
        </p:spPr>
        <p:txBody>
          <a:bodyPr wrap="square">
            <a:spAutoFit/>
          </a:bodyPr>
          <a:lstStyle/>
          <a:p>
            <a:pPr>
              <a:lnSpc>
                <a:spcPts val="2600"/>
              </a:lnSpc>
            </a:pPr>
            <a:r>
              <a:rPr lang="en-US" sz="1600" spc="40" dirty="0">
                <a:solidFill>
                  <a:schemeClr val="tx1">
                    <a:lumMod val="85000"/>
                    <a:lumOff val="15000"/>
                  </a:schemeClr>
                </a:solidFill>
                <a:latin typeface="Avenir Next" panose="020B0503020202020204" pitchFamily="34" charset="0"/>
              </a:rPr>
              <a:t>How can states improve </a:t>
            </a:r>
          </a:p>
          <a:p>
            <a:pPr>
              <a:lnSpc>
                <a:spcPts val="2600"/>
              </a:lnSpc>
            </a:pPr>
            <a:r>
              <a:rPr lang="en-US" sz="1600" spc="40" dirty="0">
                <a:solidFill>
                  <a:schemeClr val="tx1">
                    <a:lumMod val="85000"/>
                    <a:lumOff val="15000"/>
                  </a:schemeClr>
                </a:solidFill>
                <a:latin typeface="Avenir Next" panose="020B0503020202020204" pitchFamily="34" charset="0"/>
              </a:rPr>
              <a:t>uptake rates?</a:t>
            </a:r>
            <a:endParaRPr lang="en-US" sz="2000" spc="40" dirty="0">
              <a:solidFill>
                <a:schemeClr val="accent6">
                  <a:lumMod val="75000"/>
                </a:schemeClr>
              </a:solidFill>
              <a:latin typeface="Hardwick WF" pitchFamily="2" charset="0"/>
            </a:endParaRPr>
          </a:p>
        </p:txBody>
      </p:sp>
      <p:sp>
        <p:nvSpPr>
          <p:cNvPr id="17" name="Rounded Rectangle 16">
            <a:extLst>
              <a:ext uri="{FF2B5EF4-FFF2-40B4-BE49-F238E27FC236}">
                <a16:creationId xmlns:a16="http://schemas.microsoft.com/office/drawing/2014/main" id="{1516BFA6-4CFB-35CA-E221-138EC38E0155}"/>
              </a:ext>
            </a:extLst>
          </p:cNvPr>
          <p:cNvSpPr/>
          <p:nvPr/>
        </p:nvSpPr>
        <p:spPr>
          <a:xfrm>
            <a:off x="911661" y="3992356"/>
            <a:ext cx="3976862" cy="1342851"/>
          </a:xfrm>
          <a:prstGeom prst="roundRect">
            <a:avLst>
              <a:gd name="adj" fmla="val 613"/>
            </a:avLst>
          </a:prstGeom>
          <a:solidFill>
            <a:srgbClr val="E5EAD6"/>
          </a:solidFill>
          <a:ln w="28575" cmpd="sng">
            <a:solidFill>
              <a:srgbClr val="DFE3D0"/>
            </a:solidFill>
          </a:ln>
          <a:effectLst>
            <a:outerShdw blurRad="50800" dist="38100" dir="2700000" sx="96034" sy="96034" algn="tl"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a:extLst>
              <a:ext uri="{FF2B5EF4-FFF2-40B4-BE49-F238E27FC236}">
                <a16:creationId xmlns:a16="http://schemas.microsoft.com/office/drawing/2014/main" id="{08249CA0-537D-1122-26C0-75CBB3E4074C}"/>
              </a:ext>
            </a:extLst>
          </p:cNvPr>
          <p:cNvSpPr/>
          <p:nvPr/>
        </p:nvSpPr>
        <p:spPr>
          <a:xfrm>
            <a:off x="409904" y="263370"/>
            <a:ext cx="11398468" cy="733111"/>
          </a:xfrm>
          <a:prstGeom prst="roundRect">
            <a:avLst>
              <a:gd name="adj" fmla="val 5399"/>
            </a:avLst>
          </a:prstGeom>
          <a:solidFill>
            <a:srgbClr val="E5EAD6"/>
          </a:solidFill>
          <a:ln w="28575">
            <a:solidFill>
              <a:srgbClr val="DFE3D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162D2F81-45EC-4F42-1EDD-0D69E1EE28DA}"/>
              </a:ext>
            </a:extLst>
          </p:cNvPr>
          <p:cNvSpPr txBox="1"/>
          <p:nvPr/>
        </p:nvSpPr>
        <p:spPr>
          <a:xfrm>
            <a:off x="-360001" y="337537"/>
            <a:ext cx="12912001" cy="584775"/>
          </a:xfrm>
          <a:prstGeom prst="rect">
            <a:avLst/>
          </a:prstGeom>
          <a:noFill/>
        </p:spPr>
        <p:txBody>
          <a:bodyPr wrap="square" rtlCol="0">
            <a:spAutoFit/>
          </a:bodyPr>
          <a:lstStyle/>
          <a:p>
            <a:pPr algn="ctr"/>
            <a:r>
              <a:rPr lang="en-US" sz="3200" spc="40">
                <a:solidFill>
                  <a:schemeClr val="tx1">
                    <a:lumMod val="85000"/>
                    <a:lumOff val="15000"/>
                  </a:schemeClr>
                </a:solidFill>
                <a:latin typeface="Hardwick WF" pitchFamily="2" charset="0"/>
              </a:rPr>
              <a:t>CONNECT FAMILIES TO THE AID FOR WHICH THEY QUALIFY</a:t>
            </a:r>
            <a:endParaRPr lang="en-US" sz="3200" spc="40" dirty="0">
              <a:solidFill>
                <a:schemeClr val="tx1">
                  <a:lumMod val="85000"/>
                  <a:lumOff val="15000"/>
                </a:schemeClr>
              </a:solidFill>
              <a:latin typeface="Hardwick WF" pitchFamily="2" charset="0"/>
            </a:endParaRPr>
          </a:p>
        </p:txBody>
      </p:sp>
      <p:grpSp>
        <p:nvGrpSpPr>
          <p:cNvPr id="42" name="Group 41">
            <a:extLst>
              <a:ext uri="{FF2B5EF4-FFF2-40B4-BE49-F238E27FC236}">
                <a16:creationId xmlns:a16="http://schemas.microsoft.com/office/drawing/2014/main" id="{7E321BE3-D357-183E-98E2-2C7053E52CDB}"/>
              </a:ext>
            </a:extLst>
          </p:cNvPr>
          <p:cNvGrpSpPr/>
          <p:nvPr/>
        </p:nvGrpSpPr>
        <p:grpSpPr>
          <a:xfrm>
            <a:off x="911661" y="996479"/>
            <a:ext cx="10339436" cy="785318"/>
            <a:chOff x="1305731" y="996479"/>
            <a:chExt cx="9572476" cy="785318"/>
          </a:xfrm>
        </p:grpSpPr>
        <p:sp>
          <p:nvSpPr>
            <p:cNvPr id="7" name="Octagon 6">
              <a:extLst>
                <a:ext uri="{FF2B5EF4-FFF2-40B4-BE49-F238E27FC236}">
                  <a16:creationId xmlns:a16="http://schemas.microsoft.com/office/drawing/2014/main" id="{8BA1B8CF-E716-B9FD-6C93-542F70C08020}"/>
                </a:ext>
              </a:extLst>
            </p:cNvPr>
            <p:cNvSpPr/>
            <p:nvPr/>
          </p:nvSpPr>
          <p:spPr>
            <a:xfrm>
              <a:off x="1305731" y="996479"/>
              <a:ext cx="9572476" cy="785318"/>
            </a:xfrm>
            <a:prstGeom prst="octagon">
              <a:avLst/>
            </a:prstGeom>
            <a:solidFill>
              <a:srgbClr val="9DC485"/>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ctagon 7">
              <a:extLst>
                <a:ext uri="{FF2B5EF4-FFF2-40B4-BE49-F238E27FC236}">
                  <a16:creationId xmlns:a16="http://schemas.microsoft.com/office/drawing/2014/main" id="{6B95C2E0-F0F0-C71B-3BF8-B1B941E72E2E}"/>
                </a:ext>
              </a:extLst>
            </p:cNvPr>
            <p:cNvSpPr/>
            <p:nvPr/>
          </p:nvSpPr>
          <p:spPr>
            <a:xfrm>
              <a:off x="1418469" y="1083956"/>
              <a:ext cx="9390303" cy="606617"/>
            </a:xfrm>
            <a:prstGeom prst="octagon">
              <a:avLst/>
            </a:prstGeom>
            <a:solidFill>
              <a:schemeClr val="accent6">
                <a:lumMod val="60000"/>
                <a:lumOff val="40000"/>
              </a:schemeClr>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3" name="Group 42">
            <a:extLst>
              <a:ext uri="{FF2B5EF4-FFF2-40B4-BE49-F238E27FC236}">
                <a16:creationId xmlns:a16="http://schemas.microsoft.com/office/drawing/2014/main" id="{D823BA53-6B58-A0BB-973C-FC297D711F73}"/>
              </a:ext>
            </a:extLst>
          </p:cNvPr>
          <p:cNvGrpSpPr/>
          <p:nvPr/>
        </p:nvGrpSpPr>
        <p:grpSpPr>
          <a:xfrm>
            <a:off x="1254189" y="987763"/>
            <a:ext cx="886592" cy="785318"/>
            <a:chOff x="1349090" y="1014346"/>
            <a:chExt cx="886592" cy="785318"/>
          </a:xfrm>
        </p:grpSpPr>
        <p:pic>
          <p:nvPicPr>
            <p:cNvPr id="9" name="Graphic 8" descr="Key with solid fill">
              <a:extLst>
                <a:ext uri="{FF2B5EF4-FFF2-40B4-BE49-F238E27FC236}">
                  <a16:creationId xmlns:a16="http://schemas.microsoft.com/office/drawing/2014/main" id="{8C55836E-8B4D-EEDE-0DD8-DB37FE6C77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49090" y="1014346"/>
              <a:ext cx="886592" cy="785318"/>
            </a:xfrm>
            <a:prstGeom prst="rect">
              <a:avLst/>
            </a:prstGeom>
          </p:spPr>
        </p:pic>
        <p:sp>
          <p:nvSpPr>
            <p:cNvPr id="11" name="Snip Same Side Corner Rectangle 10">
              <a:extLst>
                <a:ext uri="{FF2B5EF4-FFF2-40B4-BE49-F238E27FC236}">
                  <a16:creationId xmlns:a16="http://schemas.microsoft.com/office/drawing/2014/main" id="{D7E7474F-24AD-EE6A-9D6E-B9577782D64B}"/>
                </a:ext>
              </a:extLst>
            </p:cNvPr>
            <p:cNvSpPr/>
            <p:nvPr/>
          </p:nvSpPr>
          <p:spPr>
            <a:xfrm rot="16200000">
              <a:off x="1387043" y="1208950"/>
              <a:ext cx="372568" cy="414796"/>
            </a:xfrm>
            <a:prstGeom prst="snip2SameRect">
              <a:avLst>
                <a:gd name="adj1" fmla="val 21679"/>
                <a:gd name="adj2" fmla="val 3659"/>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a:extLst>
                <a:ext uri="{FF2B5EF4-FFF2-40B4-BE49-F238E27FC236}">
                  <a16:creationId xmlns:a16="http://schemas.microsoft.com/office/drawing/2014/main" id="{FF80B2C0-09F3-5A09-A240-0BEC931E16B5}"/>
                </a:ext>
              </a:extLst>
            </p:cNvPr>
            <p:cNvSpPr/>
            <p:nvPr/>
          </p:nvSpPr>
          <p:spPr>
            <a:xfrm>
              <a:off x="1486180" y="1370395"/>
              <a:ext cx="66096" cy="93457"/>
            </a:xfrm>
            <a:prstGeom prst="round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CC48C258-A14C-1442-F099-F60290392757}"/>
              </a:ext>
            </a:extLst>
          </p:cNvPr>
          <p:cNvSpPr txBox="1"/>
          <p:nvPr/>
        </p:nvSpPr>
        <p:spPr>
          <a:xfrm>
            <a:off x="2207902" y="1202336"/>
            <a:ext cx="9515551" cy="400110"/>
          </a:xfrm>
          <a:prstGeom prst="rect">
            <a:avLst/>
          </a:prstGeom>
          <a:noFill/>
        </p:spPr>
        <p:txBody>
          <a:bodyPr wrap="square" rtlCol="0">
            <a:spAutoFit/>
          </a:bodyPr>
          <a:lstStyle/>
          <a:p>
            <a:r>
              <a:rPr lang="en-US" sz="2000" dirty="0">
                <a:solidFill>
                  <a:srgbClr val="2E481D"/>
                </a:solidFill>
                <a:latin typeface="Avenir Medium" panose="02000503020000020003" pitchFamily="2" charset="0"/>
              </a:rPr>
              <a:t>Evidence shows that confusing programs turn low-income Americans away.</a:t>
            </a:r>
          </a:p>
        </p:txBody>
      </p:sp>
      <p:grpSp>
        <p:nvGrpSpPr>
          <p:cNvPr id="32" name="Group 31">
            <a:extLst>
              <a:ext uri="{FF2B5EF4-FFF2-40B4-BE49-F238E27FC236}">
                <a16:creationId xmlns:a16="http://schemas.microsoft.com/office/drawing/2014/main" id="{07995568-A070-161A-FE87-32BF8B030503}"/>
              </a:ext>
            </a:extLst>
          </p:cNvPr>
          <p:cNvGrpSpPr/>
          <p:nvPr/>
        </p:nvGrpSpPr>
        <p:grpSpPr>
          <a:xfrm>
            <a:off x="386328" y="2225445"/>
            <a:ext cx="2593930" cy="4632555"/>
            <a:chOff x="274050" y="2155491"/>
            <a:chExt cx="2593930" cy="4632555"/>
          </a:xfrm>
        </p:grpSpPr>
        <p:grpSp>
          <p:nvGrpSpPr>
            <p:cNvPr id="29" name="Group 28">
              <a:extLst>
                <a:ext uri="{FF2B5EF4-FFF2-40B4-BE49-F238E27FC236}">
                  <a16:creationId xmlns:a16="http://schemas.microsoft.com/office/drawing/2014/main" id="{0C678BF8-8F76-A9C6-0234-A637E8A3EAF8}"/>
                </a:ext>
              </a:extLst>
            </p:cNvPr>
            <p:cNvGrpSpPr/>
            <p:nvPr/>
          </p:nvGrpSpPr>
          <p:grpSpPr>
            <a:xfrm>
              <a:off x="274050" y="2155491"/>
              <a:ext cx="2288837" cy="4632555"/>
              <a:chOff x="415676" y="2452740"/>
              <a:chExt cx="2133600" cy="4318359"/>
            </a:xfrm>
          </p:grpSpPr>
          <p:pic>
            <p:nvPicPr>
              <p:cNvPr id="28" name="Picture 27">
                <a:extLst>
                  <a:ext uri="{FF2B5EF4-FFF2-40B4-BE49-F238E27FC236}">
                    <a16:creationId xmlns:a16="http://schemas.microsoft.com/office/drawing/2014/main" id="{9782D175-9AA8-4E14-2939-3425B698B90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524" b="90842" l="9524" r="89881">
                            <a14:foregroundMark x1="17262" y1="9524" x2="17262" y2="9524"/>
                            <a14:foregroundMark x1="71429" y1="90842" x2="71429" y2="90842"/>
                          </a14:backgroundRemoval>
                        </a14:imgEffect>
                      </a14:imgLayer>
                    </a14:imgProps>
                  </a:ext>
                </a:extLst>
              </a:blip>
              <a:stretch>
                <a:fillRect/>
              </a:stretch>
            </p:blipFill>
            <p:spPr>
              <a:xfrm rot="20960346">
                <a:off x="415676" y="3303999"/>
                <a:ext cx="2133600" cy="3467100"/>
              </a:xfrm>
              <a:prstGeom prst="rect">
                <a:avLst/>
              </a:prstGeom>
            </p:spPr>
          </p:pic>
          <p:pic>
            <p:nvPicPr>
              <p:cNvPr id="26" name="Picture 25">
                <a:extLst>
                  <a:ext uri="{FF2B5EF4-FFF2-40B4-BE49-F238E27FC236}">
                    <a16:creationId xmlns:a16="http://schemas.microsoft.com/office/drawing/2014/main" id="{1B8D6838-5DA3-1BCC-2044-A2B66500F3B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8683" b="90120" l="2956" r="91379">
                            <a14:foregroundMark x1="2956" y1="71557" x2="2956" y2="71557"/>
                            <a14:foregroundMark x1="12808" y1="9281" x2="12808" y2="9281"/>
                            <a14:foregroundMark x1="86207" y1="90120" x2="86207" y2="90120"/>
                            <a14:foregroundMark x1="88916" y1="23653" x2="88916" y2="23653"/>
                            <a14:foregroundMark x1="91379" y1="20659" x2="91379" y2="20659"/>
                          </a14:backgroundRemoval>
                        </a14:imgEffect>
                      </a14:imgLayer>
                    </a14:imgProps>
                  </a:ext>
                </a:extLst>
              </a:blip>
              <a:stretch>
                <a:fillRect/>
              </a:stretch>
            </p:blipFill>
            <p:spPr>
              <a:xfrm rot="425336">
                <a:off x="488945" y="2452740"/>
                <a:ext cx="1805346" cy="1485186"/>
              </a:xfrm>
              <a:prstGeom prst="rect">
                <a:avLst/>
              </a:prstGeom>
            </p:spPr>
          </p:pic>
        </p:grpSp>
        <p:sp>
          <p:nvSpPr>
            <p:cNvPr id="30" name="TextBox 29">
              <a:extLst>
                <a:ext uri="{FF2B5EF4-FFF2-40B4-BE49-F238E27FC236}">
                  <a16:creationId xmlns:a16="http://schemas.microsoft.com/office/drawing/2014/main" id="{588196D4-C0E3-B8C0-78E3-A520C2D00685}"/>
                </a:ext>
              </a:extLst>
            </p:cNvPr>
            <p:cNvSpPr txBox="1"/>
            <p:nvPr/>
          </p:nvSpPr>
          <p:spPr>
            <a:xfrm>
              <a:off x="799382" y="2772919"/>
              <a:ext cx="1928242" cy="523220"/>
            </a:xfrm>
            <a:prstGeom prst="rect">
              <a:avLst/>
            </a:prstGeom>
            <a:noFill/>
          </p:spPr>
          <p:txBody>
            <a:bodyPr wrap="square" rtlCol="0">
              <a:spAutoFit/>
            </a:bodyPr>
            <a:lstStyle/>
            <a:p>
              <a:r>
                <a:rPr lang="en-US" sz="2800" dirty="0">
                  <a:solidFill>
                    <a:srgbClr val="F4FBE6"/>
                  </a:solidFill>
                  <a:latin typeface="Hardwick WF" pitchFamily="2" charset="0"/>
                </a:rPr>
                <a:t>100%</a:t>
              </a:r>
            </a:p>
          </p:txBody>
        </p:sp>
        <p:sp>
          <p:nvSpPr>
            <p:cNvPr id="31" name="TextBox 30">
              <a:extLst>
                <a:ext uri="{FF2B5EF4-FFF2-40B4-BE49-F238E27FC236}">
                  <a16:creationId xmlns:a16="http://schemas.microsoft.com/office/drawing/2014/main" id="{4EB2261A-11CB-B640-5F0C-827D812F782E}"/>
                </a:ext>
              </a:extLst>
            </p:cNvPr>
            <p:cNvSpPr txBox="1"/>
            <p:nvPr/>
          </p:nvSpPr>
          <p:spPr>
            <a:xfrm>
              <a:off x="939738" y="5122584"/>
              <a:ext cx="1928242" cy="523220"/>
            </a:xfrm>
            <a:prstGeom prst="rect">
              <a:avLst/>
            </a:prstGeom>
            <a:noFill/>
          </p:spPr>
          <p:txBody>
            <a:bodyPr wrap="square" rtlCol="0">
              <a:spAutoFit/>
            </a:bodyPr>
            <a:lstStyle/>
            <a:p>
              <a:r>
                <a:rPr lang="en-US" sz="2800" dirty="0">
                  <a:solidFill>
                    <a:schemeClr val="accent6">
                      <a:lumMod val="50000"/>
                    </a:schemeClr>
                  </a:solidFill>
                  <a:latin typeface="Hardwick WF" pitchFamily="2" charset="0"/>
                </a:rPr>
                <a:t>70%</a:t>
              </a:r>
            </a:p>
          </p:txBody>
        </p:sp>
      </p:grpSp>
      <p:sp>
        <p:nvSpPr>
          <p:cNvPr id="51" name="TextBox 50">
            <a:extLst>
              <a:ext uri="{FF2B5EF4-FFF2-40B4-BE49-F238E27FC236}">
                <a16:creationId xmlns:a16="http://schemas.microsoft.com/office/drawing/2014/main" id="{3B5CBF15-6D6E-1D8C-0DF6-9AFCFEE61366}"/>
              </a:ext>
            </a:extLst>
          </p:cNvPr>
          <p:cNvSpPr txBox="1"/>
          <p:nvPr/>
        </p:nvSpPr>
        <p:spPr>
          <a:xfrm>
            <a:off x="1023894" y="4117198"/>
            <a:ext cx="3951101" cy="1070806"/>
          </a:xfrm>
          <a:prstGeom prst="rect">
            <a:avLst/>
          </a:prstGeom>
          <a:noFill/>
        </p:spPr>
        <p:txBody>
          <a:bodyPr wrap="square">
            <a:spAutoFit/>
          </a:bodyPr>
          <a:lstStyle/>
          <a:p>
            <a:pPr algn="ctr">
              <a:lnSpc>
                <a:spcPts val="2600"/>
              </a:lnSpc>
            </a:pPr>
            <a:r>
              <a:rPr lang="en-US" sz="1600" spc="40" dirty="0">
                <a:solidFill>
                  <a:schemeClr val="tx1">
                    <a:lumMod val="85000"/>
                    <a:lumOff val="15000"/>
                  </a:schemeClr>
                </a:solidFill>
                <a:latin typeface="Avenir Next" panose="020B0503020202020204" pitchFamily="34" charset="0"/>
              </a:rPr>
              <a:t>Roughly a third of Californians </a:t>
            </a:r>
          </a:p>
          <a:p>
            <a:pPr algn="ctr">
              <a:lnSpc>
                <a:spcPts val="2600"/>
              </a:lnSpc>
            </a:pPr>
            <a:r>
              <a:rPr lang="en-US" sz="1600" spc="40" dirty="0">
                <a:solidFill>
                  <a:schemeClr val="tx1">
                    <a:lumMod val="85000"/>
                    <a:lumOff val="15000"/>
                  </a:schemeClr>
                </a:solidFill>
                <a:latin typeface="Avenir Next" panose="020B0503020202020204" pitchFamily="34" charset="0"/>
              </a:rPr>
              <a:t>who qualify for food stamps </a:t>
            </a:r>
          </a:p>
          <a:p>
            <a:pPr algn="ctr">
              <a:lnSpc>
                <a:spcPts val="2600"/>
              </a:lnSpc>
            </a:pPr>
            <a:r>
              <a:rPr lang="en-US" sz="1600" spc="40" dirty="0">
                <a:solidFill>
                  <a:schemeClr val="tx1">
                    <a:lumMod val="85000"/>
                    <a:lumOff val="15000"/>
                  </a:schemeClr>
                </a:solidFill>
                <a:latin typeface="Avenir Next" panose="020B0503020202020204" pitchFamily="34" charset="0"/>
              </a:rPr>
              <a:t>don’t use them.</a:t>
            </a:r>
            <a:endParaRPr lang="en-US" sz="2000" spc="40" dirty="0">
              <a:solidFill>
                <a:schemeClr val="accent6">
                  <a:lumMod val="75000"/>
                </a:schemeClr>
              </a:solidFill>
              <a:latin typeface="Hardwick WF" pitchFamily="2" charset="0"/>
            </a:endParaRPr>
          </a:p>
        </p:txBody>
      </p:sp>
      <p:sp>
        <p:nvSpPr>
          <p:cNvPr id="44" name="TextBox 43">
            <a:extLst>
              <a:ext uri="{FF2B5EF4-FFF2-40B4-BE49-F238E27FC236}">
                <a16:creationId xmlns:a16="http://schemas.microsoft.com/office/drawing/2014/main" id="{DE87C239-9B61-6280-733B-4B41E9FD5A45}"/>
              </a:ext>
            </a:extLst>
          </p:cNvPr>
          <p:cNvSpPr txBox="1"/>
          <p:nvPr/>
        </p:nvSpPr>
        <p:spPr>
          <a:xfrm>
            <a:off x="6035621" y="2392733"/>
            <a:ext cx="2870507" cy="338556"/>
          </a:xfrm>
          <a:prstGeom prst="rect">
            <a:avLst/>
          </a:prstGeom>
          <a:noFill/>
        </p:spPr>
        <p:txBody>
          <a:bodyPr wrap="square" rtlCol="0">
            <a:spAutoFit/>
          </a:bodyPr>
          <a:lstStyle/>
          <a:p>
            <a:r>
              <a:rPr lang="en-US" sz="1600" spc="40" dirty="0">
                <a:solidFill>
                  <a:schemeClr val="accent6">
                    <a:lumMod val="50000"/>
                  </a:schemeClr>
                </a:solidFill>
                <a:latin typeface="Avenir Next Medium" panose="020B0503020202020204" pitchFamily="34" charset="0"/>
              </a:rPr>
              <a:t>Easy Applications</a:t>
            </a:r>
          </a:p>
        </p:txBody>
      </p:sp>
      <p:sp>
        <p:nvSpPr>
          <p:cNvPr id="49" name="TextBox 48">
            <a:extLst>
              <a:ext uri="{FF2B5EF4-FFF2-40B4-BE49-F238E27FC236}">
                <a16:creationId xmlns:a16="http://schemas.microsoft.com/office/drawing/2014/main" id="{E8A1819E-C9AC-F8B3-8F2A-DA989BAFACDB}"/>
              </a:ext>
            </a:extLst>
          </p:cNvPr>
          <p:cNvSpPr txBox="1"/>
          <p:nvPr/>
        </p:nvSpPr>
        <p:spPr>
          <a:xfrm>
            <a:off x="9264163" y="2402402"/>
            <a:ext cx="3273819" cy="337469"/>
          </a:xfrm>
          <a:prstGeom prst="rect">
            <a:avLst/>
          </a:prstGeom>
          <a:noFill/>
        </p:spPr>
        <p:txBody>
          <a:bodyPr wrap="square" rtlCol="0">
            <a:spAutoFit/>
          </a:bodyPr>
          <a:lstStyle/>
          <a:p>
            <a:r>
              <a:rPr lang="en-US" sz="1600" spc="40" dirty="0">
                <a:solidFill>
                  <a:schemeClr val="accent6">
                    <a:lumMod val="50000"/>
                  </a:schemeClr>
                </a:solidFill>
                <a:latin typeface="Avenir Next Medium" panose="020B0503020202020204" pitchFamily="34" charset="0"/>
              </a:rPr>
              <a:t>Application Assistance</a:t>
            </a:r>
          </a:p>
        </p:txBody>
      </p:sp>
      <p:sp>
        <p:nvSpPr>
          <p:cNvPr id="50" name="TextBox 49">
            <a:extLst>
              <a:ext uri="{FF2B5EF4-FFF2-40B4-BE49-F238E27FC236}">
                <a16:creationId xmlns:a16="http://schemas.microsoft.com/office/drawing/2014/main" id="{CFAD8D62-AFBE-E0D2-9EA5-514E2C4F6587}"/>
              </a:ext>
            </a:extLst>
          </p:cNvPr>
          <p:cNvSpPr txBox="1"/>
          <p:nvPr/>
        </p:nvSpPr>
        <p:spPr>
          <a:xfrm>
            <a:off x="5841014" y="4629922"/>
            <a:ext cx="3287635" cy="338554"/>
          </a:xfrm>
          <a:prstGeom prst="rect">
            <a:avLst/>
          </a:prstGeom>
          <a:noFill/>
        </p:spPr>
        <p:txBody>
          <a:bodyPr wrap="square" rtlCol="0">
            <a:spAutoFit/>
          </a:bodyPr>
          <a:lstStyle/>
          <a:p>
            <a:r>
              <a:rPr lang="en-US" sz="1600" spc="40" dirty="0">
                <a:solidFill>
                  <a:schemeClr val="accent6">
                    <a:lumMod val="50000"/>
                  </a:schemeClr>
                </a:solidFill>
                <a:latin typeface="Avenir Next Medium" panose="020B0503020202020204" pitchFamily="34" charset="0"/>
              </a:rPr>
              <a:t>Outreach &amp; Reminders</a:t>
            </a:r>
          </a:p>
        </p:txBody>
      </p:sp>
      <p:sp>
        <p:nvSpPr>
          <p:cNvPr id="52" name="TextBox 51">
            <a:extLst>
              <a:ext uri="{FF2B5EF4-FFF2-40B4-BE49-F238E27FC236}">
                <a16:creationId xmlns:a16="http://schemas.microsoft.com/office/drawing/2014/main" id="{3A3247F7-35CB-A528-A07D-14AA6854BF3F}"/>
              </a:ext>
            </a:extLst>
          </p:cNvPr>
          <p:cNvSpPr txBox="1"/>
          <p:nvPr/>
        </p:nvSpPr>
        <p:spPr>
          <a:xfrm>
            <a:off x="9386938" y="4629922"/>
            <a:ext cx="3574098" cy="338554"/>
          </a:xfrm>
          <a:prstGeom prst="rect">
            <a:avLst/>
          </a:prstGeom>
          <a:noFill/>
        </p:spPr>
        <p:txBody>
          <a:bodyPr wrap="square" rtlCol="0">
            <a:spAutoFit/>
          </a:bodyPr>
          <a:lstStyle/>
          <a:p>
            <a:r>
              <a:rPr lang="en-US" sz="1600" spc="40" dirty="0">
                <a:solidFill>
                  <a:schemeClr val="accent6">
                    <a:lumMod val="50000"/>
                  </a:schemeClr>
                </a:solidFill>
                <a:latin typeface="Avenir Next Medium" panose="020B0503020202020204" pitchFamily="34" charset="0"/>
              </a:rPr>
              <a:t>Reduce Asset Tests</a:t>
            </a:r>
          </a:p>
        </p:txBody>
      </p:sp>
      <p:pic>
        <p:nvPicPr>
          <p:cNvPr id="55" name="Graphic 54" descr="Help with solid fill">
            <a:extLst>
              <a:ext uri="{FF2B5EF4-FFF2-40B4-BE49-F238E27FC236}">
                <a16:creationId xmlns:a16="http://schemas.microsoft.com/office/drawing/2014/main" id="{9510DC45-638A-13DD-C546-3954BC6FFA7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28680" y="2341295"/>
            <a:ext cx="459681" cy="459681"/>
          </a:xfrm>
          <a:prstGeom prst="rect">
            <a:avLst/>
          </a:prstGeom>
        </p:spPr>
      </p:pic>
      <p:pic>
        <p:nvPicPr>
          <p:cNvPr id="57" name="Graphic 56" descr="Receiver with solid fill">
            <a:extLst>
              <a:ext uri="{FF2B5EF4-FFF2-40B4-BE49-F238E27FC236}">
                <a16:creationId xmlns:a16="http://schemas.microsoft.com/office/drawing/2014/main" id="{486EBCB4-C0EB-EF91-AB7B-E6578FBDF63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4753626">
            <a:off x="5456908" y="4505034"/>
            <a:ext cx="479881" cy="479881"/>
          </a:xfrm>
          <a:prstGeom prst="rect">
            <a:avLst/>
          </a:prstGeom>
        </p:spPr>
      </p:pic>
      <p:pic>
        <p:nvPicPr>
          <p:cNvPr id="59" name="Picture 58">
            <a:extLst>
              <a:ext uri="{FF2B5EF4-FFF2-40B4-BE49-F238E27FC236}">
                <a16:creationId xmlns:a16="http://schemas.microsoft.com/office/drawing/2014/main" id="{20746AA9-A58C-AF82-18C4-5D7AD9B32317}"/>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925" b="89888" l="8532" r="89932">
                        <a14:foregroundMark x1="23038" y1="11985" x2="23038" y2="11985"/>
                        <a14:foregroundMark x1="36519" y1="21910" x2="36519" y2="21910"/>
                        <a14:foregroundMark x1="47099" y1="28464" x2="47099" y2="28464"/>
                        <a14:foregroundMark x1="56143" y1="33521" x2="56143" y2="33521"/>
                        <a14:foregroundMark x1="66724" y1="38951" x2="66724" y2="38951"/>
                        <a14:foregroundMark x1="78157" y1="50000" x2="78157" y2="50000"/>
                        <a14:foregroundMark x1="86689" y1="76966" x2="86689" y2="76966"/>
                        <a14:foregroundMark x1="80717" y1="88390" x2="80717" y2="88390"/>
                        <a14:foregroundMark x1="15017" y1="89513" x2="15017" y2="89513"/>
                        <a14:foregroundMark x1="8532" y1="76966" x2="8532" y2="76966"/>
                        <a14:foregroundMark x1="9556" y1="56554" x2="9556" y2="56554"/>
                        <a14:foregroundMark x1="10068" y1="75843" x2="10068" y2="75843"/>
                        <a14:foregroundMark x1="83788" y1="52622" x2="83788" y2="52622"/>
                      </a14:backgroundRemoval>
                    </a14:imgEffect>
                  </a14:imgLayer>
                </a14:imgProps>
              </a:ext>
            </a:extLst>
          </a:blip>
          <a:stretch>
            <a:fillRect/>
          </a:stretch>
        </p:blipFill>
        <p:spPr>
          <a:xfrm>
            <a:off x="8828680" y="4440938"/>
            <a:ext cx="558259" cy="508722"/>
          </a:xfrm>
          <a:prstGeom prst="rect">
            <a:avLst/>
          </a:prstGeom>
        </p:spPr>
      </p:pic>
      <p:pic>
        <p:nvPicPr>
          <p:cNvPr id="18" name="Graphic 17" descr="Checkbox Checked with solid fill">
            <a:extLst>
              <a:ext uri="{FF2B5EF4-FFF2-40B4-BE49-F238E27FC236}">
                <a16:creationId xmlns:a16="http://schemas.microsoft.com/office/drawing/2014/main" id="{906FBAE7-E6D3-218D-9561-28E955E746D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586462" y="2277594"/>
            <a:ext cx="558661" cy="558661"/>
          </a:xfrm>
          <a:prstGeom prst="rect">
            <a:avLst/>
          </a:prstGeom>
        </p:spPr>
      </p:pic>
      <p:sp>
        <p:nvSpPr>
          <p:cNvPr id="19" name="TextBox 18">
            <a:extLst>
              <a:ext uri="{FF2B5EF4-FFF2-40B4-BE49-F238E27FC236}">
                <a16:creationId xmlns:a16="http://schemas.microsoft.com/office/drawing/2014/main" id="{49985C37-CB68-C105-E268-47872453E76F}"/>
              </a:ext>
            </a:extLst>
          </p:cNvPr>
          <p:cNvSpPr txBox="1"/>
          <p:nvPr/>
        </p:nvSpPr>
        <p:spPr>
          <a:xfrm>
            <a:off x="5625684" y="2842580"/>
            <a:ext cx="3575193" cy="1102225"/>
          </a:xfrm>
          <a:prstGeom prst="rect">
            <a:avLst/>
          </a:prstGeom>
          <a:noFill/>
        </p:spPr>
        <p:txBody>
          <a:bodyPr wrap="square">
            <a:spAutoFit/>
          </a:bodyPr>
          <a:lstStyle/>
          <a:p>
            <a:pPr>
              <a:lnSpc>
                <a:spcPct val="150000"/>
              </a:lnSpc>
            </a:pPr>
            <a:r>
              <a:rPr lang="en-US" sz="1500" i="1" spc="40" dirty="0">
                <a:solidFill>
                  <a:schemeClr val="tx1">
                    <a:lumMod val="85000"/>
                    <a:lumOff val="15000"/>
                  </a:schemeClr>
                </a:solidFill>
                <a:latin typeface="Courier New" panose="02070309020205020404" pitchFamily="49" charset="0"/>
                <a:cs typeface="Courier New" panose="02070309020205020404" pitchFamily="49" charset="0"/>
              </a:rPr>
              <a:t>Reduce text</a:t>
            </a:r>
          </a:p>
          <a:p>
            <a:pPr>
              <a:lnSpc>
                <a:spcPct val="150000"/>
              </a:lnSpc>
            </a:pPr>
            <a:r>
              <a:rPr lang="en-US" sz="1500" i="1" spc="40" dirty="0">
                <a:solidFill>
                  <a:schemeClr val="tx1">
                    <a:lumMod val="85000"/>
                    <a:lumOff val="15000"/>
                  </a:schemeClr>
                </a:solidFill>
                <a:latin typeface="Courier New" panose="02070309020205020404" pitchFamily="49" charset="0"/>
                <a:cs typeface="Courier New" panose="02070309020205020404" pitchFamily="49" charset="0"/>
              </a:rPr>
              <a:t>Use readable fonts</a:t>
            </a:r>
          </a:p>
          <a:p>
            <a:pPr>
              <a:lnSpc>
                <a:spcPct val="150000"/>
              </a:lnSpc>
            </a:pPr>
            <a:r>
              <a:rPr lang="en-US" sz="1500" i="1" spc="40" dirty="0">
                <a:solidFill>
                  <a:schemeClr val="tx1">
                    <a:lumMod val="85000"/>
                    <a:lumOff val="15000"/>
                  </a:schemeClr>
                </a:solidFill>
                <a:latin typeface="Courier New" panose="02070309020205020404" pitchFamily="49" charset="0"/>
                <a:cs typeface="Courier New" panose="02070309020205020404" pitchFamily="49" charset="0"/>
              </a:rPr>
              <a:t>Enroll automatically</a:t>
            </a:r>
          </a:p>
        </p:txBody>
      </p:sp>
      <p:sp>
        <p:nvSpPr>
          <p:cNvPr id="20" name="TextBox 19">
            <a:extLst>
              <a:ext uri="{FF2B5EF4-FFF2-40B4-BE49-F238E27FC236}">
                <a16:creationId xmlns:a16="http://schemas.microsoft.com/office/drawing/2014/main" id="{BE49A8FA-BC01-8A8A-A9E5-799A9F326B64}"/>
              </a:ext>
            </a:extLst>
          </p:cNvPr>
          <p:cNvSpPr txBox="1"/>
          <p:nvPr/>
        </p:nvSpPr>
        <p:spPr>
          <a:xfrm>
            <a:off x="8746756" y="2813455"/>
            <a:ext cx="3898584" cy="1102225"/>
          </a:xfrm>
          <a:prstGeom prst="rect">
            <a:avLst/>
          </a:prstGeom>
          <a:noFill/>
        </p:spPr>
        <p:txBody>
          <a:bodyPr wrap="square">
            <a:spAutoFit/>
          </a:bodyPr>
          <a:lstStyle/>
          <a:p>
            <a:pPr>
              <a:lnSpc>
                <a:spcPct val="150000"/>
              </a:lnSpc>
            </a:pPr>
            <a:r>
              <a:rPr lang="en-US" sz="1500" i="1" spc="10" dirty="0">
                <a:solidFill>
                  <a:schemeClr val="tx1">
                    <a:lumMod val="85000"/>
                    <a:lumOff val="15000"/>
                  </a:schemeClr>
                </a:solidFill>
                <a:latin typeface="Courier New" panose="02070309020205020404" pitchFamily="49" charset="0"/>
                <a:cs typeface="Courier New" panose="02070309020205020404" pitchFamily="49" charset="0"/>
              </a:rPr>
              <a:t>Benefits specialists can </a:t>
            </a:r>
          </a:p>
          <a:p>
            <a:pPr>
              <a:lnSpc>
                <a:spcPct val="150000"/>
              </a:lnSpc>
            </a:pPr>
            <a:r>
              <a:rPr lang="en-US" sz="1500" i="1" spc="10" dirty="0">
                <a:solidFill>
                  <a:schemeClr val="tx1">
                    <a:lumMod val="85000"/>
                    <a:lumOff val="15000"/>
                  </a:schemeClr>
                </a:solidFill>
                <a:latin typeface="Courier New" panose="02070309020205020404" pitchFamily="49" charset="0"/>
                <a:cs typeface="Courier New" panose="02070309020205020404" pitchFamily="49" charset="0"/>
              </a:rPr>
              <a:t>help fill out paperwork </a:t>
            </a:r>
          </a:p>
          <a:p>
            <a:pPr>
              <a:lnSpc>
                <a:spcPct val="150000"/>
              </a:lnSpc>
            </a:pPr>
            <a:r>
              <a:rPr lang="en-US" sz="1500" i="1" spc="10" dirty="0">
                <a:solidFill>
                  <a:schemeClr val="tx1">
                    <a:lumMod val="85000"/>
                    <a:lumOff val="15000"/>
                  </a:schemeClr>
                </a:solidFill>
                <a:latin typeface="Courier New" panose="02070309020205020404" pitchFamily="49" charset="0"/>
                <a:cs typeface="Courier New" panose="02070309020205020404" pitchFamily="49" charset="0"/>
              </a:rPr>
              <a:t>and collect documents.</a:t>
            </a:r>
          </a:p>
        </p:txBody>
      </p:sp>
      <p:sp>
        <p:nvSpPr>
          <p:cNvPr id="21" name="TextBox 20">
            <a:extLst>
              <a:ext uri="{FF2B5EF4-FFF2-40B4-BE49-F238E27FC236}">
                <a16:creationId xmlns:a16="http://schemas.microsoft.com/office/drawing/2014/main" id="{BE3F4880-6B0E-B3D3-9C98-AA41EEE039B1}"/>
              </a:ext>
            </a:extLst>
          </p:cNvPr>
          <p:cNvSpPr txBox="1"/>
          <p:nvPr/>
        </p:nvSpPr>
        <p:spPr>
          <a:xfrm>
            <a:off x="5586461" y="5023925"/>
            <a:ext cx="3633198" cy="1352293"/>
          </a:xfrm>
          <a:prstGeom prst="rect">
            <a:avLst/>
          </a:prstGeom>
          <a:noFill/>
        </p:spPr>
        <p:txBody>
          <a:bodyPr wrap="square">
            <a:spAutoFit/>
          </a:bodyPr>
          <a:lstStyle/>
          <a:p>
            <a:pPr>
              <a:lnSpc>
                <a:spcPts val="2500"/>
              </a:lnSpc>
            </a:pPr>
            <a:r>
              <a:rPr lang="en-US" sz="1500" i="1" spc="40" dirty="0">
                <a:solidFill>
                  <a:schemeClr val="tx1">
                    <a:lumMod val="85000"/>
                    <a:lumOff val="15000"/>
                  </a:schemeClr>
                </a:solidFill>
                <a:latin typeface="Courier New" panose="02070309020205020404" pitchFamily="49" charset="0"/>
                <a:cs typeface="Courier New" panose="02070309020205020404" pitchFamily="49" charset="0"/>
              </a:rPr>
              <a:t>Drive program </a:t>
            </a:r>
          </a:p>
          <a:p>
            <a:pPr>
              <a:lnSpc>
                <a:spcPts val="2500"/>
              </a:lnSpc>
            </a:pPr>
            <a:r>
              <a:rPr lang="en-US" sz="1500" i="1" spc="40" dirty="0">
                <a:solidFill>
                  <a:schemeClr val="tx1">
                    <a:lumMod val="85000"/>
                    <a:lumOff val="15000"/>
                  </a:schemeClr>
                </a:solidFill>
                <a:latin typeface="Courier New" panose="02070309020205020404" pitchFamily="49" charset="0"/>
                <a:cs typeface="Courier New" panose="02070309020205020404" pitchFamily="49" charset="0"/>
              </a:rPr>
              <a:t>awareness via mailers, email, advertisements, </a:t>
            </a:r>
          </a:p>
          <a:p>
            <a:pPr>
              <a:lnSpc>
                <a:spcPts val="2500"/>
              </a:lnSpc>
            </a:pPr>
            <a:r>
              <a:rPr lang="en-US" sz="1500" i="1" spc="40" dirty="0">
                <a:solidFill>
                  <a:schemeClr val="tx1">
                    <a:lumMod val="85000"/>
                    <a:lumOff val="15000"/>
                  </a:schemeClr>
                </a:solidFill>
                <a:latin typeface="Courier New" panose="02070309020205020404" pitchFamily="49" charset="0"/>
                <a:cs typeface="Courier New" panose="02070309020205020404" pitchFamily="49" charset="0"/>
              </a:rPr>
              <a:t>and phone calls.</a:t>
            </a:r>
          </a:p>
        </p:txBody>
      </p:sp>
      <p:sp>
        <p:nvSpPr>
          <p:cNvPr id="22" name="TextBox 21">
            <a:extLst>
              <a:ext uri="{FF2B5EF4-FFF2-40B4-BE49-F238E27FC236}">
                <a16:creationId xmlns:a16="http://schemas.microsoft.com/office/drawing/2014/main" id="{8FF32868-F1DA-CA1A-05F5-0EA301E1EDBB}"/>
              </a:ext>
            </a:extLst>
          </p:cNvPr>
          <p:cNvSpPr txBox="1"/>
          <p:nvPr/>
        </p:nvSpPr>
        <p:spPr>
          <a:xfrm>
            <a:off x="8828679" y="5023924"/>
            <a:ext cx="3633198" cy="1352293"/>
          </a:xfrm>
          <a:prstGeom prst="rect">
            <a:avLst/>
          </a:prstGeom>
          <a:noFill/>
        </p:spPr>
        <p:txBody>
          <a:bodyPr wrap="square">
            <a:spAutoFit/>
          </a:bodyPr>
          <a:lstStyle/>
          <a:p>
            <a:pPr>
              <a:lnSpc>
                <a:spcPts val="2500"/>
              </a:lnSpc>
            </a:pPr>
            <a:r>
              <a:rPr lang="en-US" sz="1500" i="1" spc="40" dirty="0">
                <a:solidFill>
                  <a:schemeClr val="tx1">
                    <a:lumMod val="85000"/>
                    <a:lumOff val="15000"/>
                  </a:schemeClr>
                </a:solidFill>
                <a:latin typeface="Courier New" panose="02070309020205020404" pitchFamily="49" charset="0"/>
                <a:cs typeface="Courier New" panose="02070309020205020404" pitchFamily="49" charset="0"/>
              </a:rPr>
              <a:t>Rigorous requirements </a:t>
            </a:r>
          </a:p>
          <a:p>
            <a:pPr>
              <a:lnSpc>
                <a:spcPts val="2500"/>
              </a:lnSpc>
            </a:pPr>
            <a:r>
              <a:rPr lang="en-US" sz="1500" i="1" spc="40" dirty="0">
                <a:solidFill>
                  <a:schemeClr val="tx1">
                    <a:lumMod val="85000"/>
                    <a:lumOff val="15000"/>
                  </a:schemeClr>
                </a:solidFill>
                <a:latin typeface="Courier New" panose="02070309020205020404" pitchFamily="49" charset="0"/>
                <a:cs typeface="Courier New" panose="02070309020205020404" pitchFamily="49" charset="0"/>
              </a:rPr>
              <a:t>deter candidates from applying, fearing disqualification.</a:t>
            </a:r>
          </a:p>
        </p:txBody>
      </p:sp>
      <p:sp>
        <p:nvSpPr>
          <p:cNvPr id="2" name="TextBox 1">
            <a:extLst>
              <a:ext uri="{FF2B5EF4-FFF2-40B4-BE49-F238E27FC236}">
                <a16:creationId xmlns:a16="http://schemas.microsoft.com/office/drawing/2014/main" id="{116F86F4-6EBA-A824-8E08-95524F652586}"/>
              </a:ext>
            </a:extLst>
          </p:cNvPr>
          <p:cNvSpPr txBox="1"/>
          <p:nvPr/>
        </p:nvSpPr>
        <p:spPr>
          <a:xfrm>
            <a:off x="1806229" y="6456130"/>
            <a:ext cx="1406308" cy="276999"/>
          </a:xfrm>
          <a:prstGeom prst="rect">
            <a:avLst/>
          </a:prstGeom>
          <a:noFill/>
        </p:spPr>
        <p:txBody>
          <a:bodyPr wrap="square" rtlCol="0">
            <a:spAutoFit/>
          </a:bodyPr>
          <a:lstStyle/>
          <a:p>
            <a:r>
              <a:rPr lang="en-US" sz="1200" i="1" dirty="0">
                <a:solidFill>
                  <a:srgbClr val="C1C4B1"/>
                </a:solidFill>
                <a:latin typeface="Avenir Next Condensed" panose="020B0506020202020204" pitchFamily="34" charset="0"/>
              </a:rPr>
              <a:t>Page 123</a:t>
            </a:r>
          </a:p>
        </p:txBody>
      </p:sp>
      <p:sp>
        <p:nvSpPr>
          <p:cNvPr id="3" name="TextBox 2">
            <a:extLst>
              <a:ext uri="{FF2B5EF4-FFF2-40B4-BE49-F238E27FC236}">
                <a16:creationId xmlns:a16="http://schemas.microsoft.com/office/drawing/2014/main" id="{FBF7E56F-4CF8-D4F2-0AD7-D8ACEC88F1C2}"/>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rgbClr val="C8D4C6"/>
                </a:solidFill>
                <a:effectLst/>
                <a:latin typeface="Roboto" panose="02000000000000000000" pitchFamily="2" charset="0"/>
              </a:rPr>
              <a:t>©</a:t>
            </a:r>
            <a:r>
              <a:rPr lang="en-US" sz="1200" b="0" i="1" dirty="0">
                <a:solidFill>
                  <a:srgbClr val="C8D4C6"/>
                </a:solidFill>
                <a:effectLst/>
                <a:latin typeface="Avenir Next Condensed" panose="020B0506020202020204" pitchFamily="34" charset="0"/>
              </a:rPr>
              <a:t> </a:t>
            </a:r>
            <a:r>
              <a:rPr lang="en-US" sz="1200" b="0" dirty="0">
                <a:solidFill>
                  <a:srgbClr val="C8D4C6"/>
                </a:solidFill>
                <a:effectLst/>
                <a:latin typeface="Avenir Next Condensed" panose="020B0506020202020204" pitchFamily="34" charset="0"/>
              </a:rPr>
              <a:t>Matthe</a:t>
            </a:r>
            <a:r>
              <a:rPr lang="en-US" sz="1200" dirty="0">
                <a:solidFill>
                  <a:srgbClr val="C8D4C6"/>
                </a:solidFill>
                <a:latin typeface="Avenir Next Condensed" panose="020B0506020202020204" pitchFamily="34" charset="0"/>
              </a:rPr>
              <a:t>w Desmond, </a:t>
            </a:r>
            <a:r>
              <a:rPr lang="en-US" sz="1200" i="1" dirty="0">
                <a:solidFill>
                  <a:srgbClr val="C8D4C6"/>
                </a:solidFill>
                <a:latin typeface="Avenir Next Condensed" panose="020B0506020202020204" pitchFamily="34" charset="0"/>
              </a:rPr>
              <a:t>Poverty, by America</a:t>
            </a:r>
          </a:p>
        </p:txBody>
      </p:sp>
    </p:spTree>
    <p:extLst>
      <p:ext uri="{BB962C8B-B14F-4D97-AF65-F5344CB8AC3E}">
        <p14:creationId xmlns:p14="http://schemas.microsoft.com/office/powerpoint/2010/main" val="2040432456"/>
      </p:ext>
    </p:extLst>
  </p:cSld>
  <p:clrMapOvr>
    <a:masterClrMapping/>
  </p:clrMapOvr>
  <p:transition spd="med">
    <p:fade thruBlk="1"/>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1D84FCC1-3D21-C36B-0130-DFE1D5C38B05}"/>
              </a:ext>
            </a:extLst>
          </p:cNvPr>
          <p:cNvSpPr/>
          <p:nvPr/>
        </p:nvSpPr>
        <p:spPr>
          <a:xfrm>
            <a:off x="-28530" y="0"/>
            <a:ext cx="11948984" cy="6761804"/>
          </a:xfrm>
          <a:custGeom>
            <a:avLst/>
            <a:gdLst>
              <a:gd name="connsiteX0" fmla="*/ 23685 w 11948984"/>
              <a:gd name="connsiteY0" fmla="*/ 0 h 6761804"/>
              <a:gd name="connsiteX1" fmla="*/ 8663526 w 11948984"/>
              <a:gd name="connsiteY1" fmla="*/ 7342 h 6761804"/>
              <a:gd name="connsiteX2" fmla="*/ 11691196 w 11948984"/>
              <a:gd name="connsiteY2" fmla="*/ 5739139 h 6761804"/>
              <a:gd name="connsiteX3" fmla="*/ 11948984 w 11948984"/>
              <a:gd name="connsiteY3" fmla="*/ 6241693 h 6761804"/>
              <a:gd name="connsiteX4" fmla="*/ 11897389 w 11948984"/>
              <a:gd name="connsiteY4" fmla="*/ 6224168 h 6761804"/>
              <a:gd name="connsiteX5" fmla="*/ 11452386 w 11948984"/>
              <a:gd name="connsiteY5" fmla="*/ 6618126 h 6761804"/>
              <a:gd name="connsiteX6" fmla="*/ 11540558 w 11948984"/>
              <a:gd name="connsiteY6" fmla="*/ 6761804 h 6761804"/>
              <a:gd name="connsiteX7" fmla="*/ 1048 w 11948984"/>
              <a:gd name="connsiteY7" fmla="*/ 5375172 h 6761804"/>
              <a:gd name="connsiteX8" fmla="*/ 12367 w 11948984"/>
              <a:gd name="connsiteY8" fmla="*/ 44664 h 676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8984" h="6761804">
                <a:moveTo>
                  <a:pt x="23685" y="0"/>
                </a:moveTo>
                <a:lnTo>
                  <a:pt x="8663526" y="7342"/>
                </a:lnTo>
                <a:cubicBezTo>
                  <a:pt x="9610583" y="1879685"/>
                  <a:pt x="10706839" y="3843842"/>
                  <a:pt x="11691196" y="5739139"/>
                </a:cubicBezTo>
                <a:lnTo>
                  <a:pt x="11948984" y="6241693"/>
                </a:lnTo>
                <a:lnTo>
                  <a:pt x="11897389" y="6224168"/>
                </a:lnTo>
                <a:cubicBezTo>
                  <a:pt x="11480930" y="6106664"/>
                  <a:pt x="11294128" y="6296321"/>
                  <a:pt x="11452386" y="6618126"/>
                </a:cubicBezTo>
                <a:lnTo>
                  <a:pt x="11540558" y="6761804"/>
                </a:lnTo>
                <a:lnTo>
                  <a:pt x="1048" y="5375172"/>
                </a:lnTo>
                <a:cubicBezTo>
                  <a:pt x="-5172" y="3571254"/>
                  <a:pt x="18587" y="1848582"/>
                  <a:pt x="12367" y="44664"/>
                </a:cubicBezTo>
                <a:close/>
              </a:path>
            </a:pathLst>
          </a:custGeom>
          <a:solidFill>
            <a:srgbClr val="F7FAE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Rounded Rectangle 9">
            <a:extLst>
              <a:ext uri="{FF2B5EF4-FFF2-40B4-BE49-F238E27FC236}">
                <a16:creationId xmlns:a16="http://schemas.microsoft.com/office/drawing/2014/main" id="{08249CA0-537D-1122-26C0-75CBB3E4074C}"/>
              </a:ext>
            </a:extLst>
          </p:cNvPr>
          <p:cNvSpPr/>
          <p:nvPr/>
        </p:nvSpPr>
        <p:spPr>
          <a:xfrm>
            <a:off x="286139" y="263370"/>
            <a:ext cx="11619722" cy="733111"/>
          </a:xfrm>
          <a:prstGeom prst="roundRect">
            <a:avLst>
              <a:gd name="adj" fmla="val 5399"/>
            </a:avLst>
          </a:prstGeom>
          <a:solidFill>
            <a:srgbClr val="E5EAD6"/>
          </a:solidFill>
          <a:ln w="28575">
            <a:solidFill>
              <a:srgbClr val="DFE3D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a:extLst>
              <a:ext uri="{FF2B5EF4-FFF2-40B4-BE49-F238E27FC236}">
                <a16:creationId xmlns:a16="http://schemas.microsoft.com/office/drawing/2014/main" id="{049956F2-321F-5304-DDF4-C5E1ACEA25A7}"/>
              </a:ext>
            </a:extLst>
          </p:cNvPr>
          <p:cNvSpPr/>
          <p:nvPr/>
        </p:nvSpPr>
        <p:spPr>
          <a:xfrm>
            <a:off x="8761343" y="242322"/>
            <a:ext cx="3165614" cy="790520"/>
          </a:xfrm>
          <a:custGeom>
            <a:avLst/>
            <a:gdLst>
              <a:gd name="connsiteX0" fmla="*/ 0 w 3165614"/>
              <a:gd name="connsiteY0" fmla="*/ 0 h 765313"/>
              <a:gd name="connsiteX1" fmla="*/ 397566 w 3165614"/>
              <a:gd name="connsiteY1" fmla="*/ 765313 h 765313"/>
              <a:gd name="connsiteX2" fmla="*/ 3165614 w 3165614"/>
              <a:gd name="connsiteY2" fmla="*/ 765313 h 765313"/>
              <a:gd name="connsiteX3" fmla="*/ 3165614 w 3165614"/>
              <a:gd name="connsiteY3" fmla="*/ 0 h 765313"/>
              <a:gd name="connsiteX4" fmla="*/ 0 w 3165614"/>
              <a:gd name="connsiteY4" fmla="*/ 0 h 765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5614" h="765313">
                <a:moveTo>
                  <a:pt x="0" y="0"/>
                </a:moveTo>
                <a:lnTo>
                  <a:pt x="397566" y="765313"/>
                </a:lnTo>
                <a:lnTo>
                  <a:pt x="3165614" y="765313"/>
                </a:lnTo>
                <a:lnTo>
                  <a:pt x="3165614" y="0"/>
                </a:lnTo>
                <a:lnTo>
                  <a:pt x="0" y="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162D2F81-45EC-4F42-1EDD-0D69E1EE28DA}"/>
              </a:ext>
            </a:extLst>
          </p:cNvPr>
          <p:cNvSpPr txBox="1"/>
          <p:nvPr/>
        </p:nvSpPr>
        <p:spPr>
          <a:xfrm>
            <a:off x="293864" y="366920"/>
            <a:ext cx="8900011" cy="584775"/>
          </a:xfrm>
          <a:prstGeom prst="rect">
            <a:avLst/>
          </a:prstGeom>
          <a:noFill/>
        </p:spPr>
        <p:txBody>
          <a:bodyPr wrap="square" rtlCol="0">
            <a:spAutoFit/>
          </a:bodyPr>
          <a:lstStyle/>
          <a:p>
            <a:pPr algn="ctr"/>
            <a:r>
              <a:rPr lang="en-US" sz="3200" spc="40">
                <a:solidFill>
                  <a:schemeClr val="tx1">
                    <a:lumMod val="85000"/>
                    <a:lumOff val="15000"/>
                  </a:schemeClr>
                </a:solidFill>
                <a:latin typeface="Hardwick WF" pitchFamily="2" charset="0"/>
              </a:rPr>
              <a:t>OUR UNSEEN ROLE IN EXPLOITATION</a:t>
            </a:r>
            <a:endParaRPr lang="en-US" sz="3200" spc="40" dirty="0">
              <a:solidFill>
                <a:schemeClr val="tx1">
                  <a:lumMod val="85000"/>
                  <a:lumOff val="15000"/>
                </a:schemeClr>
              </a:solidFill>
              <a:latin typeface="Hardwick WF" pitchFamily="2" charset="0"/>
            </a:endParaRPr>
          </a:p>
        </p:txBody>
      </p:sp>
      <p:pic>
        <p:nvPicPr>
          <p:cNvPr id="23" name="Picture 22">
            <a:extLst>
              <a:ext uri="{FF2B5EF4-FFF2-40B4-BE49-F238E27FC236}">
                <a16:creationId xmlns:a16="http://schemas.microsoft.com/office/drawing/2014/main" id="{2225A292-1323-1023-AB7D-B073BCE0C586}"/>
              </a:ext>
            </a:extLst>
          </p:cNvPr>
          <p:cNvPicPr>
            <a:picLocks noChangeAspect="1"/>
          </p:cNvPicPr>
          <p:nvPr/>
        </p:nvPicPr>
        <p:blipFill rotWithShape="1">
          <a:blip r:embed="rId3"/>
          <a:srcRect b="7371"/>
          <a:stretch/>
        </p:blipFill>
        <p:spPr>
          <a:xfrm>
            <a:off x="534853" y="2636077"/>
            <a:ext cx="1849532" cy="1602158"/>
          </a:xfrm>
          <a:prstGeom prst="rect">
            <a:avLst/>
          </a:prstGeom>
        </p:spPr>
      </p:pic>
      <p:sp>
        <p:nvSpPr>
          <p:cNvPr id="26" name="Triangle 25">
            <a:extLst>
              <a:ext uri="{FF2B5EF4-FFF2-40B4-BE49-F238E27FC236}">
                <a16:creationId xmlns:a16="http://schemas.microsoft.com/office/drawing/2014/main" id="{E4ABA6BC-F7A5-5EC8-F9B5-BAC479FFBB88}"/>
              </a:ext>
            </a:extLst>
          </p:cNvPr>
          <p:cNvSpPr/>
          <p:nvPr/>
        </p:nvSpPr>
        <p:spPr>
          <a:xfrm>
            <a:off x="805982" y="4230308"/>
            <a:ext cx="4304637" cy="1481555"/>
          </a:xfrm>
          <a:custGeom>
            <a:avLst/>
            <a:gdLst>
              <a:gd name="connsiteX0" fmla="*/ 0 w 3503352"/>
              <a:gd name="connsiteY0" fmla="*/ 1309964 h 1309964"/>
              <a:gd name="connsiteX1" fmla="*/ 1751676 w 3503352"/>
              <a:gd name="connsiteY1" fmla="*/ 0 h 1309964"/>
              <a:gd name="connsiteX2" fmla="*/ 3503352 w 3503352"/>
              <a:gd name="connsiteY2" fmla="*/ 1309964 h 1309964"/>
              <a:gd name="connsiteX3" fmla="*/ 0 w 3503352"/>
              <a:gd name="connsiteY3" fmla="*/ 1309964 h 1309964"/>
              <a:gd name="connsiteX0" fmla="*/ 0 w 3503352"/>
              <a:gd name="connsiteY0" fmla="*/ 1479013 h 1479013"/>
              <a:gd name="connsiteX1" fmla="*/ 791172 w 3503352"/>
              <a:gd name="connsiteY1" fmla="*/ 0 h 1479013"/>
              <a:gd name="connsiteX2" fmla="*/ 3503352 w 3503352"/>
              <a:gd name="connsiteY2" fmla="*/ 1479013 h 1479013"/>
              <a:gd name="connsiteX3" fmla="*/ 0 w 3503352"/>
              <a:gd name="connsiteY3" fmla="*/ 1479013 h 1479013"/>
              <a:gd name="connsiteX0" fmla="*/ 0 w 3703136"/>
              <a:gd name="connsiteY0" fmla="*/ 0 h 1483019"/>
              <a:gd name="connsiteX1" fmla="*/ 990956 w 3703136"/>
              <a:gd name="connsiteY1" fmla="*/ 4006 h 1483019"/>
              <a:gd name="connsiteX2" fmla="*/ 3703136 w 3703136"/>
              <a:gd name="connsiteY2" fmla="*/ 1483019 h 1483019"/>
              <a:gd name="connsiteX3" fmla="*/ 0 w 3703136"/>
              <a:gd name="connsiteY3" fmla="*/ 0 h 1483019"/>
              <a:gd name="connsiteX0" fmla="*/ 0 w 3480299"/>
              <a:gd name="connsiteY0" fmla="*/ 0 h 945136"/>
              <a:gd name="connsiteX1" fmla="*/ 990956 w 3480299"/>
              <a:gd name="connsiteY1" fmla="*/ 4006 h 945136"/>
              <a:gd name="connsiteX2" fmla="*/ 3480299 w 3480299"/>
              <a:gd name="connsiteY2" fmla="*/ 945136 h 945136"/>
              <a:gd name="connsiteX3" fmla="*/ 0 w 3480299"/>
              <a:gd name="connsiteY3" fmla="*/ 0 h 945136"/>
              <a:gd name="connsiteX0" fmla="*/ 0 w 3480299"/>
              <a:gd name="connsiteY0" fmla="*/ 14191 h 941130"/>
              <a:gd name="connsiteX1" fmla="*/ 990956 w 3480299"/>
              <a:gd name="connsiteY1" fmla="*/ 0 h 941130"/>
              <a:gd name="connsiteX2" fmla="*/ 3480299 w 3480299"/>
              <a:gd name="connsiteY2" fmla="*/ 941130 h 941130"/>
              <a:gd name="connsiteX3" fmla="*/ 0 w 3480299"/>
              <a:gd name="connsiteY3" fmla="*/ 14191 h 941130"/>
              <a:gd name="connsiteX0" fmla="*/ 0 w 3480299"/>
              <a:gd name="connsiteY0" fmla="*/ 0 h 926939"/>
              <a:gd name="connsiteX1" fmla="*/ 1004604 w 3480299"/>
              <a:gd name="connsiteY1" fmla="*/ 8555 h 926939"/>
              <a:gd name="connsiteX2" fmla="*/ 3480299 w 3480299"/>
              <a:gd name="connsiteY2" fmla="*/ 926939 h 926939"/>
              <a:gd name="connsiteX3" fmla="*/ 0 w 3480299"/>
              <a:gd name="connsiteY3" fmla="*/ 0 h 926939"/>
              <a:gd name="connsiteX0" fmla="*/ 0 w 3480299"/>
              <a:gd name="connsiteY0" fmla="*/ 0 h 926939"/>
              <a:gd name="connsiteX1" fmla="*/ 999470 w 3480299"/>
              <a:gd name="connsiteY1" fmla="*/ 609 h 926939"/>
              <a:gd name="connsiteX2" fmla="*/ 3480299 w 3480299"/>
              <a:gd name="connsiteY2" fmla="*/ 926939 h 926939"/>
              <a:gd name="connsiteX3" fmla="*/ 0 w 3480299"/>
              <a:gd name="connsiteY3" fmla="*/ 0 h 926939"/>
            </a:gdLst>
            <a:ahLst/>
            <a:cxnLst>
              <a:cxn ang="0">
                <a:pos x="connsiteX0" y="connsiteY0"/>
              </a:cxn>
              <a:cxn ang="0">
                <a:pos x="connsiteX1" y="connsiteY1"/>
              </a:cxn>
              <a:cxn ang="0">
                <a:pos x="connsiteX2" y="connsiteY2"/>
              </a:cxn>
              <a:cxn ang="0">
                <a:pos x="connsiteX3" y="connsiteY3"/>
              </a:cxn>
            </a:cxnLst>
            <a:rect l="l" t="t" r="r" b="b"/>
            <a:pathLst>
              <a:path w="3480299" h="926939">
                <a:moveTo>
                  <a:pt x="0" y="0"/>
                </a:moveTo>
                <a:lnTo>
                  <a:pt x="999470" y="609"/>
                </a:lnTo>
                <a:lnTo>
                  <a:pt x="3480299" y="926939"/>
                </a:lnTo>
                <a:lnTo>
                  <a:pt x="0" y="0"/>
                </a:lnTo>
                <a:close/>
              </a:path>
            </a:pathLst>
          </a:custGeom>
          <a:solidFill>
            <a:srgbClr val="9597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a:extLst>
              <a:ext uri="{FF2B5EF4-FFF2-40B4-BE49-F238E27FC236}">
                <a16:creationId xmlns:a16="http://schemas.microsoft.com/office/drawing/2014/main" id="{27C5EEC1-095A-4740-3FCA-0567DF108BB2}"/>
              </a:ext>
            </a:extLst>
          </p:cNvPr>
          <p:cNvPicPr>
            <a:picLocks noChangeAspect="1"/>
          </p:cNvPicPr>
          <p:nvPr/>
        </p:nvPicPr>
        <p:blipFill>
          <a:blip r:embed="rId4"/>
          <a:stretch>
            <a:fillRect/>
          </a:stretch>
        </p:blipFill>
        <p:spPr>
          <a:xfrm>
            <a:off x="7320743" y="2756681"/>
            <a:ext cx="1428720" cy="1481554"/>
          </a:xfrm>
          <a:prstGeom prst="rect">
            <a:avLst/>
          </a:prstGeom>
        </p:spPr>
      </p:pic>
      <p:sp>
        <p:nvSpPr>
          <p:cNvPr id="28" name="Rectangle 27">
            <a:extLst>
              <a:ext uri="{FF2B5EF4-FFF2-40B4-BE49-F238E27FC236}">
                <a16:creationId xmlns:a16="http://schemas.microsoft.com/office/drawing/2014/main" id="{EB1DA0BD-DDAF-797A-92B8-BB05370A6057}"/>
              </a:ext>
            </a:extLst>
          </p:cNvPr>
          <p:cNvSpPr/>
          <p:nvPr/>
        </p:nvSpPr>
        <p:spPr>
          <a:xfrm>
            <a:off x="3551129" y="5079304"/>
            <a:ext cx="1634646" cy="632559"/>
          </a:xfrm>
          <a:prstGeom prst="rect">
            <a:avLst/>
          </a:prstGeom>
          <a:solidFill>
            <a:srgbClr val="F7FA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D823A830-6F3B-7F38-6ADE-69FBAF65E73B}"/>
              </a:ext>
            </a:extLst>
          </p:cNvPr>
          <p:cNvPicPr>
            <a:picLocks noChangeAspect="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backgroundRemoval t="4663" b="92487" l="3957" r="89209">
                        <a14:foregroundMark x1="28417" y1="93005" x2="28417" y2="93005"/>
                        <a14:foregroundMark x1="3957" y1="59326" x2="3957" y2="59326"/>
                        <a14:foregroundMark x1="30576" y1="18653" x2="30576" y2="18653"/>
                        <a14:foregroundMark x1="35971" y1="4663" x2="35971" y2="4663"/>
                        <a14:foregroundMark x1="78058" y1="70466" x2="78058" y2="70466"/>
                        <a14:foregroundMark x1="47842" y1="86010" x2="73022" y2="89896"/>
                        <a14:foregroundMark x1="66547" y1="88342" x2="64388" y2="83161"/>
                        <a14:foregroundMark x1="60432" y1="83938" x2="61871" y2="84974"/>
                        <a14:foregroundMark x1="50719" y1="80311" x2="50719" y2="80311"/>
                        <a14:foregroundMark x1="53957" y1="79534" x2="53957" y2="79534"/>
                        <a14:foregroundMark x1="57554" y1="78238" x2="57554" y2="78238"/>
                        <a14:foregroundMark x1="62950" y1="79016" x2="62950" y2="79016"/>
                        <a14:foregroundMark x1="68345" y1="77979" x2="68345" y2="77979"/>
                      </a14:backgroundRemoval>
                    </a14:imgEffect>
                    <a14:imgEffect>
                      <a14:brightnessContrast contrast="70000"/>
                    </a14:imgEffect>
                  </a14:imgLayer>
                </a14:imgProps>
              </a:ext>
            </a:extLst>
          </a:blip>
          <a:stretch>
            <a:fillRect/>
          </a:stretch>
        </p:blipFill>
        <p:spPr>
          <a:xfrm>
            <a:off x="3400494" y="4292847"/>
            <a:ext cx="680695" cy="945137"/>
          </a:xfrm>
          <a:prstGeom prst="rect">
            <a:avLst/>
          </a:prstGeom>
        </p:spPr>
      </p:pic>
      <p:sp>
        <p:nvSpPr>
          <p:cNvPr id="36" name="Triangle 25">
            <a:extLst>
              <a:ext uri="{FF2B5EF4-FFF2-40B4-BE49-F238E27FC236}">
                <a16:creationId xmlns:a16="http://schemas.microsoft.com/office/drawing/2014/main" id="{428C5324-D1EC-A9E8-FB65-F55A7568AA16}"/>
              </a:ext>
            </a:extLst>
          </p:cNvPr>
          <p:cNvSpPr/>
          <p:nvPr/>
        </p:nvSpPr>
        <p:spPr>
          <a:xfrm>
            <a:off x="7385655" y="4230307"/>
            <a:ext cx="2950869" cy="1359649"/>
          </a:xfrm>
          <a:custGeom>
            <a:avLst/>
            <a:gdLst>
              <a:gd name="connsiteX0" fmla="*/ 0 w 3503352"/>
              <a:gd name="connsiteY0" fmla="*/ 1309964 h 1309964"/>
              <a:gd name="connsiteX1" fmla="*/ 1751676 w 3503352"/>
              <a:gd name="connsiteY1" fmla="*/ 0 h 1309964"/>
              <a:gd name="connsiteX2" fmla="*/ 3503352 w 3503352"/>
              <a:gd name="connsiteY2" fmla="*/ 1309964 h 1309964"/>
              <a:gd name="connsiteX3" fmla="*/ 0 w 3503352"/>
              <a:gd name="connsiteY3" fmla="*/ 1309964 h 1309964"/>
              <a:gd name="connsiteX0" fmla="*/ 0 w 3503352"/>
              <a:gd name="connsiteY0" fmla="*/ 1479013 h 1479013"/>
              <a:gd name="connsiteX1" fmla="*/ 791172 w 3503352"/>
              <a:gd name="connsiteY1" fmla="*/ 0 h 1479013"/>
              <a:gd name="connsiteX2" fmla="*/ 3503352 w 3503352"/>
              <a:gd name="connsiteY2" fmla="*/ 1479013 h 1479013"/>
              <a:gd name="connsiteX3" fmla="*/ 0 w 3503352"/>
              <a:gd name="connsiteY3" fmla="*/ 1479013 h 1479013"/>
              <a:gd name="connsiteX0" fmla="*/ 0 w 3703136"/>
              <a:gd name="connsiteY0" fmla="*/ 0 h 1483019"/>
              <a:gd name="connsiteX1" fmla="*/ 990956 w 3703136"/>
              <a:gd name="connsiteY1" fmla="*/ 4006 h 1483019"/>
              <a:gd name="connsiteX2" fmla="*/ 3703136 w 3703136"/>
              <a:gd name="connsiteY2" fmla="*/ 1483019 h 1483019"/>
              <a:gd name="connsiteX3" fmla="*/ 0 w 3703136"/>
              <a:gd name="connsiteY3" fmla="*/ 0 h 1483019"/>
              <a:gd name="connsiteX0" fmla="*/ 0 w 3480299"/>
              <a:gd name="connsiteY0" fmla="*/ 0 h 945136"/>
              <a:gd name="connsiteX1" fmla="*/ 990956 w 3480299"/>
              <a:gd name="connsiteY1" fmla="*/ 4006 h 945136"/>
              <a:gd name="connsiteX2" fmla="*/ 3480299 w 3480299"/>
              <a:gd name="connsiteY2" fmla="*/ 945136 h 945136"/>
              <a:gd name="connsiteX3" fmla="*/ 0 w 3480299"/>
              <a:gd name="connsiteY3" fmla="*/ 0 h 945136"/>
              <a:gd name="connsiteX0" fmla="*/ 0 w 3480299"/>
              <a:gd name="connsiteY0" fmla="*/ 14191 h 941130"/>
              <a:gd name="connsiteX1" fmla="*/ 990956 w 3480299"/>
              <a:gd name="connsiteY1" fmla="*/ 0 h 941130"/>
              <a:gd name="connsiteX2" fmla="*/ 3480299 w 3480299"/>
              <a:gd name="connsiteY2" fmla="*/ 941130 h 941130"/>
              <a:gd name="connsiteX3" fmla="*/ 0 w 3480299"/>
              <a:gd name="connsiteY3" fmla="*/ 14191 h 941130"/>
              <a:gd name="connsiteX0" fmla="*/ 0 w 3480299"/>
              <a:gd name="connsiteY0" fmla="*/ 0 h 926939"/>
              <a:gd name="connsiteX1" fmla="*/ 1004604 w 3480299"/>
              <a:gd name="connsiteY1" fmla="*/ 8555 h 926939"/>
              <a:gd name="connsiteX2" fmla="*/ 3480299 w 3480299"/>
              <a:gd name="connsiteY2" fmla="*/ 926939 h 926939"/>
              <a:gd name="connsiteX3" fmla="*/ 0 w 3480299"/>
              <a:gd name="connsiteY3" fmla="*/ 0 h 926939"/>
              <a:gd name="connsiteX0" fmla="*/ 0 w 3480299"/>
              <a:gd name="connsiteY0" fmla="*/ 0 h 926939"/>
              <a:gd name="connsiteX1" fmla="*/ 999470 w 3480299"/>
              <a:gd name="connsiteY1" fmla="*/ 609 h 926939"/>
              <a:gd name="connsiteX2" fmla="*/ 3480299 w 3480299"/>
              <a:gd name="connsiteY2" fmla="*/ 926939 h 926939"/>
              <a:gd name="connsiteX3" fmla="*/ 0 w 3480299"/>
              <a:gd name="connsiteY3" fmla="*/ 0 h 926939"/>
              <a:gd name="connsiteX0" fmla="*/ 0 w 3480299"/>
              <a:gd name="connsiteY0" fmla="*/ 0 h 926939"/>
              <a:gd name="connsiteX1" fmla="*/ 1051743 w 3480299"/>
              <a:gd name="connsiteY1" fmla="*/ 609 h 926939"/>
              <a:gd name="connsiteX2" fmla="*/ 3480299 w 3480299"/>
              <a:gd name="connsiteY2" fmla="*/ 926939 h 926939"/>
              <a:gd name="connsiteX3" fmla="*/ 0 w 3480299"/>
              <a:gd name="connsiteY3" fmla="*/ 0 h 926939"/>
              <a:gd name="connsiteX0" fmla="*/ 0 w 2177139"/>
              <a:gd name="connsiteY0" fmla="*/ 0 h 645739"/>
              <a:gd name="connsiteX1" fmla="*/ 1051743 w 2177139"/>
              <a:gd name="connsiteY1" fmla="*/ 609 h 645739"/>
              <a:gd name="connsiteX2" fmla="*/ 2177139 w 2177139"/>
              <a:gd name="connsiteY2" fmla="*/ 645739 h 645739"/>
              <a:gd name="connsiteX3" fmla="*/ 0 w 2177139"/>
              <a:gd name="connsiteY3" fmla="*/ 0 h 645739"/>
              <a:gd name="connsiteX0" fmla="*/ 0 w 2392206"/>
              <a:gd name="connsiteY0" fmla="*/ 0 h 999399"/>
              <a:gd name="connsiteX1" fmla="*/ 1051743 w 2392206"/>
              <a:gd name="connsiteY1" fmla="*/ 609 h 999399"/>
              <a:gd name="connsiteX2" fmla="*/ 2392206 w 2392206"/>
              <a:gd name="connsiteY2" fmla="*/ 999399 h 999399"/>
              <a:gd name="connsiteX3" fmla="*/ 0 w 2392206"/>
              <a:gd name="connsiteY3" fmla="*/ 0 h 999399"/>
              <a:gd name="connsiteX0" fmla="*/ 0 w 2695844"/>
              <a:gd name="connsiteY0" fmla="*/ 0 h 907455"/>
              <a:gd name="connsiteX1" fmla="*/ 1051743 w 2695844"/>
              <a:gd name="connsiteY1" fmla="*/ 609 h 907455"/>
              <a:gd name="connsiteX2" fmla="*/ 2695844 w 2695844"/>
              <a:gd name="connsiteY2" fmla="*/ 907455 h 907455"/>
              <a:gd name="connsiteX3" fmla="*/ 0 w 2695844"/>
              <a:gd name="connsiteY3" fmla="*/ 0 h 907455"/>
              <a:gd name="connsiteX0" fmla="*/ 0 w 2814660"/>
              <a:gd name="connsiteY0" fmla="*/ 0 h 989183"/>
              <a:gd name="connsiteX1" fmla="*/ 1051743 w 2814660"/>
              <a:gd name="connsiteY1" fmla="*/ 609 h 989183"/>
              <a:gd name="connsiteX2" fmla="*/ 2814660 w 2814660"/>
              <a:gd name="connsiteY2" fmla="*/ 989183 h 989183"/>
              <a:gd name="connsiteX3" fmla="*/ 0 w 2814660"/>
              <a:gd name="connsiteY3" fmla="*/ 0 h 989183"/>
              <a:gd name="connsiteX0" fmla="*/ 0 w 2937875"/>
              <a:gd name="connsiteY0" fmla="*/ 0 h 989183"/>
              <a:gd name="connsiteX1" fmla="*/ 1174958 w 2937875"/>
              <a:gd name="connsiteY1" fmla="*/ 609 h 989183"/>
              <a:gd name="connsiteX2" fmla="*/ 2937875 w 2937875"/>
              <a:gd name="connsiteY2" fmla="*/ 989183 h 989183"/>
              <a:gd name="connsiteX3" fmla="*/ 0 w 2937875"/>
              <a:gd name="connsiteY3" fmla="*/ 0 h 989183"/>
              <a:gd name="connsiteX0" fmla="*/ 0 w 2937875"/>
              <a:gd name="connsiteY0" fmla="*/ 0 h 989183"/>
              <a:gd name="connsiteX1" fmla="*/ 1037525 w 2937875"/>
              <a:gd name="connsiteY1" fmla="*/ 609 h 989183"/>
              <a:gd name="connsiteX2" fmla="*/ 2937875 w 2937875"/>
              <a:gd name="connsiteY2" fmla="*/ 989183 h 989183"/>
              <a:gd name="connsiteX3" fmla="*/ 0 w 2937875"/>
              <a:gd name="connsiteY3" fmla="*/ 0 h 989183"/>
              <a:gd name="connsiteX0" fmla="*/ 0 w 2942614"/>
              <a:gd name="connsiteY0" fmla="*/ 0 h 956177"/>
              <a:gd name="connsiteX1" fmla="*/ 1037525 w 2942614"/>
              <a:gd name="connsiteY1" fmla="*/ 609 h 956177"/>
              <a:gd name="connsiteX2" fmla="*/ 2942614 w 2942614"/>
              <a:gd name="connsiteY2" fmla="*/ 956177 h 956177"/>
              <a:gd name="connsiteX3" fmla="*/ 0 w 2942614"/>
              <a:gd name="connsiteY3" fmla="*/ 0 h 956177"/>
              <a:gd name="connsiteX0" fmla="*/ 0 w 2435804"/>
              <a:gd name="connsiteY0" fmla="*/ 0 h 923794"/>
              <a:gd name="connsiteX1" fmla="*/ 1037525 w 2435804"/>
              <a:gd name="connsiteY1" fmla="*/ 609 h 923794"/>
              <a:gd name="connsiteX2" fmla="*/ 2435804 w 2435804"/>
              <a:gd name="connsiteY2" fmla="*/ 923794 h 923794"/>
              <a:gd name="connsiteX3" fmla="*/ 0 w 2435804"/>
              <a:gd name="connsiteY3" fmla="*/ 0 h 923794"/>
              <a:gd name="connsiteX0" fmla="*/ 0 w 2385777"/>
              <a:gd name="connsiteY0" fmla="*/ 0 h 850669"/>
              <a:gd name="connsiteX1" fmla="*/ 1037525 w 2385777"/>
              <a:gd name="connsiteY1" fmla="*/ 609 h 850669"/>
              <a:gd name="connsiteX2" fmla="*/ 2385777 w 2385777"/>
              <a:gd name="connsiteY2" fmla="*/ 850669 h 850669"/>
              <a:gd name="connsiteX3" fmla="*/ 0 w 2385777"/>
              <a:gd name="connsiteY3" fmla="*/ 0 h 850669"/>
            </a:gdLst>
            <a:ahLst/>
            <a:cxnLst>
              <a:cxn ang="0">
                <a:pos x="connsiteX0" y="connsiteY0"/>
              </a:cxn>
              <a:cxn ang="0">
                <a:pos x="connsiteX1" y="connsiteY1"/>
              </a:cxn>
              <a:cxn ang="0">
                <a:pos x="connsiteX2" y="connsiteY2"/>
              </a:cxn>
              <a:cxn ang="0">
                <a:pos x="connsiteX3" y="connsiteY3"/>
              </a:cxn>
            </a:cxnLst>
            <a:rect l="l" t="t" r="r" b="b"/>
            <a:pathLst>
              <a:path w="2385777" h="850669">
                <a:moveTo>
                  <a:pt x="0" y="0"/>
                </a:moveTo>
                <a:lnTo>
                  <a:pt x="1037525" y="609"/>
                </a:lnTo>
                <a:lnTo>
                  <a:pt x="2385777" y="850669"/>
                </a:lnTo>
                <a:lnTo>
                  <a:pt x="0" y="0"/>
                </a:lnTo>
                <a:close/>
              </a:path>
            </a:pathLst>
          </a:custGeom>
          <a:solidFill>
            <a:srgbClr val="9597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ounded Rectangle 39">
            <a:extLst>
              <a:ext uri="{FF2B5EF4-FFF2-40B4-BE49-F238E27FC236}">
                <a16:creationId xmlns:a16="http://schemas.microsoft.com/office/drawing/2014/main" id="{3C449EF7-D36C-EA87-4BAA-2D24934F26D6}"/>
              </a:ext>
            </a:extLst>
          </p:cNvPr>
          <p:cNvSpPr/>
          <p:nvPr/>
        </p:nvSpPr>
        <p:spPr>
          <a:xfrm>
            <a:off x="9791028" y="5020828"/>
            <a:ext cx="1420586" cy="790520"/>
          </a:xfrm>
          <a:prstGeom prst="roundRect">
            <a:avLst/>
          </a:prstGeom>
          <a:solidFill>
            <a:srgbClr val="F7FA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a:extLst>
              <a:ext uri="{FF2B5EF4-FFF2-40B4-BE49-F238E27FC236}">
                <a16:creationId xmlns:a16="http://schemas.microsoft.com/office/drawing/2014/main" id="{53D4A1B5-F9CB-1444-2A19-6661DE72C7B0}"/>
              </a:ext>
            </a:extLst>
          </p:cNvPr>
          <p:cNvPicPr>
            <a:picLocks noChangeAspect="1"/>
          </p:cNvPicPr>
          <p:nvPr/>
        </p:nvPicPr>
        <p:blipFill>
          <a:blip r:embed="rId7">
            <a:duotone>
              <a:schemeClr val="accent2">
                <a:shade val="45000"/>
                <a:satMod val="135000"/>
              </a:schemeClr>
              <a:prstClr val="white"/>
            </a:duotone>
            <a:extLst>
              <a:ext uri="{BEBA8EAE-BF5A-486C-A8C5-ECC9F3942E4B}">
                <a14:imgProps xmlns:a14="http://schemas.microsoft.com/office/drawing/2010/main">
                  <a14:imgLayer r:embed="rId8">
                    <a14:imgEffect>
                      <a14:backgroundRemoval t="8901" b="92932" l="7598" r="89951">
                        <a14:foregroundMark x1="40196" y1="92932" x2="40196" y2="92932"/>
                        <a14:foregroundMark x1="47304" y1="9162" x2="47304" y2="9162"/>
                        <a14:foregroundMark x1="7598" y1="81675" x2="7598" y2="81675"/>
                        <a14:foregroundMark x1="41667" y1="54450" x2="41667" y2="54450"/>
                        <a14:foregroundMark x1="38480" y1="50000" x2="29412" y2="62304"/>
                        <a14:foregroundMark x1="31618" y1="49215" x2="26225" y2="53927"/>
                        <a14:foregroundMark x1="30147" y1="42147" x2="36029" y2="50524"/>
                        <a14:foregroundMark x1="40441" y1="56806" x2="47304" y2="57068"/>
                        <a14:foregroundMark x1="33088" y1="51832" x2="41912" y2="50000"/>
                        <a14:foregroundMark x1="30882" y1="54188" x2="32353" y2="39791"/>
                        <a14:foregroundMark x1="45098" y1="60733" x2="28431" y2="41361"/>
                        <a14:foregroundMark x1="46814" y1="57592" x2="28431" y2="39791"/>
                        <a14:foregroundMark x1="42892" y1="55759" x2="49265" y2="56806"/>
                      </a14:backgroundRemoval>
                    </a14:imgEffect>
                    <a14:imgEffect>
                      <a14:colorTemperature colorTemp="11500"/>
                    </a14:imgEffect>
                    <a14:imgEffect>
                      <a14:saturation sat="242000"/>
                    </a14:imgEffect>
                    <a14:imgEffect>
                      <a14:brightnessContrast bright="17000" contrast="41000"/>
                    </a14:imgEffect>
                  </a14:imgLayer>
                </a14:imgProps>
              </a:ext>
            </a:extLst>
          </a:blip>
          <a:stretch>
            <a:fillRect/>
          </a:stretch>
        </p:blipFill>
        <p:spPr>
          <a:xfrm>
            <a:off x="9668442" y="4497184"/>
            <a:ext cx="985838" cy="923015"/>
          </a:xfrm>
          <a:prstGeom prst="rect">
            <a:avLst/>
          </a:prstGeom>
        </p:spPr>
      </p:pic>
      <p:cxnSp>
        <p:nvCxnSpPr>
          <p:cNvPr id="11" name="Straight Connector 10">
            <a:extLst>
              <a:ext uri="{FF2B5EF4-FFF2-40B4-BE49-F238E27FC236}">
                <a16:creationId xmlns:a16="http://schemas.microsoft.com/office/drawing/2014/main" id="{F3E9E98D-58D2-7621-01CC-7AE4AEBE91E0}"/>
              </a:ext>
            </a:extLst>
          </p:cNvPr>
          <p:cNvCxnSpPr>
            <a:cxnSpLocks/>
          </p:cNvCxnSpPr>
          <p:nvPr/>
        </p:nvCxnSpPr>
        <p:spPr>
          <a:xfrm>
            <a:off x="-28530" y="4230873"/>
            <a:ext cx="109222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C534BA29-EF97-FCAA-C71E-24B9014F6443}"/>
              </a:ext>
            </a:extLst>
          </p:cNvPr>
          <p:cNvGrpSpPr/>
          <p:nvPr/>
        </p:nvGrpSpPr>
        <p:grpSpPr>
          <a:xfrm>
            <a:off x="4283174" y="2852623"/>
            <a:ext cx="1296890" cy="1376730"/>
            <a:chOff x="4393176" y="2852623"/>
            <a:chExt cx="1296890" cy="1376730"/>
          </a:xfrm>
        </p:grpSpPr>
        <p:pic>
          <p:nvPicPr>
            <p:cNvPr id="4" name="Picture 3">
              <a:extLst>
                <a:ext uri="{FF2B5EF4-FFF2-40B4-BE49-F238E27FC236}">
                  <a16:creationId xmlns:a16="http://schemas.microsoft.com/office/drawing/2014/main" id="{E163488A-0BBD-AE72-4535-8950018C061A}"/>
                </a:ext>
              </a:extLst>
            </p:cNvPr>
            <p:cNvPicPr>
              <a:picLocks noChangeAspect="1"/>
            </p:cNvPicPr>
            <p:nvPr/>
          </p:nvPicPr>
          <p:blipFill>
            <a:blip r:embed="rId9"/>
            <a:stretch>
              <a:fillRect/>
            </a:stretch>
          </p:blipFill>
          <p:spPr>
            <a:xfrm>
              <a:off x="4396060" y="2852623"/>
              <a:ext cx="1294006" cy="1344504"/>
            </a:xfrm>
            <a:prstGeom prst="rect">
              <a:avLst/>
            </a:prstGeom>
          </p:spPr>
        </p:pic>
        <p:sp>
          <p:nvSpPr>
            <p:cNvPr id="5" name="Rounded Rectangle 4">
              <a:extLst>
                <a:ext uri="{FF2B5EF4-FFF2-40B4-BE49-F238E27FC236}">
                  <a16:creationId xmlns:a16="http://schemas.microsoft.com/office/drawing/2014/main" id="{EBA445FC-5DE4-0E79-2B11-E3FBD8B72F8A}"/>
                </a:ext>
              </a:extLst>
            </p:cNvPr>
            <p:cNvSpPr/>
            <p:nvPr/>
          </p:nvSpPr>
          <p:spPr>
            <a:xfrm>
              <a:off x="4393176" y="4101319"/>
              <a:ext cx="1296890" cy="128034"/>
            </a:xfrm>
            <a:prstGeom prst="roundRect">
              <a:avLst/>
            </a:prstGeom>
            <a:solidFill>
              <a:srgbClr val="363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riangle 25">
            <a:extLst>
              <a:ext uri="{FF2B5EF4-FFF2-40B4-BE49-F238E27FC236}">
                <a16:creationId xmlns:a16="http://schemas.microsoft.com/office/drawing/2014/main" id="{6D45D4DC-C75F-8B54-5168-3FEAD5C1A0CB}"/>
              </a:ext>
            </a:extLst>
          </p:cNvPr>
          <p:cNvSpPr/>
          <p:nvPr/>
        </p:nvSpPr>
        <p:spPr>
          <a:xfrm>
            <a:off x="4296136" y="4231632"/>
            <a:ext cx="3578375" cy="1581040"/>
          </a:xfrm>
          <a:custGeom>
            <a:avLst/>
            <a:gdLst>
              <a:gd name="connsiteX0" fmla="*/ 0 w 3503352"/>
              <a:gd name="connsiteY0" fmla="*/ 1309964 h 1309964"/>
              <a:gd name="connsiteX1" fmla="*/ 1751676 w 3503352"/>
              <a:gd name="connsiteY1" fmla="*/ 0 h 1309964"/>
              <a:gd name="connsiteX2" fmla="*/ 3503352 w 3503352"/>
              <a:gd name="connsiteY2" fmla="*/ 1309964 h 1309964"/>
              <a:gd name="connsiteX3" fmla="*/ 0 w 3503352"/>
              <a:gd name="connsiteY3" fmla="*/ 1309964 h 1309964"/>
              <a:gd name="connsiteX0" fmla="*/ 0 w 3503352"/>
              <a:gd name="connsiteY0" fmla="*/ 1479013 h 1479013"/>
              <a:gd name="connsiteX1" fmla="*/ 791172 w 3503352"/>
              <a:gd name="connsiteY1" fmla="*/ 0 h 1479013"/>
              <a:gd name="connsiteX2" fmla="*/ 3503352 w 3503352"/>
              <a:gd name="connsiteY2" fmla="*/ 1479013 h 1479013"/>
              <a:gd name="connsiteX3" fmla="*/ 0 w 3503352"/>
              <a:gd name="connsiteY3" fmla="*/ 1479013 h 1479013"/>
              <a:gd name="connsiteX0" fmla="*/ 0 w 3703136"/>
              <a:gd name="connsiteY0" fmla="*/ 0 h 1483019"/>
              <a:gd name="connsiteX1" fmla="*/ 990956 w 3703136"/>
              <a:gd name="connsiteY1" fmla="*/ 4006 h 1483019"/>
              <a:gd name="connsiteX2" fmla="*/ 3703136 w 3703136"/>
              <a:gd name="connsiteY2" fmla="*/ 1483019 h 1483019"/>
              <a:gd name="connsiteX3" fmla="*/ 0 w 3703136"/>
              <a:gd name="connsiteY3" fmla="*/ 0 h 1483019"/>
              <a:gd name="connsiteX0" fmla="*/ 0 w 3480299"/>
              <a:gd name="connsiteY0" fmla="*/ 0 h 945136"/>
              <a:gd name="connsiteX1" fmla="*/ 990956 w 3480299"/>
              <a:gd name="connsiteY1" fmla="*/ 4006 h 945136"/>
              <a:gd name="connsiteX2" fmla="*/ 3480299 w 3480299"/>
              <a:gd name="connsiteY2" fmla="*/ 945136 h 945136"/>
              <a:gd name="connsiteX3" fmla="*/ 0 w 3480299"/>
              <a:gd name="connsiteY3" fmla="*/ 0 h 945136"/>
              <a:gd name="connsiteX0" fmla="*/ 0 w 3480299"/>
              <a:gd name="connsiteY0" fmla="*/ 14191 h 941130"/>
              <a:gd name="connsiteX1" fmla="*/ 990956 w 3480299"/>
              <a:gd name="connsiteY1" fmla="*/ 0 h 941130"/>
              <a:gd name="connsiteX2" fmla="*/ 3480299 w 3480299"/>
              <a:gd name="connsiteY2" fmla="*/ 941130 h 941130"/>
              <a:gd name="connsiteX3" fmla="*/ 0 w 3480299"/>
              <a:gd name="connsiteY3" fmla="*/ 14191 h 941130"/>
              <a:gd name="connsiteX0" fmla="*/ 0 w 3480299"/>
              <a:gd name="connsiteY0" fmla="*/ 0 h 926939"/>
              <a:gd name="connsiteX1" fmla="*/ 1004604 w 3480299"/>
              <a:gd name="connsiteY1" fmla="*/ 8555 h 926939"/>
              <a:gd name="connsiteX2" fmla="*/ 3480299 w 3480299"/>
              <a:gd name="connsiteY2" fmla="*/ 926939 h 926939"/>
              <a:gd name="connsiteX3" fmla="*/ 0 w 3480299"/>
              <a:gd name="connsiteY3" fmla="*/ 0 h 926939"/>
              <a:gd name="connsiteX0" fmla="*/ 0 w 3480299"/>
              <a:gd name="connsiteY0" fmla="*/ 0 h 926939"/>
              <a:gd name="connsiteX1" fmla="*/ 999470 w 3480299"/>
              <a:gd name="connsiteY1" fmla="*/ 609 h 926939"/>
              <a:gd name="connsiteX2" fmla="*/ 3480299 w 3480299"/>
              <a:gd name="connsiteY2" fmla="*/ 926939 h 926939"/>
              <a:gd name="connsiteX3" fmla="*/ 0 w 3480299"/>
              <a:gd name="connsiteY3" fmla="*/ 0 h 926939"/>
              <a:gd name="connsiteX0" fmla="*/ 0 w 3480299"/>
              <a:gd name="connsiteY0" fmla="*/ 0 h 926939"/>
              <a:gd name="connsiteX1" fmla="*/ 1051743 w 3480299"/>
              <a:gd name="connsiteY1" fmla="*/ 609 h 926939"/>
              <a:gd name="connsiteX2" fmla="*/ 3480299 w 3480299"/>
              <a:gd name="connsiteY2" fmla="*/ 926939 h 926939"/>
              <a:gd name="connsiteX3" fmla="*/ 0 w 3480299"/>
              <a:gd name="connsiteY3" fmla="*/ 0 h 926939"/>
              <a:gd name="connsiteX0" fmla="*/ 0 w 2177139"/>
              <a:gd name="connsiteY0" fmla="*/ 0 h 645739"/>
              <a:gd name="connsiteX1" fmla="*/ 1051743 w 2177139"/>
              <a:gd name="connsiteY1" fmla="*/ 609 h 645739"/>
              <a:gd name="connsiteX2" fmla="*/ 2177139 w 2177139"/>
              <a:gd name="connsiteY2" fmla="*/ 645739 h 645739"/>
              <a:gd name="connsiteX3" fmla="*/ 0 w 2177139"/>
              <a:gd name="connsiteY3" fmla="*/ 0 h 645739"/>
              <a:gd name="connsiteX0" fmla="*/ 0 w 2392206"/>
              <a:gd name="connsiteY0" fmla="*/ 0 h 999399"/>
              <a:gd name="connsiteX1" fmla="*/ 1051743 w 2392206"/>
              <a:gd name="connsiteY1" fmla="*/ 609 h 999399"/>
              <a:gd name="connsiteX2" fmla="*/ 2392206 w 2392206"/>
              <a:gd name="connsiteY2" fmla="*/ 999399 h 999399"/>
              <a:gd name="connsiteX3" fmla="*/ 0 w 2392206"/>
              <a:gd name="connsiteY3" fmla="*/ 0 h 999399"/>
              <a:gd name="connsiteX0" fmla="*/ 0 w 2695844"/>
              <a:gd name="connsiteY0" fmla="*/ 0 h 907455"/>
              <a:gd name="connsiteX1" fmla="*/ 1051743 w 2695844"/>
              <a:gd name="connsiteY1" fmla="*/ 609 h 907455"/>
              <a:gd name="connsiteX2" fmla="*/ 2695844 w 2695844"/>
              <a:gd name="connsiteY2" fmla="*/ 907455 h 907455"/>
              <a:gd name="connsiteX3" fmla="*/ 0 w 2695844"/>
              <a:gd name="connsiteY3" fmla="*/ 0 h 907455"/>
              <a:gd name="connsiteX0" fmla="*/ 0 w 2814660"/>
              <a:gd name="connsiteY0" fmla="*/ 0 h 989183"/>
              <a:gd name="connsiteX1" fmla="*/ 1051743 w 2814660"/>
              <a:gd name="connsiteY1" fmla="*/ 609 h 989183"/>
              <a:gd name="connsiteX2" fmla="*/ 2814660 w 2814660"/>
              <a:gd name="connsiteY2" fmla="*/ 989183 h 989183"/>
              <a:gd name="connsiteX3" fmla="*/ 0 w 2814660"/>
              <a:gd name="connsiteY3" fmla="*/ 0 h 989183"/>
              <a:gd name="connsiteX0" fmla="*/ 0 w 2893116"/>
              <a:gd name="connsiteY0" fmla="*/ 0 h 989183"/>
              <a:gd name="connsiteX1" fmla="*/ 1130199 w 2893116"/>
              <a:gd name="connsiteY1" fmla="*/ 609 h 989183"/>
              <a:gd name="connsiteX2" fmla="*/ 2893116 w 2893116"/>
              <a:gd name="connsiteY2" fmla="*/ 989183 h 989183"/>
              <a:gd name="connsiteX3" fmla="*/ 0 w 2893116"/>
              <a:gd name="connsiteY3" fmla="*/ 0 h 989183"/>
              <a:gd name="connsiteX0" fmla="*/ 0 w 2893116"/>
              <a:gd name="connsiteY0" fmla="*/ 0 h 989183"/>
              <a:gd name="connsiteX1" fmla="*/ 1018551 w 2893116"/>
              <a:gd name="connsiteY1" fmla="*/ 609 h 989183"/>
              <a:gd name="connsiteX2" fmla="*/ 2893116 w 2893116"/>
              <a:gd name="connsiteY2" fmla="*/ 989183 h 989183"/>
              <a:gd name="connsiteX3" fmla="*/ 0 w 2893116"/>
              <a:gd name="connsiteY3" fmla="*/ 0 h 989183"/>
            </a:gdLst>
            <a:ahLst/>
            <a:cxnLst>
              <a:cxn ang="0">
                <a:pos x="connsiteX0" y="connsiteY0"/>
              </a:cxn>
              <a:cxn ang="0">
                <a:pos x="connsiteX1" y="connsiteY1"/>
              </a:cxn>
              <a:cxn ang="0">
                <a:pos x="connsiteX2" y="connsiteY2"/>
              </a:cxn>
              <a:cxn ang="0">
                <a:pos x="connsiteX3" y="connsiteY3"/>
              </a:cxn>
            </a:cxnLst>
            <a:rect l="l" t="t" r="r" b="b"/>
            <a:pathLst>
              <a:path w="2893116" h="989183">
                <a:moveTo>
                  <a:pt x="0" y="0"/>
                </a:moveTo>
                <a:lnTo>
                  <a:pt x="1018551" y="609"/>
                </a:lnTo>
                <a:lnTo>
                  <a:pt x="2893116" y="989183"/>
                </a:lnTo>
                <a:lnTo>
                  <a:pt x="0" y="0"/>
                </a:lnTo>
                <a:close/>
              </a:path>
            </a:pathLst>
          </a:custGeom>
          <a:solidFill>
            <a:srgbClr val="9597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a:extLst>
              <a:ext uri="{FF2B5EF4-FFF2-40B4-BE49-F238E27FC236}">
                <a16:creationId xmlns:a16="http://schemas.microsoft.com/office/drawing/2014/main" id="{FC2619B3-1EFE-9B2F-539B-8B24DADA95B2}"/>
              </a:ext>
            </a:extLst>
          </p:cNvPr>
          <p:cNvSpPr/>
          <p:nvPr/>
        </p:nvSpPr>
        <p:spPr>
          <a:xfrm>
            <a:off x="6646149" y="5022152"/>
            <a:ext cx="1420586" cy="790520"/>
          </a:xfrm>
          <a:prstGeom prst="roundRect">
            <a:avLst/>
          </a:prstGeom>
          <a:solidFill>
            <a:srgbClr val="F7FA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mon2">
            <a:extLst>
              <a:ext uri="{FF2B5EF4-FFF2-40B4-BE49-F238E27FC236}">
                <a16:creationId xmlns:a16="http://schemas.microsoft.com/office/drawing/2014/main" id="{E2009F3D-427E-F8C5-9B47-F4B0E43C156A}"/>
              </a:ext>
            </a:extLst>
          </p:cNvPr>
          <p:cNvSpPr txBox="1"/>
          <p:nvPr/>
        </p:nvSpPr>
        <p:spPr>
          <a:xfrm>
            <a:off x="2495796" y="5260128"/>
            <a:ext cx="2448781" cy="369332"/>
          </a:xfrm>
          <a:prstGeom prst="rect">
            <a:avLst/>
          </a:prstGeom>
          <a:noFill/>
        </p:spPr>
        <p:txBody>
          <a:bodyPr wrap="square">
            <a:spAutoFit/>
          </a:bodyPr>
          <a:lstStyle/>
          <a:p>
            <a:pPr algn="ctr"/>
            <a:r>
              <a:rPr lang="en-US" b="1" dirty="0">
                <a:solidFill>
                  <a:schemeClr val="accent1">
                    <a:lumMod val="75000"/>
                  </a:schemeClr>
                </a:solidFill>
                <a:latin typeface="Avenir Next Demi Bold" panose="020B0503020202020204" pitchFamily="34" charset="0"/>
              </a:rPr>
              <a:t>Landlords</a:t>
            </a:r>
          </a:p>
        </p:txBody>
      </p:sp>
      <p:sp>
        <p:nvSpPr>
          <p:cNvPr id="19" name="!!mon2">
            <a:extLst>
              <a:ext uri="{FF2B5EF4-FFF2-40B4-BE49-F238E27FC236}">
                <a16:creationId xmlns:a16="http://schemas.microsoft.com/office/drawing/2014/main" id="{394A23AA-2F57-CBF9-6280-2980D23B9332}"/>
              </a:ext>
            </a:extLst>
          </p:cNvPr>
          <p:cNvSpPr txBox="1"/>
          <p:nvPr/>
        </p:nvSpPr>
        <p:spPr>
          <a:xfrm>
            <a:off x="8853743" y="5427573"/>
            <a:ext cx="2669399" cy="369332"/>
          </a:xfrm>
          <a:prstGeom prst="rect">
            <a:avLst/>
          </a:prstGeom>
          <a:noFill/>
        </p:spPr>
        <p:txBody>
          <a:bodyPr wrap="square">
            <a:spAutoFit/>
          </a:bodyPr>
          <a:lstStyle/>
          <a:p>
            <a:pPr algn="ctr"/>
            <a:r>
              <a:rPr lang="en-US" b="1" dirty="0">
                <a:solidFill>
                  <a:schemeClr val="accent2">
                    <a:lumMod val="75000"/>
                  </a:schemeClr>
                </a:solidFill>
                <a:latin typeface="Avenir Next Demi Bold" panose="020B0503020202020204" pitchFamily="34" charset="0"/>
              </a:rPr>
              <a:t>Check Cashers</a:t>
            </a:r>
          </a:p>
        </p:txBody>
      </p:sp>
      <p:sp>
        <p:nvSpPr>
          <p:cNvPr id="20" name="!!mon2">
            <a:extLst>
              <a:ext uri="{FF2B5EF4-FFF2-40B4-BE49-F238E27FC236}">
                <a16:creationId xmlns:a16="http://schemas.microsoft.com/office/drawing/2014/main" id="{5A48B07A-FD9A-1E5A-34FD-38BCAAFA9646}"/>
              </a:ext>
            </a:extLst>
          </p:cNvPr>
          <p:cNvSpPr txBox="1"/>
          <p:nvPr/>
        </p:nvSpPr>
        <p:spPr>
          <a:xfrm>
            <a:off x="8853743" y="5748129"/>
            <a:ext cx="2669399" cy="369332"/>
          </a:xfrm>
          <a:prstGeom prst="rect">
            <a:avLst/>
          </a:prstGeom>
          <a:noFill/>
        </p:spPr>
        <p:txBody>
          <a:bodyPr wrap="square">
            <a:spAutoFit/>
          </a:bodyPr>
          <a:lstStyle/>
          <a:p>
            <a:pPr algn="ctr"/>
            <a:r>
              <a:rPr lang="en-US" b="1" dirty="0">
                <a:solidFill>
                  <a:schemeClr val="accent2">
                    <a:lumMod val="75000"/>
                  </a:schemeClr>
                </a:solidFill>
                <a:latin typeface="Avenir Next Demi Bold" panose="020B0503020202020204" pitchFamily="34" charset="0"/>
              </a:rPr>
              <a:t>Payday Lenders</a:t>
            </a:r>
          </a:p>
        </p:txBody>
      </p:sp>
      <p:sp>
        <p:nvSpPr>
          <p:cNvPr id="21" name="!!mon2">
            <a:extLst>
              <a:ext uri="{FF2B5EF4-FFF2-40B4-BE49-F238E27FC236}">
                <a16:creationId xmlns:a16="http://schemas.microsoft.com/office/drawing/2014/main" id="{36AF3DDE-EBA5-0376-7765-221C891B900E}"/>
              </a:ext>
            </a:extLst>
          </p:cNvPr>
          <p:cNvSpPr txBox="1"/>
          <p:nvPr/>
        </p:nvSpPr>
        <p:spPr>
          <a:xfrm>
            <a:off x="5948869" y="5346592"/>
            <a:ext cx="2669399" cy="369332"/>
          </a:xfrm>
          <a:prstGeom prst="rect">
            <a:avLst/>
          </a:prstGeom>
          <a:noFill/>
        </p:spPr>
        <p:txBody>
          <a:bodyPr wrap="square">
            <a:spAutoFit/>
          </a:bodyPr>
          <a:lstStyle/>
          <a:p>
            <a:pPr algn="ctr"/>
            <a:r>
              <a:rPr lang="en-US" b="1" dirty="0">
                <a:solidFill>
                  <a:schemeClr val="accent4">
                    <a:lumMod val="75000"/>
                  </a:schemeClr>
                </a:solidFill>
                <a:latin typeface="Avenir Next Demi Bold" panose="020B0503020202020204" pitchFamily="34" charset="0"/>
              </a:rPr>
              <a:t>Corporations</a:t>
            </a:r>
          </a:p>
        </p:txBody>
      </p:sp>
      <p:sp>
        <p:nvSpPr>
          <p:cNvPr id="12" name="!!mon2">
            <a:extLst>
              <a:ext uri="{FF2B5EF4-FFF2-40B4-BE49-F238E27FC236}">
                <a16:creationId xmlns:a16="http://schemas.microsoft.com/office/drawing/2014/main" id="{C5F29EA1-4D3B-2910-96F6-6C2F8FBFF328}"/>
              </a:ext>
            </a:extLst>
          </p:cNvPr>
          <p:cNvSpPr txBox="1"/>
          <p:nvPr/>
        </p:nvSpPr>
        <p:spPr>
          <a:xfrm>
            <a:off x="-73862" y="1479331"/>
            <a:ext cx="3523125" cy="1107996"/>
          </a:xfrm>
          <a:prstGeom prst="rect">
            <a:avLst/>
          </a:prstGeom>
          <a:noFill/>
        </p:spPr>
        <p:txBody>
          <a:bodyPr wrap="square">
            <a:spAutoFit/>
          </a:bodyPr>
          <a:lstStyle/>
          <a:p>
            <a:pPr algn="ctr"/>
            <a:r>
              <a:rPr lang="en-US" b="1" dirty="0">
                <a:solidFill>
                  <a:schemeClr val="accent1">
                    <a:lumMod val="75000"/>
                  </a:schemeClr>
                </a:solidFill>
                <a:latin typeface="Avenir Next Demi Bold" panose="020B0503020202020204" pitchFamily="34" charset="0"/>
              </a:rPr>
              <a:t>Homeowners</a:t>
            </a:r>
            <a:r>
              <a:rPr lang="en-US" b="1" dirty="0">
                <a:solidFill>
                  <a:schemeClr val="tx1">
                    <a:lumMod val="85000"/>
                    <a:lumOff val="15000"/>
                  </a:schemeClr>
                </a:solidFill>
                <a:latin typeface="Avenir Next Demi Bold" panose="020B0503020202020204" pitchFamily="34" charset="0"/>
              </a:rPr>
              <a:t> </a:t>
            </a:r>
            <a:r>
              <a:rPr lang="en-US" sz="1600" dirty="0">
                <a:solidFill>
                  <a:schemeClr val="tx1">
                    <a:lumMod val="85000"/>
                    <a:lumOff val="15000"/>
                  </a:schemeClr>
                </a:solidFill>
                <a:latin typeface="Avenir Next" panose="020B0503020202020204" pitchFamily="34" charset="0"/>
              </a:rPr>
              <a:t>benefit from </a:t>
            </a:r>
          </a:p>
          <a:p>
            <a:pPr algn="ctr"/>
            <a:r>
              <a:rPr lang="en-US" sz="1600" dirty="0">
                <a:solidFill>
                  <a:schemeClr val="tx1">
                    <a:lumMod val="85000"/>
                    <a:lumOff val="15000"/>
                  </a:schemeClr>
                </a:solidFill>
                <a:latin typeface="Avenir Next" panose="020B0503020202020204" pitchFamily="34" charset="0"/>
              </a:rPr>
              <a:t>tax breaks and increasing </a:t>
            </a:r>
          </a:p>
          <a:p>
            <a:pPr algn="ctr"/>
            <a:r>
              <a:rPr lang="en-US" sz="1600" dirty="0">
                <a:solidFill>
                  <a:schemeClr val="tx1">
                    <a:lumMod val="85000"/>
                    <a:lumOff val="15000"/>
                  </a:schemeClr>
                </a:solidFill>
                <a:latin typeface="Avenir Next" panose="020B0503020202020204" pitchFamily="34" charset="0"/>
              </a:rPr>
              <a:t>scarcity using zoning </a:t>
            </a:r>
          </a:p>
          <a:p>
            <a:pPr algn="ctr"/>
            <a:r>
              <a:rPr lang="en-US" sz="1600" dirty="0">
                <a:solidFill>
                  <a:schemeClr val="tx1">
                    <a:lumMod val="85000"/>
                    <a:lumOff val="15000"/>
                  </a:schemeClr>
                </a:solidFill>
                <a:latin typeface="Avenir Next" panose="020B0503020202020204" pitchFamily="34" charset="0"/>
              </a:rPr>
              <a:t>restrictions.</a:t>
            </a:r>
          </a:p>
        </p:txBody>
      </p:sp>
      <p:sp>
        <p:nvSpPr>
          <p:cNvPr id="17" name="!!mon2">
            <a:extLst>
              <a:ext uri="{FF2B5EF4-FFF2-40B4-BE49-F238E27FC236}">
                <a16:creationId xmlns:a16="http://schemas.microsoft.com/office/drawing/2014/main" id="{C7C20DA3-82DC-B9C7-6B13-0435D9FCD515}"/>
              </a:ext>
            </a:extLst>
          </p:cNvPr>
          <p:cNvSpPr txBox="1"/>
          <p:nvPr/>
        </p:nvSpPr>
        <p:spPr>
          <a:xfrm>
            <a:off x="3040493" y="1581884"/>
            <a:ext cx="3523125" cy="1107996"/>
          </a:xfrm>
          <a:prstGeom prst="rect">
            <a:avLst/>
          </a:prstGeom>
          <a:noFill/>
        </p:spPr>
        <p:txBody>
          <a:bodyPr wrap="square">
            <a:spAutoFit/>
          </a:bodyPr>
          <a:lstStyle/>
          <a:p>
            <a:pPr algn="ctr"/>
            <a:r>
              <a:rPr lang="en-US" b="1" dirty="0">
                <a:solidFill>
                  <a:schemeClr val="accent4">
                    <a:lumMod val="75000"/>
                  </a:schemeClr>
                </a:solidFill>
                <a:latin typeface="Avenir Next Demi Bold" panose="020B0503020202020204" pitchFamily="34" charset="0"/>
              </a:rPr>
              <a:t>Consumers</a:t>
            </a:r>
            <a:r>
              <a:rPr lang="en-US" b="1" dirty="0">
                <a:solidFill>
                  <a:schemeClr val="tx1">
                    <a:lumMod val="85000"/>
                    <a:lumOff val="15000"/>
                  </a:schemeClr>
                </a:solidFill>
                <a:latin typeface="Avenir Next Demi Bold" panose="020B0503020202020204" pitchFamily="34" charset="0"/>
              </a:rPr>
              <a:t> </a:t>
            </a:r>
            <a:r>
              <a:rPr lang="en-US" sz="1600" dirty="0">
                <a:solidFill>
                  <a:schemeClr val="tx1">
                    <a:lumMod val="85000"/>
                    <a:lumOff val="15000"/>
                  </a:schemeClr>
                </a:solidFill>
                <a:latin typeface="Avenir Next" panose="020B0503020202020204" pitchFamily="34" charset="0"/>
              </a:rPr>
              <a:t>demand </a:t>
            </a:r>
          </a:p>
          <a:p>
            <a:pPr algn="ctr"/>
            <a:r>
              <a:rPr lang="en-US" sz="1600" dirty="0">
                <a:solidFill>
                  <a:schemeClr val="tx1">
                    <a:lumMod val="85000"/>
                    <a:lumOff val="15000"/>
                  </a:schemeClr>
                </a:solidFill>
                <a:latin typeface="Avenir Next" panose="020B0503020202020204" pitchFamily="34" charset="0"/>
              </a:rPr>
              <a:t>efficiency at any cost and </a:t>
            </a:r>
          </a:p>
          <a:p>
            <a:pPr algn="ctr"/>
            <a:r>
              <a:rPr lang="en-US" sz="1600" dirty="0">
                <a:solidFill>
                  <a:schemeClr val="tx1">
                    <a:lumMod val="85000"/>
                    <a:lumOff val="15000"/>
                  </a:schemeClr>
                </a:solidFill>
                <a:latin typeface="Avenir Next" panose="020B0503020202020204" pitchFamily="34" charset="0"/>
              </a:rPr>
              <a:t>invest in an exploitative </a:t>
            </a:r>
          </a:p>
          <a:p>
            <a:pPr algn="ctr"/>
            <a:r>
              <a:rPr lang="en-US" sz="1600" dirty="0">
                <a:solidFill>
                  <a:schemeClr val="tx1">
                    <a:lumMod val="85000"/>
                    <a:lumOff val="15000"/>
                  </a:schemeClr>
                </a:solidFill>
                <a:latin typeface="Avenir Next" panose="020B0503020202020204" pitchFamily="34" charset="0"/>
              </a:rPr>
              <a:t>stock market.</a:t>
            </a:r>
          </a:p>
        </p:txBody>
      </p:sp>
      <p:sp>
        <p:nvSpPr>
          <p:cNvPr id="24" name="!!mon2">
            <a:extLst>
              <a:ext uri="{FF2B5EF4-FFF2-40B4-BE49-F238E27FC236}">
                <a16:creationId xmlns:a16="http://schemas.microsoft.com/office/drawing/2014/main" id="{1E6FB2AD-908F-8926-9D83-270D3D7519DF}"/>
              </a:ext>
            </a:extLst>
          </p:cNvPr>
          <p:cNvSpPr txBox="1"/>
          <p:nvPr/>
        </p:nvSpPr>
        <p:spPr>
          <a:xfrm>
            <a:off x="6154847" y="1759992"/>
            <a:ext cx="3670870" cy="861774"/>
          </a:xfrm>
          <a:prstGeom prst="rect">
            <a:avLst/>
          </a:prstGeom>
          <a:noFill/>
        </p:spPr>
        <p:txBody>
          <a:bodyPr wrap="square">
            <a:spAutoFit/>
          </a:bodyPr>
          <a:lstStyle/>
          <a:p>
            <a:pPr algn="ctr"/>
            <a:r>
              <a:rPr lang="en-US" b="1" dirty="0">
                <a:solidFill>
                  <a:schemeClr val="accent2">
                    <a:lumMod val="75000"/>
                  </a:schemeClr>
                </a:solidFill>
                <a:latin typeface="Avenir Next Demi Bold" panose="020B0503020202020204" pitchFamily="34" charset="0"/>
              </a:rPr>
              <a:t>Bank account holders </a:t>
            </a:r>
          </a:p>
          <a:p>
            <a:pPr algn="ctr"/>
            <a:r>
              <a:rPr lang="en-US" sz="1600" dirty="0">
                <a:solidFill>
                  <a:schemeClr val="tx1">
                    <a:lumMod val="85000"/>
                    <a:lumOff val="15000"/>
                  </a:schemeClr>
                </a:solidFill>
                <a:latin typeface="Avenir Next" panose="020B0503020202020204" pitchFamily="34" charset="0"/>
              </a:rPr>
              <a:t>enjoy free checking accounts subsidized by overdraft fees.</a:t>
            </a:r>
          </a:p>
        </p:txBody>
      </p:sp>
      <p:pic>
        <p:nvPicPr>
          <p:cNvPr id="25" name="Picture 24">
            <a:extLst>
              <a:ext uri="{FF2B5EF4-FFF2-40B4-BE49-F238E27FC236}">
                <a16:creationId xmlns:a16="http://schemas.microsoft.com/office/drawing/2014/main" id="{72B44978-06FC-969A-DA20-5458B039E1B6}"/>
              </a:ext>
            </a:extLst>
          </p:cNvPr>
          <p:cNvPicPr>
            <a:picLocks noChangeAspect="1"/>
          </p:cNvPicPr>
          <p:nvPr/>
        </p:nvPicPr>
        <p:blipFill>
          <a:blip r:embed="rId10"/>
          <a:stretch>
            <a:fillRect/>
          </a:stretch>
        </p:blipFill>
        <p:spPr>
          <a:xfrm>
            <a:off x="6629990" y="4549958"/>
            <a:ext cx="1233369" cy="720913"/>
          </a:xfrm>
          <a:prstGeom prst="rect">
            <a:avLst/>
          </a:prstGeom>
        </p:spPr>
      </p:pic>
    </p:spTree>
    <p:extLst>
      <p:ext uri="{BB962C8B-B14F-4D97-AF65-F5344CB8AC3E}">
        <p14:creationId xmlns:p14="http://schemas.microsoft.com/office/powerpoint/2010/main" val="3234382810"/>
      </p:ext>
    </p:extLst>
  </p:cSld>
  <p:clrMapOvr>
    <a:masterClrMapping/>
  </p:clrMapOvr>
  <p:transition spd="med">
    <p:fade thruBlk="1"/>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7F9E3"/>
        </a:solidFill>
        <a:effectLst/>
      </p:bgPr>
    </p:bg>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2E9102AA-3C96-9FF5-1191-A7F393FB5CC2}"/>
              </a:ext>
            </a:extLst>
          </p:cNvPr>
          <p:cNvSpPr/>
          <p:nvPr/>
        </p:nvSpPr>
        <p:spPr>
          <a:xfrm>
            <a:off x="384572" y="2628233"/>
            <a:ext cx="5986731" cy="3915598"/>
          </a:xfrm>
          <a:prstGeom prst="roundRect">
            <a:avLst>
              <a:gd name="adj" fmla="val 613"/>
            </a:avLst>
          </a:prstGeom>
          <a:solidFill>
            <a:srgbClr val="E5EAD6"/>
          </a:solidFill>
          <a:ln w="28575" cmpd="sng">
            <a:solidFill>
              <a:srgbClr val="DFE3D0"/>
            </a:solidFill>
          </a:ln>
          <a:effectLst>
            <a:outerShdw blurRad="50800" dist="38100" dir="2700000" sx="96034" sy="96034" algn="tl"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a:extLst>
              <a:ext uri="{FF2B5EF4-FFF2-40B4-BE49-F238E27FC236}">
                <a16:creationId xmlns:a16="http://schemas.microsoft.com/office/drawing/2014/main" id="{37D3C5F2-97CF-969B-5152-D307F85EB0EA}"/>
              </a:ext>
            </a:extLst>
          </p:cNvPr>
          <p:cNvSpPr/>
          <p:nvPr/>
        </p:nvSpPr>
        <p:spPr>
          <a:xfrm>
            <a:off x="6774612" y="2628233"/>
            <a:ext cx="5032816" cy="1465265"/>
          </a:xfrm>
          <a:prstGeom prst="roundRect">
            <a:avLst>
              <a:gd name="adj" fmla="val 613"/>
            </a:avLst>
          </a:prstGeom>
          <a:solidFill>
            <a:srgbClr val="E5EAD6"/>
          </a:solidFill>
          <a:ln w="28575" cmpd="sng">
            <a:solidFill>
              <a:srgbClr val="DFE3D0"/>
            </a:solidFill>
          </a:ln>
          <a:effectLst>
            <a:outerShdw blurRad="50800" dist="38100" dir="2700000" sx="96034" sy="96034" algn="tl"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a:extLst>
              <a:ext uri="{FF2B5EF4-FFF2-40B4-BE49-F238E27FC236}">
                <a16:creationId xmlns:a16="http://schemas.microsoft.com/office/drawing/2014/main" id="{08249CA0-537D-1122-26C0-75CBB3E4074C}"/>
              </a:ext>
            </a:extLst>
          </p:cNvPr>
          <p:cNvSpPr/>
          <p:nvPr/>
        </p:nvSpPr>
        <p:spPr>
          <a:xfrm>
            <a:off x="1970467" y="263370"/>
            <a:ext cx="8036417" cy="733111"/>
          </a:xfrm>
          <a:prstGeom prst="roundRect">
            <a:avLst>
              <a:gd name="adj" fmla="val 5399"/>
            </a:avLst>
          </a:prstGeom>
          <a:solidFill>
            <a:srgbClr val="E5EAD6"/>
          </a:solidFill>
          <a:ln w="28575">
            <a:solidFill>
              <a:srgbClr val="DFE3D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162D2F81-45EC-4F42-1EDD-0D69E1EE28DA}"/>
              </a:ext>
            </a:extLst>
          </p:cNvPr>
          <p:cNvSpPr txBox="1"/>
          <p:nvPr/>
        </p:nvSpPr>
        <p:spPr>
          <a:xfrm>
            <a:off x="1616909" y="388626"/>
            <a:ext cx="8721001" cy="584775"/>
          </a:xfrm>
          <a:prstGeom prst="rect">
            <a:avLst/>
          </a:prstGeom>
          <a:noFill/>
        </p:spPr>
        <p:txBody>
          <a:bodyPr wrap="square" rtlCol="0">
            <a:spAutoFit/>
          </a:bodyPr>
          <a:lstStyle/>
          <a:p>
            <a:pPr algn="ctr"/>
            <a:r>
              <a:rPr lang="en-US" sz="3200" spc="40">
                <a:solidFill>
                  <a:schemeClr val="tx1">
                    <a:lumMod val="85000"/>
                    <a:lumOff val="15000"/>
                  </a:schemeClr>
                </a:solidFill>
                <a:latin typeface="Hardwick WF" pitchFamily="2" charset="0"/>
              </a:rPr>
              <a:t>HOLD A MIRROR TO YOUR INSTITUTIONS</a:t>
            </a:r>
            <a:endParaRPr lang="en-US" sz="3200" spc="40" dirty="0">
              <a:solidFill>
                <a:schemeClr val="tx1">
                  <a:lumMod val="85000"/>
                  <a:lumOff val="15000"/>
                </a:schemeClr>
              </a:solidFill>
              <a:latin typeface="Hardwick WF" pitchFamily="2" charset="0"/>
            </a:endParaRPr>
          </a:p>
        </p:txBody>
      </p:sp>
      <p:grpSp>
        <p:nvGrpSpPr>
          <p:cNvPr id="42" name="Group 41">
            <a:extLst>
              <a:ext uri="{FF2B5EF4-FFF2-40B4-BE49-F238E27FC236}">
                <a16:creationId xmlns:a16="http://schemas.microsoft.com/office/drawing/2014/main" id="{7E321BE3-D357-183E-98E2-2C7053E52CDB}"/>
              </a:ext>
            </a:extLst>
          </p:cNvPr>
          <p:cNvGrpSpPr/>
          <p:nvPr/>
        </p:nvGrpSpPr>
        <p:grpSpPr>
          <a:xfrm>
            <a:off x="1519084" y="996479"/>
            <a:ext cx="8893278" cy="785318"/>
            <a:chOff x="1305731" y="996479"/>
            <a:chExt cx="9572476" cy="785318"/>
          </a:xfrm>
        </p:grpSpPr>
        <p:sp>
          <p:nvSpPr>
            <p:cNvPr id="7" name="Octagon 6">
              <a:extLst>
                <a:ext uri="{FF2B5EF4-FFF2-40B4-BE49-F238E27FC236}">
                  <a16:creationId xmlns:a16="http://schemas.microsoft.com/office/drawing/2014/main" id="{8BA1B8CF-E716-B9FD-6C93-542F70C08020}"/>
                </a:ext>
              </a:extLst>
            </p:cNvPr>
            <p:cNvSpPr/>
            <p:nvPr/>
          </p:nvSpPr>
          <p:spPr>
            <a:xfrm>
              <a:off x="1305731" y="996479"/>
              <a:ext cx="9572476" cy="785318"/>
            </a:xfrm>
            <a:prstGeom prst="octagon">
              <a:avLst/>
            </a:prstGeom>
            <a:solidFill>
              <a:srgbClr val="9DC485"/>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ctagon 7">
              <a:extLst>
                <a:ext uri="{FF2B5EF4-FFF2-40B4-BE49-F238E27FC236}">
                  <a16:creationId xmlns:a16="http://schemas.microsoft.com/office/drawing/2014/main" id="{6B95C2E0-F0F0-C71B-3BF8-B1B941E72E2E}"/>
                </a:ext>
              </a:extLst>
            </p:cNvPr>
            <p:cNvSpPr/>
            <p:nvPr/>
          </p:nvSpPr>
          <p:spPr>
            <a:xfrm>
              <a:off x="1418469" y="1083956"/>
              <a:ext cx="9390303" cy="606617"/>
            </a:xfrm>
            <a:prstGeom prst="octagon">
              <a:avLst/>
            </a:prstGeom>
            <a:solidFill>
              <a:schemeClr val="accent6">
                <a:lumMod val="60000"/>
                <a:lumOff val="40000"/>
              </a:schemeClr>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3" name="Group 42">
            <a:extLst>
              <a:ext uri="{FF2B5EF4-FFF2-40B4-BE49-F238E27FC236}">
                <a16:creationId xmlns:a16="http://schemas.microsoft.com/office/drawing/2014/main" id="{D823BA53-6B58-A0BB-973C-FC297D711F73}"/>
              </a:ext>
            </a:extLst>
          </p:cNvPr>
          <p:cNvGrpSpPr/>
          <p:nvPr/>
        </p:nvGrpSpPr>
        <p:grpSpPr>
          <a:xfrm>
            <a:off x="1844146" y="989319"/>
            <a:ext cx="838923" cy="785318"/>
            <a:chOff x="1349090" y="1014346"/>
            <a:chExt cx="886592" cy="785318"/>
          </a:xfrm>
        </p:grpSpPr>
        <p:pic>
          <p:nvPicPr>
            <p:cNvPr id="9" name="Graphic 8" descr="Key with solid fill">
              <a:extLst>
                <a:ext uri="{FF2B5EF4-FFF2-40B4-BE49-F238E27FC236}">
                  <a16:creationId xmlns:a16="http://schemas.microsoft.com/office/drawing/2014/main" id="{8C55836E-8B4D-EEDE-0DD8-DB37FE6C77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49090" y="1014346"/>
              <a:ext cx="886592" cy="785318"/>
            </a:xfrm>
            <a:prstGeom prst="rect">
              <a:avLst/>
            </a:prstGeom>
          </p:spPr>
        </p:pic>
        <p:sp>
          <p:nvSpPr>
            <p:cNvPr id="11" name="Snip Same Side Corner Rectangle 10">
              <a:extLst>
                <a:ext uri="{FF2B5EF4-FFF2-40B4-BE49-F238E27FC236}">
                  <a16:creationId xmlns:a16="http://schemas.microsoft.com/office/drawing/2014/main" id="{D7E7474F-24AD-EE6A-9D6E-B9577782D64B}"/>
                </a:ext>
              </a:extLst>
            </p:cNvPr>
            <p:cNvSpPr/>
            <p:nvPr/>
          </p:nvSpPr>
          <p:spPr>
            <a:xfrm rot="16200000">
              <a:off x="1387043" y="1208950"/>
              <a:ext cx="372568" cy="414796"/>
            </a:xfrm>
            <a:prstGeom prst="snip2SameRect">
              <a:avLst>
                <a:gd name="adj1" fmla="val 21679"/>
                <a:gd name="adj2" fmla="val 3659"/>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a:extLst>
                <a:ext uri="{FF2B5EF4-FFF2-40B4-BE49-F238E27FC236}">
                  <a16:creationId xmlns:a16="http://schemas.microsoft.com/office/drawing/2014/main" id="{FF80B2C0-09F3-5A09-A240-0BEC931E16B5}"/>
                </a:ext>
              </a:extLst>
            </p:cNvPr>
            <p:cNvSpPr/>
            <p:nvPr/>
          </p:nvSpPr>
          <p:spPr>
            <a:xfrm>
              <a:off x="1486180" y="1370395"/>
              <a:ext cx="66096" cy="93457"/>
            </a:xfrm>
            <a:prstGeom prst="round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CC48C258-A14C-1442-F099-F60290392757}"/>
              </a:ext>
            </a:extLst>
          </p:cNvPr>
          <p:cNvSpPr txBox="1"/>
          <p:nvPr/>
        </p:nvSpPr>
        <p:spPr>
          <a:xfrm>
            <a:off x="2683068" y="1196215"/>
            <a:ext cx="8368852" cy="400110"/>
          </a:xfrm>
          <a:prstGeom prst="rect">
            <a:avLst/>
          </a:prstGeom>
          <a:noFill/>
        </p:spPr>
        <p:txBody>
          <a:bodyPr wrap="square" rtlCol="0">
            <a:spAutoFit/>
          </a:bodyPr>
          <a:lstStyle/>
          <a:p>
            <a:r>
              <a:rPr lang="en-US" sz="2000" dirty="0">
                <a:solidFill>
                  <a:srgbClr val="2E481D"/>
                </a:solidFill>
                <a:latin typeface="Avenir Medium" panose="02000503020000020003" pitchFamily="2" charset="0"/>
              </a:rPr>
              <a:t>Push for progress by confronting established practices at home. </a:t>
            </a:r>
          </a:p>
        </p:txBody>
      </p:sp>
      <p:sp>
        <p:nvSpPr>
          <p:cNvPr id="2" name="Rounded Rectangle 1">
            <a:extLst>
              <a:ext uri="{FF2B5EF4-FFF2-40B4-BE49-F238E27FC236}">
                <a16:creationId xmlns:a16="http://schemas.microsoft.com/office/drawing/2014/main" id="{4596AC75-D309-9FA6-124E-CE8FFAC2318F}"/>
              </a:ext>
            </a:extLst>
          </p:cNvPr>
          <p:cNvSpPr/>
          <p:nvPr/>
        </p:nvSpPr>
        <p:spPr>
          <a:xfrm>
            <a:off x="6774612" y="4764269"/>
            <a:ext cx="5032816" cy="1779562"/>
          </a:xfrm>
          <a:prstGeom prst="roundRect">
            <a:avLst>
              <a:gd name="adj" fmla="val 613"/>
            </a:avLst>
          </a:prstGeom>
          <a:solidFill>
            <a:srgbClr val="E5EAD6"/>
          </a:solidFill>
          <a:ln w="28575" cmpd="sng">
            <a:solidFill>
              <a:srgbClr val="DFE3D0"/>
            </a:solidFill>
          </a:ln>
          <a:effectLst>
            <a:outerShdw blurRad="50800" dist="38100" dir="2700000" sx="96034" sy="96034" algn="tl"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6">
            <a:extLst>
              <a:ext uri="{FF2B5EF4-FFF2-40B4-BE49-F238E27FC236}">
                <a16:creationId xmlns:a16="http://schemas.microsoft.com/office/drawing/2014/main" id="{3DBE1A1F-7BA4-B5B1-A197-CD233B6B0349}"/>
              </a:ext>
            </a:extLst>
          </p:cNvPr>
          <p:cNvPicPr>
            <a:picLocks noChangeAspect="1"/>
          </p:cNvPicPr>
          <p:nvPr/>
        </p:nvPicPr>
        <p:blipFill>
          <a:blip r:embed="rId5"/>
          <a:stretch>
            <a:fillRect/>
          </a:stretch>
        </p:blipFill>
        <p:spPr>
          <a:xfrm>
            <a:off x="2398240" y="2030742"/>
            <a:ext cx="1959394" cy="1245912"/>
          </a:xfrm>
          <a:prstGeom prst="rect">
            <a:avLst/>
          </a:prstGeom>
          <a:effectLst>
            <a:outerShdw blurRad="38100" dir="18900000" sy="23000" kx="-1200000" algn="bl" rotWithShape="0">
              <a:prstClr val="black">
                <a:alpha val="28000"/>
              </a:prstClr>
            </a:outerShdw>
          </a:effectLst>
        </p:spPr>
      </p:pic>
      <p:pic>
        <p:nvPicPr>
          <p:cNvPr id="33" name="Picture 32">
            <a:extLst>
              <a:ext uri="{FF2B5EF4-FFF2-40B4-BE49-F238E27FC236}">
                <a16:creationId xmlns:a16="http://schemas.microsoft.com/office/drawing/2014/main" id="{1C10CD59-F8A8-0FF4-BB96-F72E9571A77F}"/>
              </a:ext>
            </a:extLst>
          </p:cNvPr>
          <p:cNvPicPr>
            <a:picLocks noChangeAspect="1"/>
          </p:cNvPicPr>
          <p:nvPr/>
        </p:nvPicPr>
        <p:blipFill>
          <a:blip r:embed="rId6"/>
          <a:stretch>
            <a:fillRect/>
          </a:stretch>
        </p:blipFill>
        <p:spPr>
          <a:xfrm>
            <a:off x="8798934" y="2067328"/>
            <a:ext cx="1154262" cy="939361"/>
          </a:xfrm>
          <a:prstGeom prst="rect">
            <a:avLst/>
          </a:prstGeom>
          <a:effectLst>
            <a:outerShdw blurRad="25400" dir="18900000" sy="23000" kx="-1200000" algn="bl" rotWithShape="0">
              <a:prstClr val="black">
                <a:alpha val="32636"/>
              </a:prstClr>
            </a:outerShdw>
          </a:effectLst>
        </p:spPr>
      </p:pic>
      <p:pic>
        <p:nvPicPr>
          <p:cNvPr id="38" name="Picture 37">
            <a:extLst>
              <a:ext uri="{FF2B5EF4-FFF2-40B4-BE49-F238E27FC236}">
                <a16:creationId xmlns:a16="http://schemas.microsoft.com/office/drawing/2014/main" id="{D1DE76E8-80A9-A010-FE7C-1ACBEFCC6F2E}"/>
              </a:ext>
            </a:extLst>
          </p:cNvPr>
          <p:cNvPicPr>
            <a:picLocks noChangeAspect="1"/>
          </p:cNvPicPr>
          <p:nvPr/>
        </p:nvPicPr>
        <p:blipFill>
          <a:blip r:embed="rId7"/>
          <a:stretch>
            <a:fillRect/>
          </a:stretch>
        </p:blipFill>
        <p:spPr>
          <a:xfrm>
            <a:off x="8946731" y="4322740"/>
            <a:ext cx="1006465" cy="883057"/>
          </a:xfrm>
          <a:prstGeom prst="rect">
            <a:avLst/>
          </a:prstGeom>
          <a:effectLst>
            <a:outerShdw blurRad="35670" dir="18900000" sy="23000" kx="-1200000" algn="bl" rotWithShape="0">
              <a:prstClr val="black">
                <a:alpha val="20000"/>
              </a:prstClr>
            </a:outerShdw>
          </a:effectLst>
        </p:spPr>
      </p:pic>
      <p:sp>
        <p:nvSpPr>
          <p:cNvPr id="39" name="!!mon2">
            <a:extLst>
              <a:ext uri="{FF2B5EF4-FFF2-40B4-BE49-F238E27FC236}">
                <a16:creationId xmlns:a16="http://schemas.microsoft.com/office/drawing/2014/main" id="{AABC247A-88C7-7B46-E077-0088BD048EA8}"/>
              </a:ext>
            </a:extLst>
          </p:cNvPr>
          <p:cNvSpPr txBox="1"/>
          <p:nvPr/>
        </p:nvSpPr>
        <p:spPr>
          <a:xfrm>
            <a:off x="910633" y="3505050"/>
            <a:ext cx="5654609" cy="2810385"/>
          </a:xfrm>
          <a:prstGeom prst="rect">
            <a:avLst/>
          </a:prstGeom>
          <a:noFill/>
        </p:spPr>
        <p:txBody>
          <a:bodyPr wrap="square">
            <a:spAutoFit/>
          </a:bodyPr>
          <a:lstStyle/>
          <a:p>
            <a:pPr>
              <a:lnSpc>
                <a:spcPts val="2500"/>
              </a:lnSpc>
            </a:pPr>
            <a:r>
              <a:rPr lang="en-US" sz="1600" dirty="0">
                <a:solidFill>
                  <a:schemeClr val="tx1">
                    <a:lumMod val="85000"/>
                    <a:lumOff val="15000"/>
                  </a:schemeClr>
                </a:solidFill>
                <a:latin typeface="Avenir Next" panose="020B0503020202020204" pitchFamily="34" charset="0"/>
              </a:rPr>
              <a:t>Is your </a:t>
            </a:r>
            <a:r>
              <a:rPr lang="en-US" sz="2000" b="1" dirty="0">
                <a:solidFill>
                  <a:schemeClr val="accent1">
                    <a:lumMod val="75000"/>
                  </a:schemeClr>
                </a:solidFill>
                <a:latin typeface="Avenir Next Demi Bold" panose="020B0503020202020204" pitchFamily="34" charset="0"/>
              </a:rPr>
              <a:t>university</a:t>
            </a:r>
            <a:r>
              <a:rPr lang="en-US" sz="1600" b="1" dirty="0">
                <a:solidFill>
                  <a:schemeClr val="accent1">
                    <a:lumMod val="75000"/>
                  </a:schemeClr>
                </a:solidFill>
                <a:latin typeface="Avenir Next Demi Bold" panose="020B0503020202020204" pitchFamily="34" charset="0"/>
              </a:rPr>
              <a:t> </a:t>
            </a:r>
            <a:r>
              <a:rPr lang="en-US" sz="1600" dirty="0">
                <a:solidFill>
                  <a:schemeClr val="tx1">
                    <a:lumMod val="85000"/>
                    <a:lumOff val="15000"/>
                  </a:schemeClr>
                </a:solidFill>
                <a:latin typeface="Avenir Next" panose="020B0503020202020204" pitchFamily="34" charset="0"/>
              </a:rPr>
              <a:t>adequately supporting first-</a:t>
            </a:r>
          </a:p>
          <a:p>
            <a:pPr>
              <a:lnSpc>
                <a:spcPts val="2500"/>
              </a:lnSpc>
            </a:pPr>
            <a:r>
              <a:rPr lang="en-US" sz="1600" dirty="0">
                <a:solidFill>
                  <a:schemeClr val="tx1">
                    <a:lumMod val="85000"/>
                    <a:lumOff val="15000"/>
                  </a:schemeClr>
                </a:solidFill>
                <a:latin typeface="Avenir Next" panose="020B0503020202020204" pitchFamily="34" charset="0"/>
              </a:rPr>
              <a:t>generation and underrepresented students?</a:t>
            </a:r>
          </a:p>
          <a:p>
            <a:endParaRPr lang="en-US" sz="1600" dirty="0">
              <a:solidFill>
                <a:schemeClr val="tx1">
                  <a:lumMod val="85000"/>
                  <a:lumOff val="15000"/>
                </a:schemeClr>
              </a:solidFill>
              <a:latin typeface="Avenir Next" panose="020B0503020202020204" pitchFamily="34" charset="0"/>
            </a:endParaRPr>
          </a:p>
          <a:p>
            <a:pPr>
              <a:lnSpc>
                <a:spcPts val="2500"/>
              </a:lnSpc>
            </a:pPr>
            <a:r>
              <a:rPr lang="en-US" sz="1600" dirty="0">
                <a:solidFill>
                  <a:schemeClr val="tx1">
                    <a:lumMod val="85000"/>
                    <a:lumOff val="15000"/>
                  </a:schemeClr>
                </a:solidFill>
                <a:latin typeface="Avenir Next" panose="020B0503020202020204" pitchFamily="34" charset="0"/>
              </a:rPr>
              <a:t>Are staff being compensated fairly?</a:t>
            </a:r>
          </a:p>
          <a:p>
            <a:endParaRPr lang="en-US" sz="1600" dirty="0">
              <a:solidFill>
                <a:schemeClr val="tx1">
                  <a:lumMod val="85000"/>
                  <a:lumOff val="15000"/>
                </a:schemeClr>
              </a:solidFill>
              <a:latin typeface="Avenir Next" panose="020B0503020202020204" pitchFamily="34" charset="0"/>
            </a:endParaRPr>
          </a:p>
          <a:p>
            <a:pPr>
              <a:lnSpc>
                <a:spcPts val="2500"/>
              </a:lnSpc>
            </a:pPr>
            <a:r>
              <a:rPr lang="en-US" sz="1600" dirty="0">
                <a:solidFill>
                  <a:schemeClr val="tx1">
                    <a:lumMod val="85000"/>
                    <a:lumOff val="15000"/>
                  </a:schemeClr>
                </a:solidFill>
                <a:latin typeface="Avenir Next" panose="020B0503020202020204" pitchFamily="34" charset="0"/>
              </a:rPr>
              <a:t>Is your campus contributing to gentrification?</a:t>
            </a:r>
          </a:p>
          <a:p>
            <a:endParaRPr lang="en-US" sz="1600" dirty="0">
              <a:solidFill>
                <a:schemeClr val="tx1">
                  <a:lumMod val="85000"/>
                  <a:lumOff val="15000"/>
                </a:schemeClr>
              </a:solidFill>
              <a:latin typeface="Avenir Next" panose="020B0503020202020204" pitchFamily="34" charset="0"/>
            </a:endParaRPr>
          </a:p>
          <a:p>
            <a:pPr>
              <a:lnSpc>
                <a:spcPts val="2500"/>
              </a:lnSpc>
            </a:pPr>
            <a:r>
              <a:rPr lang="en-US" sz="1600" dirty="0">
                <a:solidFill>
                  <a:schemeClr val="tx1">
                    <a:lumMod val="85000"/>
                    <a:lumOff val="15000"/>
                  </a:schemeClr>
                </a:solidFill>
                <a:latin typeface="Avenir Next" panose="020B0503020202020204" pitchFamily="34" charset="0"/>
              </a:rPr>
              <a:t>Does your school have an endowment that funds exploitative corporations?</a:t>
            </a:r>
          </a:p>
        </p:txBody>
      </p:sp>
      <p:sp>
        <p:nvSpPr>
          <p:cNvPr id="40" name="!!mon2">
            <a:extLst>
              <a:ext uri="{FF2B5EF4-FFF2-40B4-BE49-F238E27FC236}">
                <a16:creationId xmlns:a16="http://schemas.microsoft.com/office/drawing/2014/main" id="{6E6A93D2-134B-589E-83C8-07D1D1BC238C}"/>
              </a:ext>
            </a:extLst>
          </p:cNvPr>
          <p:cNvSpPr txBox="1"/>
          <p:nvPr/>
        </p:nvSpPr>
        <p:spPr>
          <a:xfrm>
            <a:off x="7280442" y="3192014"/>
            <a:ext cx="4772684" cy="977832"/>
          </a:xfrm>
          <a:prstGeom prst="rect">
            <a:avLst/>
          </a:prstGeom>
          <a:noFill/>
        </p:spPr>
        <p:txBody>
          <a:bodyPr wrap="square">
            <a:spAutoFit/>
          </a:bodyPr>
          <a:lstStyle/>
          <a:p>
            <a:pPr>
              <a:lnSpc>
                <a:spcPts val="1900"/>
              </a:lnSpc>
            </a:pPr>
            <a:r>
              <a:rPr lang="en-US" sz="1600" dirty="0">
                <a:solidFill>
                  <a:schemeClr val="tx1">
                    <a:lumMod val="85000"/>
                    <a:lumOff val="15000"/>
                  </a:schemeClr>
                </a:solidFill>
                <a:latin typeface="Avenir Next" panose="020B0503020202020204" pitchFamily="34" charset="0"/>
              </a:rPr>
              <a:t>Does your </a:t>
            </a:r>
            <a:r>
              <a:rPr lang="en-US" sz="2000" b="1" dirty="0">
                <a:solidFill>
                  <a:schemeClr val="accent2">
                    <a:lumMod val="75000"/>
                  </a:schemeClr>
                </a:solidFill>
                <a:latin typeface="Avenir Next Demi Bold" panose="020B0503020202020204" pitchFamily="34" charset="0"/>
              </a:rPr>
              <a:t>bank</a:t>
            </a:r>
            <a:r>
              <a:rPr lang="en-US" sz="1600" dirty="0">
                <a:solidFill>
                  <a:schemeClr val="tx1">
                    <a:lumMod val="85000"/>
                    <a:lumOff val="15000"/>
                  </a:schemeClr>
                </a:solidFill>
                <a:latin typeface="Avenir Next" panose="020B0503020202020204" pitchFamily="34" charset="0"/>
              </a:rPr>
              <a:t> fund payday lenders? </a:t>
            </a:r>
          </a:p>
          <a:p>
            <a:pPr>
              <a:lnSpc>
                <a:spcPts val="1220"/>
              </a:lnSpc>
            </a:pPr>
            <a:endParaRPr lang="en-US" sz="1600" dirty="0">
              <a:solidFill>
                <a:schemeClr val="tx1">
                  <a:lumMod val="85000"/>
                  <a:lumOff val="15000"/>
                </a:schemeClr>
              </a:solidFill>
              <a:latin typeface="Avenir Next" panose="020B0503020202020204" pitchFamily="34" charset="0"/>
            </a:endParaRPr>
          </a:p>
          <a:p>
            <a:pPr>
              <a:lnSpc>
                <a:spcPts val="1900"/>
              </a:lnSpc>
            </a:pPr>
            <a:r>
              <a:rPr lang="en-US" sz="1600" dirty="0">
                <a:solidFill>
                  <a:schemeClr val="tx1">
                    <a:lumMod val="85000"/>
                    <a:lumOff val="15000"/>
                  </a:schemeClr>
                </a:solidFill>
                <a:latin typeface="Avenir Next" panose="020B0503020202020204" pitchFamily="34" charset="0"/>
              </a:rPr>
              <a:t>Does it charge exorbitant overdraft fees?</a:t>
            </a:r>
          </a:p>
          <a:p>
            <a:pPr>
              <a:lnSpc>
                <a:spcPts val="1900"/>
              </a:lnSpc>
            </a:pPr>
            <a:endParaRPr lang="en-US" sz="1600" dirty="0">
              <a:solidFill>
                <a:schemeClr val="tx1">
                  <a:lumMod val="85000"/>
                  <a:lumOff val="15000"/>
                </a:schemeClr>
              </a:solidFill>
              <a:latin typeface="Avenir Next" panose="020B0503020202020204" pitchFamily="34" charset="0"/>
            </a:endParaRPr>
          </a:p>
        </p:txBody>
      </p:sp>
      <p:sp>
        <p:nvSpPr>
          <p:cNvPr id="41" name="!!mon2">
            <a:extLst>
              <a:ext uri="{FF2B5EF4-FFF2-40B4-BE49-F238E27FC236}">
                <a16:creationId xmlns:a16="http://schemas.microsoft.com/office/drawing/2014/main" id="{65D98065-CE35-FCFE-A290-7ED0056125CB}"/>
              </a:ext>
            </a:extLst>
          </p:cNvPr>
          <p:cNvSpPr txBox="1"/>
          <p:nvPr/>
        </p:nvSpPr>
        <p:spPr>
          <a:xfrm>
            <a:off x="7114783" y="5323231"/>
            <a:ext cx="5104004" cy="1118896"/>
          </a:xfrm>
          <a:prstGeom prst="rect">
            <a:avLst/>
          </a:prstGeom>
          <a:noFill/>
        </p:spPr>
        <p:txBody>
          <a:bodyPr wrap="square">
            <a:spAutoFit/>
          </a:bodyPr>
          <a:lstStyle/>
          <a:p>
            <a:pPr>
              <a:lnSpc>
                <a:spcPts val="2400"/>
              </a:lnSpc>
            </a:pPr>
            <a:r>
              <a:rPr lang="en-US" sz="1600" dirty="0">
                <a:solidFill>
                  <a:schemeClr val="tx1">
                    <a:lumMod val="85000"/>
                    <a:lumOff val="15000"/>
                  </a:schemeClr>
                </a:solidFill>
                <a:latin typeface="Avenir Next" panose="020B0503020202020204" pitchFamily="34" charset="0"/>
              </a:rPr>
              <a:t>Does your </a:t>
            </a:r>
            <a:r>
              <a:rPr lang="en-US" sz="2000" b="1" dirty="0">
                <a:solidFill>
                  <a:srgbClr val="C39404"/>
                </a:solidFill>
                <a:latin typeface="Avenir Next Demi Bold" panose="020B0503020202020204" pitchFamily="34" charset="0"/>
              </a:rPr>
              <a:t>employer</a:t>
            </a:r>
            <a:r>
              <a:rPr lang="en-US" sz="1600" b="1" dirty="0">
                <a:solidFill>
                  <a:schemeClr val="accent1">
                    <a:lumMod val="75000"/>
                  </a:schemeClr>
                </a:solidFill>
                <a:latin typeface="Avenir Next Demi Bold" panose="020B0503020202020204" pitchFamily="34" charset="0"/>
              </a:rPr>
              <a:t> </a:t>
            </a:r>
            <a:r>
              <a:rPr lang="en-US" sz="1600" dirty="0">
                <a:solidFill>
                  <a:schemeClr val="tx1">
                    <a:lumMod val="85000"/>
                    <a:lumOff val="15000"/>
                  </a:schemeClr>
                </a:solidFill>
                <a:latin typeface="Avenir Next" panose="020B0503020202020204" pitchFamily="34" charset="0"/>
              </a:rPr>
              <a:t>institute unnecessary </a:t>
            </a:r>
          </a:p>
          <a:p>
            <a:pPr>
              <a:lnSpc>
                <a:spcPts val="2400"/>
              </a:lnSpc>
            </a:pPr>
            <a:r>
              <a:rPr lang="en-US" sz="1600" dirty="0">
                <a:solidFill>
                  <a:schemeClr val="tx1">
                    <a:lumMod val="85000"/>
                    <a:lumOff val="15000"/>
                  </a:schemeClr>
                </a:solidFill>
                <a:latin typeface="Avenir Next" panose="020B0503020202020204" pitchFamily="34" charset="0"/>
              </a:rPr>
              <a:t>barriers to entry? </a:t>
            </a:r>
          </a:p>
          <a:p>
            <a:pPr>
              <a:lnSpc>
                <a:spcPts val="1300"/>
              </a:lnSpc>
            </a:pPr>
            <a:endParaRPr lang="en-US" sz="1600" dirty="0">
              <a:solidFill>
                <a:schemeClr val="tx1">
                  <a:lumMod val="85000"/>
                  <a:lumOff val="15000"/>
                </a:schemeClr>
              </a:solidFill>
              <a:latin typeface="Avenir Next" panose="020B0503020202020204" pitchFamily="34" charset="0"/>
            </a:endParaRPr>
          </a:p>
          <a:p>
            <a:pPr>
              <a:lnSpc>
                <a:spcPts val="1900"/>
              </a:lnSpc>
            </a:pPr>
            <a:r>
              <a:rPr lang="en-US" sz="1600" dirty="0">
                <a:solidFill>
                  <a:schemeClr val="tx1">
                    <a:lumMod val="85000"/>
                    <a:lumOff val="15000"/>
                  </a:schemeClr>
                </a:solidFill>
                <a:latin typeface="Avenir Next" panose="020B0503020202020204" pitchFamily="34" charset="0"/>
              </a:rPr>
              <a:t>Do they encourage unpaid labor?</a:t>
            </a:r>
          </a:p>
        </p:txBody>
      </p:sp>
      <p:sp>
        <p:nvSpPr>
          <p:cNvPr id="3" name="TextBox 2">
            <a:extLst>
              <a:ext uri="{FF2B5EF4-FFF2-40B4-BE49-F238E27FC236}">
                <a16:creationId xmlns:a16="http://schemas.microsoft.com/office/drawing/2014/main" id="{8E6AAEEF-F4A9-F14A-B638-3B426B59D7B4}"/>
              </a:ext>
            </a:extLst>
          </p:cNvPr>
          <p:cNvSpPr txBox="1"/>
          <p:nvPr/>
        </p:nvSpPr>
        <p:spPr>
          <a:xfrm>
            <a:off x="9842827" y="6594847"/>
            <a:ext cx="3213106" cy="246221"/>
          </a:xfrm>
          <a:prstGeom prst="rect">
            <a:avLst/>
          </a:prstGeom>
          <a:noFill/>
        </p:spPr>
        <p:txBody>
          <a:bodyPr wrap="square" rtlCol="0">
            <a:spAutoFit/>
          </a:bodyPr>
          <a:lstStyle/>
          <a:p>
            <a:r>
              <a:rPr lang="en-US" sz="1000" b="0" i="0" dirty="0">
                <a:solidFill>
                  <a:srgbClr val="C8D4C6"/>
                </a:solidFill>
                <a:effectLst/>
                <a:latin typeface="Roboto" panose="02000000000000000000" pitchFamily="2" charset="0"/>
              </a:rPr>
              <a:t>©</a:t>
            </a:r>
            <a:r>
              <a:rPr lang="en-US" sz="1000" b="0" i="1" dirty="0">
                <a:solidFill>
                  <a:srgbClr val="C8D4C6"/>
                </a:solidFill>
                <a:effectLst/>
                <a:latin typeface="Avenir Next Condensed" panose="020B0506020202020204" pitchFamily="34" charset="0"/>
              </a:rPr>
              <a:t> </a:t>
            </a:r>
            <a:r>
              <a:rPr lang="en-US" sz="1000" b="0" dirty="0">
                <a:solidFill>
                  <a:srgbClr val="C8D4C6"/>
                </a:solidFill>
                <a:effectLst/>
                <a:latin typeface="Avenir Next Condensed" panose="020B0506020202020204" pitchFamily="34" charset="0"/>
              </a:rPr>
              <a:t>Matthe</a:t>
            </a:r>
            <a:r>
              <a:rPr lang="en-US" sz="1000" dirty="0">
                <a:solidFill>
                  <a:srgbClr val="C8D4C6"/>
                </a:solidFill>
                <a:latin typeface="Avenir Next Condensed" panose="020B0506020202020204" pitchFamily="34" charset="0"/>
              </a:rPr>
              <a:t>w Desmond, </a:t>
            </a:r>
            <a:r>
              <a:rPr lang="en-US" sz="1000" i="1" dirty="0">
                <a:solidFill>
                  <a:srgbClr val="C8D4C6"/>
                </a:solidFill>
                <a:latin typeface="Avenir Next Condensed" panose="020B0506020202020204" pitchFamily="34" charset="0"/>
              </a:rPr>
              <a:t>Poverty, by America</a:t>
            </a:r>
          </a:p>
        </p:txBody>
      </p:sp>
    </p:spTree>
    <p:extLst>
      <p:ext uri="{BB962C8B-B14F-4D97-AF65-F5344CB8AC3E}">
        <p14:creationId xmlns:p14="http://schemas.microsoft.com/office/powerpoint/2010/main" val="488918230"/>
      </p:ext>
    </p:extLst>
  </p:cSld>
  <p:clrMapOvr>
    <a:masterClrMapping/>
  </p:clrMapOvr>
  <p:transition spd="med">
    <p:fade thruBlk="1"/>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7F9E3"/>
        </a:solidFill>
        <a:effectLst/>
      </p:bgPr>
    </p:bg>
    <p:spTree>
      <p:nvGrpSpPr>
        <p:cNvPr id="1" name="">
          <a:extLst>
            <a:ext uri="{FF2B5EF4-FFF2-40B4-BE49-F238E27FC236}">
              <a16:creationId xmlns:a16="http://schemas.microsoft.com/office/drawing/2014/main" id="{BDA72326-DE61-27C2-C095-C57F6ACC360A}"/>
            </a:ext>
          </a:extLst>
        </p:cNvPr>
        <p:cNvGrpSpPr/>
        <p:nvPr/>
      </p:nvGrpSpPr>
      <p:grpSpPr>
        <a:xfrm>
          <a:off x="0" y="0"/>
          <a:ext cx="0" cy="0"/>
          <a:chOff x="0" y="0"/>
          <a:chExt cx="0" cy="0"/>
        </a:xfrm>
      </p:grpSpPr>
      <p:sp>
        <p:nvSpPr>
          <p:cNvPr id="10" name="Rounded Rectangle 9">
            <a:extLst>
              <a:ext uri="{FF2B5EF4-FFF2-40B4-BE49-F238E27FC236}">
                <a16:creationId xmlns:a16="http://schemas.microsoft.com/office/drawing/2014/main" id="{D5390EA5-CAC3-F8B1-D479-2AE9CF52C497}"/>
              </a:ext>
            </a:extLst>
          </p:cNvPr>
          <p:cNvSpPr/>
          <p:nvPr/>
        </p:nvSpPr>
        <p:spPr>
          <a:xfrm>
            <a:off x="350520" y="263370"/>
            <a:ext cx="11490960" cy="733111"/>
          </a:xfrm>
          <a:prstGeom prst="roundRect">
            <a:avLst>
              <a:gd name="adj" fmla="val 5399"/>
            </a:avLst>
          </a:prstGeom>
          <a:solidFill>
            <a:srgbClr val="E5EAD6"/>
          </a:solidFill>
          <a:ln w="28575">
            <a:solidFill>
              <a:srgbClr val="DFE3D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CDAE7787-AE3E-B2BE-1D74-4A827DDFFD98}"/>
              </a:ext>
            </a:extLst>
          </p:cNvPr>
          <p:cNvSpPr txBox="1"/>
          <p:nvPr/>
        </p:nvSpPr>
        <p:spPr>
          <a:xfrm>
            <a:off x="-177121" y="388626"/>
            <a:ext cx="12591959" cy="584775"/>
          </a:xfrm>
          <a:prstGeom prst="rect">
            <a:avLst/>
          </a:prstGeom>
          <a:noFill/>
        </p:spPr>
        <p:txBody>
          <a:bodyPr wrap="square" rtlCol="0">
            <a:spAutoFit/>
          </a:bodyPr>
          <a:lstStyle/>
          <a:p>
            <a:pPr algn="ctr"/>
            <a:r>
              <a:rPr lang="en-US" sz="3200" spc="40">
                <a:solidFill>
                  <a:schemeClr val="tx1">
                    <a:lumMod val="85000"/>
                    <a:lumOff val="15000"/>
                  </a:schemeClr>
                </a:solidFill>
                <a:latin typeface="Hardwick WF" pitchFamily="2" charset="0"/>
              </a:rPr>
              <a:t>MAKE PERMANENT INCREASES TO THE CHILD TAX CREDIT</a:t>
            </a:r>
            <a:endParaRPr lang="en-US" sz="3200" spc="40" dirty="0">
              <a:solidFill>
                <a:schemeClr val="tx1">
                  <a:lumMod val="85000"/>
                  <a:lumOff val="15000"/>
                </a:schemeClr>
              </a:solidFill>
              <a:latin typeface="Hardwick WF" pitchFamily="2" charset="0"/>
            </a:endParaRPr>
          </a:p>
        </p:txBody>
      </p:sp>
      <p:grpSp>
        <p:nvGrpSpPr>
          <p:cNvPr id="42" name="Group 41">
            <a:extLst>
              <a:ext uri="{FF2B5EF4-FFF2-40B4-BE49-F238E27FC236}">
                <a16:creationId xmlns:a16="http://schemas.microsoft.com/office/drawing/2014/main" id="{D38B6F82-1B22-8FA3-36BF-1DB16E7C5281}"/>
              </a:ext>
            </a:extLst>
          </p:cNvPr>
          <p:cNvGrpSpPr/>
          <p:nvPr/>
        </p:nvGrpSpPr>
        <p:grpSpPr>
          <a:xfrm>
            <a:off x="494079" y="1010341"/>
            <a:ext cx="11206840" cy="785318"/>
            <a:chOff x="1305731" y="996479"/>
            <a:chExt cx="9572476" cy="785318"/>
          </a:xfrm>
        </p:grpSpPr>
        <p:sp>
          <p:nvSpPr>
            <p:cNvPr id="7" name="Octagon 6">
              <a:extLst>
                <a:ext uri="{FF2B5EF4-FFF2-40B4-BE49-F238E27FC236}">
                  <a16:creationId xmlns:a16="http://schemas.microsoft.com/office/drawing/2014/main" id="{CEDCEE5F-0C9C-6937-500F-5328EC39787E}"/>
                </a:ext>
              </a:extLst>
            </p:cNvPr>
            <p:cNvSpPr/>
            <p:nvPr/>
          </p:nvSpPr>
          <p:spPr>
            <a:xfrm>
              <a:off x="1305731" y="996479"/>
              <a:ext cx="9572476" cy="785318"/>
            </a:xfrm>
            <a:prstGeom prst="octagon">
              <a:avLst/>
            </a:prstGeom>
            <a:solidFill>
              <a:srgbClr val="9DC485"/>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ctagon 7">
              <a:extLst>
                <a:ext uri="{FF2B5EF4-FFF2-40B4-BE49-F238E27FC236}">
                  <a16:creationId xmlns:a16="http://schemas.microsoft.com/office/drawing/2014/main" id="{7E5D02DE-DD70-13E9-B444-4E7B94DAEB32}"/>
                </a:ext>
              </a:extLst>
            </p:cNvPr>
            <p:cNvSpPr/>
            <p:nvPr/>
          </p:nvSpPr>
          <p:spPr>
            <a:xfrm>
              <a:off x="1418469" y="1083956"/>
              <a:ext cx="9390303" cy="606617"/>
            </a:xfrm>
            <a:prstGeom prst="octagon">
              <a:avLst/>
            </a:prstGeom>
            <a:solidFill>
              <a:schemeClr val="accent6">
                <a:lumMod val="60000"/>
                <a:lumOff val="40000"/>
              </a:schemeClr>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3" name="Group 42">
            <a:extLst>
              <a:ext uri="{FF2B5EF4-FFF2-40B4-BE49-F238E27FC236}">
                <a16:creationId xmlns:a16="http://schemas.microsoft.com/office/drawing/2014/main" id="{6C3BDF22-D1A3-2610-6986-DAD014686E5F}"/>
              </a:ext>
            </a:extLst>
          </p:cNvPr>
          <p:cNvGrpSpPr/>
          <p:nvPr/>
        </p:nvGrpSpPr>
        <p:grpSpPr>
          <a:xfrm>
            <a:off x="818632" y="1008467"/>
            <a:ext cx="838923" cy="785318"/>
            <a:chOff x="1349090" y="1014346"/>
            <a:chExt cx="886592" cy="785318"/>
          </a:xfrm>
        </p:grpSpPr>
        <p:pic>
          <p:nvPicPr>
            <p:cNvPr id="9" name="Graphic 8" descr="Key with solid fill">
              <a:extLst>
                <a:ext uri="{FF2B5EF4-FFF2-40B4-BE49-F238E27FC236}">
                  <a16:creationId xmlns:a16="http://schemas.microsoft.com/office/drawing/2014/main" id="{DEB9FEDF-DB3E-BF1A-48E8-56737668DA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49090" y="1014346"/>
              <a:ext cx="886592" cy="785318"/>
            </a:xfrm>
            <a:prstGeom prst="rect">
              <a:avLst/>
            </a:prstGeom>
          </p:spPr>
        </p:pic>
        <p:sp>
          <p:nvSpPr>
            <p:cNvPr id="11" name="Snip Same Side Corner Rectangle 10">
              <a:extLst>
                <a:ext uri="{FF2B5EF4-FFF2-40B4-BE49-F238E27FC236}">
                  <a16:creationId xmlns:a16="http://schemas.microsoft.com/office/drawing/2014/main" id="{DD428771-33B7-6C9B-6D10-944AF3B10265}"/>
                </a:ext>
              </a:extLst>
            </p:cNvPr>
            <p:cNvSpPr/>
            <p:nvPr/>
          </p:nvSpPr>
          <p:spPr>
            <a:xfrm rot="16200000">
              <a:off x="1387043" y="1208950"/>
              <a:ext cx="372568" cy="414796"/>
            </a:xfrm>
            <a:prstGeom prst="snip2SameRect">
              <a:avLst>
                <a:gd name="adj1" fmla="val 21679"/>
                <a:gd name="adj2" fmla="val 3659"/>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a:extLst>
                <a:ext uri="{FF2B5EF4-FFF2-40B4-BE49-F238E27FC236}">
                  <a16:creationId xmlns:a16="http://schemas.microsoft.com/office/drawing/2014/main" id="{8D0A062D-E997-BE58-6853-89977183CE29}"/>
                </a:ext>
              </a:extLst>
            </p:cNvPr>
            <p:cNvSpPr/>
            <p:nvPr/>
          </p:nvSpPr>
          <p:spPr>
            <a:xfrm>
              <a:off x="1486180" y="1370395"/>
              <a:ext cx="66096" cy="93457"/>
            </a:xfrm>
            <a:prstGeom prst="round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9806F50E-0549-8567-F59E-F038B5CB097E}"/>
              </a:ext>
            </a:extLst>
          </p:cNvPr>
          <p:cNvSpPr txBox="1"/>
          <p:nvPr/>
        </p:nvSpPr>
        <p:spPr>
          <a:xfrm>
            <a:off x="1667104" y="1224184"/>
            <a:ext cx="10707691" cy="400110"/>
          </a:xfrm>
          <a:prstGeom prst="rect">
            <a:avLst/>
          </a:prstGeom>
          <a:noFill/>
        </p:spPr>
        <p:txBody>
          <a:bodyPr wrap="square" rtlCol="0">
            <a:spAutoFit/>
          </a:bodyPr>
          <a:lstStyle/>
          <a:p>
            <a:r>
              <a:rPr lang="en-US" sz="2000" dirty="0">
                <a:solidFill>
                  <a:srgbClr val="2E481D"/>
                </a:solidFill>
                <a:latin typeface="Avenir Medium" panose="02000503020000020003" pitchFamily="2" charset="0"/>
              </a:rPr>
              <a:t>This program led to a  historic 46% poverty reduction without affecting employment.</a:t>
            </a:r>
          </a:p>
        </p:txBody>
      </p:sp>
      <p:cxnSp>
        <p:nvCxnSpPr>
          <p:cNvPr id="3" name="Straight Connector 2">
            <a:extLst>
              <a:ext uri="{FF2B5EF4-FFF2-40B4-BE49-F238E27FC236}">
                <a16:creationId xmlns:a16="http://schemas.microsoft.com/office/drawing/2014/main" id="{35C4EAA7-A111-81ED-121B-6972288FF7F8}"/>
              </a:ext>
            </a:extLst>
          </p:cNvPr>
          <p:cNvCxnSpPr>
            <a:cxnSpLocks/>
          </p:cNvCxnSpPr>
          <p:nvPr/>
        </p:nvCxnSpPr>
        <p:spPr>
          <a:xfrm flipV="1">
            <a:off x="1103098" y="2107353"/>
            <a:ext cx="0" cy="684618"/>
          </a:xfrm>
          <a:prstGeom prst="line">
            <a:avLst/>
          </a:prstGeom>
          <a:ln w="5715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4C4720A-F7AD-0989-22B4-B0A11BD3D80D}"/>
              </a:ext>
            </a:extLst>
          </p:cNvPr>
          <p:cNvSpPr txBox="1"/>
          <p:nvPr/>
        </p:nvSpPr>
        <p:spPr>
          <a:xfrm>
            <a:off x="1210180" y="2076342"/>
            <a:ext cx="11039343" cy="745076"/>
          </a:xfrm>
          <a:prstGeom prst="rect">
            <a:avLst/>
          </a:prstGeom>
          <a:noFill/>
        </p:spPr>
        <p:txBody>
          <a:bodyPr wrap="square" rtlCol="0">
            <a:spAutoFit/>
          </a:bodyPr>
          <a:lstStyle/>
          <a:p>
            <a:pPr>
              <a:lnSpc>
                <a:spcPts val="2560"/>
              </a:lnSpc>
            </a:pPr>
            <a:r>
              <a:rPr lang="en-US" dirty="0">
                <a:latin typeface="Courier New" panose="02070309020205020404" pitchFamily="49" charset="0"/>
                <a:cs typeface="Courier New" panose="02070309020205020404" pitchFamily="49" charset="0"/>
              </a:rPr>
              <a:t>The 2021 expanded Child Tax Credit, now expired, benefited many more </a:t>
            </a:r>
          </a:p>
          <a:p>
            <a:pPr>
              <a:lnSpc>
                <a:spcPts val="2560"/>
              </a:lnSpc>
            </a:pPr>
            <a:r>
              <a:rPr lang="en-US" dirty="0">
                <a:latin typeface="Courier New" panose="02070309020205020404" pitchFamily="49" charset="0"/>
                <a:cs typeface="Courier New" panose="02070309020205020404" pitchFamily="49" charset="0"/>
              </a:rPr>
              <a:t>families, even those with very low incomes.</a:t>
            </a:r>
          </a:p>
        </p:txBody>
      </p:sp>
      <p:grpSp>
        <p:nvGrpSpPr>
          <p:cNvPr id="31" name="Group 30">
            <a:extLst>
              <a:ext uri="{FF2B5EF4-FFF2-40B4-BE49-F238E27FC236}">
                <a16:creationId xmlns:a16="http://schemas.microsoft.com/office/drawing/2014/main" id="{9943778B-C5E8-F4F6-E0B6-FFC8E4D50BE2}"/>
              </a:ext>
            </a:extLst>
          </p:cNvPr>
          <p:cNvGrpSpPr/>
          <p:nvPr/>
        </p:nvGrpSpPr>
        <p:grpSpPr>
          <a:xfrm>
            <a:off x="596940" y="3166430"/>
            <a:ext cx="3460938" cy="2111127"/>
            <a:chOff x="-198318" y="3331223"/>
            <a:chExt cx="4530474" cy="2763530"/>
          </a:xfrm>
        </p:grpSpPr>
        <p:pic>
          <p:nvPicPr>
            <p:cNvPr id="21" name="Graphic 20" descr="Child with balloon with solid fill">
              <a:extLst>
                <a:ext uri="{FF2B5EF4-FFF2-40B4-BE49-F238E27FC236}">
                  <a16:creationId xmlns:a16="http://schemas.microsoft.com/office/drawing/2014/main" id="{CAF73FCB-1D5E-5A0D-68C9-6AE30349C4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8318" y="3542941"/>
              <a:ext cx="2551812" cy="2551812"/>
            </a:xfrm>
            <a:prstGeom prst="rect">
              <a:avLst/>
            </a:prstGeom>
            <a:effectLst>
              <a:outerShdw blurRad="76200" dir="18900000" sy="23000" kx="-1200000" algn="bl" rotWithShape="0">
                <a:prstClr val="black">
                  <a:alpha val="10856"/>
                </a:prstClr>
              </a:outerShdw>
            </a:effectLst>
          </p:spPr>
        </p:pic>
        <p:pic>
          <p:nvPicPr>
            <p:cNvPr id="22" name="Graphic 21" descr="Child with balloon with solid fill">
              <a:extLst>
                <a:ext uri="{FF2B5EF4-FFF2-40B4-BE49-F238E27FC236}">
                  <a16:creationId xmlns:a16="http://schemas.microsoft.com/office/drawing/2014/main" id="{7D8CBEFE-196E-07A4-8601-C289401872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0605" y="3542941"/>
              <a:ext cx="2551812" cy="2551812"/>
            </a:xfrm>
            <a:prstGeom prst="rect">
              <a:avLst/>
            </a:prstGeom>
            <a:effectLst>
              <a:outerShdw blurRad="76200" dir="18900000" sy="23000" kx="-1200000" algn="bl" rotWithShape="0">
                <a:prstClr val="black">
                  <a:alpha val="10856"/>
                </a:prstClr>
              </a:outerShdw>
            </a:effectLst>
          </p:spPr>
        </p:pic>
        <p:pic>
          <p:nvPicPr>
            <p:cNvPr id="23" name="Graphic 22" descr="Child with balloon with solid fill">
              <a:extLst>
                <a:ext uri="{FF2B5EF4-FFF2-40B4-BE49-F238E27FC236}">
                  <a16:creationId xmlns:a16="http://schemas.microsoft.com/office/drawing/2014/main" id="{FC77458F-532D-56EE-FE85-76F6DFAA235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79528" y="3542941"/>
              <a:ext cx="2551812" cy="2551812"/>
            </a:xfrm>
            <a:prstGeom prst="rect">
              <a:avLst/>
            </a:prstGeom>
            <a:effectLst>
              <a:outerShdw blurRad="76200" dir="18900000" sy="23000" kx="-1200000" algn="bl" rotWithShape="0">
                <a:prstClr val="black">
                  <a:alpha val="10856"/>
                </a:prstClr>
              </a:outerShdw>
            </a:effectLst>
          </p:spPr>
        </p:pic>
        <p:sp>
          <p:nvSpPr>
            <p:cNvPr id="28" name="Freeform 27">
              <a:extLst>
                <a:ext uri="{FF2B5EF4-FFF2-40B4-BE49-F238E27FC236}">
                  <a16:creationId xmlns:a16="http://schemas.microsoft.com/office/drawing/2014/main" id="{EDBA96C3-2E19-E480-7BBF-38B7A272C01A}"/>
                </a:ext>
              </a:extLst>
            </p:cNvPr>
            <p:cNvSpPr/>
            <p:nvPr/>
          </p:nvSpPr>
          <p:spPr>
            <a:xfrm rot="154360">
              <a:off x="2868778" y="3331223"/>
              <a:ext cx="654205" cy="1367882"/>
            </a:xfrm>
            <a:custGeom>
              <a:avLst/>
              <a:gdLst>
                <a:gd name="connsiteX0" fmla="*/ 0 w 654205"/>
                <a:gd name="connsiteY0" fmla="*/ 275063 h 1367882"/>
                <a:gd name="connsiteX1" fmla="*/ 37171 w 654205"/>
                <a:gd name="connsiteY1" fmla="*/ 810322 h 1367882"/>
                <a:gd name="connsiteX2" fmla="*/ 148683 w 654205"/>
                <a:gd name="connsiteY2" fmla="*/ 1107687 h 1367882"/>
                <a:gd name="connsiteX3" fmla="*/ 223024 w 654205"/>
                <a:gd name="connsiteY3" fmla="*/ 1360448 h 1367882"/>
                <a:gd name="connsiteX4" fmla="*/ 356839 w 654205"/>
                <a:gd name="connsiteY4" fmla="*/ 1367882 h 1367882"/>
                <a:gd name="connsiteX5" fmla="*/ 512956 w 654205"/>
                <a:gd name="connsiteY5" fmla="*/ 1063082 h 1367882"/>
                <a:gd name="connsiteX6" fmla="*/ 394010 w 654205"/>
                <a:gd name="connsiteY6" fmla="*/ 788019 h 1367882"/>
                <a:gd name="connsiteX7" fmla="*/ 654205 w 654205"/>
                <a:gd name="connsiteY7" fmla="*/ 453482 h 1367882"/>
                <a:gd name="connsiteX8" fmla="*/ 431180 w 654205"/>
                <a:gd name="connsiteY8" fmla="*/ 0 h 1367882"/>
                <a:gd name="connsiteX9" fmla="*/ 7434 w 654205"/>
                <a:gd name="connsiteY9" fmla="*/ 148682 h 1367882"/>
                <a:gd name="connsiteX10" fmla="*/ 0 w 654205"/>
                <a:gd name="connsiteY10" fmla="*/ 275063 h 1367882"/>
                <a:gd name="connsiteX0" fmla="*/ 0 w 654205"/>
                <a:gd name="connsiteY0" fmla="*/ 275063 h 1367882"/>
                <a:gd name="connsiteX1" fmla="*/ 37171 w 654205"/>
                <a:gd name="connsiteY1" fmla="*/ 810322 h 1367882"/>
                <a:gd name="connsiteX2" fmla="*/ 148683 w 654205"/>
                <a:gd name="connsiteY2" fmla="*/ 1107687 h 1367882"/>
                <a:gd name="connsiteX3" fmla="*/ 223024 w 654205"/>
                <a:gd name="connsiteY3" fmla="*/ 1360448 h 1367882"/>
                <a:gd name="connsiteX4" fmla="*/ 356839 w 654205"/>
                <a:gd name="connsiteY4" fmla="*/ 1367882 h 1367882"/>
                <a:gd name="connsiteX5" fmla="*/ 512956 w 654205"/>
                <a:gd name="connsiteY5" fmla="*/ 1063082 h 1367882"/>
                <a:gd name="connsiteX6" fmla="*/ 394010 w 654205"/>
                <a:gd name="connsiteY6" fmla="*/ 788019 h 1367882"/>
                <a:gd name="connsiteX7" fmla="*/ 654205 w 654205"/>
                <a:gd name="connsiteY7" fmla="*/ 453482 h 1367882"/>
                <a:gd name="connsiteX8" fmla="*/ 431180 w 654205"/>
                <a:gd name="connsiteY8" fmla="*/ 0 h 1367882"/>
                <a:gd name="connsiteX9" fmla="*/ 7434 w 654205"/>
                <a:gd name="connsiteY9" fmla="*/ 148682 h 1367882"/>
                <a:gd name="connsiteX10" fmla="*/ 0 w 654205"/>
                <a:gd name="connsiteY10" fmla="*/ 275063 h 1367882"/>
                <a:gd name="connsiteX0" fmla="*/ 0 w 654205"/>
                <a:gd name="connsiteY0" fmla="*/ 275063 h 1367882"/>
                <a:gd name="connsiteX1" fmla="*/ 37171 w 654205"/>
                <a:gd name="connsiteY1" fmla="*/ 810322 h 1367882"/>
                <a:gd name="connsiteX2" fmla="*/ 148683 w 654205"/>
                <a:gd name="connsiteY2" fmla="*/ 1107687 h 1367882"/>
                <a:gd name="connsiteX3" fmla="*/ 223024 w 654205"/>
                <a:gd name="connsiteY3" fmla="*/ 1360448 h 1367882"/>
                <a:gd name="connsiteX4" fmla="*/ 356839 w 654205"/>
                <a:gd name="connsiteY4" fmla="*/ 1367882 h 1367882"/>
                <a:gd name="connsiteX5" fmla="*/ 512956 w 654205"/>
                <a:gd name="connsiteY5" fmla="*/ 1063082 h 1367882"/>
                <a:gd name="connsiteX6" fmla="*/ 394010 w 654205"/>
                <a:gd name="connsiteY6" fmla="*/ 788019 h 1367882"/>
                <a:gd name="connsiteX7" fmla="*/ 654205 w 654205"/>
                <a:gd name="connsiteY7" fmla="*/ 453482 h 1367882"/>
                <a:gd name="connsiteX8" fmla="*/ 431180 w 654205"/>
                <a:gd name="connsiteY8" fmla="*/ 0 h 1367882"/>
                <a:gd name="connsiteX9" fmla="*/ 7434 w 654205"/>
                <a:gd name="connsiteY9" fmla="*/ 148682 h 1367882"/>
                <a:gd name="connsiteX10" fmla="*/ 0 w 654205"/>
                <a:gd name="connsiteY10" fmla="*/ 275063 h 136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4205" h="1367882">
                  <a:moveTo>
                    <a:pt x="0" y="275063"/>
                  </a:moveTo>
                  <a:lnTo>
                    <a:pt x="37171" y="810322"/>
                  </a:lnTo>
                  <a:lnTo>
                    <a:pt x="148683" y="1107687"/>
                  </a:lnTo>
                  <a:lnTo>
                    <a:pt x="223024" y="1360448"/>
                  </a:lnTo>
                  <a:cubicBezTo>
                    <a:pt x="296204" y="1353401"/>
                    <a:pt x="312234" y="1365404"/>
                    <a:pt x="356839" y="1367882"/>
                  </a:cubicBezTo>
                  <a:cubicBezTo>
                    <a:pt x="405703" y="1294857"/>
                    <a:pt x="460917" y="1164682"/>
                    <a:pt x="512956" y="1063082"/>
                  </a:cubicBezTo>
                  <a:lnTo>
                    <a:pt x="394010" y="788019"/>
                  </a:lnTo>
                  <a:lnTo>
                    <a:pt x="654205" y="453482"/>
                  </a:lnTo>
                  <a:lnTo>
                    <a:pt x="431180" y="0"/>
                  </a:lnTo>
                  <a:lnTo>
                    <a:pt x="7434" y="148682"/>
                  </a:lnTo>
                  <a:lnTo>
                    <a:pt x="0" y="275063"/>
                  </a:lnTo>
                  <a:close/>
                </a:path>
              </a:pathLst>
            </a:custGeom>
            <a:solidFill>
              <a:srgbClr val="F7FA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Freeform 29">
              <a:extLst>
                <a:ext uri="{FF2B5EF4-FFF2-40B4-BE49-F238E27FC236}">
                  <a16:creationId xmlns:a16="http://schemas.microsoft.com/office/drawing/2014/main" id="{EC1EF277-9454-1DC6-E6F2-3EA083E3F5A5}"/>
                </a:ext>
              </a:extLst>
            </p:cNvPr>
            <p:cNvSpPr/>
            <p:nvPr/>
          </p:nvSpPr>
          <p:spPr>
            <a:xfrm>
              <a:off x="3619447" y="5321508"/>
              <a:ext cx="712709" cy="509666"/>
            </a:xfrm>
            <a:custGeom>
              <a:avLst/>
              <a:gdLst>
                <a:gd name="connsiteX0" fmla="*/ 0 w 709534"/>
                <a:gd name="connsiteY0" fmla="*/ 399738 h 509666"/>
                <a:gd name="connsiteX1" fmla="*/ 79947 w 709534"/>
                <a:gd name="connsiteY1" fmla="*/ 509666 h 509666"/>
                <a:gd name="connsiteX2" fmla="*/ 709534 w 709534"/>
                <a:gd name="connsiteY2" fmla="*/ 284813 h 509666"/>
                <a:gd name="connsiteX3" fmla="*/ 469692 w 709534"/>
                <a:gd name="connsiteY3" fmla="*/ 0 h 509666"/>
                <a:gd name="connsiteX4" fmla="*/ 64957 w 709534"/>
                <a:gd name="connsiteY4" fmla="*/ 59961 h 509666"/>
                <a:gd name="connsiteX5" fmla="*/ 0 w 709534"/>
                <a:gd name="connsiteY5" fmla="*/ 399738 h 509666"/>
                <a:gd name="connsiteX0" fmla="*/ 0 w 712709"/>
                <a:gd name="connsiteY0" fmla="*/ 402913 h 509666"/>
                <a:gd name="connsiteX1" fmla="*/ 83122 w 712709"/>
                <a:gd name="connsiteY1" fmla="*/ 509666 h 509666"/>
                <a:gd name="connsiteX2" fmla="*/ 712709 w 712709"/>
                <a:gd name="connsiteY2" fmla="*/ 284813 h 509666"/>
                <a:gd name="connsiteX3" fmla="*/ 472867 w 712709"/>
                <a:gd name="connsiteY3" fmla="*/ 0 h 509666"/>
                <a:gd name="connsiteX4" fmla="*/ 68132 w 712709"/>
                <a:gd name="connsiteY4" fmla="*/ 59961 h 509666"/>
                <a:gd name="connsiteX5" fmla="*/ 0 w 712709"/>
                <a:gd name="connsiteY5" fmla="*/ 402913 h 509666"/>
                <a:gd name="connsiteX0" fmla="*/ 0 w 712709"/>
                <a:gd name="connsiteY0" fmla="*/ 402913 h 509666"/>
                <a:gd name="connsiteX1" fmla="*/ 83122 w 712709"/>
                <a:gd name="connsiteY1" fmla="*/ 509666 h 509666"/>
                <a:gd name="connsiteX2" fmla="*/ 712709 w 712709"/>
                <a:gd name="connsiteY2" fmla="*/ 284813 h 509666"/>
                <a:gd name="connsiteX3" fmla="*/ 472867 w 712709"/>
                <a:gd name="connsiteY3" fmla="*/ 0 h 509666"/>
                <a:gd name="connsiteX4" fmla="*/ 68132 w 712709"/>
                <a:gd name="connsiteY4" fmla="*/ 59961 h 509666"/>
                <a:gd name="connsiteX5" fmla="*/ 0 w 712709"/>
                <a:gd name="connsiteY5" fmla="*/ 402913 h 509666"/>
                <a:gd name="connsiteX0" fmla="*/ 0 w 712709"/>
                <a:gd name="connsiteY0" fmla="*/ 402913 h 509666"/>
                <a:gd name="connsiteX1" fmla="*/ 83122 w 712709"/>
                <a:gd name="connsiteY1" fmla="*/ 509666 h 509666"/>
                <a:gd name="connsiteX2" fmla="*/ 712709 w 712709"/>
                <a:gd name="connsiteY2" fmla="*/ 284813 h 509666"/>
                <a:gd name="connsiteX3" fmla="*/ 472867 w 712709"/>
                <a:gd name="connsiteY3" fmla="*/ 0 h 509666"/>
                <a:gd name="connsiteX4" fmla="*/ 68132 w 712709"/>
                <a:gd name="connsiteY4" fmla="*/ 59961 h 509666"/>
                <a:gd name="connsiteX5" fmla="*/ 0 w 712709"/>
                <a:gd name="connsiteY5" fmla="*/ 402913 h 509666"/>
                <a:gd name="connsiteX0" fmla="*/ 0 w 712709"/>
                <a:gd name="connsiteY0" fmla="*/ 402913 h 509666"/>
                <a:gd name="connsiteX1" fmla="*/ 83122 w 712709"/>
                <a:gd name="connsiteY1" fmla="*/ 509666 h 509666"/>
                <a:gd name="connsiteX2" fmla="*/ 712709 w 712709"/>
                <a:gd name="connsiteY2" fmla="*/ 284813 h 509666"/>
                <a:gd name="connsiteX3" fmla="*/ 472867 w 712709"/>
                <a:gd name="connsiteY3" fmla="*/ 0 h 509666"/>
                <a:gd name="connsiteX4" fmla="*/ 68132 w 712709"/>
                <a:gd name="connsiteY4" fmla="*/ 59961 h 509666"/>
                <a:gd name="connsiteX5" fmla="*/ 0 w 712709"/>
                <a:gd name="connsiteY5" fmla="*/ 402913 h 509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709" h="509666">
                  <a:moveTo>
                    <a:pt x="0" y="402913"/>
                  </a:moveTo>
                  <a:cubicBezTo>
                    <a:pt x="97557" y="444847"/>
                    <a:pt x="87165" y="448682"/>
                    <a:pt x="83122" y="509666"/>
                  </a:cubicBezTo>
                  <a:cubicBezTo>
                    <a:pt x="305684" y="456940"/>
                    <a:pt x="502847" y="359764"/>
                    <a:pt x="712709" y="284813"/>
                  </a:cubicBezTo>
                  <a:lnTo>
                    <a:pt x="472867" y="0"/>
                  </a:lnTo>
                  <a:lnTo>
                    <a:pt x="68132" y="59961"/>
                  </a:lnTo>
                  <a:lnTo>
                    <a:pt x="0" y="402913"/>
                  </a:lnTo>
                  <a:close/>
                </a:path>
              </a:pathLst>
            </a:custGeom>
            <a:solidFill>
              <a:srgbClr val="F7FA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32" name="!!mon2">
            <a:extLst>
              <a:ext uri="{FF2B5EF4-FFF2-40B4-BE49-F238E27FC236}">
                <a16:creationId xmlns:a16="http://schemas.microsoft.com/office/drawing/2014/main" id="{D0A9027E-301C-3A21-E59B-FA5F2E490453}"/>
              </a:ext>
            </a:extLst>
          </p:cNvPr>
          <p:cNvSpPr txBox="1"/>
          <p:nvPr/>
        </p:nvSpPr>
        <p:spPr>
          <a:xfrm>
            <a:off x="231686" y="5421078"/>
            <a:ext cx="4707110" cy="1070806"/>
          </a:xfrm>
          <a:prstGeom prst="rect">
            <a:avLst/>
          </a:prstGeom>
          <a:noFill/>
        </p:spPr>
        <p:txBody>
          <a:bodyPr wrap="square">
            <a:spAutoFit/>
          </a:bodyPr>
          <a:lstStyle/>
          <a:p>
            <a:pPr>
              <a:lnSpc>
                <a:spcPts val="2620"/>
              </a:lnSpc>
            </a:pPr>
            <a:r>
              <a:rPr lang="en-US" sz="1600" spc="30" dirty="0">
                <a:solidFill>
                  <a:schemeClr val="tx1">
                    <a:lumMod val="85000"/>
                    <a:lumOff val="15000"/>
                  </a:schemeClr>
                </a:solidFill>
                <a:latin typeface="Avenir Next" panose="020B0503020202020204" pitchFamily="34" charset="0"/>
              </a:rPr>
              <a:t>Low family income left </a:t>
            </a:r>
            <a:r>
              <a:rPr lang="en-US" sz="1600" b="1" spc="30" dirty="0">
                <a:solidFill>
                  <a:srgbClr val="FF7250"/>
                </a:solidFill>
                <a:latin typeface="Avenir Next" panose="020B0503020202020204" pitchFamily="34" charset="0"/>
              </a:rPr>
              <a:t>27 million</a:t>
            </a:r>
            <a:r>
              <a:rPr lang="en-US" sz="1600" spc="30" dirty="0">
                <a:solidFill>
                  <a:schemeClr val="tx1">
                    <a:lumMod val="85000"/>
                    <a:lumOff val="15000"/>
                  </a:schemeClr>
                </a:solidFill>
                <a:latin typeface="Avenir Next" panose="020B0503020202020204" pitchFamily="34" charset="0"/>
              </a:rPr>
              <a:t> kids </a:t>
            </a:r>
          </a:p>
          <a:p>
            <a:pPr>
              <a:lnSpc>
                <a:spcPts val="2620"/>
              </a:lnSpc>
            </a:pPr>
            <a:r>
              <a:rPr lang="en-US" sz="1600" spc="30" dirty="0">
                <a:solidFill>
                  <a:schemeClr val="tx1">
                    <a:lumMod val="85000"/>
                    <a:lumOff val="15000"/>
                  </a:schemeClr>
                </a:solidFill>
                <a:latin typeface="Avenir Next" panose="020B0503020202020204" pitchFamily="34" charset="0"/>
              </a:rPr>
              <a:t>without full Child Tax Credit benefits </a:t>
            </a:r>
          </a:p>
          <a:p>
            <a:pPr>
              <a:lnSpc>
                <a:spcPts val="2620"/>
              </a:lnSpc>
            </a:pPr>
            <a:r>
              <a:rPr lang="en-US" sz="1600" spc="30" dirty="0">
                <a:solidFill>
                  <a:schemeClr val="tx1">
                    <a:lumMod val="85000"/>
                    <a:lumOff val="15000"/>
                  </a:schemeClr>
                </a:solidFill>
                <a:latin typeface="Avenir Next" panose="020B0503020202020204" pitchFamily="34" charset="0"/>
              </a:rPr>
              <a:t>before 2021, and it's happening again.</a:t>
            </a:r>
          </a:p>
        </p:txBody>
      </p:sp>
      <p:sp>
        <p:nvSpPr>
          <p:cNvPr id="19" name="Round Same Side Corner Rectangle 18">
            <a:extLst>
              <a:ext uri="{FF2B5EF4-FFF2-40B4-BE49-F238E27FC236}">
                <a16:creationId xmlns:a16="http://schemas.microsoft.com/office/drawing/2014/main" id="{B818C07B-9769-37A1-9734-FC76F9822194}"/>
              </a:ext>
            </a:extLst>
          </p:cNvPr>
          <p:cNvSpPr/>
          <p:nvPr/>
        </p:nvSpPr>
        <p:spPr>
          <a:xfrm>
            <a:off x="7223273" y="3721835"/>
            <a:ext cx="965621" cy="1783912"/>
          </a:xfrm>
          <a:prstGeom prst="round2SameRect">
            <a:avLst>
              <a:gd name="adj1" fmla="val 4667"/>
              <a:gd name="adj2" fmla="val 0"/>
            </a:avLst>
          </a:prstGeom>
          <a:solidFill>
            <a:srgbClr val="FF7250"/>
          </a:solidFill>
          <a:ln>
            <a:solidFill>
              <a:srgbClr val="C057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20" name="Round Same Side Corner Rectangle 19">
            <a:extLst>
              <a:ext uri="{FF2B5EF4-FFF2-40B4-BE49-F238E27FC236}">
                <a16:creationId xmlns:a16="http://schemas.microsoft.com/office/drawing/2014/main" id="{D10EBC4D-9981-641C-B39E-0D288AE132E2}"/>
              </a:ext>
            </a:extLst>
          </p:cNvPr>
          <p:cNvSpPr/>
          <p:nvPr/>
        </p:nvSpPr>
        <p:spPr>
          <a:xfrm>
            <a:off x="4747269" y="4110176"/>
            <a:ext cx="965621" cy="1395435"/>
          </a:xfrm>
          <a:prstGeom prst="round2SameRect">
            <a:avLst>
              <a:gd name="adj1" fmla="val 4667"/>
              <a:gd name="adj2" fmla="val 0"/>
            </a:avLst>
          </a:prstGeom>
          <a:solidFill>
            <a:srgbClr val="A6A99B"/>
          </a:solidFill>
          <a:ln>
            <a:solidFill>
              <a:srgbClr val="9396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24" name="Round Same Side Corner Rectangle 23">
            <a:extLst>
              <a:ext uri="{FF2B5EF4-FFF2-40B4-BE49-F238E27FC236}">
                <a16:creationId xmlns:a16="http://schemas.microsoft.com/office/drawing/2014/main" id="{73DA86BE-6486-C002-CC48-AD73D16F8850}"/>
              </a:ext>
            </a:extLst>
          </p:cNvPr>
          <p:cNvSpPr/>
          <p:nvPr/>
        </p:nvSpPr>
        <p:spPr>
          <a:xfrm>
            <a:off x="5985271" y="4739728"/>
            <a:ext cx="965621" cy="765883"/>
          </a:xfrm>
          <a:prstGeom prst="round2SameRect">
            <a:avLst>
              <a:gd name="adj1" fmla="val 4667"/>
              <a:gd name="adj2" fmla="val 0"/>
            </a:avLst>
          </a:prstGeom>
          <a:solidFill>
            <a:srgbClr val="CAFEFF"/>
          </a:solidFill>
          <a:ln>
            <a:solidFill>
              <a:srgbClr val="9BC3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cxnSp>
        <p:nvCxnSpPr>
          <p:cNvPr id="26" name="Straight Connector 25">
            <a:extLst>
              <a:ext uri="{FF2B5EF4-FFF2-40B4-BE49-F238E27FC236}">
                <a16:creationId xmlns:a16="http://schemas.microsoft.com/office/drawing/2014/main" id="{7B7769FC-0721-1E33-42A5-5C8DF6ADAE40}"/>
              </a:ext>
            </a:extLst>
          </p:cNvPr>
          <p:cNvCxnSpPr>
            <a:cxnSpLocks/>
          </p:cNvCxnSpPr>
          <p:nvPr/>
        </p:nvCxnSpPr>
        <p:spPr>
          <a:xfrm>
            <a:off x="4441595" y="5505611"/>
            <a:ext cx="4093468" cy="0"/>
          </a:xfrm>
          <a:prstGeom prst="line">
            <a:avLst/>
          </a:prstGeom>
          <a:ln w="12700">
            <a:solidFill>
              <a:schemeClr val="tx1">
                <a:lumMod val="95000"/>
                <a:lumOff val="5000"/>
              </a:schemeClr>
            </a:solidFill>
          </a:ln>
          <a:effectLst/>
        </p:spPr>
        <p:style>
          <a:lnRef idx="1">
            <a:schemeClr val="accent1"/>
          </a:lnRef>
          <a:fillRef idx="0">
            <a:schemeClr val="accent1"/>
          </a:fillRef>
          <a:effectRef idx="0">
            <a:schemeClr val="accent1"/>
          </a:effectRef>
          <a:fontRef idx="minor">
            <a:schemeClr val="tx1"/>
          </a:fontRef>
        </p:style>
      </p:cxnSp>
      <p:sp>
        <p:nvSpPr>
          <p:cNvPr id="29" name="!!mon2">
            <a:extLst>
              <a:ext uri="{FF2B5EF4-FFF2-40B4-BE49-F238E27FC236}">
                <a16:creationId xmlns:a16="http://schemas.microsoft.com/office/drawing/2014/main" id="{FCEBEB21-B17C-6815-FB80-618B9666226B}"/>
              </a:ext>
            </a:extLst>
          </p:cNvPr>
          <p:cNvSpPr txBox="1"/>
          <p:nvPr/>
        </p:nvSpPr>
        <p:spPr>
          <a:xfrm>
            <a:off x="4382363" y="3540934"/>
            <a:ext cx="1685622" cy="600164"/>
          </a:xfrm>
          <a:prstGeom prst="rect">
            <a:avLst/>
          </a:prstGeom>
          <a:noFill/>
        </p:spPr>
        <p:txBody>
          <a:bodyPr wrap="square">
            <a:spAutoFit/>
          </a:bodyPr>
          <a:lstStyle/>
          <a:p>
            <a:pPr algn="ctr">
              <a:lnSpc>
                <a:spcPct val="150000"/>
              </a:lnSpc>
            </a:pPr>
            <a:r>
              <a:rPr lang="en-US" sz="2400" b="1">
                <a:solidFill>
                  <a:schemeClr val="tx1">
                    <a:lumMod val="75000"/>
                    <a:lumOff val="25000"/>
                  </a:schemeClr>
                </a:solidFill>
                <a:latin typeface="Hardwick WF" pitchFamily="2" charset="0"/>
              </a:rPr>
              <a:t>9.7</a:t>
            </a:r>
            <a:r>
              <a:rPr lang="en-US" b="1">
                <a:solidFill>
                  <a:schemeClr val="tx1">
                    <a:lumMod val="75000"/>
                    <a:lumOff val="25000"/>
                  </a:schemeClr>
                </a:solidFill>
                <a:latin typeface="Hardwick WF" pitchFamily="2" charset="0"/>
              </a:rPr>
              <a:t>%</a:t>
            </a:r>
            <a:endParaRPr lang="en-US" dirty="0">
              <a:solidFill>
                <a:schemeClr val="tx1">
                  <a:lumMod val="75000"/>
                  <a:lumOff val="25000"/>
                </a:schemeClr>
              </a:solidFill>
              <a:latin typeface="Avenir Next" panose="020B0503020202020204" pitchFamily="34" charset="0"/>
            </a:endParaRPr>
          </a:p>
        </p:txBody>
      </p:sp>
      <p:sp>
        <p:nvSpPr>
          <p:cNvPr id="33" name="!!mon2">
            <a:extLst>
              <a:ext uri="{FF2B5EF4-FFF2-40B4-BE49-F238E27FC236}">
                <a16:creationId xmlns:a16="http://schemas.microsoft.com/office/drawing/2014/main" id="{A9AA651B-F683-5C1A-15EA-B4A5D61EFFA0}"/>
              </a:ext>
            </a:extLst>
          </p:cNvPr>
          <p:cNvSpPr txBox="1"/>
          <p:nvPr/>
        </p:nvSpPr>
        <p:spPr>
          <a:xfrm>
            <a:off x="5619332" y="4153849"/>
            <a:ext cx="1685622" cy="600164"/>
          </a:xfrm>
          <a:prstGeom prst="rect">
            <a:avLst/>
          </a:prstGeom>
          <a:noFill/>
        </p:spPr>
        <p:txBody>
          <a:bodyPr wrap="square">
            <a:spAutoFit/>
          </a:bodyPr>
          <a:lstStyle/>
          <a:p>
            <a:pPr algn="ctr">
              <a:lnSpc>
                <a:spcPct val="150000"/>
              </a:lnSpc>
            </a:pPr>
            <a:r>
              <a:rPr lang="en-US" sz="2400" b="1">
                <a:solidFill>
                  <a:schemeClr val="tx1">
                    <a:lumMod val="75000"/>
                    <a:lumOff val="25000"/>
                  </a:schemeClr>
                </a:solidFill>
                <a:latin typeface="Hardwick WF" pitchFamily="2" charset="0"/>
              </a:rPr>
              <a:t>5.2</a:t>
            </a:r>
            <a:r>
              <a:rPr lang="en-US" b="1">
                <a:solidFill>
                  <a:schemeClr val="tx1">
                    <a:lumMod val="75000"/>
                    <a:lumOff val="25000"/>
                  </a:schemeClr>
                </a:solidFill>
                <a:latin typeface="Hardwick WF" pitchFamily="2" charset="0"/>
              </a:rPr>
              <a:t>%</a:t>
            </a:r>
            <a:endParaRPr lang="en-US" dirty="0">
              <a:solidFill>
                <a:schemeClr val="tx1">
                  <a:lumMod val="75000"/>
                  <a:lumOff val="25000"/>
                </a:schemeClr>
              </a:solidFill>
              <a:latin typeface="Avenir Next" panose="020B0503020202020204" pitchFamily="34" charset="0"/>
            </a:endParaRPr>
          </a:p>
        </p:txBody>
      </p:sp>
      <p:sp>
        <p:nvSpPr>
          <p:cNvPr id="34" name="!!mon2">
            <a:extLst>
              <a:ext uri="{FF2B5EF4-FFF2-40B4-BE49-F238E27FC236}">
                <a16:creationId xmlns:a16="http://schemas.microsoft.com/office/drawing/2014/main" id="{961BBEC5-8282-2DE6-BBF3-DA98931D1AC5}"/>
              </a:ext>
            </a:extLst>
          </p:cNvPr>
          <p:cNvSpPr txBox="1"/>
          <p:nvPr/>
        </p:nvSpPr>
        <p:spPr>
          <a:xfrm>
            <a:off x="6875951" y="3155740"/>
            <a:ext cx="1685622" cy="600164"/>
          </a:xfrm>
          <a:prstGeom prst="rect">
            <a:avLst/>
          </a:prstGeom>
          <a:noFill/>
        </p:spPr>
        <p:txBody>
          <a:bodyPr wrap="square">
            <a:spAutoFit/>
          </a:bodyPr>
          <a:lstStyle/>
          <a:p>
            <a:pPr algn="ctr">
              <a:lnSpc>
                <a:spcPct val="150000"/>
              </a:lnSpc>
            </a:pPr>
            <a:r>
              <a:rPr lang="en-US" sz="2400" b="1">
                <a:solidFill>
                  <a:schemeClr val="tx1">
                    <a:lumMod val="75000"/>
                    <a:lumOff val="25000"/>
                  </a:schemeClr>
                </a:solidFill>
                <a:latin typeface="Hardwick WF" pitchFamily="2" charset="0"/>
              </a:rPr>
              <a:t>12.4</a:t>
            </a:r>
            <a:r>
              <a:rPr lang="en-US" b="1">
                <a:solidFill>
                  <a:schemeClr val="tx1">
                    <a:lumMod val="75000"/>
                    <a:lumOff val="25000"/>
                  </a:schemeClr>
                </a:solidFill>
                <a:latin typeface="Hardwick WF" pitchFamily="2" charset="0"/>
              </a:rPr>
              <a:t>%</a:t>
            </a:r>
            <a:endParaRPr lang="en-US" dirty="0">
              <a:solidFill>
                <a:schemeClr val="tx1">
                  <a:lumMod val="75000"/>
                  <a:lumOff val="25000"/>
                </a:schemeClr>
              </a:solidFill>
              <a:latin typeface="Avenir Next" panose="020B0503020202020204" pitchFamily="34" charset="0"/>
            </a:endParaRPr>
          </a:p>
        </p:txBody>
      </p:sp>
      <p:sp>
        <p:nvSpPr>
          <p:cNvPr id="37" name="TextBox 36">
            <a:extLst>
              <a:ext uri="{FF2B5EF4-FFF2-40B4-BE49-F238E27FC236}">
                <a16:creationId xmlns:a16="http://schemas.microsoft.com/office/drawing/2014/main" id="{59371CD8-F2D3-8BBD-A00A-E02186A1E856}"/>
              </a:ext>
            </a:extLst>
          </p:cNvPr>
          <p:cNvSpPr txBox="1"/>
          <p:nvPr/>
        </p:nvSpPr>
        <p:spPr>
          <a:xfrm>
            <a:off x="4304796" y="5640485"/>
            <a:ext cx="1840754" cy="400110"/>
          </a:xfrm>
          <a:prstGeom prst="rect">
            <a:avLst/>
          </a:prstGeom>
          <a:noFill/>
        </p:spPr>
        <p:txBody>
          <a:bodyPr wrap="square">
            <a:spAutoFit/>
          </a:bodyPr>
          <a:lstStyle/>
          <a:p>
            <a:pPr algn="ctr"/>
            <a:r>
              <a:rPr lang="en-US" sz="2000" b="1" dirty="0">
                <a:solidFill>
                  <a:schemeClr val="bg2">
                    <a:lumMod val="25000"/>
                  </a:schemeClr>
                </a:solidFill>
                <a:latin typeface="Avenir Next Demi Bold" panose="020B0503020202020204" pitchFamily="34" charset="0"/>
              </a:rPr>
              <a:t>2020</a:t>
            </a:r>
          </a:p>
        </p:txBody>
      </p:sp>
      <p:sp>
        <p:nvSpPr>
          <p:cNvPr id="38" name="TextBox 37">
            <a:extLst>
              <a:ext uri="{FF2B5EF4-FFF2-40B4-BE49-F238E27FC236}">
                <a16:creationId xmlns:a16="http://schemas.microsoft.com/office/drawing/2014/main" id="{FA4069A4-A81A-1C68-3C71-FC5765F973E0}"/>
              </a:ext>
            </a:extLst>
          </p:cNvPr>
          <p:cNvSpPr txBox="1"/>
          <p:nvPr/>
        </p:nvSpPr>
        <p:spPr>
          <a:xfrm>
            <a:off x="5541765" y="5640485"/>
            <a:ext cx="1840754" cy="400110"/>
          </a:xfrm>
          <a:prstGeom prst="rect">
            <a:avLst/>
          </a:prstGeom>
          <a:noFill/>
        </p:spPr>
        <p:txBody>
          <a:bodyPr wrap="square">
            <a:spAutoFit/>
          </a:bodyPr>
          <a:lstStyle/>
          <a:p>
            <a:pPr algn="ctr"/>
            <a:r>
              <a:rPr lang="en-US" sz="2000" b="1" dirty="0">
                <a:solidFill>
                  <a:schemeClr val="bg2">
                    <a:lumMod val="25000"/>
                  </a:schemeClr>
                </a:solidFill>
                <a:latin typeface="Avenir Next Demi Bold" panose="020B0503020202020204" pitchFamily="34" charset="0"/>
              </a:rPr>
              <a:t>2021</a:t>
            </a:r>
          </a:p>
        </p:txBody>
      </p:sp>
      <p:sp>
        <p:nvSpPr>
          <p:cNvPr id="39" name="TextBox 38">
            <a:extLst>
              <a:ext uri="{FF2B5EF4-FFF2-40B4-BE49-F238E27FC236}">
                <a16:creationId xmlns:a16="http://schemas.microsoft.com/office/drawing/2014/main" id="{B661B4A4-7015-22DB-2791-3125678F518E}"/>
              </a:ext>
            </a:extLst>
          </p:cNvPr>
          <p:cNvSpPr txBox="1"/>
          <p:nvPr/>
        </p:nvSpPr>
        <p:spPr>
          <a:xfrm>
            <a:off x="6798385" y="5640485"/>
            <a:ext cx="1840754" cy="400110"/>
          </a:xfrm>
          <a:prstGeom prst="rect">
            <a:avLst/>
          </a:prstGeom>
          <a:noFill/>
        </p:spPr>
        <p:txBody>
          <a:bodyPr wrap="square">
            <a:spAutoFit/>
          </a:bodyPr>
          <a:lstStyle/>
          <a:p>
            <a:pPr algn="ctr"/>
            <a:r>
              <a:rPr lang="en-US" sz="2000" b="1" dirty="0">
                <a:solidFill>
                  <a:schemeClr val="bg2">
                    <a:lumMod val="25000"/>
                  </a:schemeClr>
                </a:solidFill>
                <a:latin typeface="Avenir Next Demi Bold" panose="020B0503020202020204" pitchFamily="34" charset="0"/>
              </a:rPr>
              <a:t>2022</a:t>
            </a:r>
          </a:p>
        </p:txBody>
      </p:sp>
      <p:grpSp>
        <p:nvGrpSpPr>
          <p:cNvPr id="65" name="Group 64">
            <a:extLst>
              <a:ext uri="{FF2B5EF4-FFF2-40B4-BE49-F238E27FC236}">
                <a16:creationId xmlns:a16="http://schemas.microsoft.com/office/drawing/2014/main" id="{81AA4E9F-77B3-E457-ACC0-6FF015B3C83C}"/>
              </a:ext>
            </a:extLst>
          </p:cNvPr>
          <p:cNvGrpSpPr/>
          <p:nvPr/>
        </p:nvGrpSpPr>
        <p:grpSpPr>
          <a:xfrm>
            <a:off x="8820259" y="3779209"/>
            <a:ext cx="4100128" cy="1863110"/>
            <a:chOff x="8824085" y="3931681"/>
            <a:chExt cx="4100128" cy="1863110"/>
          </a:xfrm>
        </p:grpSpPr>
        <p:sp>
          <p:nvSpPr>
            <p:cNvPr id="55" name="Rounded Rectangle 54">
              <a:extLst>
                <a:ext uri="{FF2B5EF4-FFF2-40B4-BE49-F238E27FC236}">
                  <a16:creationId xmlns:a16="http://schemas.microsoft.com/office/drawing/2014/main" id="{FD4BDE1A-1423-7ECC-2249-075636CC2782}"/>
                </a:ext>
              </a:extLst>
            </p:cNvPr>
            <p:cNvSpPr/>
            <p:nvPr/>
          </p:nvSpPr>
          <p:spPr>
            <a:xfrm>
              <a:off x="9189346" y="3944384"/>
              <a:ext cx="2575602" cy="417959"/>
            </a:xfrm>
            <a:prstGeom prst="roundRect">
              <a:avLst>
                <a:gd name="adj" fmla="val 8853"/>
              </a:avLst>
            </a:prstGeom>
            <a:solidFill>
              <a:srgbClr val="CAFEFF"/>
            </a:solidFill>
            <a:ln>
              <a:solidFill>
                <a:srgbClr val="9BC3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3" name="!!mon2">
              <a:extLst>
                <a:ext uri="{FF2B5EF4-FFF2-40B4-BE49-F238E27FC236}">
                  <a16:creationId xmlns:a16="http://schemas.microsoft.com/office/drawing/2014/main" id="{2C83A85E-F2C8-31BF-5F2E-88ED44905611}"/>
                </a:ext>
              </a:extLst>
            </p:cNvPr>
            <p:cNvSpPr txBox="1"/>
            <p:nvPr/>
          </p:nvSpPr>
          <p:spPr>
            <a:xfrm>
              <a:off x="8824085" y="3931681"/>
              <a:ext cx="3295603" cy="403957"/>
            </a:xfrm>
            <a:prstGeom prst="rect">
              <a:avLst/>
            </a:prstGeom>
            <a:noFill/>
          </p:spPr>
          <p:txBody>
            <a:bodyPr wrap="square">
              <a:spAutoFit/>
            </a:bodyPr>
            <a:lstStyle/>
            <a:p>
              <a:pPr algn="ctr">
                <a:lnSpc>
                  <a:spcPts val="2620"/>
                </a:lnSpc>
              </a:pPr>
              <a:r>
                <a:rPr lang="en-US" sz="1600" b="1" dirty="0">
                  <a:solidFill>
                    <a:schemeClr val="tx1">
                      <a:lumMod val="85000"/>
                      <a:lumOff val="15000"/>
                    </a:schemeClr>
                  </a:solidFill>
                  <a:latin typeface="Avenir Next Demi Bold" panose="020B0503020202020204" pitchFamily="34" charset="0"/>
                </a:rPr>
                <a:t>July – December 2021</a:t>
              </a:r>
            </a:p>
          </p:txBody>
        </p:sp>
        <p:sp>
          <p:nvSpPr>
            <p:cNvPr id="54" name="!!mon2">
              <a:extLst>
                <a:ext uri="{FF2B5EF4-FFF2-40B4-BE49-F238E27FC236}">
                  <a16:creationId xmlns:a16="http://schemas.microsoft.com/office/drawing/2014/main" id="{D55F59C4-CA3D-C476-8526-ED3A1BAB523D}"/>
                </a:ext>
              </a:extLst>
            </p:cNvPr>
            <p:cNvSpPr txBox="1"/>
            <p:nvPr/>
          </p:nvSpPr>
          <p:spPr>
            <a:xfrm>
              <a:off x="8984486" y="4398255"/>
              <a:ext cx="3939727" cy="1396536"/>
            </a:xfrm>
            <a:prstGeom prst="rect">
              <a:avLst/>
            </a:prstGeom>
            <a:noFill/>
          </p:spPr>
          <p:txBody>
            <a:bodyPr wrap="square">
              <a:spAutoFit/>
            </a:bodyPr>
            <a:lstStyle/>
            <a:p>
              <a:pPr marL="285750" indent="-285750">
                <a:lnSpc>
                  <a:spcPts val="2620"/>
                </a:lnSpc>
                <a:buFont typeface="Arial" panose="020B0604020202020204" pitchFamily="34" charset="0"/>
                <a:buChar char="•"/>
              </a:pPr>
              <a:r>
                <a:rPr lang="en-US" sz="1400" dirty="0">
                  <a:solidFill>
                    <a:schemeClr val="tx1">
                      <a:lumMod val="85000"/>
                      <a:lumOff val="15000"/>
                    </a:schemeClr>
                  </a:solidFill>
                  <a:latin typeface="Avenir Next" panose="020B0503020202020204" pitchFamily="34" charset="0"/>
                </a:rPr>
                <a:t>$ amount increased per child</a:t>
              </a:r>
            </a:p>
            <a:p>
              <a:pPr marL="285750" indent="-285750">
                <a:lnSpc>
                  <a:spcPts val="2620"/>
                </a:lnSpc>
                <a:buFont typeface="Arial" panose="020B0604020202020204" pitchFamily="34" charset="0"/>
                <a:buChar char="•"/>
              </a:pPr>
              <a:r>
                <a:rPr lang="en-US" sz="1400" dirty="0">
                  <a:solidFill>
                    <a:schemeClr val="tx1">
                      <a:lumMod val="85000"/>
                      <a:lumOff val="15000"/>
                    </a:schemeClr>
                  </a:solidFill>
                  <a:latin typeface="Avenir Next" panose="020B0503020202020204" pitchFamily="34" charset="0"/>
                </a:rPr>
                <a:t>Full credit even if no income</a:t>
              </a:r>
            </a:p>
            <a:p>
              <a:pPr marL="285750" indent="-285750">
                <a:lnSpc>
                  <a:spcPts val="2620"/>
                </a:lnSpc>
                <a:buFont typeface="Arial" panose="020B0604020202020204" pitchFamily="34" charset="0"/>
                <a:buChar char="•"/>
              </a:pPr>
              <a:r>
                <a:rPr lang="en-US" sz="1400" dirty="0">
                  <a:solidFill>
                    <a:schemeClr val="tx1">
                      <a:lumMod val="85000"/>
                      <a:lumOff val="15000"/>
                    </a:schemeClr>
                  </a:solidFill>
                  <a:latin typeface="Avenir Next" panose="020B0503020202020204" pitchFamily="34" charset="0"/>
                </a:rPr>
                <a:t>Payments monthly, not yearly</a:t>
              </a:r>
            </a:p>
            <a:p>
              <a:pPr marL="285750" indent="-285750">
                <a:lnSpc>
                  <a:spcPts val="2620"/>
                </a:lnSpc>
                <a:buFont typeface="Arial" panose="020B0604020202020204" pitchFamily="34" charset="0"/>
                <a:buChar char="•"/>
              </a:pPr>
              <a:r>
                <a:rPr lang="en-US" sz="1400" dirty="0">
                  <a:solidFill>
                    <a:schemeClr val="tx1">
                      <a:lumMod val="85000"/>
                      <a:lumOff val="15000"/>
                    </a:schemeClr>
                  </a:solidFill>
                  <a:latin typeface="Avenir Next" panose="020B0503020202020204" pitchFamily="34" charset="0"/>
                </a:rPr>
                <a:t>Higher phase-out thresholds</a:t>
              </a:r>
            </a:p>
          </p:txBody>
        </p:sp>
      </p:grpSp>
      <p:sp>
        <p:nvSpPr>
          <p:cNvPr id="66" name="!!mon2">
            <a:extLst>
              <a:ext uri="{FF2B5EF4-FFF2-40B4-BE49-F238E27FC236}">
                <a16:creationId xmlns:a16="http://schemas.microsoft.com/office/drawing/2014/main" id="{30E7EE1E-6EA6-E304-7FD4-EE0819C24407}"/>
              </a:ext>
            </a:extLst>
          </p:cNvPr>
          <p:cNvSpPr txBox="1"/>
          <p:nvPr/>
        </p:nvSpPr>
        <p:spPr>
          <a:xfrm>
            <a:off x="4549190" y="6081087"/>
            <a:ext cx="3825904" cy="403957"/>
          </a:xfrm>
          <a:prstGeom prst="rect">
            <a:avLst/>
          </a:prstGeom>
          <a:noFill/>
        </p:spPr>
        <p:txBody>
          <a:bodyPr wrap="square">
            <a:spAutoFit/>
          </a:bodyPr>
          <a:lstStyle/>
          <a:p>
            <a:pPr algn="ctr">
              <a:lnSpc>
                <a:spcPts val="2620"/>
              </a:lnSpc>
            </a:pPr>
            <a:r>
              <a:rPr lang="en-US" sz="1600" dirty="0">
                <a:solidFill>
                  <a:schemeClr val="tx1">
                    <a:lumMod val="85000"/>
                    <a:lumOff val="15000"/>
                  </a:schemeClr>
                </a:solidFill>
                <a:latin typeface="Avenir Next" panose="020B0503020202020204" pitchFamily="34" charset="0"/>
              </a:rPr>
              <a:t>Annual SPM Child Poverty Rate</a:t>
            </a:r>
          </a:p>
        </p:txBody>
      </p:sp>
      <p:sp>
        <p:nvSpPr>
          <p:cNvPr id="2" name="TextBox 1">
            <a:extLst>
              <a:ext uri="{FF2B5EF4-FFF2-40B4-BE49-F238E27FC236}">
                <a16:creationId xmlns:a16="http://schemas.microsoft.com/office/drawing/2014/main" id="{5C46E0B3-E566-C253-1FB6-629096905A74}"/>
              </a:ext>
            </a:extLst>
          </p:cNvPr>
          <p:cNvSpPr txBox="1"/>
          <p:nvPr/>
        </p:nvSpPr>
        <p:spPr>
          <a:xfrm>
            <a:off x="207222" y="6491884"/>
            <a:ext cx="1347344" cy="276999"/>
          </a:xfrm>
          <a:prstGeom prst="rect">
            <a:avLst/>
          </a:prstGeom>
          <a:noFill/>
        </p:spPr>
        <p:txBody>
          <a:bodyPr wrap="square" rtlCol="0">
            <a:spAutoFit/>
          </a:bodyPr>
          <a:lstStyle/>
          <a:p>
            <a:r>
              <a:rPr lang="en-US" sz="1200" i="1" dirty="0">
                <a:solidFill>
                  <a:srgbClr val="C1C4B1"/>
                </a:solidFill>
                <a:latin typeface="Avenir Next Condensed" panose="020B0506020202020204" pitchFamily="34" charset="0"/>
              </a:rPr>
              <a:t>Ref. 1</a:t>
            </a:r>
          </a:p>
        </p:txBody>
      </p:sp>
      <p:sp>
        <p:nvSpPr>
          <p:cNvPr id="4" name="TextBox 3">
            <a:extLst>
              <a:ext uri="{FF2B5EF4-FFF2-40B4-BE49-F238E27FC236}">
                <a16:creationId xmlns:a16="http://schemas.microsoft.com/office/drawing/2014/main" id="{C7D6421C-ED58-41CF-7DB4-A2B05CCDD704}"/>
              </a:ext>
            </a:extLst>
          </p:cNvPr>
          <p:cNvSpPr txBox="1"/>
          <p:nvPr/>
        </p:nvSpPr>
        <p:spPr>
          <a:xfrm>
            <a:off x="4911500" y="6491884"/>
            <a:ext cx="1347344" cy="276999"/>
          </a:xfrm>
          <a:prstGeom prst="rect">
            <a:avLst/>
          </a:prstGeom>
          <a:noFill/>
        </p:spPr>
        <p:txBody>
          <a:bodyPr wrap="square" rtlCol="0">
            <a:spAutoFit/>
          </a:bodyPr>
          <a:lstStyle/>
          <a:p>
            <a:r>
              <a:rPr lang="en-US" sz="1200" i="1" dirty="0">
                <a:solidFill>
                  <a:srgbClr val="C1C4B1"/>
                </a:solidFill>
                <a:latin typeface="Avenir Next Condensed" panose="020B0506020202020204" pitchFamily="34" charset="0"/>
              </a:rPr>
              <a:t>Ref. 2</a:t>
            </a:r>
          </a:p>
        </p:txBody>
      </p:sp>
      <p:sp>
        <p:nvSpPr>
          <p:cNvPr id="5" name="TextBox 4">
            <a:extLst>
              <a:ext uri="{FF2B5EF4-FFF2-40B4-BE49-F238E27FC236}">
                <a16:creationId xmlns:a16="http://schemas.microsoft.com/office/drawing/2014/main" id="{D859695B-4AF4-884A-8268-1E977EF26AE2}"/>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rgbClr val="C8D4C6"/>
                </a:solidFill>
                <a:effectLst/>
                <a:latin typeface="Roboto" panose="02000000000000000000" pitchFamily="2" charset="0"/>
              </a:rPr>
              <a:t>©</a:t>
            </a:r>
            <a:r>
              <a:rPr lang="en-US" sz="1200" b="0" i="1" dirty="0">
                <a:solidFill>
                  <a:srgbClr val="C8D4C6"/>
                </a:solidFill>
                <a:effectLst/>
                <a:latin typeface="Avenir Next Condensed" panose="020B0506020202020204" pitchFamily="34" charset="0"/>
              </a:rPr>
              <a:t> </a:t>
            </a:r>
            <a:r>
              <a:rPr lang="en-US" sz="1200" b="0" dirty="0">
                <a:solidFill>
                  <a:srgbClr val="C8D4C6"/>
                </a:solidFill>
                <a:effectLst/>
                <a:latin typeface="Avenir Next Condensed" panose="020B0506020202020204" pitchFamily="34" charset="0"/>
              </a:rPr>
              <a:t>Matthe</a:t>
            </a:r>
            <a:r>
              <a:rPr lang="en-US" sz="1200" dirty="0">
                <a:solidFill>
                  <a:srgbClr val="C8D4C6"/>
                </a:solidFill>
                <a:latin typeface="Avenir Next Condensed" panose="020B0506020202020204" pitchFamily="34" charset="0"/>
              </a:rPr>
              <a:t>w Desmond, </a:t>
            </a:r>
            <a:r>
              <a:rPr lang="en-US" sz="1200" i="1" dirty="0">
                <a:solidFill>
                  <a:srgbClr val="C8D4C6"/>
                </a:solidFill>
                <a:latin typeface="Avenir Next Condensed" panose="020B0506020202020204" pitchFamily="34" charset="0"/>
              </a:rPr>
              <a:t>Poverty, by America</a:t>
            </a:r>
          </a:p>
        </p:txBody>
      </p:sp>
    </p:spTree>
    <p:extLst>
      <p:ext uri="{BB962C8B-B14F-4D97-AF65-F5344CB8AC3E}">
        <p14:creationId xmlns:p14="http://schemas.microsoft.com/office/powerpoint/2010/main" val="1956237587"/>
      </p:ext>
    </p:extLst>
  </p:cSld>
  <p:clrMapOvr>
    <a:masterClrMapping/>
  </p:clrMapOvr>
  <p:transition spd="med">
    <p:fade thruBlk="1"/>
  </p:transition>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7F9E3"/>
        </a:solidFill>
        <a:effectLst/>
      </p:bgPr>
    </p:bg>
    <p:spTree>
      <p:nvGrpSpPr>
        <p:cNvPr id="1" name="">
          <a:extLst>
            <a:ext uri="{FF2B5EF4-FFF2-40B4-BE49-F238E27FC236}">
              <a16:creationId xmlns:a16="http://schemas.microsoft.com/office/drawing/2014/main" id="{1CA2224E-66DF-FBA8-EC38-8A82B16CD7D4}"/>
            </a:ext>
          </a:extLst>
        </p:cNvPr>
        <p:cNvGrpSpPr/>
        <p:nvPr/>
      </p:nvGrpSpPr>
      <p:grpSpPr>
        <a:xfrm>
          <a:off x="0" y="0"/>
          <a:ext cx="0" cy="0"/>
          <a:chOff x="0" y="0"/>
          <a:chExt cx="0" cy="0"/>
        </a:xfrm>
      </p:grpSpPr>
      <p:sp>
        <p:nvSpPr>
          <p:cNvPr id="24" name="Rounded Rectangle 23">
            <a:extLst>
              <a:ext uri="{FF2B5EF4-FFF2-40B4-BE49-F238E27FC236}">
                <a16:creationId xmlns:a16="http://schemas.microsoft.com/office/drawing/2014/main" id="{FC7A7A17-77FC-8183-05FA-A51FA15CE91B}"/>
              </a:ext>
            </a:extLst>
          </p:cNvPr>
          <p:cNvSpPr/>
          <p:nvPr/>
        </p:nvSpPr>
        <p:spPr>
          <a:xfrm>
            <a:off x="274320" y="2769902"/>
            <a:ext cx="7234395" cy="3773929"/>
          </a:xfrm>
          <a:prstGeom prst="roundRect">
            <a:avLst>
              <a:gd name="adj" fmla="val 613"/>
            </a:avLst>
          </a:prstGeom>
          <a:solidFill>
            <a:srgbClr val="E5EAD6"/>
          </a:solidFill>
          <a:ln w="28575" cmpd="sng">
            <a:solidFill>
              <a:srgbClr val="DFE3D0"/>
            </a:solidFill>
          </a:ln>
          <a:effectLst>
            <a:outerShdw blurRad="50800" dist="38100" dir="2700000" sx="96034" sy="96034" algn="tl"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a:extLst>
              <a:ext uri="{FF2B5EF4-FFF2-40B4-BE49-F238E27FC236}">
                <a16:creationId xmlns:a16="http://schemas.microsoft.com/office/drawing/2014/main" id="{5BEE8768-DB1F-DC01-9B7C-0A0EB784BFCA}"/>
              </a:ext>
            </a:extLst>
          </p:cNvPr>
          <p:cNvSpPr/>
          <p:nvPr/>
        </p:nvSpPr>
        <p:spPr>
          <a:xfrm>
            <a:off x="1973865" y="263370"/>
            <a:ext cx="8115015" cy="733111"/>
          </a:xfrm>
          <a:prstGeom prst="roundRect">
            <a:avLst>
              <a:gd name="adj" fmla="val 5399"/>
            </a:avLst>
          </a:prstGeom>
          <a:solidFill>
            <a:srgbClr val="E5EAD6"/>
          </a:solidFill>
          <a:ln w="28575">
            <a:solidFill>
              <a:srgbClr val="DFE3D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81A4C772-FC9F-1055-DFA1-7AFD8E88E39B}"/>
              </a:ext>
            </a:extLst>
          </p:cNvPr>
          <p:cNvSpPr txBox="1"/>
          <p:nvPr/>
        </p:nvSpPr>
        <p:spPr>
          <a:xfrm>
            <a:off x="418030" y="383885"/>
            <a:ext cx="11355936" cy="584775"/>
          </a:xfrm>
          <a:prstGeom prst="rect">
            <a:avLst/>
          </a:prstGeom>
          <a:noFill/>
        </p:spPr>
        <p:txBody>
          <a:bodyPr wrap="square" rtlCol="0">
            <a:spAutoFit/>
          </a:bodyPr>
          <a:lstStyle/>
          <a:p>
            <a:pPr algn="ctr"/>
            <a:r>
              <a:rPr lang="en-US" sz="3200" spc="40">
                <a:solidFill>
                  <a:schemeClr val="tx1">
                    <a:lumMod val="85000"/>
                    <a:lumOff val="15000"/>
                  </a:schemeClr>
                </a:solidFill>
                <a:latin typeface="Hardwick WF" pitchFamily="2" charset="0"/>
              </a:rPr>
              <a:t>PROVIDE MORE RENTAL ASSISTANCE</a:t>
            </a:r>
            <a:endParaRPr lang="en-US" sz="3200" spc="40" dirty="0">
              <a:solidFill>
                <a:schemeClr val="tx1">
                  <a:lumMod val="85000"/>
                  <a:lumOff val="15000"/>
                </a:schemeClr>
              </a:solidFill>
              <a:latin typeface="Hardwick WF" pitchFamily="2" charset="0"/>
            </a:endParaRPr>
          </a:p>
        </p:txBody>
      </p:sp>
      <p:grpSp>
        <p:nvGrpSpPr>
          <p:cNvPr id="42" name="Group 41">
            <a:extLst>
              <a:ext uri="{FF2B5EF4-FFF2-40B4-BE49-F238E27FC236}">
                <a16:creationId xmlns:a16="http://schemas.microsoft.com/office/drawing/2014/main" id="{21AD9280-6A48-E2C4-EF45-0119CA87D981}"/>
              </a:ext>
            </a:extLst>
          </p:cNvPr>
          <p:cNvGrpSpPr/>
          <p:nvPr/>
        </p:nvGrpSpPr>
        <p:grpSpPr>
          <a:xfrm>
            <a:off x="1636061" y="981283"/>
            <a:ext cx="8919877" cy="1141919"/>
            <a:chOff x="1305731" y="996479"/>
            <a:chExt cx="9572476" cy="785318"/>
          </a:xfrm>
        </p:grpSpPr>
        <p:sp>
          <p:nvSpPr>
            <p:cNvPr id="7" name="Octagon 6">
              <a:extLst>
                <a:ext uri="{FF2B5EF4-FFF2-40B4-BE49-F238E27FC236}">
                  <a16:creationId xmlns:a16="http://schemas.microsoft.com/office/drawing/2014/main" id="{2FD01AEB-BD6D-6A2E-6D44-5E97C02C7728}"/>
                </a:ext>
              </a:extLst>
            </p:cNvPr>
            <p:cNvSpPr/>
            <p:nvPr/>
          </p:nvSpPr>
          <p:spPr>
            <a:xfrm>
              <a:off x="1305731" y="996479"/>
              <a:ext cx="9572476" cy="785318"/>
            </a:xfrm>
            <a:prstGeom prst="octagon">
              <a:avLst/>
            </a:prstGeom>
            <a:solidFill>
              <a:srgbClr val="9DC485"/>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ctagon 7">
              <a:extLst>
                <a:ext uri="{FF2B5EF4-FFF2-40B4-BE49-F238E27FC236}">
                  <a16:creationId xmlns:a16="http://schemas.microsoft.com/office/drawing/2014/main" id="{CEF34A7D-25B2-F735-1B7E-84634868454D}"/>
                </a:ext>
              </a:extLst>
            </p:cNvPr>
            <p:cNvSpPr/>
            <p:nvPr/>
          </p:nvSpPr>
          <p:spPr>
            <a:xfrm>
              <a:off x="1418469" y="1083956"/>
              <a:ext cx="9390303" cy="606617"/>
            </a:xfrm>
            <a:prstGeom prst="octagon">
              <a:avLst/>
            </a:prstGeom>
            <a:solidFill>
              <a:schemeClr val="accent6">
                <a:lumMod val="60000"/>
                <a:lumOff val="40000"/>
              </a:schemeClr>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3" name="Group 42">
            <a:extLst>
              <a:ext uri="{FF2B5EF4-FFF2-40B4-BE49-F238E27FC236}">
                <a16:creationId xmlns:a16="http://schemas.microsoft.com/office/drawing/2014/main" id="{CF360920-DC47-8461-7330-4AF24003DC64}"/>
              </a:ext>
            </a:extLst>
          </p:cNvPr>
          <p:cNvGrpSpPr/>
          <p:nvPr/>
        </p:nvGrpSpPr>
        <p:grpSpPr>
          <a:xfrm>
            <a:off x="2294137" y="1013666"/>
            <a:ext cx="1139755" cy="1074227"/>
            <a:chOff x="1349090" y="1014346"/>
            <a:chExt cx="886592" cy="785318"/>
          </a:xfrm>
        </p:grpSpPr>
        <p:pic>
          <p:nvPicPr>
            <p:cNvPr id="9" name="Graphic 8" descr="Key with solid fill">
              <a:extLst>
                <a:ext uri="{FF2B5EF4-FFF2-40B4-BE49-F238E27FC236}">
                  <a16:creationId xmlns:a16="http://schemas.microsoft.com/office/drawing/2014/main" id="{929C04CC-8889-B637-AE52-A2EB553469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49090" y="1014346"/>
              <a:ext cx="886592" cy="785318"/>
            </a:xfrm>
            <a:prstGeom prst="rect">
              <a:avLst/>
            </a:prstGeom>
          </p:spPr>
        </p:pic>
        <p:sp>
          <p:nvSpPr>
            <p:cNvPr id="11" name="Snip Same Side Corner Rectangle 10">
              <a:extLst>
                <a:ext uri="{FF2B5EF4-FFF2-40B4-BE49-F238E27FC236}">
                  <a16:creationId xmlns:a16="http://schemas.microsoft.com/office/drawing/2014/main" id="{03246DA9-66F2-2F5D-DC29-D544ECE4D455}"/>
                </a:ext>
              </a:extLst>
            </p:cNvPr>
            <p:cNvSpPr/>
            <p:nvPr/>
          </p:nvSpPr>
          <p:spPr>
            <a:xfrm rot="16200000">
              <a:off x="1387043" y="1208950"/>
              <a:ext cx="372568" cy="414796"/>
            </a:xfrm>
            <a:prstGeom prst="snip2SameRect">
              <a:avLst>
                <a:gd name="adj1" fmla="val 21679"/>
                <a:gd name="adj2" fmla="val 3659"/>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a:extLst>
                <a:ext uri="{FF2B5EF4-FFF2-40B4-BE49-F238E27FC236}">
                  <a16:creationId xmlns:a16="http://schemas.microsoft.com/office/drawing/2014/main" id="{744F7B12-C77E-227B-3BB4-3ABAEFEDB19F}"/>
                </a:ext>
              </a:extLst>
            </p:cNvPr>
            <p:cNvSpPr/>
            <p:nvPr/>
          </p:nvSpPr>
          <p:spPr>
            <a:xfrm>
              <a:off x="1486180" y="1370395"/>
              <a:ext cx="66096" cy="93457"/>
            </a:xfrm>
            <a:prstGeom prst="round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C24E5E53-01DD-B00A-8AE2-D19E7EF9ABC3}"/>
              </a:ext>
            </a:extLst>
          </p:cNvPr>
          <p:cNvSpPr txBox="1"/>
          <p:nvPr/>
        </p:nvSpPr>
        <p:spPr>
          <a:xfrm>
            <a:off x="3486417" y="1161923"/>
            <a:ext cx="7331628" cy="773738"/>
          </a:xfrm>
          <a:prstGeom prst="rect">
            <a:avLst/>
          </a:prstGeom>
          <a:noFill/>
        </p:spPr>
        <p:txBody>
          <a:bodyPr wrap="square" rtlCol="0">
            <a:spAutoFit/>
          </a:bodyPr>
          <a:lstStyle/>
          <a:p>
            <a:pPr>
              <a:lnSpc>
                <a:spcPts val="2700"/>
              </a:lnSpc>
            </a:pPr>
            <a:r>
              <a:rPr lang="en-US" dirty="0">
                <a:solidFill>
                  <a:srgbClr val="2E481D"/>
                </a:solidFill>
                <a:latin typeface="Avenir Medium" panose="02000503020000020003" pitchFamily="2" charset="0"/>
              </a:rPr>
              <a:t>Rental assistance helps low-income families with housing </a:t>
            </a:r>
          </a:p>
          <a:p>
            <a:pPr>
              <a:lnSpc>
                <a:spcPts val="2700"/>
              </a:lnSpc>
            </a:pPr>
            <a:r>
              <a:rPr lang="en-US" dirty="0">
                <a:solidFill>
                  <a:srgbClr val="2E481D"/>
                </a:solidFill>
                <a:latin typeface="Avenir Medium" panose="02000503020000020003" pitchFamily="2" charset="0"/>
              </a:rPr>
              <a:t>while tax breaks further enrich already wealthy homeowners.</a:t>
            </a:r>
          </a:p>
        </p:txBody>
      </p:sp>
      <p:cxnSp>
        <p:nvCxnSpPr>
          <p:cNvPr id="3" name="Straight Connector 2">
            <a:extLst>
              <a:ext uri="{FF2B5EF4-FFF2-40B4-BE49-F238E27FC236}">
                <a16:creationId xmlns:a16="http://schemas.microsoft.com/office/drawing/2014/main" id="{107243A7-CB56-4B2B-001B-9CBD66CA3F59}"/>
              </a:ext>
            </a:extLst>
          </p:cNvPr>
          <p:cNvCxnSpPr>
            <a:cxnSpLocks/>
          </p:cNvCxnSpPr>
          <p:nvPr/>
        </p:nvCxnSpPr>
        <p:spPr>
          <a:xfrm flipV="1">
            <a:off x="1339223" y="3161231"/>
            <a:ext cx="0" cy="540629"/>
          </a:xfrm>
          <a:prstGeom prst="line">
            <a:avLst/>
          </a:prstGeom>
          <a:ln w="5715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535589A-3724-9628-ACDB-93098C2F8A58}"/>
              </a:ext>
            </a:extLst>
          </p:cNvPr>
          <p:cNvSpPr txBox="1"/>
          <p:nvPr/>
        </p:nvSpPr>
        <p:spPr>
          <a:xfrm>
            <a:off x="1459250" y="3121736"/>
            <a:ext cx="5749141" cy="647613"/>
          </a:xfrm>
          <a:prstGeom prst="rect">
            <a:avLst/>
          </a:prstGeom>
          <a:noFill/>
        </p:spPr>
        <p:txBody>
          <a:bodyPr wrap="square" rtlCol="0">
            <a:spAutoFit/>
          </a:bodyPr>
          <a:lstStyle/>
          <a:p>
            <a:pPr>
              <a:lnSpc>
                <a:spcPts val="2220"/>
              </a:lnSpc>
            </a:pPr>
            <a:r>
              <a:rPr lang="en-US" sz="1600" dirty="0">
                <a:latin typeface="Courier New" panose="02070309020205020404" pitchFamily="49" charset="0"/>
                <a:cs typeface="Courier New" panose="02070309020205020404" pitchFamily="49" charset="0"/>
              </a:rPr>
              <a:t>A federal initiative to help low-income renters avoid eviction during COVID-19</a:t>
            </a:r>
          </a:p>
        </p:txBody>
      </p:sp>
      <p:sp>
        <p:nvSpPr>
          <p:cNvPr id="22" name="TextBox 21">
            <a:extLst>
              <a:ext uri="{FF2B5EF4-FFF2-40B4-BE49-F238E27FC236}">
                <a16:creationId xmlns:a16="http://schemas.microsoft.com/office/drawing/2014/main" id="{A8432608-2DF1-74FB-5D42-A4C54C938401}"/>
              </a:ext>
            </a:extLst>
          </p:cNvPr>
          <p:cNvSpPr txBox="1"/>
          <p:nvPr/>
        </p:nvSpPr>
        <p:spPr>
          <a:xfrm>
            <a:off x="1145300" y="4095904"/>
            <a:ext cx="6063101" cy="369332"/>
          </a:xfrm>
          <a:prstGeom prst="rect">
            <a:avLst/>
          </a:prstGeom>
          <a:noFill/>
        </p:spPr>
        <p:txBody>
          <a:bodyPr wrap="square">
            <a:spAutoFit/>
          </a:bodyPr>
          <a:lstStyle/>
          <a:p>
            <a:r>
              <a:rPr lang="en-US" dirty="0">
                <a:solidFill>
                  <a:schemeClr val="tx1">
                    <a:lumMod val="85000"/>
                    <a:lumOff val="15000"/>
                  </a:schemeClr>
                </a:solidFill>
                <a:latin typeface="Avenir Next Medium" panose="020B0503020202020204" pitchFamily="34" charset="0"/>
                <a:cs typeface="Courier New" panose="02070309020205020404" pitchFamily="49" charset="0"/>
              </a:rPr>
              <a:t>Renters that received rental assistance reported:</a:t>
            </a:r>
            <a:endParaRPr lang="en-US" dirty="0">
              <a:solidFill>
                <a:schemeClr val="tx1">
                  <a:lumMod val="85000"/>
                  <a:lumOff val="15000"/>
                </a:schemeClr>
              </a:solidFill>
              <a:latin typeface="Avenir Next Medium" panose="020B0503020202020204" pitchFamily="34" charset="0"/>
            </a:endParaRPr>
          </a:p>
        </p:txBody>
      </p:sp>
      <p:sp>
        <p:nvSpPr>
          <p:cNvPr id="25" name="Rounded Rectangle 24">
            <a:extLst>
              <a:ext uri="{FF2B5EF4-FFF2-40B4-BE49-F238E27FC236}">
                <a16:creationId xmlns:a16="http://schemas.microsoft.com/office/drawing/2014/main" id="{C92FF64C-0A96-273D-8A57-406CF51F6CCF}"/>
              </a:ext>
            </a:extLst>
          </p:cNvPr>
          <p:cNvSpPr/>
          <p:nvPr/>
        </p:nvSpPr>
        <p:spPr>
          <a:xfrm>
            <a:off x="7811589" y="3173810"/>
            <a:ext cx="4106091" cy="3370021"/>
          </a:xfrm>
          <a:prstGeom prst="roundRect">
            <a:avLst>
              <a:gd name="adj" fmla="val 613"/>
            </a:avLst>
          </a:prstGeom>
          <a:solidFill>
            <a:srgbClr val="E5EAD6"/>
          </a:solidFill>
          <a:ln w="28575" cmpd="sng">
            <a:solidFill>
              <a:srgbClr val="DFE3D0"/>
            </a:solidFill>
          </a:ln>
          <a:effectLst>
            <a:outerShdw blurRad="50800" dist="38100" dir="2700000" sx="96034" sy="96034" algn="tl"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ounded Rectangle 25">
            <a:extLst>
              <a:ext uri="{FF2B5EF4-FFF2-40B4-BE49-F238E27FC236}">
                <a16:creationId xmlns:a16="http://schemas.microsoft.com/office/drawing/2014/main" id="{44CD7F24-3A8D-065E-EBF0-79162BD2384D}"/>
              </a:ext>
            </a:extLst>
          </p:cNvPr>
          <p:cNvSpPr/>
          <p:nvPr/>
        </p:nvSpPr>
        <p:spPr>
          <a:xfrm>
            <a:off x="664576" y="2476422"/>
            <a:ext cx="6304548" cy="570576"/>
          </a:xfrm>
          <a:prstGeom prst="roundRect">
            <a:avLst/>
          </a:prstGeom>
          <a:solidFill>
            <a:schemeClr val="bg1"/>
          </a:solidFill>
          <a:ln>
            <a:solidFill>
              <a:srgbClr val="8E8B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41AD944F-1A16-8FA6-A615-7847833BC6D1}"/>
              </a:ext>
            </a:extLst>
          </p:cNvPr>
          <p:cNvSpPr txBox="1"/>
          <p:nvPr/>
        </p:nvSpPr>
        <p:spPr>
          <a:xfrm>
            <a:off x="-235016" y="2569846"/>
            <a:ext cx="8103731" cy="400110"/>
          </a:xfrm>
          <a:prstGeom prst="rect">
            <a:avLst/>
          </a:prstGeom>
          <a:noFill/>
          <a:ln>
            <a:noFill/>
          </a:ln>
        </p:spPr>
        <p:txBody>
          <a:bodyPr wrap="square" rtlCol="0">
            <a:spAutoFit/>
          </a:bodyPr>
          <a:lstStyle/>
          <a:p>
            <a:pPr algn="ctr"/>
            <a:r>
              <a:rPr lang="en-US" sz="2000" spc="100">
                <a:solidFill>
                  <a:schemeClr val="bg2">
                    <a:lumMod val="25000"/>
                  </a:schemeClr>
                </a:solidFill>
                <a:latin typeface="Hardwick WF" pitchFamily="2" charset="0"/>
              </a:rPr>
              <a:t>EMERGENCY RENTAL ASSISTANCE: </a:t>
            </a:r>
            <a:r>
              <a:rPr lang="en-US" sz="2000" spc="100">
                <a:solidFill>
                  <a:schemeClr val="accent6">
                    <a:lumMod val="75000"/>
                  </a:schemeClr>
                </a:solidFill>
                <a:latin typeface="Hardwick WF" pitchFamily="2" charset="0"/>
              </a:rPr>
              <a:t>$46 BILLION</a:t>
            </a:r>
            <a:endParaRPr lang="en-US" sz="2000" spc="100" dirty="0">
              <a:solidFill>
                <a:schemeClr val="accent6">
                  <a:lumMod val="75000"/>
                </a:schemeClr>
              </a:solidFill>
              <a:latin typeface="Hardwick WF" pitchFamily="2" charset="0"/>
            </a:endParaRPr>
          </a:p>
        </p:txBody>
      </p:sp>
      <p:sp>
        <p:nvSpPr>
          <p:cNvPr id="29" name="Rounded Rectangle 28">
            <a:extLst>
              <a:ext uri="{FF2B5EF4-FFF2-40B4-BE49-F238E27FC236}">
                <a16:creationId xmlns:a16="http://schemas.microsoft.com/office/drawing/2014/main" id="{533D0E06-FB55-7FF7-403C-A7EC13D17F48}"/>
              </a:ext>
            </a:extLst>
          </p:cNvPr>
          <p:cNvSpPr/>
          <p:nvPr/>
        </p:nvSpPr>
        <p:spPr>
          <a:xfrm>
            <a:off x="8743985" y="2340805"/>
            <a:ext cx="2104964" cy="1496542"/>
          </a:xfrm>
          <a:prstGeom prst="roundRect">
            <a:avLst>
              <a:gd name="adj" fmla="val 4817"/>
            </a:avLst>
          </a:prstGeom>
          <a:solidFill>
            <a:schemeClr val="bg1"/>
          </a:solidFill>
          <a:ln>
            <a:solidFill>
              <a:srgbClr val="8E8B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764CDD6F-6C71-39B2-4E88-245BC301D5DD}"/>
              </a:ext>
            </a:extLst>
          </p:cNvPr>
          <p:cNvSpPr txBox="1"/>
          <p:nvPr/>
        </p:nvSpPr>
        <p:spPr>
          <a:xfrm>
            <a:off x="8278884" y="2425692"/>
            <a:ext cx="3038658" cy="1323439"/>
          </a:xfrm>
          <a:prstGeom prst="rect">
            <a:avLst/>
          </a:prstGeom>
          <a:noFill/>
          <a:ln>
            <a:noFill/>
          </a:ln>
        </p:spPr>
        <p:txBody>
          <a:bodyPr wrap="square" rtlCol="0">
            <a:spAutoFit/>
          </a:bodyPr>
          <a:lstStyle/>
          <a:p>
            <a:pPr algn="ctr"/>
            <a:r>
              <a:rPr lang="en-US" sz="2000" spc="100" dirty="0">
                <a:solidFill>
                  <a:schemeClr val="bg2">
                    <a:lumMod val="25000"/>
                  </a:schemeClr>
                </a:solidFill>
                <a:latin typeface="Hardwick WF" pitchFamily="2" charset="0"/>
              </a:rPr>
              <a:t>MORTGAGE </a:t>
            </a:r>
          </a:p>
          <a:p>
            <a:pPr algn="ctr"/>
            <a:r>
              <a:rPr lang="en-US" sz="2000" spc="100" dirty="0">
                <a:solidFill>
                  <a:schemeClr val="bg2">
                    <a:lumMod val="25000"/>
                  </a:schemeClr>
                </a:solidFill>
                <a:latin typeface="Hardwick WF" pitchFamily="2" charset="0"/>
              </a:rPr>
              <a:t>INTEREST DEDUCTIONS: </a:t>
            </a:r>
          </a:p>
          <a:p>
            <a:pPr algn="ctr"/>
            <a:r>
              <a:rPr lang="en-US" sz="2000" spc="100" dirty="0">
                <a:solidFill>
                  <a:srgbClr val="FF7250"/>
                </a:solidFill>
                <a:latin typeface="Hardwick WF" pitchFamily="2" charset="0"/>
              </a:rPr>
              <a:t>$30 BILLION</a:t>
            </a:r>
          </a:p>
        </p:txBody>
      </p:sp>
      <p:pic>
        <p:nvPicPr>
          <p:cNvPr id="35" name="Picture 34">
            <a:extLst>
              <a:ext uri="{FF2B5EF4-FFF2-40B4-BE49-F238E27FC236}">
                <a16:creationId xmlns:a16="http://schemas.microsoft.com/office/drawing/2014/main" id="{D7AE8BEB-FAE6-E9B0-B2F0-633B08C10456}"/>
              </a:ext>
            </a:extLst>
          </p:cNvPr>
          <p:cNvPicPr>
            <a:picLocks noChangeAspect="1"/>
          </p:cNvPicPr>
          <p:nvPr/>
        </p:nvPicPr>
        <p:blipFill>
          <a:blip r:embed="rId5"/>
          <a:stretch>
            <a:fillRect/>
          </a:stretch>
        </p:blipFill>
        <p:spPr>
          <a:xfrm>
            <a:off x="1153830" y="4653611"/>
            <a:ext cx="921494" cy="1036681"/>
          </a:xfrm>
          <a:prstGeom prst="rect">
            <a:avLst/>
          </a:prstGeom>
        </p:spPr>
      </p:pic>
      <p:pic>
        <p:nvPicPr>
          <p:cNvPr id="36" name="Picture 35">
            <a:extLst>
              <a:ext uri="{FF2B5EF4-FFF2-40B4-BE49-F238E27FC236}">
                <a16:creationId xmlns:a16="http://schemas.microsoft.com/office/drawing/2014/main" id="{A2D682EA-0EEA-C14C-9D10-BB242E17018D}"/>
              </a:ext>
            </a:extLst>
          </p:cNvPr>
          <p:cNvPicPr>
            <a:picLocks noChangeAspect="1"/>
          </p:cNvPicPr>
          <p:nvPr/>
        </p:nvPicPr>
        <p:blipFill>
          <a:blip r:embed="rId6"/>
          <a:stretch>
            <a:fillRect/>
          </a:stretch>
        </p:blipFill>
        <p:spPr>
          <a:xfrm>
            <a:off x="3292668" y="4653612"/>
            <a:ext cx="1085711" cy="1182558"/>
          </a:xfrm>
          <a:prstGeom prst="rect">
            <a:avLst/>
          </a:prstGeom>
        </p:spPr>
      </p:pic>
      <p:pic>
        <p:nvPicPr>
          <p:cNvPr id="37" name="Picture 36">
            <a:extLst>
              <a:ext uri="{FF2B5EF4-FFF2-40B4-BE49-F238E27FC236}">
                <a16:creationId xmlns:a16="http://schemas.microsoft.com/office/drawing/2014/main" id="{13A976C3-18A5-BBF2-AE68-267F9634EB6B}"/>
              </a:ext>
            </a:extLst>
          </p:cNvPr>
          <p:cNvPicPr>
            <a:picLocks noChangeAspect="1"/>
          </p:cNvPicPr>
          <p:nvPr/>
        </p:nvPicPr>
        <p:blipFill>
          <a:blip r:embed="rId7"/>
          <a:stretch>
            <a:fillRect/>
          </a:stretch>
        </p:blipFill>
        <p:spPr>
          <a:xfrm>
            <a:off x="5610159" y="4687479"/>
            <a:ext cx="990308" cy="995809"/>
          </a:xfrm>
          <a:prstGeom prst="rect">
            <a:avLst/>
          </a:prstGeom>
        </p:spPr>
      </p:pic>
      <p:sp>
        <p:nvSpPr>
          <p:cNvPr id="44" name="!!mon2">
            <a:extLst>
              <a:ext uri="{FF2B5EF4-FFF2-40B4-BE49-F238E27FC236}">
                <a16:creationId xmlns:a16="http://schemas.microsoft.com/office/drawing/2014/main" id="{2982169C-A72B-E160-21F8-210F97EFC278}"/>
              </a:ext>
            </a:extLst>
          </p:cNvPr>
          <p:cNvSpPr txBox="1"/>
          <p:nvPr/>
        </p:nvSpPr>
        <p:spPr>
          <a:xfrm>
            <a:off x="471591" y="5666959"/>
            <a:ext cx="2328936" cy="692497"/>
          </a:xfrm>
          <a:prstGeom prst="rect">
            <a:avLst/>
          </a:prstGeom>
          <a:noFill/>
        </p:spPr>
        <p:txBody>
          <a:bodyPr wrap="square">
            <a:spAutoFit/>
          </a:bodyPr>
          <a:lstStyle/>
          <a:p>
            <a:pPr algn="ctr">
              <a:lnSpc>
                <a:spcPts val="2320"/>
              </a:lnSpc>
            </a:pPr>
            <a:r>
              <a:rPr lang="en-US" sz="1600" dirty="0">
                <a:solidFill>
                  <a:schemeClr val="tx1">
                    <a:lumMod val="85000"/>
                    <a:lumOff val="15000"/>
                  </a:schemeClr>
                </a:solidFill>
                <a:latin typeface="Avenir Next" panose="020B0503020202020204" pitchFamily="34" charset="0"/>
              </a:rPr>
              <a:t>Better mental </a:t>
            </a:r>
          </a:p>
          <a:p>
            <a:pPr algn="ctr">
              <a:lnSpc>
                <a:spcPts val="2320"/>
              </a:lnSpc>
            </a:pPr>
            <a:r>
              <a:rPr lang="en-US" sz="1600" dirty="0">
                <a:solidFill>
                  <a:schemeClr val="tx1">
                    <a:lumMod val="85000"/>
                    <a:lumOff val="15000"/>
                  </a:schemeClr>
                </a:solidFill>
                <a:latin typeface="Avenir Next" panose="020B0503020202020204" pitchFamily="34" charset="0"/>
              </a:rPr>
              <a:t>health</a:t>
            </a:r>
          </a:p>
        </p:txBody>
      </p:sp>
      <p:sp>
        <p:nvSpPr>
          <p:cNvPr id="45" name="!!mon2">
            <a:extLst>
              <a:ext uri="{FF2B5EF4-FFF2-40B4-BE49-F238E27FC236}">
                <a16:creationId xmlns:a16="http://schemas.microsoft.com/office/drawing/2014/main" id="{FDCFE06E-8247-3F35-922C-C08DCF02184A}"/>
              </a:ext>
            </a:extLst>
          </p:cNvPr>
          <p:cNvSpPr txBox="1"/>
          <p:nvPr/>
        </p:nvSpPr>
        <p:spPr>
          <a:xfrm>
            <a:off x="2761122" y="5666959"/>
            <a:ext cx="2157738" cy="692497"/>
          </a:xfrm>
          <a:prstGeom prst="rect">
            <a:avLst/>
          </a:prstGeom>
          <a:noFill/>
        </p:spPr>
        <p:txBody>
          <a:bodyPr wrap="square">
            <a:spAutoFit/>
          </a:bodyPr>
          <a:lstStyle/>
          <a:p>
            <a:pPr algn="ctr">
              <a:lnSpc>
                <a:spcPts val="2320"/>
              </a:lnSpc>
            </a:pPr>
            <a:r>
              <a:rPr lang="en-US" sz="1600" dirty="0">
                <a:solidFill>
                  <a:schemeClr val="tx1">
                    <a:lumMod val="85000"/>
                    <a:lumOff val="15000"/>
                  </a:schemeClr>
                </a:solidFill>
                <a:latin typeface="Avenir Next" panose="020B0503020202020204" pitchFamily="34" charset="0"/>
              </a:rPr>
              <a:t>Less rental </a:t>
            </a:r>
          </a:p>
          <a:p>
            <a:pPr algn="ctr">
              <a:lnSpc>
                <a:spcPts val="2320"/>
              </a:lnSpc>
            </a:pPr>
            <a:r>
              <a:rPr lang="en-US" sz="1600" dirty="0">
                <a:solidFill>
                  <a:schemeClr val="tx1">
                    <a:lumMod val="85000"/>
                    <a:lumOff val="15000"/>
                  </a:schemeClr>
                </a:solidFill>
                <a:latin typeface="Avenir Next" panose="020B0503020202020204" pitchFamily="34" charset="0"/>
              </a:rPr>
              <a:t>debt</a:t>
            </a:r>
          </a:p>
        </p:txBody>
      </p:sp>
      <p:sp>
        <p:nvSpPr>
          <p:cNvPr id="46" name="!!mon2">
            <a:extLst>
              <a:ext uri="{FF2B5EF4-FFF2-40B4-BE49-F238E27FC236}">
                <a16:creationId xmlns:a16="http://schemas.microsoft.com/office/drawing/2014/main" id="{7D632A2C-7889-EE50-45C9-AD63BCCCB369}"/>
              </a:ext>
            </a:extLst>
          </p:cNvPr>
          <p:cNvSpPr txBox="1"/>
          <p:nvPr/>
        </p:nvSpPr>
        <p:spPr>
          <a:xfrm>
            <a:off x="4762281" y="5666959"/>
            <a:ext cx="2785707" cy="692497"/>
          </a:xfrm>
          <a:prstGeom prst="rect">
            <a:avLst/>
          </a:prstGeom>
          <a:noFill/>
        </p:spPr>
        <p:txBody>
          <a:bodyPr wrap="square">
            <a:spAutoFit/>
          </a:bodyPr>
          <a:lstStyle/>
          <a:p>
            <a:pPr algn="ctr">
              <a:lnSpc>
                <a:spcPts val="2320"/>
              </a:lnSpc>
            </a:pPr>
            <a:r>
              <a:rPr lang="en-US" sz="1600" dirty="0">
                <a:solidFill>
                  <a:schemeClr val="tx1">
                    <a:lumMod val="85000"/>
                    <a:lumOff val="15000"/>
                  </a:schemeClr>
                </a:solidFill>
                <a:latin typeface="Avenir Next" panose="020B0503020202020204" pitchFamily="34" charset="0"/>
              </a:rPr>
              <a:t>More access to </a:t>
            </a:r>
          </a:p>
          <a:p>
            <a:pPr algn="ctr">
              <a:lnSpc>
                <a:spcPts val="2320"/>
              </a:lnSpc>
            </a:pPr>
            <a:r>
              <a:rPr lang="en-US" sz="1600" dirty="0">
                <a:solidFill>
                  <a:schemeClr val="tx1">
                    <a:lumMod val="85000"/>
                    <a:lumOff val="15000"/>
                  </a:schemeClr>
                </a:solidFill>
                <a:latin typeface="Avenir Next" panose="020B0503020202020204" pitchFamily="34" charset="0"/>
              </a:rPr>
              <a:t>healthcare</a:t>
            </a:r>
          </a:p>
        </p:txBody>
      </p:sp>
      <p:sp>
        <p:nvSpPr>
          <p:cNvPr id="49" name="!!mon2">
            <a:extLst>
              <a:ext uri="{FF2B5EF4-FFF2-40B4-BE49-F238E27FC236}">
                <a16:creationId xmlns:a16="http://schemas.microsoft.com/office/drawing/2014/main" id="{95F7728C-5692-B574-A801-E3FCFF789321}"/>
              </a:ext>
            </a:extLst>
          </p:cNvPr>
          <p:cNvSpPr txBox="1"/>
          <p:nvPr/>
        </p:nvSpPr>
        <p:spPr>
          <a:xfrm>
            <a:off x="7639638" y="5753261"/>
            <a:ext cx="2670977" cy="670055"/>
          </a:xfrm>
          <a:prstGeom prst="rect">
            <a:avLst/>
          </a:prstGeom>
          <a:noFill/>
        </p:spPr>
        <p:txBody>
          <a:bodyPr wrap="square">
            <a:spAutoFit/>
          </a:bodyPr>
          <a:lstStyle/>
          <a:p>
            <a:pPr marL="285750" indent="-285750" algn="ctr">
              <a:lnSpc>
                <a:spcPts val="2320"/>
              </a:lnSpc>
              <a:buFont typeface="Wingdings" pitchFamily="2" charset="2"/>
              <a:buChar char="Ø"/>
            </a:pPr>
            <a:r>
              <a:rPr lang="en-US" sz="1600" dirty="0">
                <a:solidFill>
                  <a:schemeClr val="tx1">
                    <a:lumMod val="85000"/>
                    <a:lumOff val="15000"/>
                  </a:schemeClr>
                </a:solidFill>
                <a:latin typeface="Avenir Next" panose="020B0503020202020204" pitchFamily="34" charset="0"/>
              </a:rPr>
              <a:t>$20k annual </a:t>
            </a:r>
          </a:p>
          <a:p>
            <a:pPr marL="285750" indent="-285750" algn="ctr">
              <a:lnSpc>
                <a:spcPts val="2320"/>
              </a:lnSpc>
              <a:buFont typeface="Wingdings" pitchFamily="2" charset="2"/>
              <a:buChar char="Ø"/>
            </a:pPr>
            <a:r>
              <a:rPr lang="en-US" sz="1600" dirty="0">
                <a:solidFill>
                  <a:schemeClr val="tx1">
                    <a:lumMod val="85000"/>
                    <a:lumOff val="15000"/>
                  </a:schemeClr>
                </a:solidFill>
                <a:latin typeface="Avenir Next" panose="020B0503020202020204" pitchFamily="34" charset="0"/>
              </a:rPr>
              <a:t>family income</a:t>
            </a:r>
          </a:p>
        </p:txBody>
      </p:sp>
      <p:sp>
        <p:nvSpPr>
          <p:cNvPr id="50" name="!!mon2">
            <a:extLst>
              <a:ext uri="{FF2B5EF4-FFF2-40B4-BE49-F238E27FC236}">
                <a16:creationId xmlns:a16="http://schemas.microsoft.com/office/drawing/2014/main" id="{9BAE0428-F7AF-85F6-1912-02A8640FE2CB}"/>
              </a:ext>
            </a:extLst>
          </p:cNvPr>
          <p:cNvSpPr txBox="1"/>
          <p:nvPr/>
        </p:nvSpPr>
        <p:spPr>
          <a:xfrm>
            <a:off x="9581628" y="5753261"/>
            <a:ext cx="2670977" cy="670055"/>
          </a:xfrm>
          <a:prstGeom prst="rect">
            <a:avLst/>
          </a:prstGeom>
          <a:noFill/>
        </p:spPr>
        <p:txBody>
          <a:bodyPr wrap="square">
            <a:spAutoFit/>
          </a:bodyPr>
          <a:lstStyle/>
          <a:p>
            <a:pPr algn="ctr">
              <a:lnSpc>
                <a:spcPts val="2320"/>
              </a:lnSpc>
            </a:pPr>
            <a:r>
              <a:rPr lang="en-US" sz="1600" dirty="0">
                <a:solidFill>
                  <a:schemeClr val="tx1">
                    <a:lumMod val="85000"/>
                    <a:lumOff val="15000"/>
                  </a:schemeClr>
                </a:solidFill>
                <a:latin typeface="Avenir Next" panose="020B0503020202020204" pitchFamily="34" charset="0"/>
              </a:rPr>
              <a:t>&lt; $200k annual </a:t>
            </a:r>
          </a:p>
          <a:p>
            <a:pPr algn="ctr">
              <a:lnSpc>
                <a:spcPts val="2320"/>
              </a:lnSpc>
            </a:pPr>
            <a:r>
              <a:rPr lang="en-US" sz="1600" dirty="0">
                <a:solidFill>
                  <a:schemeClr val="tx1">
                    <a:lumMod val="85000"/>
                    <a:lumOff val="15000"/>
                  </a:schemeClr>
                </a:solidFill>
                <a:latin typeface="Avenir Next" panose="020B0503020202020204" pitchFamily="34" charset="0"/>
              </a:rPr>
              <a:t>family income</a:t>
            </a:r>
          </a:p>
        </p:txBody>
      </p:sp>
      <p:cxnSp>
        <p:nvCxnSpPr>
          <p:cNvPr id="52" name="Straight Connector 51">
            <a:extLst>
              <a:ext uri="{FF2B5EF4-FFF2-40B4-BE49-F238E27FC236}">
                <a16:creationId xmlns:a16="http://schemas.microsoft.com/office/drawing/2014/main" id="{C330AA0B-EB46-CB07-E34C-BEBB08FD603F}"/>
              </a:ext>
            </a:extLst>
          </p:cNvPr>
          <p:cNvCxnSpPr>
            <a:cxnSpLocks/>
          </p:cNvCxnSpPr>
          <p:nvPr/>
        </p:nvCxnSpPr>
        <p:spPr>
          <a:xfrm flipH="1" flipV="1">
            <a:off x="8896385" y="5478196"/>
            <a:ext cx="1748" cy="28044"/>
          </a:xfrm>
          <a:prstGeom prst="line">
            <a:avLst/>
          </a:prstGeom>
          <a:ln w="57150">
            <a:solidFill>
              <a:srgbClr val="FF7250"/>
            </a:solidFill>
          </a:ln>
        </p:spPr>
        <p:style>
          <a:lnRef idx="1">
            <a:schemeClr val="accent1"/>
          </a:lnRef>
          <a:fillRef idx="0">
            <a:schemeClr val="accent1"/>
          </a:fillRef>
          <a:effectRef idx="0">
            <a:schemeClr val="accent1"/>
          </a:effectRef>
          <a:fontRef idx="minor">
            <a:schemeClr val="tx1"/>
          </a:fontRef>
        </p:style>
      </p:cxnSp>
      <p:grpSp>
        <p:nvGrpSpPr>
          <p:cNvPr id="219" name="Group 218">
            <a:extLst>
              <a:ext uri="{FF2B5EF4-FFF2-40B4-BE49-F238E27FC236}">
                <a16:creationId xmlns:a16="http://schemas.microsoft.com/office/drawing/2014/main" id="{0E06C3A4-6EE1-2862-ABCD-D2027F509F24}"/>
              </a:ext>
            </a:extLst>
          </p:cNvPr>
          <p:cNvGrpSpPr/>
          <p:nvPr/>
        </p:nvGrpSpPr>
        <p:grpSpPr>
          <a:xfrm>
            <a:off x="10088880" y="-7813"/>
            <a:ext cx="2133600" cy="6877508"/>
            <a:chOff x="10088880" y="-7813"/>
            <a:chExt cx="2133600" cy="6877508"/>
          </a:xfrm>
        </p:grpSpPr>
        <p:cxnSp>
          <p:nvCxnSpPr>
            <p:cNvPr id="94" name="Straight Connector 93">
              <a:extLst>
                <a:ext uri="{FF2B5EF4-FFF2-40B4-BE49-F238E27FC236}">
                  <a16:creationId xmlns:a16="http://schemas.microsoft.com/office/drawing/2014/main" id="{94934178-758A-642E-685C-E8C299CA51D0}"/>
                </a:ext>
              </a:extLst>
            </p:cNvPr>
            <p:cNvCxnSpPr>
              <a:cxnSpLocks/>
            </p:cNvCxnSpPr>
            <p:nvPr/>
          </p:nvCxnSpPr>
          <p:spPr>
            <a:xfrm flipV="1">
              <a:off x="10088880" y="4093296"/>
              <a:ext cx="0" cy="1554480"/>
            </a:xfrm>
            <a:prstGeom prst="line">
              <a:avLst/>
            </a:prstGeom>
            <a:ln w="57150">
              <a:solidFill>
                <a:srgbClr val="FF725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3AF3F51-C1D8-DA8A-6C21-F5B4D10C0809}"/>
                </a:ext>
              </a:extLst>
            </p:cNvPr>
            <p:cNvCxnSpPr>
              <a:cxnSpLocks/>
            </p:cNvCxnSpPr>
            <p:nvPr/>
          </p:nvCxnSpPr>
          <p:spPr>
            <a:xfrm flipV="1">
              <a:off x="10241280" y="4093296"/>
              <a:ext cx="0" cy="1554480"/>
            </a:xfrm>
            <a:prstGeom prst="line">
              <a:avLst/>
            </a:prstGeom>
            <a:ln w="57150">
              <a:solidFill>
                <a:srgbClr val="FF725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68192102-BBBC-8E51-A0D9-E2DC02E35762}"/>
                </a:ext>
              </a:extLst>
            </p:cNvPr>
            <p:cNvCxnSpPr>
              <a:cxnSpLocks/>
            </p:cNvCxnSpPr>
            <p:nvPr/>
          </p:nvCxnSpPr>
          <p:spPr>
            <a:xfrm flipV="1">
              <a:off x="10393680" y="4093296"/>
              <a:ext cx="0" cy="1554480"/>
            </a:xfrm>
            <a:prstGeom prst="line">
              <a:avLst/>
            </a:prstGeom>
            <a:ln w="57150">
              <a:solidFill>
                <a:srgbClr val="FF7250"/>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17A26CA8-BD00-292E-5116-0539BB72F49C}"/>
                </a:ext>
              </a:extLst>
            </p:cNvPr>
            <p:cNvCxnSpPr>
              <a:cxnSpLocks/>
            </p:cNvCxnSpPr>
            <p:nvPr/>
          </p:nvCxnSpPr>
          <p:spPr>
            <a:xfrm flipV="1">
              <a:off x="10546080" y="4093296"/>
              <a:ext cx="0" cy="1554480"/>
            </a:xfrm>
            <a:prstGeom prst="line">
              <a:avLst/>
            </a:prstGeom>
            <a:ln w="57150">
              <a:solidFill>
                <a:srgbClr val="FF725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91E88E00-0925-D718-A387-8BF7B116F7F2}"/>
                </a:ext>
              </a:extLst>
            </p:cNvPr>
            <p:cNvCxnSpPr>
              <a:cxnSpLocks/>
            </p:cNvCxnSpPr>
            <p:nvPr/>
          </p:nvCxnSpPr>
          <p:spPr>
            <a:xfrm flipV="1">
              <a:off x="10698480" y="4093296"/>
              <a:ext cx="0" cy="1554480"/>
            </a:xfrm>
            <a:prstGeom prst="line">
              <a:avLst/>
            </a:prstGeom>
            <a:ln w="57150">
              <a:solidFill>
                <a:srgbClr val="FF725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F99093E7-65C3-1C65-5D50-718EAEF85035}"/>
                </a:ext>
              </a:extLst>
            </p:cNvPr>
            <p:cNvCxnSpPr>
              <a:cxnSpLocks/>
            </p:cNvCxnSpPr>
            <p:nvPr/>
          </p:nvCxnSpPr>
          <p:spPr>
            <a:xfrm flipV="1">
              <a:off x="10850880" y="4093296"/>
              <a:ext cx="0" cy="1554480"/>
            </a:xfrm>
            <a:prstGeom prst="line">
              <a:avLst/>
            </a:prstGeom>
            <a:ln w="57150">
              <a:solidFill>
                <a:srgbClr val="FF7250"/>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17DC31E4-7619-DE74-6644-5354669F8C68}"/>
                </a:ext>
              </a:extLst>
            </p:cNvPr>
            <p:cNvCxnSpPr>
              <a:cxnSpLocks/>
            </p:cNvCxnSpPr>
            <p:nvPr/>
          </p:nvCxnSpPr>
          <p:spPr>
            <a:xfrm flipV="1">
              <a:off x="11003280" y="4093296"/>
              <a:ext cx="0" cy="1554480"/>
            </a:xfrm>
            <a:prstGeom prst="line">
              <a:avLst/>
            </a:prstGeom>
            <a:ln w="57150">
              <a:solidFill>
                <a:srgbClr val="FF725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94E88A9F-F307-7925-BA39-08CAC2D7DA5A}"/>
                </a:ext>
              </a:extLst>
            </p:cNvPr>
            <p:cNvCxnSpPr>
              <a:cxnSpLocks/>
            </p:cNvCxnSpPr>
            <p:nvPr/>
          </p:nvCxnSpPr>
          <p:spPr>
            <a:xfrm flipV="1">
              <a:off x="11155680" y="4093296"/>
              <a:ext cx="0" cy="1554480"/>
            </a:xfrm>
            <a:prstGeom prst="line">
              <a:avLst/>
            </a:prstGeom>
            <a:ln w="57150">
              <a:solidFill>
                <a:srgbClr val="FF725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EC3DA470-AB70-2B42-E6CD-F5BE237711FE}"/>
                </a:ext>
              </a:extLst>
            </p:cNvPr>
            <p:cNvCxnSpPr>
              <a:cxnSpLocks/>
            </p:cNvCxnSpPr>
            <p:nvPr/>
          </p:nvCxnSpPr>
          <p:spPr>
            <a:xfrm flipV="1">
              <a:off x="11308080" y="4093296"/>
              <a:ext cx="0" cy="1554480"/>
            </a:xfrm>
            <a:prstGeom prst="line">
              <a:avLst/>
            </a:prstGeom>
            <a:ln w="57150">
              <a:solidFill>
                <a:srgbClr val="FF725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4A8A3C37-71C9-A50A-D92A-47A36B0BE835}"/>
                </a:ext>
              </a:extLst>
            </p:cNvPr>
            <p:cNvCxnSpPr>
              <a:cxnSpLocks/>
            </p:cNvCxnSpPr>
            <p:nvPr/>
          </p:nvCxnSpPr>
          <p:spPr>
            <a:xfrm flipV="1">
              <a:off x="11460480" y="4093296"/>
              <a:ext cx="0" cy="1554480"/>
            </a:xfrm>
            <a:prstGeom prst="line">
              <a:avLst/>
            </a:prstGeom>
            <a:ln w="57150">
              <a:solidFill>
                <a:srgbClr val="FF725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DF87F0D-42FE-FA6B-3BAA-F425BB062301}"/>
                </a:ext>
              </a:extLst>
            </p:cNvPr>
            <p:cNvCxnSpPr>
              <a:cxnSpLocks/>
            </p:cNvCxnSpPr>
            <p:nvPr/>
          </p:nvCxnSpPr>
          <p:spPr>
            <a:xfrm flipV="1">
              <a:off x="11612880" y="4093296"/>
              <a:ext cx="0" cy="1554480"/>
            </a:xfrm>
            <a:prstGeom prst="line">
              <a:avLst/>
            </a:prstGeom>
            <a:ln w="57150">
              <a:solidFill>
                <a:srgbClr val="FF725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DE4053D3-28D1-BF8B-F8EF-691243AE78F4}"/>
                </a:ext>
              </a:extLst>
            </p:cNvPr>
            <p:cNvCxnSpPr>
              <a:cxnSpLocks/>
            </p:cNvCxnSpPr>
            <p:nvPr/>
          </p:nvCxnSpPr>
          <p:spPr>
            <a:xfrm flipV="1">
              <a:off x="11765280" y="4093296"/>
              <a:ext cx="0" cy="1554480"/>
            </a:xfrm>
            <a:prstGeom prst="line">
              <a:avLst/>
            </a:prstGeom>
            <a:ln w="57150">
              <a:solidFill>
                <a:srgbClr val="FF725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2CD61029-6D59-0901-0FD5-0ABF9B03647B}"/>
                </a:ext>
              </a:extLst>
            </p:cNvPr>
            <p:cNvCxnSpPr>
              <a:cxnSpLocks/>
            </p:cNvCxnSpPr>
            <p:nvPr/>
          </p:nvCxnSpPr>
          <p:spPr>
            <a:xfrm flipV="1">
              <a:off x="11917680" y="4093296"/>
              <a:ext cx="0" cy="1554480"/>
            </a:xfrm>
            <a:prstGeom prst="line">
              <a:avLst/>
            </a:prstGeom>
            <a:ln w="57150">
              <a:solidFill>
                <a:srgbClr val="FF725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1208FC2A-E1B9-9C11-09ED-E4C9EDF27FAD}"/>
                </a:ext>
              </a:extLst>
            </p:cNvPr>
            <p:cNvCxnSpPr>
              <a:cxnSpLocks/>
            </p:cNvCxnSpPr>
            <p:nvPr/>
          </p:nvCxnSpPr>
          <p:spPr>
            <a:xfrm flipV="1">
              <a:off x="12070080" y="4093296"/>
              <a:ext cx="0" cy="1554480"/>
            </a:xfrm>
            <a:prstGeom prst="line">
              <a:avLst/>
            </a:prstGeom>
            <a:ln w="57150">
              <a:solidFill>
                <a:srgbClr val="FF725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0299E6F2-F830-22ED-0F49-7D238474BA60}"/>
                </a:ext>
              </a:extLst>
            </p:cNvPr>
            <p:cNvCxnSpPr>
              <a:cxnSpLocks/>
            </p:cNvCxnSpPr>
            <p:nvPr/>
          </p:nvCxnSpPr>
          <p:spPr>
            <a:xfrm flipV="1">
              <a:off x="12222480" y="4093296"/>
              <a:ext cx="0" cy="1554480"/>
            </a:xfrm>
            <a:prstGeom prst="line">
              <a:avLst/>
            </a:prstGeom>
            <a:ln w="57150">
              <a:solidFill>
                <a:srgbClr val="FF725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CFD1F13C-AE0B-25CA-2DBD-164E026AC770}"/>
                </a:ext>
              </a:extLst>
            </p:cNvPr>
            <p:cNvCxnSpPr>
              <a:cxnSpLocks/>
            </p:cNvCxnSpPr>
            <p:nvPr/>
          </p:nvCxnSpPr>
          <p:spPr>
            <a:xfrm flipV="1">
              <a:off x="12069440" y="5633574"/>
              <a:ext cx="0" cy="1224426"/>
            </a:xfrm>
            <a:prstGeom prst="line">
              <a:avLst/>
            </a:prstGeom>
            <a:ln w="57150">
              <a:solidFill>
                <a:srgbClr val="FF7250"/>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D4E67E2A-E129-436D-DF24-0407B8800B16}"/>
                </a:ext>
              </a:extLst>
            </p:cNvPr>
            <p:cNvCxnSpPr>
              <a:cxnSpLocks/>
            </p:cNvCxnSpPr>
            <p:nvPr/>
          </p:nvCxnSpPr>
          <p:spPr>
            <a:xfrm flipV="1">
              <a:off x="12221840" y="5633574"/>
              <a:ext cx="0" cy="1236121"/>
            </a:xfrm>
            <a:prstGeom prst="line">
              <a:avLst/>
            </a:prstGeom>
            <a:ln w="57150">
              <a:solidFill>
                <a:srgbClr val="FF7250"/>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F1F4D24D-3673-4F2C-88D1-866649AF5DDB}"/>
                </a:ext>
              </a:extLst>
            </p:cNvPr>
            <p:cNvCxnSpPr>
              <a:cxnSpLocks/>
            </p:cNvCxnSpPr>
            <p:nvPr/>
          </p:nvCxnSpPr>
          <p:spPr>
            <a:xfrm flipV="1">
              <a:off x="11155040" y="-7813"/>
              <a:ext cx="0" cy="1097280"/>
            </a:xfrm>
            <a:prstGeom prst="line">
              <a:avLst/>
            </a:prstGeom>
            <a:ln w="57150">
              <a:solidFill>
                <a:srgbClr val="FF7250"/>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ECB10C0-7FD1-C4A7-6B30-7BD58D59ECB8}"/>
                </a:ext>
              </a:extLst>
            </p:cNvPr>
            <p:cNvCxnSpPr>
              <a:cxnSpLocks/>
            </p:cNvCxnSpPr>
            <p:nvPr/>
          </p:nvCxnSpPr>
          <p:spPr>
            <a:xfrm flipV="1">
              <a:off x="11307440" y="-7813"/>
              <a:ext cx="0" cy="1097280"/>
            </a:xfrm>
            <a:prstGeom prst="line">
              <a:avLst/>
            </a:prstGeom>
            <a:ln w="57150">
              <a:solidFill>
                <a:srgbClr val="FF7250"/>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F1248211-A7AF-1BD6-CC9D-BC16C6851295}"/>
                </a:ext>
              </a:extLst>
            </p:cNvPr>
            <p:cNvCxnSpPr>
              <a:cxnSpLocks/>
            </p:cNvCxnSpPr>
            <p:nvPr/>
          </p:nvCxnSpPr>
          <p:spPr>
            <a:xfrm flipV="1">
              <a:off x="11459840" y="-7813"/>
              <a:ext cx="0" cy="1097280"/>
            </a:xfrm>
            <a:prstGeom prst="line">
              <a:avLst/>
            </a:prstGeom>
            <a:ln w="57150">
              <a:solidFill>
                <a:srgbClr val="FF7250"/>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19C2B5CD-7010-8408-4EF8-36AAFADD3ACD}"/>
                </a:ext>
              </a:extLst>
            </p:cNvPr>
            <p:cNvCxnSpPr>
              <a:cxnSpLocks/>
            </p:cNvCxnSpPr>
            <p:nvPr/>
          </p:nvCxnSpPr>
          <p:spPr>
            <a:xfrm flipV="1">
              <a:off x="11612240" y="-7813"/>
              <a:ext cx="0" cy="1097280"/>
            </a:xfrm>
            <a:prstGeom prst="line">
              <a:avLst/>
            </a:prstGeom>
            <a:ln w="57150">
              <a:solidFill>
                <a:srgbClr val="FF7250"/>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F896C4A7-317D-195A-B08A-69F0A4F28600}"/>
                </a:ext>
              </a:extLst>
            </p:cNvPr>
            <p:cNvCxnSpPr>
              <a:cxnSpLocks/>
            </p:cNvCxnSpPr>
            <p:nvPr/>
          </p:nvCxnSpPr>
          <p:spPr>
            <a:xfrm flipV="1">
              <a:off x="11764640" y="-7813"/>
              <a:ext cx="0" cy="1097280"/>
            </a:xfrm>
            <a:prstGeom prst="line">
              <a:avLst/>
            </a:prstGeom>
            <a:ln w="57150">
              <a:solidFill>
                <a:srgbClr val="FF7250"/>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7F6FA584-2E49-C0C5-F7AB-7C02572B954A}"/>
                </a:ext>
              </a:extLst>
            </p:cNvPr>
            <p:cNvCxnSpPr>
              <a:cxnSpLocks/>
            </p:cNvCxnSpPr>
            <p:nvPr/>
          </p:nvCxnSpPr>
          <p:spPr>
            <a:xfrm flipV="1">
              <a:off x="11917040" y="-7813"/>
              <a:ext cx="0" cy="1097280"/>
            </a:xfrm>
            <a:prstGeom prst="line">
              <a:avLst/>
            </a:prstGeom>
            <a:ln w="57150">
              <a:solidFill>
                <a:srgbClr val="FF7250"/>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55C6EA49-6688-9DAF-BCC7-B9F9633409E5}"/>
                </a:ext>
              </a:extLst>
            </p:cNvPr>
            <p:cNvCxnSpPr>
              <a:cxnSpLocks/>
            </p:cNvCxnSpPr>
            <p:nvPr/>
          </p:nvCxnSpPr>
          <p:spPr>
            <a:xfrm flipV="1">
              <a:off x="12069440" y="-7813"/>
              <a:ext cx="0" cy="1097280"/>
            </a:xfrm>
            <a:prstGeom prst="line">
              <a:avLst/>
            </a:prstGeom>
            <a:ln w="57150">
              <a:solidFill>
                <a:srgbClr val="FF7250"/>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1FB525CB-3A61-F717-9443-0B59A7129196}"/>
                </a:ext>
              </a:extLst>
            </p:cNvPr>
            <p:cNvCxnSpPr>
              <a:cxnSpLocks/>
            </p:cNvCxnSpPr>
            <p:nvPr/>
          </p:nvCxnSpPr>
          <p:spPr>
            <a:xfrm flipV="1">
              <a:off x="12221840" y="-7813"/>
              <a:ext cx="0" cy="1097280"/>
            </a:xfrm>
            <a:prstGeom prst="line">
              <a:avLst/>
            </a:prstGeom>
            <a:ln w="57150">
              <a:solidFill>
                <a:srgbClr val="FF7250"/>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8F3080B1-D14A-B17F-4EDB-2BFECCF6145F}"/>
                </a:ext>
              </a:extLst>
            </p:cNvPr>
            <p:cNvCxnSpPr>
              <a:cxnSpLocks/>
            </p:cNvCxnSpPr>
            <p:nvPr/>
          </p:nvCxnSpPr>
          <p:spPr>
            <a:xfrm flipV="1">
              <a:off x="11155040" y="1000841"/>
              <a:ext cx="0" cy="1554480"/>
            </a:xfrm>
            <a:prstGeom prst="line">
              <a:avLst/>
            </a:prstGeom>
            <a:ln w="57150">
              <a:solidFill>
                <a:srgbClr val="FF7250"/>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6578CB4D-AFFE-0773-DE72-96CE6D397371}"/>
                </a:ext>
              </a:extLst>
            </p:cNvPr>
            <p:cNvCxnSpPr>
              <a:cxnSpLocks/>
            </p:cNvCxnSpPr>
            <p:nvPr/>
          </p:nvCxnSpPr>
          <p:spPr>
            <a:xfrm flipV="1">
              <a:off x="11307440" y="1000841"/>
              <a:ext cx="0" cy="1554480"/>
            </a:xfrm>
            <a:prstGeom prst="line">
              <a:avLst/>
            </a:prstGeom>
            <a:ln w="57150">
              <a:solidFill>
                <a:srgbClr val="FF7250"/>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4C3386C9-1A90-CB2C-9074-C02277466A1B}"/>
                </a:ext>
              </a:extLst>
            </p:cNvPr>
            <p:cNvCxnSpPr>
              <a:cxnSpLocks/>
            </p:cNvCxnSpPr>
            <p:nvPr/>
          </p:nvCxnSpPr>
          <p:spPr>
            <a:xfrm flipV="1">
              <a:off x="11459840" y="1000841"/>
              <a:ext cx="0" cy="1554480"/>
            </a:xfrm>
            <a:prstGeom prst="line">
              <a:avLst/>
            </a:prstGeom>
            <a:ln w="57150">
              <a:solidFill>
                <a:srgbClr val="FF7250"/>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F77D03F3-86D3-09CE-A274-FF2ED2DB85D1}"/>
                </a:ext>
              </a:extLst>
            </p:cNvPr>
            <p:cNvCxnSpPr>
              <a:cxnSpLocks/>
            </p:cNvCxnSpPr>
            <p:nvPr/>
          </p:nvCxnSpPr>
          <p:spPr>
            <a:xfrm flipV="1">
              <a:off x="11612240" y="1000841"/>
              <a:ext cx="0" cy="1554480"/>
            </a:xfrm>
            <a:prstGeom prst="line">
              <a:avLst/>
            </a:prstGeom>
            <a:ln w="57150">
              <a:solidFill>
                <a:srgbClr val="FF7250"/>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26BCFA49-6C75-1E75-69B5-3D8F9D638436}"/>
                </a:ext>
              </a:extLst>
            </p:cNvPr>
            <p:cNvCxnSpPr>
              <a:cxnSpLocks/>
            </p:cNvCxnSpPr>
            <p:nvPr/>
          </p:nvCxnSpPr>
          <p:spPr>
            <a:xfrm flipV="1">
              <a:off x="11764640" y="1000841"/>
              <a:ext cx="0" cy="1554480"/>
            </a:xfrm>
            <a:prstGeom prst="line">
              <a:avLst/>
            </a:prstGeom>
            <a:ln w="57150">
              <a:solidFill>
                <a:srgbClr val="FF7250"/>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1B0A900D-AF88-756A-517C-4CC7E6B23C01}"/>
                </a:ext>
              </a:extLst>
            </p:cNvPr>
            <p:cNvCxnSpPr>
              <a:cxnSpLocks/>
            </p:cNvCxnSpPr>
            <p:nvPr/>
          </p:nvCxnSpPr>
          <p:spPr>
            <a:xfrm flipV="1">
              <a:off x="11917040" y="1000841"/>
              <a:ext cx="0" cy="1554480"/>
            </a:xfrm>
            <a:prstGeom prst="line">
              <a:avLst/>
            </a:prstGeom>
            <a:ln w="57150">
              <a:solidFill>
                <a:srgbClr val="FF7250"/>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79F28A78-FC24-B82A-AFF9-0FBF28ECA451}"/>
                </a:ext>
              </a:extLst>
            </p:cNvPr>
            <p:cNvCxnSpPr>
              <a:cxnSpLocks/>
            </p:cNvCxnSpPr>
            <p:nvPr/>
          </p:nvCxnSpPr>
          <p:spPr>
            <a:xfrm flipV="1">
              <a:off x="12069440" y="1000841"/>
              <a:ext cx="0" cy="1554480"/>
            </a:xfrm>
            <a:prstGeom prst="line">
              <a:avLst/>
            </a:prstGeom>
            <a:ln w="57150">
              <a:solidFill>
                <a:srgbClr val="FF7250"/>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1A2F2774-E7D0-5048-70AE-51F2AF594859}"/>
                </a:ext>
              </a:extLst>
            </p:cNvPr>
            <p:cNvCxnSpPr>
              <a:cxnSpLocks/>
            </p:cNvCxnSpPr>
            <p:nvPr/>
          </p:nvCxnSpPr>
          <p:spPr>
            <a:xfrm flipV="1">
              <a:off x="12221840" y="1000841"/>
              <a:ext cx="0" cy="1554480"/>
            </a:xfrm>
            <a:prstGeom prst="line">
              <a:avLst/>
            </a:prstGeom>
            <a:ln w="57150">
              <a:solidFill>
                <a:srgbClr val="FF7250"/>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5A355CB3-15BC-BC80-1BA0-C97A5BACE12A}"/>
                </a:ext>
              </a:extLst>
            </p:cNvPr>
            <p:cNvCxnSpPr>
              <a:cxnSpLocks/>
            </p:cNvCxnSpPr>
            <p:nvPr/>
          </p:nvCxnSpPr>
          <p:spPr>
            <a:xfrm flipV="1">
              <a:off x="11155680" y="2544754"/>
              <a:ext cx="0" cy="1554480"/>
            </a:xfrm>
            <a:prstGeom prst="line">
              <a:avLst/>
            </a:prstGeom>
            <a:ln w="57150">
              <a:solidFill>
                <a:srgbClr val="FF7250"/>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A45C7FB6-2EC8-1B5C-3B56-7B713B69375D}"/>
                </a:ext>
              </a:extLst>
            </p:cNvPr>
            <p:cNvCxnSpPr>
              <a:cxnSpLocks/>
            </p:cNvCxnSpPr>
            <p:nvPr/>
          </p:nvCxnSpPr>
          <p:spPr>
            <a:xfrm flipV="1">
              <a:off x="11308080" y="2544754"/>
              <a:ext cx="0" cy="1554480"/>
            </a:xfrm>
            <a:prstGeom prst="line">
              <a:avLst/>
            </a:prstGeom>
            <a:ln w="57150">
              <a:solidFill>
                <a:srgbClr val="FF7250"/>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D05C8A9A-EB8D-ABEF-D765-D3E19A947DF0}"/>
                </a:ext>
              </a:extLst>
            </p:cNvPr>
            <p:cNvCxnSpPr>
              <a:cxnSpLocks/>
            </p:cNvCxnSpPr>
            <p:nvPr/>
          </p:nvCxnSpPr>
          <p:spPr>
            <a:xfrm flipV="1">
              <a:off x="11460480" y="2544754"/>
              <a:ext cx="0" cy="1554480"/>
            </a:xfrm>
            <a:prstGeom prst="line">
              <a:avLst/>
            </a:prstGeom>
            <a:ln w="57150">
              <a:solidFill>
                <a:srgbClr val="FF7250"/>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199F7026-26D7-C1A6-F66E-483444E95C41}"/>
                </a:ext>
              </a:extLst>
            </p:cNvPr>
            <p:cNvCxnSpPr>
              <a:cxnSpLocks/>
            </p:cNvCxnSpPr>
            <p:nvPr/>
          </p:nvCxnSpPr>
          <p:spPr>
            <a:xfrm flipV="1">
              <a:off x="11612880" y="2544754"/>
              <a:ext cx="0" cy="1554480"/>
            </a:xfrm>
            <a:prstGeom prst="line">
              <a:avLst/>
            </a:prstGeom>
            <a:ln w="57150">
              <a:solidFill>
                <a:srgbClr val="FF7250"/>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829FC8E9-09C4-A947-C815-359629A524CC}"/>
                </a:ext>
              </a:extLst>
            </p:cNvPr>
            <p:cNvCxnSpPr>
              <a:cxnSpLocks/>
            </p:cNvCxnSpPr>
            <p:nvPr/>
          </p:nvCxnSpPr>
          <p:spPr>
            <a:xfrm flipV="1">
              <a:off x="11765280" y="2544754"/>
              <a:ext cx="0" cy="1554480"/>
            </a:xfrm>
            <a:prstGeom prst="line">
              <a:avLst/>
            </a:prstGeom>
            <a:ln w="57150">
              <a:solidFill>
                <a:srgbClr val="FF7250"/>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1B23BA99-B5C1-AF19-5232-7A85F9E5ACEB}"/>
                </a:ext>
              </a:extLst>
            </p:cNvPr>
            <p:cNvCxnSpPr>
              <a:cxnSpLocks/>
            </p:cNvCxnSpPr>
            <p:nvPr/>
          </p:nvCxnSpPr>
          <p:spPr>
            <a:xfrm flipV="1">
              <a:off x="11917680" y="2544754"/>
              <a:ext cx="0" cy="1554480"/>
            </a:xfrm>
            <a:prstGeom prst="line">
              <a:avLst/>
            </a:prstGeom>
            <a:ln w="57150">
              <a:solidFill>
                <a:srgbClr val="FF7250"/>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2056FED1-507A-F55B-577C-16F1769F81BF}"/>
                </a:ext>
              </a:extLst>
            </p:cNvPr>
            <p:cNvCxnSpPr>
              <a:cxnSpLocks/>
            </p:cNvCxnSpPr>
            <p:nvPr/>
          </p:nvCxnSpPr>
          <p:spPr>
            <a:xfrm flipV="1">
              <a:off x="12070080" y="2544754"/>
              <a:ext cx="0" cy="1554480"/>
            </a:xfrm>
            <a:prstGeom prst="line">
              <a:avLst/>
            </a:prstGeom>
            <a:ln w="57150">
              <a:solidFill>
                <a:srgbClr val="FF7250"/>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012D719B-C3E1-72D5-A8CC-012AA4A3DAA5}"/>
                </a:ext>
              </a:extLst>
            </p:cNvPr>
            <p:cNvCxnSpPr>
              <a:cxnSpLocks/>
            </p:cNvCxnSpPr>
            <p:nvPr/>
          </p:nvCxnSpPr>
          <p:spPr>
            <a:xfrm flipV="1">
              <a:off x="12222480" y="2544754"/>
              <a:ext cx="0" cy="1554480"/>
            </a:xfrm>
            <a:prstGeom prst="line">
              <a:avLst/>
            </a:prstGeom>
            <a:ln w="57150">
              <a:solidFill>
                <a:srgbClr val="FF7250"/>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1EF97263-8AEF-840A-2010-967236D0B135}"/>
                </a:ext>
              </a:extLst>
            </p:cNvPr>
            <p:cNvCxnSpPr>
              <a:cxnSpLocks/>
            </p:cNvCxnSpPr>
            <p:nvPr/>
          </p:nvCxnSpPr>
          <p:spPr>
            <a:xfrm flipV="1">
              <a:off x="11917040" y="5315215"/>
              <a:ext cx="0" cy="1554480"/>
            </a:xfrm>
            <a:prstGeom prst="line">
              <a:avLst/>
            </a:prstGeom>
            <a:ln w="57150">
              <a:solidFill>
                <a:srgbClr val="FF7250"/>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191B1F93-3EE2-4025-7AEB-3BBB3369625C}"/>
                </a:ext>
              </a:extLst>
            </p:cNvPr>
            <p:cNvCxnSpPr>
              <a:cxnSpLocks/>
            </p:cNvCxnSpPr>
            <p:nvPr/>
          </p:nvCxnSpPr>
          <p:spPr>
            <a:xfrm>
              <a:off x="10098045" y="5618013"/>
              <a:ext cx="152400" cy="0"/>
            </a:xfrm>
            <a:prstGeom prst="line">
              <a:avLst/>
            </a:prstGeom>
            <a:ln w="57150">
              <a:solidFill>
                <a:srgbClr val="FF7250"/>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0F46D152-93B1-0E87-5696-AB5BAC9A692E}"/>
                </a:ext>
              </a:extLst>
            </p:cNvPr>
            <p:cNvCxnSpPr>
              <a:cxnSpLocks/>
            </p:cNvCxnSpPr>
            <p:nvPr/>
          </p:nvCxnSpPr>
          <p:spPr>
            <a:xfrm>
              <a:off x="10415037" y="5618013"/>
              <a:ext cx="152400" cy="0"/>
            </a:xfrm>
            <a:prstGeom prst="line">
              <a:avLst/>
            </a:prstGeom>
            <a:ln w="57150">
              <a:solidFill>
                <a:srgbClr val="FF7250"/>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C7992B7F-EA6E-0C28-6DE2-2E05A5265755}"/>
                </a:ext>
              </a:extLst>
            </p:cNvPr>
            <p:cNvCxnSpPr>
              <a:cxnSpLocks/>
            </p:cNvCxnSpPr>
            <p:nvPr/>
          </p:nvCxnSpPr>
          <p:spPr>
            <a:xfrm>
              <a:off x="10719837" y="5618013"/>
              <a:ext cx="152400" cy="0"/>
            </a:xfrm>
            <a:prstGeom prst="line">
              <a:avLst/>
            </a:prstGeom>
            <a:ln w="57150">
              <a:solidFill>
                <a:srgbClr val="FF7250"/>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B51B7B86-644F-95DC-752D-13D44CA7033F}"/>
                </a:ext>
              </a:extLst>
            </p:cNvPr>
            <p:cNvCxnSpPr>
              <a:cxnSpLocks/>
            </p:cNvCxnSpPr>
            <p:nvPr/>
          </p:nvCxnSpPr>
          <p:spPr>
            <a:xfrm>
              <a:off x="10243211" y="4119422"/>
              <a:ext cx="152400" cy="0"/>
            </a:xfrm>
            <a:prstGeom prst="line">
              <a:avLst/>
            </a:prstGeom>
            <a:ln w="57150">
              <a:solidFill>
                <a:srgbClr val="FF7250"/>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6781F93A-DC32-23D8-284E-08BDB02FBC58}"/>
                </a:ext>
              </a:extLst>
            </p:cNvPr>
            <p:cNvCxnSpPr>
              <a:cxnSpLocks/>
            </p:cNvCxnSpPr>
            <p:nvPr/>
          </p:nvCxnSpPr>
          <p:spPr>
            <a:xfrm>
              <a:off x="10548011" y="4118832"/>
              <a:ext cx="152400" cy="0"/>
            </a:xfrm>
            <a:prstGeom prst="line">
              <a:avLst/>
            </a:prstGeom>
            <a:ln w="57150">
              <a:solidFill>
                <a:srgbClr val="FF7250"/>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1ECCCC92-3A67-1723-1736-256B8796178F}"/>
                </a:ext>
              </a:extLst>
            </p:cNvPr>
            <p:cNvCxnSpPr>
              <a:cxnSpLocks/>
            </p:cNvCxnSpPr>
            <p:nvPr/>
          </p:nvCxnSpPr>
          <p:spPr>
            <a:xfrm>
              <a:off x="10850880" y="4123013"/>
              <a:ext cx="152400" cy="0"/>
            </a:xfrm>
            <a:prstGeom prst="line">
              <a:avLst/>
            </a:prstGeom>
            <a:ln w="57150">
              <a:solidFill>
                <a:srgbClr val="FF7250"/>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777EEB6A-5BEF-2DE4-6583-DFB4DD20C051}"/>
                </a:ext>
              </a:extLst>
            </p:cNvPr>
            <p:cNvCxnSpPr>
              <a:cxnSpLocks/>
            </p:cNvCxnSpPr>
            <p:nvPr/>
          </p:nvCxnSpPr>
          <p:spPr>
            <a:xfrm>
              <a:off x="11023593" y="5618013"/>
              <a:ext cx="152400" cy="0"/>
            </a:xfrm>
            <a:prstGeom prst="line">
              <a:avLst/>
            </a:prstGeom>
            <a:ln w="57150">
              <a:solidFill>
                <a:srgbClr val="FF7250"/>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960F82CD-0F98-CE7B-1C9F-40E6A3252CCB}"/>
                </a:ext>
              </a:extLst>
            </p:cNvPr>
            <p:cNvCxnSpPr>
              <a:cxnSpLocks/>
            </p:cNvCxnSpPr>
            <p:nvPr/>
          </p:nvCxnSpPr>
          <p:spPr>
            <a:xfrm>
              <a:off x="11321527" y="5618013"/>
              <a:ext cx="152400" cy="0"/>
            </a:xfrm>
            <a:prstGeom prst="line">
              <a:avLst/>
            </a:prstGeom>
            <a:ln w="57150">
              <a:solidFill>
                <a:srgbClr val="FF7250"/>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2FFD83EB-3EAE-C437-EDA4-1768F53611D0}"/>
                </a:ext>
              </a:extLst>
            </p:cNvPr>
            <p:cNvCxnSpPr>
              <a:cxnSpLocks/>
            </p:cNvCxnSpPr>
            <p:nvPr/>
          </p:nvCxnSpPr>
          <p:spPr>
            <a:xfrm>
              <a:off x="11612240" y="5620062"/>
              <a:ext cx="152400" cy="0"/>
            </a:xfrm>
            <a:prstGeom prst="line">
              <a:avLst/>
            </a:prstGeom>
            <a:ln w="57150">
              <a:solidFill>
                <a:srgbClr val="FF7250"/>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C6C84BC0-F7D3-4B4C-3212-0EF0459B71BF}"/>
                </a:ext>
              </a:extLst>
            </p:cNvPr>
            <p:cNvCxnSpPr>
              <a:cxnSpLocks/>
            </p:cNvCxnSpPr>
            <p:nvPr/>
          </p:nvCxnSpPr>
          <p:spPr>
            <a:xfrm>
              <a:off x="11132535" y="20027"/>
              <a:ext cx="152400" cy="0"/>
            </a:xfrm>
            <a:prstGeom prst="line">
              <a:avLst/>
            </a:prstGeom>
            <a:ln w="57150">
              <a:solidFill>
                <a:srgbClr val="FF7250"/>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6E3F685F-3FBC-5A23-C1B7-4850CA932FFA}"/>
                </a:ext>
              </a:extLst>
            </p:cNvPr>
            <p:cNvCxnSpPr>
              <a:cxnSpLocks/>
            </p:cNvCxnSpPr>
            <p:nvPr/>
          </p:nvCxnSpPr>
          <p:spPr>
            <a:xfrm>
              <a:off x="11437335" y="19437"/>
              <a:ext cx="152400" cy="0"/>
            </a:xfrm>
            <a:prstGeom prst="line">
              <a:avLst/>
            </a:prstGeom>
            <a:ln w="57150">
              <a:solidFill>
                <a:srgbClr val="FF7250"/>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6FAD1D8C-8296-2F81-329B-09C4A4DE462A}"/>
                </a:ext>
              </a:extLst>
            </p:cNvPr>
            <p:cNvCxnSpPr>
              <a:cxnSpLocks/>
            </p:cNvCxnSpPr>
            <p:nvPr/>
          </p:nvCxnSpPr>
          <p:spPr>
            <a:xfrm>
              <a:off x="11740204" y="23618"/>
              <a:ext cx="152400" cy="0"/>
            </a:xfrm>
            <a:prstGeom prst="line">
              <a:avLst/>
            </a:prstGeom>
            <a:ln w="57150">
              <a:solidFill>
                <a:srgbClr val="FF7250"/>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C5243886-C642-B37A-7CFC-51157F95221F}"/>
                </a:ext>
              </a:extLst>
            </p:cNvPr>
            <p:cNvCxnSpPr>
              <a:cxnSpLocks/>
            </p:cNvCxnSpPr>
            <p:nvPr/>
          </p:nvCxnSpPr>
          <p:spPr>
            <a:xfrm>
              <a:off x="12069440" y="19437"/>
              <a:ext cx="152400" cy="0"/>
            </a:xfrm>
            <a:prstGeom prst="line">
              <a:avLst/>
            </a:prstGeom>
            <a:ln w="57150">
              <a:solidFill>
                <a:srgbClr val="FF7250"/>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9B9F1E70-DDDE-0AB5-F1B9-48D2D7F4545C}"/>
                </a:ext>
              </a:extLst>
            </p:cNvPr>
            <p:cNvCxnSpPr>
              <a:cxnSpLocks/>
            </p:cNvCxnSpPr>
            <p:nvPr/>
          </p:nvCxnSpPr>
          <p:spPr>
            <a:xfrm>
              <a:off x="11915182" y="6839262"/>
              <a:ext cx="152400" cy="0"/>
            </a:xfrm>
            <a:prstGeom prst="line">
              <a:avLst/>
            </a:prstGeom>
            <a:ln w="57150">
              <a:solidFill>
                <a:srgbClr val="FF7250"/>
              </a:solidFill>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76CC5CCB-D9EA-A400-AB98-ADE747B6E9B0}"/>
              </a:ext>
            </a:extLst>
          </p:cNvPr>
          <p:cNvSpPr txBox="1"/>
          <p:nvPr/>
        </p:nvSpPr>
        <p:spPr>
          <a:xfrm>
            <a:off x="6964837" y="6262967"/>
            <a:ext cx="1347344" cy="276999"/>
          </a:xfrm>
          <a:prstGeom prst="rect">
            <a:avLst/>
          </a:prstGeom>
          <a:noFill/>
        </p:spPr>
        <p:txBody>
          <a:bodyPr wrap="square" rtlCol="0">
            <a:spAutoFit/>
          </a:bodyPr>
          <a:lstStyle/>
          <a:p>
            <a:r>
              <a:rPr lang="en-US" sz="1200" i="1" dirty="0">
                <a:solidFill>
                  <a:srgbClr val="C1C4B1"/>
                </a:solidFill>
                <a:latin typeface="Avenir Next Condensed" panose="020B0506020202020204" pitchFamily="34" charset="0"/>
              </a:rPr>
              <a:t>Ref. 3</a:t>
            </a:r>
          </a:p>
        </p:txBody>
      </p:sp>
      <p:sp>
        <p:nvSpPr>
          <p:cNvPr id="4" name="TextBox 3">
            <a:extLst>
              <a:ext uri="{FF2B5EF4-FFF2-40B4-BE49-F238E27FC236}">
                <a16:creationId xmlns:a16="http://schemas.microsoft.com/office/drawing/2014/main" id="{02889290-6BEF-1E49-7257-A540050F76B4}"/>
              </a:ext>
            </a:extLst>
          </p:cNvPr>
          <p:cNvSpPr txBox="1"/>
          <p:nvPr/>
        </p:nvSpPr>
        <p:spPr>
          <a:xfrm>
            <a:off x="7859143" y="3239701"/>
            <a:ext cx="1504114" cy="276999"/>
          </a:xfrm>
          <a:prstGeom prst="rect">
            <a:avLst/>
          </a:prstGeom>
          <a:noFill/>
        </p:spPr>
        <p:txBody>
          <a:bodyPr wrap="square" rtlCol="0">
            <a:spAutoFit/>
          </a:bodyPr>
          <a:lstStyle/>
          <a:p>
            <a:r>
              <a:rPr lang="en-US" sz="1200" i="1" dirty="0">
                <a:solidFill>
                  <a:srgbClr val="C1C4B1"/>
                </a:solidFill>
                <a:latin typeface="Avenir Next Condensed" panose="020B0506020202020204" pitchFamily="34" charset="0"/>
              </a:rPr>
              <a:t>Page 101</a:t>
            </a:r>
          </a:p>
        </p:txBody>
      </p:sp>
      <p:cxnSp>
        <p:nvCxnSpPr>
          <p:cNvPr id="6" name="Straight Arrow Connector 5">
            <a:extLst>
              <a:ext uri="{FF2B5EF4-FFF2-40B4-BE49-F238E27FC236}">
                <a16:creationId xmlns:a16="http://schemas.microsoft.com/office/drawing/2014/main" id="{789CAD5E-63C2-8D6D-A1C8-D42CF99ABFD1}"/>
              </a:ext>
            </a:extLst>
          </p:cNvPr>
          <p:cNvCxnSpPr>
            <a:cxnSpLocks/>
          </p:cNvCxnSpPr>
          <p:nvPr/>
        </p:nvCxnSpPr>
        <p:spPr>
          <a:xfrm>
            <a:off x="8896385" y="4858820"/>
            <a:ext cx="6791" cy="471453"/>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6ECBE71-5AE5-4462-4B60-A20ABC611293}"/>
              </a:ext>
            </a:extLst>
          </p:cNvPr>
          <p:cNvSpPr txBox="1"/>
          <p:nvPr/>
        </p:nvSpPr>
        <p:spPr>
          <a:xfrm>
            <a:off x="7896652" y="4008197"/>
            <a:ext cx="2979564" cy="816249"/>
          </a:xfrm>
          <a:prstGeom prst="rect">
            <a:avLst/>
          </a:prstGeom>
          <a:noFill/>
        </p:spPr>
        <p:txBody>
          <a:bodyPr wrap="square">
            <a:spAutoFit/>
          </a:bodyPr>
          <a:lstStyle/>
          <a:p>
            <a:pPr>
              <a:lnSpc>
                <a:spcPts val="1880"/>
              </a:lnSpc>
            </a:pPr>
            <a:r>
              <a:rPr lang="en-US" sz="1300" dirty="0">
                <a:solidFill>
                  <a:schemeClr val="tx1">
                    <a:lumMod val="85000"/>
                    <a:lumOff val="15000"/>
                  </a:schemeClr>
                </a:solidFill>
                <a:latin typeface="Avenir Next Medium" panose="020B0503020202020204" pitchFamily="34" charset="0"/>
                <a:cs typeface="Courier New" panose="02070309020205020404" pitchFamily="49" charset="0"/>
              </a:rPr>
              <a:t>Only 0.01% of savings </a:t>
            </a:r>
          </a:p>
          <a:p>
            <a:pPr>
              <a:lnSpc>
                <a:spcPts val="1880"/>
              </a:lnSpc>
            </a:pPr>
            <a:r>
              <a:rPr lang="en-US" sz="1300" dirty="0">
                <a:solidFill>
                  <a:schemeClr val="tx1">
                    <a:lumMod val="85000"/>
                    <a:lumOff val="15000"/>
                  </a:schemeClr>
                </a:solidFill>
                <a:latin typeface="Avenir Next Medium" panose="020B0503020202020204" pitchFamily="34" charset="0"/>
                <a:cs typeface="Courier New" panose="02070309020205020404" pitchFamily="49" charset="0"/>
              </a:rPr>
              <a:t>reach the poorest; over </a:t>
            </a:r>
          </a:p>
          <a:p>
            <a:pPr>
              <a:lnSpc>
                <a:spcPts val="1880"/>
              </a:lnSpc>
            </a:pPr>
            <a:r>
              <a:rPr lang="en-US" sz="1300" dirty="0">
                <a:solidFill>
                  <a:schemeClr val="tx1">
                    <a:lumMod val="85000"/>
                    <a:lumOff val="15000"/>
                  </a:schemeClr>
                </a:solidFill>
                <a:latin typeface="Avenir Next Medium" panose="020B0503020202020204" pitchFamily="34" charset="0"/>
                <a:cs typeface="Courier New" panose="02070309020205020404" pitchFamily="49" charset="0"/>
              </a:rPr>
              <a:t>50% benefit the wealthy.</a:t>
            </a:r>
          </a:p>
        </p:txBody>
      </p:sp>
      <p:cxnSp>
        <p:nvCxnSpPr>
          <p:cNvPr id="16" name="Elbow Connector 15">
            <a:extLst>
              <a:ext uri="{FF2B5EF4-FFF2-40B4-BE49-F238E27FC236}">
                <a16:creationId xmlns:a16="http://schemas.microsoft.com/office/drawing/2014/main" id="{9929AB38-2F6E-8E10-3DA4-6E50ACC1585C}"/>
              </a:ext>
            </a:extLst>
          </p:cNvPr>
          <p:cNvCxnSpPr>
            <a:cxnSpLocks/>
          </p:cNvCxnSpPr>
          <p:nvPr/>
        </p:nvCxnSpPr>
        <p:spPr>
          <a:xfrm>
            <a:off x="9410399" y="4855742"/>
            <a:ext cx="502908" cy="114637"/>
          </a:xfrm>
          <a:prstGeom prst="bentConnector3">
            <a:avLst>
              <a:gd name="adj1" fmla="val 327"/>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16279F2-16B6-ED0E-423E-207BB5C9F480}"/>
              </a:ext>
            </a:extLst>
          </p:cNvPr>
          <p:cNvSpPr txBox="1"/>
          <p:nvPr/>
        </p:nvSpPr>
        <p:spPr>
          <a:xfrm>
            <a:off x="164562" y="6584703"/>
            <a:ext cx="3213106" cy="276999"/>
          </a:xfrm>
          <a:prstGeom prst="rect">
            <a:avLst/>
          </a:prstGeom>
          <a:noFill/>
        </p:spPr>
        <p:txBody>
          <a:bodyPr wrap="square" rtlCol="0">
            <a:spAutoFit/>
          </a:bodyPr>
          <a:lstStyle/>
          <a:p>
            <a:r>
              <a:rPr lang="en-US" sz="1200" b="0" i="0" dirty="0">
                <a:solidFill>
                  <a:srgbClr val="C8D4C6"/>
                </a:solidFill>
                <a:effectLst/>
                <a:latin typeface="Roboto" panose="02000000000000000000" pitchFamily="2" charset="0"/>
              </a:rPr>
              <a:t>©</a:t>
            </a:r>
            <a:r>
              <a:rPr lang="en-US" sz="1200" b="0" i="1" dirty="0">
                <a:solidFill>
                  <a:srgbClr val="C8D4C6"/>
                </a:solidFill>
                <a:effectLst/>
                <a:latin typeface="Avenir Next Condensed" panose="020B0506020202020204" pitchFamily="34" charset="0"/>
              </a:rPr>
              <a:t> </a:t>
            </a:r>
            <a:r>
              <a:rPr lang="en-US" sz="1200" b="0" dirty="0">
                <a:solidFill>
                  <a:srgbClr val="C8D4C6"/>
                </a:solidFill>
                <a:effectLst/>
                <a:latin typeface="Avenir Next Condensed" panose="020B0506020202020204" pitchFamily="34" charset="0"/>
              </a:rPr>
              <a:t>Matthe</a:t>
            </a:r>
            <a:r>
              <a:rPr lang="en-US" sz="1200" dirty="0">
                <a:solidFill>
                  <a:srgbClr val="C8D4C6"/>
                </a:solidFill>
                <a:latin typeface="Avenir Next Condensed" panose="020B0506020202020204" pitchFamily="34" charset="0"/>
              </a:rPr>
              <a:t>w Desmond, </a:t>
            </a:r>
            <a:r>
              <a:rPr lang="en-US" sz="1200" i="1" dirty="0">
                <a:solidFill>
                  <a:srgbClr val="C8D4C6"/>
                </a:solidFill>
                <a:latin typeface="Avenir Next Condensed" panose="020B0506020202020204" pitchFamily="34" charset="0"/>
              </a:rPr>
              <a:t>Poverty, by America</a:t>
            </a:r>
          </a:p>
        </p:txBody>
      </p:sp>
    </p:spTree>
    <p:extLst>
      <p:ext uri="{BB962C8B-B14F-4D97-AF65-F5344CB8AC3E}">
        <p14:creationId xmlns:p14="http://schemas.microsoft.com/office/powerpoint/2010/main" val="1397959107"/>
      </p:ext>
    </p:extLst>
  </p:cSld>
  <p:clrMapOvr>
    <a:masterClrMapping/>
  </p:clrMapOvr>
  <p:transition spd="med">
    <p:fade thruBlk="1"/>
  </p:transition>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7F9E3"/>
        </a:solidFill>
        <a:effectLst/>
      </p:bgPr>
    </p:bg>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08249CA0-537D-1122-26C0-75CBB3E4074C}"/>
              </a:ext>
            </a:extLst>
          </p:cNvPr>
          <p:cNvSpPr/>
          <p:nvPr/>
        </p:nvSpPr>
        <p:spPr>
          <a:xfrm>
            <a:off x="2404909" y="263370"/>
            <a:ext cx="7128836" cy="733111"/>
          </a:xfrm>
          <a:prstGeom prst="roundRect">
            <a:avLst>
              <a:gd name="adj" fmla="val 5399"/>
            </a:avLst>
          </a:prstGeom>
          <a:solidFill>
            <a:srgbClr val="E5EAD6"/>
          </a:solidFill>
          <a:ln w="28575">
            <a:solidFill>
              <a:srgbClr val="DFE3D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162D2F81-45EC-4F42-1EDD-0D69E1EE28DA}"/>
              </a:ext>
            </a:extLst>
          </p:cNvPr>
          <p:cNvSpPr txBox="1"/>
          <p:nvPr/>
        </p:nvSpPr>
        <p:spPr>
          <a:xfrm>
            <a:off x="1616909" y="388626"/>
            <a:ext cx="8721001" cy="584775"/>
          </a:xfrm>
          <a:prstGeom prst="rect">
            <a:avLst/>
          </a:prstGeom>
          <a:noFill/>
        </p:spPr>
        <p:txBody>
          <a:bodyPr wrap="square" rtlCol="0">
            <a:spAutoFit/>
          </a:bodyPr>
          <a:lstStyle/>
          <a:p>
            <a:pPr algn="ctr"/>
            <a:r>
              <a:rPr lang="en-US" sz="3200" spc="40">
                <a:solidFill>
                  <a:schemeClr val="tx1">
                    <a:lumMod val="85000"/>
                    <a:lumOff val="15000"/>
                  </a:schemeClr>
                </a:solidFill>
                <a:latin typeface="Hardwick WF" pitchFamily="2" charset="0"/>
              </a:rPr>
              <a:t>FIX OUR MISSHAPEN SAFETY NET</a:t>
            </a:r>
            <a:endParaRPr lang="en-US" sz="3200" spc="40" dirty="0">
              <a:solidFill>
                <a:schemeClr val="tx1">
                  <a:lumMod val="85000"/>
                  <a:lumOff val="15000"/>
                </a:schemeClr>
              </a:solidFill>
              <a:latin typeface="Hardwick WF" pitchFamily="2" charset="0"/>
            </a:endParaRPr>
          </a:p>
        </p:txBody>
      </p:sp>
      <p:grpSp>
        <p:nvGrpSpPr>
          <p:cNvPr id="29" name="Group 28">
            <a:extLst>
              <a:ext uri="{FF2B5EF4-FFF2-40B4-BE49-F238E27FC236}">
                <a16:creationId xmlns:a16="http://schemas.microsoft.com/office/drawing/2014/main" id="{CAA582ED-4601-50CE-C132-B4A8B59732BA}"/>
              </a:ext>
            </a:extLst>
          </p:cNvPr>
          <p:cNvGrpSpPr/>
          <p:nvPr/>
        </p:nvGrpSpPr>
        <p:grpSpPr>
          <a:xfrm>
            <a:off x="1199211" y="996481"/>
            <a:ext cx="9863529" cy="733111"/>
            <a:chOff x="1305731" y="996479"/>
            <a:chExt cx="9572476" cy="785318"/>
          </a:xfrm>
        </p:grpSpPr>
        <p:sp>
          <p:nvSpPr>
            <p:cNvPr id="30" name="Octagon 29">
              <a:extLst>
                <a:ext uri="{FF2B5EF4-FFF2-40B4-BE49-F238E27FC236}">
                  <a16:creationId xmlns:a16="http://schemas.microsoft.com/office/drawing/2014/main" id="{FE539F9D-9D65-9DDA-C6B6-896789BDC2D4}"/>
                </a:ext>
              </a:extLst>
            </p:cNvPr>
            <p:cNvSpPr/>
            <p:nvPr/>
          </p:nvSpPr>
          <p:spPr>
            <a:xfrm>
              <a:off x="1305731" y="996479"/>
              <a:ext cx="9572476" cy="785318"/>
            </a:xfrm>
            <a:prstGeom prst="octagon">
              <a:avLst/>
            </a:prstGeom>
            <a:solidFill>
              <a:srgbClr val="9DC485"/>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ctagon 30">
              <a:extLst>
                <a:ext uri="{FF2B5EF4-FFF2-40B4-BE49-F238E27FC236}">
                  <a16:creationId xmlns:a16="http://schemas.microsoft.com/office/drawing/2014/main" id="{7178356A-5CBB-3CC4-83E4-69A743818D53}"/>
                </a:ext>
              </a:extLst>
            </p:cNvPr>
            <p:cNvSpPr/>
            <p:nvPr/>
          </p:nvSpPr>
          <p:spPr>
            <a:xfrm>
              <a:off x="1418469" y="1083956"/>
              <a:ext cx="9390303" cy="606617"/>
            </a:xfrm>
            <a:prstGeom prst="octagon">
              <a:avLst/>
            </a:prstGeom>
            <a:solidFill>
              <a:schemeClr val="accent6">
                <a:lumMod val="60000"/>
                <a:lumOff val="40000"/>
              </a:schemeClr>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 name="Group 31">
            <a:extLst>
              <a:ext uri="{FF2B5EF4-FFF2-40B4-BE49-F238E27FC236}">
                <a16:creationId xmlns:a16="http://schemas.microsoft.com/office/drawing/2014/main" id="{3F338396-1FA0-54D7-2E89-25C6932EEBEB}"/>
              </a:ext>
            </a:extLst>
          </p:cNvPr>
          <p:cNvGrpSpPr/>
          <p:nvPr/>
        </p:nvGrpSpPr>
        <p:grpSpPr>
          <a:xfrm>
            <a:off x="1501479" y="973401"/>
            <a:ext cx="886592" cy="785318"/>
            <a:chOff x="1349090" y="1014346"/>
            <a:chExt cx="886592" cy="785318"/>
          </a:xfrm>
        </p:grpSpPr>
        <p:pic>
          <p:nvPicPr>
            <p:cNvPr id="34" name="Graphic 33" descr="Key with solid fill">
              <a:extLst>
                <a:ext uri="{FF2B5EF4-FFF2-40B4-BE49-F238E27FC236}">
                  <a16:creationId xmlns:a16="http://schemas.microsoft.com/office/drawing/2014/main" id="{CDA5DC0E-0D94-64AB-FBED-C39B6D79B4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49090" y="1014346"/>
              <a:ext cx="886592" cy="785318"/>
            </a:xfrm>
            <a:prstGeom prst="rect">
              <a:avLst/>
            </a:prstGeom>
          </p:spPr>
        </p:pic>
        <p:sp>
          <p:nvSpPr>
            <p:cNvPr id="35" name="Snip Same Side Corner Rectangle 34">
              <a:extLst>
                <a:ext uri="{FF2B5EF4-FFF2-40B4-BE49-F238E27FC236}">
                  <a16:creationId xmlns:a16="http://schemas.microsoft.com/office/drawing/2014/main" id="{064CA38E-7A8C-9E3E-F034-70C63B052F97}"/>
                </a:ext>
              </a:extLst>
            </p:cNvPr>
            <p:cNvSpPr/>
            <p:nvPr/>
          </p:nvSpPr>
          <p:spPr>
            <a:xfrm rot="16200000">
              <a:off x="1387043" y="1208950"/>
              <a:ext cx="372568" cy="414796"/>
            </a:xfrm>
            <a:prstGeom prst="snip2SameRect">
              <a:avLst>
                <a:gd name="adj1" fmla="val 21679"/>
                <a:gd name="adj2" fmla="val 3659"/>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ounded Rectangle 35">
              <a:extLst>
                <a:ext uri="{FF2B5EF4-FFF2-40B4-BE49-F238E27FC236}">
                  <a16:creationId xmlns:a16="http://schemas.microsoft.com/office/drawing/2014/main" id="{22EEE6FA-B866-4994-64EE-FB83510364FC}"/>
                </a:ext>
              </a:extLst>
            </p:cNvPr>
            <p:cNvSpPr/>
            <p:nvPr/>
          </p:nvSpPr>
          <p:spPr>
            <a:xfrm>
              <a:off x="1486180" y="1370395"/>
              <a:ext cx="66096" cy="93457"/>
            </a:xfrm>
            <a:prstGeom prst="round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7" name="TextBox 36">
            <a:extLst>
              <a:ext uri="{FF2B5EF4-FFF2-40B4-BE49-F238E27FC236}">
                <a16:creationId xmlns:a16="http://schemas.microsoft.com/office/drawing/2014/main" id="{3D278BFD-DA8E-58D3-87D8-FB3951600896}"/>
              </a:ext>
            </a:extLst>
          </p:cNvPr>
          <p:cNvSpPr txBox="1"/>
          <p:nvPr/>
        </p:nvSpPr>
        <p:spPr>
          <a:xfrm>
            <a:off x="2404908" y="1168927"/>
            <a:ext cx="9252394" cy="384721"/>
          </a:xfrm>
          <a:prstGeom prst="rect">
            <a:avLst/>
          </a:prstGeom>
          <a:noFill/>
        </p:spPr>
        <p:txBody>
          <a:bodyPr wrap="square" rtlCol="0">
            <a:spAutoFit/>
          </a:bodyPr>
          <a:lstStyle/>
          <a:p>
            <a:pPr>
              <a:lnSpc>
                <a:spcPts val="2420"/>
              </a:lnSpc>
            </a:pPr>
            <a:r>
              <a:rPr lang="en-US" sz="1600" dirty="0">
                <a:solidFill>
                  <a:srgbClr val="2E481D"/>
                </a:solidFill>
                <a:latin typeface="Avenir Next Medium" panose="020B0503020202020204" pitchFamily="34" charset="0"/>
              </a:rPr>
              <a:t>There are countless ways to deepen our investments in economic opportunity and safety.</a:t>
            </a:r>
          </a:p>
        </p:txBody>
      </p:sp>
      <p:sp>
        <p:nvSpPr>
          <p:cNvPr id="46" name="Rounded Rectangle 45">
            <a:extLst>
              <a:ext uri="{FF2B5EF4-FFF2-40B4-BE49-F238E27FC236}">
                <a16:creationId xmlns:a16="http://schemas.microsoft.com/office/drawing/2014/main" id="{479ED650-EAB7-91D4-ED16-679588F4AD9A}"/>
              </a:ext>
            </a:extLst>
          </p:cNvPr>
          <p:cNvSpPr/>
          <p:nvPr/>
        </p:nvSpPr>
        <p:spPr>
          <a:xfrm>
            <a:off x="7125327" y="2121268"/>
            <a:ext cx="4788506" cy="1307732"/>
          </a:xfrm>
          <a:prstGeom prst="roundRect">
            <a:avLst>
              <a:gd name="adj" fmla="val 613"/>
            </a:avLst>
          </a:prstGeom>
          <a:solidFill>
            <a:srgbClr val="E5EAD6"/>
          </a:solidFill>
          <a:ln w="28575" cmpd="sng">
            <a:solidFill>
              <a:srgbClr val="DFE3D0"/>
            </a:solidFill>
          </a:ln>
          <a:effectLst>
            <a:outerShdw blurRad="50800" dist="38100" dir="2700000" sx="96034" sy="96034" algn="tl"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ounded Rectangle 46">
            <a:extLst>
              <a:ext uri="{FF2B5EF4-FFF2-40B4-BE49-F238E27FC236}">
                <a16:creationId xmlns:a16="http://schemas.microsoft.com/office/drawing/2014/main" id="{F7CF2C5E-B403-BB45-6308-534B760DD7F7}"/>
              </a:ext>
            </a:extLst>
          </p:cNvPr>
          <p:cNvSpPr/>
          <p:nvPr/>
        </p:nvSpPr>
        <p:spPr>
          <a:xfrm>
            <a:off x="7125327" y="3641455"/>
            <a:ext cx="4788506" cy="1307732"/>
          </a:xfrm>
          <a:prstGeom prst="roundRect">
            <a:avLst>
              <a:gd name="adj" fmla="val 613"/>
            </a:avLst>
          </a:prstGeom>
          <a:solidFill>
            <a:srgbClr val="E5EAD6"/>
          </a:solidFill>
          <a:ln w="28575" cmpd="sng">
            <a:solidFill>
              <a:srgbClr val="DFE3D0"/>
            </a:solidFill>
          </a:ln>
          <a:effectLst>
            <a:outerShdw blurRad="50800" dist="38100" dir="2700000" sx="96034" sy="96034" algn="tl"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ounded Rectangle 47">
            <a:extLst>
              <a:ext uri="{FF2B5EF4-FFF2-40B4-BE49-F238E27FC236}">
                <a16:creationId xmlns:a16="http://schemas.microsoft.com/office/drawing/2014/main" id="{9C6E44F6-A5A4-BB65-F333-890C3BDFB367}"/>
              </a:ext>
            </a:extLst>
          </p:cNvPr>
          <p:cNvSpPr/>
          <p:nvPr/>
        </p:nvSpPr>
        <p:spPr>
          <a:xfrm>
            <a:off x="7125327" y="5161642"/>
            <a:ext cx="4788506" cy="1307732"/>
          </a:xfrm>
          <a:prstGeom prst="roundRect">
            <a:avLst>
              <a:gd name="adj" fmla="val 613"/>
            </a:avLst>
          </a:prstGeom>
          <a:solidFill>
            <a:srgbClr val="E5EAD6"/>
          </a:solidFill>
          <a:ln w="28575" cmpd="sng">
            <a:solidFill>
              <a:srgbClr val="DFE3D0"/>
            </a:solidFill>
          </a:ln>
          <a:effectLst>
            <a:outerShdw blurRad="50800" dist="38100" dir="2700000" sx="96034" sy="96034" algn="tl"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ounded Rectangle 48">
            <a:extLst>
              <a:ext uri="{FF2B5EF4-FFF2-40B4-BE49-F238E27FC236}">
                <a16:creationId xmlns:a16="http://schemas.microsoft.com/office/drawing/2014/main" id="{B5A3D5AD-F23C-A5FC-2069-542E775435CD}"/>
              </a:ext>
            </a:extLst>
          </p:cNvPr>
          <p:cNvSpPr/>
          <p:nvPr/>
        </p:nvSpPr>
        <p:spPr>
          <a:xfrm>
            <a:off x="362577" y="2121268"/>
            <a:ext cx="3180723" cy="2095626"/>
          </a:xfrm>
          <a:prstGeom prst="roundRect">
            <a:avLst>
              <a:gd name="adj" fmla="val 613"/>
            </a:avLst>
          </a:prstGeom>
          <a:solidFill>
            <a:srgbClr val="E5EAD6"/>
          </a:solidFill>
          <a:ln w="28575" cmpd="sng">
            <a:solidFill>
              <a:srgbClr val="DFE3D0"/>
            </a:solidFill>
          </a:ln>
          <a:effectLst>
            <a:outerShdw blurRad="50800" dist="38100" dir="2700000" sx="96034" sy="96034" algn="tl"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ounded Rectangle 51">
            <a:extLst>
              <a:ext uri="{FF2B5EF4-FFF2-40B4-BE49-F238E27FC236}">
                <a16:creationId xmlns:a16="http://schemas.microsoft.com/office/drawing/2014/main" id="{83EF4A5F-4CAA-BC7F-A6CF-BC17BF05EA77}"/>
              </a:ext>
            </a:extLst>
          </p:cNvPr>
          <p:cNvSpPr/>
          <p:nvPr/>
        </p:nvSpPr>
        <p:spPr>
          <a:xfrm>
            <a:off x="362577" y="4443186"/>
            <a:ext cx="3180723" cy="2026189"/>
          </a:xfrm>
          <a:prstGeom prst="roundRect">
            <a:avLst>
              <a:gd name="adj" fmla="val 613"/>
            </a:avLst>
          </a:prstGeom>
          <a:solidFill>
            <a:srgbClr val="E5EAD6"/>
          </a:solidFill>
          <a:ln w="28575" cmpd="sng">
            <a:solidFill>
              <a:srgbClr val="DFE3D0"/>
            </a:solidFill>
          </a:ln>
          <a:effectLst>
            <a:outerShdw blurRad="50800" dist="38100" dir="2700000" sx="96034" sy="96034" algn="tl"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ounded Rectangle 53">
            <a:extLst>
              <a:ext uri="{FF2B5EF4-FFF2-40B4-BE49-F238E27FC236}">
                <a16:creationId xmlns:a16="http://schemas.microsoft.com/office/drawing/2014/main" id="{51C92EB8-2719-694C-544E-A8CA58C4F54F}"/>
              </a:ext>
            </a:extLst>
          </p:cNvPr>
          <p:cNvSpPr/>
          <p:nvPr/>
        </p:nvSpPr>
        <p:spPr>
          <a:xfrm>
            <a:off x="3743952" y="2121267"/>
            <a:ext cx="3180723" cy="2095626"/>
          </a:xfrm>
          <a:prstGeom prst="roundRect">
            <a:avLst>
              <a:gd name="adj" fmla="val 613"/>
            </a:avLst>
          </a:prstGeom>
          <a:solidFill>
            <a:srgbClr val="E5EAD6"/>
          </a:solidFill>
          <a:ln w="28575" cmpd="sng">
            <a:solidFill>
              <a:srgbClr val="DFE3D0"/>
            </a:solidFill>
          </a:ln>
          <a:effectLst>
            <a:outerShdw blurRad="50800" dist="38100" dir="2700000" sx="96034" sy="96034" algn="tl"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ounded Rectangle 54">
            <a:extLst>
              <a:ext uri="{FF2B5EF4-FFF2-40B4-BE49-F238E27FC236}">
                <a16:creationId xmlns:a16="http://schemas.microsoft.com/office/drawing/2014/main" id="{0473438F-92DE-0424-5297-EE49271515B1}"/>
              </a:ext>
            </a:extLst>
          </p:cNvPr>
          <p:cNvSpPr/>
          <p:nvPr/>
        </p:nvSpPr>
        <p:spPr>
          <a:xfrm>
            <a:off x="3743952" y="4443185"/>
            <a:ext cx="3180723" cy="2026189"/>
          </a:xfrm>
          <a:prstGeom prst="roundRect">
            <a:avLst>
              <a:gd name="adj" fmla="val 613"/>
            </a:avLst>
          </a:prstGeom>
          <a:solidFill>
            <a:srgbClr val="E5EAD6"/>
          </a:solidFill>
          <a:ln w="28575" cmpd="sng">
            <a:solidFill>
              <a:srgbClr val="DFE3D0"/>
            </a:solidFill>
          </a:ln>
          <a:effectLst>
            <a:outerShdw blurRad="50800" dist="38100" dir="2700000" sx="96034" sy="96034" algn="tl"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mon2">
            <a:extLst>
              <a:ext uri="{FF2B5EF4-FFF2-40B4-BE49-F238E27FC236}">
                <a16:creationId xmlns:a16="http://schemas.microsoft.com/office/drawing/2014/main" id="{06AE6E57-3A1C-6050-5DBB-3B439C0174E0}"/>
              </a:ext>
            </a:extLst>
          </p:cNvPr>
          <p:cNvSpPr txBox="1"/>
          <p:nvPr/>
        </p:nvSpPr>
        <p:spPr>
          <a:xfrm>
            <a:off x="7493237" y="2193081"/>
            <a:ext cx="4772684" cy="984885"/>
          </a:xfrm>
          <a:prstGeom prst="rect">
            <a:avLst/>
          </a:prstGeom>
          <a:noFill/>
        </p:spPr>
        <p:txBody>
          <a:bodyPr wrap="square">
            <a:spAutoFit/>
          </a:bodyPr>
          <a:lstStyle/>
          <a:p>
            <a:pPr>
              <a:lnSpc>
                <a:spcPct val="150000"/>
              </a:lnSpc>
            </a:pPr>
            <a:r>
              <a:rPr lang="en-US" sz="1600" dirty="0">
                <a:solidFill>
                  <a:schemeClr val="tx1">
                    <a:lumMod val="85000"/>
                    <a:lumOff val="15000"/>
                  </a:schemeClr>
                </a:solidFill>
                <a:latin typeface="Avenir Next" panose="020B0503020202020204" pitchFamily="34" charset="0"/>
              </a:rPr>
              <a:t>Raise  </a:t>
            </a:r>
            <a:r>
              <a:rPr lang="en-US" sz="2400" b="1" dirty="0">
                <a:solidFill>
                  <a:schemeClr val="accent2">
                    <a:lumMod val="75000"/>
                  </a:schemeClr>
                </a:solidFill>
                <a:latin typeface="Hardwick WF" pitchFamily="2" charset="0"/>
              </a:rPr>
              <a:t>$30 </a:t>
            </a:r>
            <a:r>
              <a:rPr lang="en-US" sz="2000" b="1" spc="50" dirty="0">
                <a:solidFill>
                  <a:schemeClr val="accent2">
                    <a:lumMod val="75000"/>
                  </a:schemeClr>
                </a:solidFill>
                <a:latin typeface="Hardwick WF" pitchFamily="2" charset="0"/>
              </a:rPr>
              <a:t>BILLION</a:t>
            </a:r>
            <a:r>
              <a:rPr lang="en-US" sz="2400" dirty="0">
                <a:solidFill>
                  <a:schemeClr val="accent2">
                    <a:lumMod val="75000"/>
                  </a:schemeClr>
                </a:solidFill>
                <a:latin typeface="Hardwick WF" pitchFamily="2" charset="0"/>
              </a:rPr>
              <a:t> </a:t>
            </a:r>
            <a:r>
              <a:rPr lang="en-US" sz="1600" dirty="0">
                <a:solidFill>
                  <a:schemeClr val="tx1">
                    <a:lumMod val="85000"/>
                    <a:lumOff val="15000"/>
                  </a:schemeClr>
                </a:solidFill>
                <a:latin typeface="Avenir Next" panose="020B0503020202020204" pitchFamily="34" charset="0"/>
              </a:rPr>
              <a:t>by winding </a:t>
            </a:r>
          </a:p>
          <a:p>
            <a:pPr>
              <a:lnSpc>
                <a:spcPct val="150000"/>
              </a:lnSpc>
            </a:pPr>
            <a:r>
              <a:rPr lang="en-US" sz="1600" dirty="0">
                <a:solidFill>
                  <a:schemeClr val="tx1">
                    <a:lumMod val="85000"/>
                    <a:lumOff val="15000"/>
                  </a:schemeClr>
                </a:solidFill>
                <a:latin typeface="Avenir Next" panose="020B0503020202020204" pitchFamily="34" charset="0"/>
              </a:rPr>
              <a:t>down the mortgage interest deduction.</a:t>
            </a:r>
          </a:p>
        </p:txBody>
      </p:sp>
      <p:sp>
        <p:nvSpPr>
          <p:cNvPr id="57" name="!!mon2">
            <a:extLst>
              <a:ext uri="{FF2B5EF4-FFF2-40B4-BE49-F238E27FC236}">
                <a16:creationId xmlns:a16="http://schemas.microsoft.com/office/drawing/2014/main" id="{B330DD58-24BA-D101-0CE3-BD8A10812AA2}"/>
              </a:ext>
            </a:extLst>
          </p:cNvPr>
          <p:cNvSpPr txBox="1"/>
          <p:nvPr/>
        </p:nvSpPr>
        <p:spPr>
          <a:xfrm>
            <a:off x="7507403" y="3724365"/>
            <a:ext cx="5042021" cy="984885"/>
          </a:xfrm>
          <a:prstGeom prst="rect">
            <a:avLst/>
          </a:prstGeom>
          <a:noFill/>
        </p:spPr>
        <p:txBody>
          <a:bodyPr wrap="square">
            <a:spAutoFit/>
          </a:bodyPr>
          <a:lstStyle/>
          <a:p>
            <a:pPr>
              <a:lnSpc>
                <a:spcPct val="150000"/>
              </a:lnSpc>
            </a:pPr>
            <a:r>
              <a:rPr lang="en-US" sz="1600" dirty="0">
                <a:solidFill>
                  <a:schemeClr val="tx1">
                    <a:lumMod val="85000"/>
                    <a:lumOff val="15000"/>
                  </a:schemeClr>
                </a:solidFill>
                <a:latin typeface="Avenir Next" panose="020B0503020202020204" pitchFamily="34" charset="0"/>
              </a:rPr>
              <a:t>Raise  </a:t>
            </a:r>
            <a:r>
              <a:rPr lang="en-US" sz="2400" b="1" dirty="0">
                <a:solidFill>
                  <a:schemeClr val="accent1">
                    <a:lumMod val="75000"/>
                  </a:schemeClr>
                </a:solidFill>
                <a:latin typeface="Hardwick WF" pitchFamily="2" charset="0"/>
              </a:rPr>
              <a:t>$64.7 </a:t>
            </a:r>
            <a:r>
              <a:rPr lang="en-US" sz="2000" b="1" spc="50" dirty="0">
                <a:solidFill>
                  <a:schemeClr val="accent1">
                    <a:lumMod val="75000"/>
                  </a:schemeClr>
                </a:solidFill>
                <a:latin typeface="Hardwick WF" pitchFamily="2" charset="0"/>
              </a:rPr>
              <a:t>BILLION</a:t>
            </a:r>
            <a:r>
              <a:rPr lang="en-US" sz="2400" dirty="0">
                <a:solidFill>
                  <a:schemeClr val="tx1">
                    <a:lumMod val="85000"/>
                    <a:lumOff val="15000"/>
                  </a:schemeClr>
                </a:solidFill>
                <a:latin typeface="Hardwick WF" pitchFamily="2" charset="0"/>
              </a:rPr>
              <a:t> </a:t>
            </a:r>
            <a:r>
              <a:rPr lang="en-US" sz="1600" dirty="0">
                <a:solidFill>
                  <a:schemeClr val="tx1">
                    <a:lumMod val="85000"/>
                    <a:lumOff val="15000"/>
                  </a:schemeClr>
                </a:solidFill>
                <a:latin typeface="Avenir Next" panose="020B0503020202020204" pitchFamily="34" charset="0"/>
              </a:rPr>
              <a:t>by increasing the </a:t>
            </a:r>
          </a:p>
          <a:p>
            <a:pPr>
              <a:lnSpc>
                <a:spcPct val="150000"/>
              </a:lnSpc>
            </a:pPr>
            <a:r>
              <a:rPr lang="en-US" sz="1600" dirty="0">
                <a:solidFill>
                  <a:schemeClr val="tx1">
                    <a:lumMod val="85000"/>
                    <a:lumOff val="15000"/>
                  </a:schemeClr>
                </a:solidFill>
                <a:latin typeface="Avenir Next" panose="020B0503020202020204" pitchFamily="34" charset="0"/>
              </a:rPr>
              <a:t>max. earnings taxable for Social Security.</a:t>
            </a:r>
          </a:p>
        </p:txBody>
      </p:sp>
      <p:sp>
        <p:nvSpPr>
          <p:cNvPr id="58" name="!!mon2">
            <a:extLst>
              <a:ext uri="{FF2B5EF4-FFF2-40B4-BE49-F238E27FC236}">
                <a16:creationId xmlns:a16="http://schemas.microsoft.com/office/drawing/2014/main" id="{5EE2C8B2-B2AF-4506-9208-DD2F1C69FDD8}"/>
              </a:ext>
            </a:extLst>
          </p:cNvPr>
          <p:cNvSpPr txBox="1"/>
          <p:nvPr/>
        </p:nvSpPr>
        <p:spPr>
          <a:xfrm>
            <a:off x="7493237" y="5258838"/>
            <a:ext cx="5140596" cy="984885"/>
          </a:xfrm>
          <a:prstGeom prst="rect">
            <a:avLst/>
          </a:prstGeom>
          <a:noFill/>
        </p:spPr>
        <p:txBody>
          <a:bodyPr wrap="square">
            <a:spAutoFit/>
          </a:bodyPr>
          <a:lstStyle/>
          <a:p>
            <a:pPr>
              <a:lnSpc>
                <a:spcPct val="150000"/>
              </a:lnSpc>
            </a:pPr>
            <a:r>
              <a:rPr lang="en-US" sz="1600" dirty="0">
                <a:solidFill>
                  <a:schemeClr val="tx1">
                    <a:lumMod val="85000"/>
                    <a:lumOff val="15000"/>
                  </a:schemeClr>
                </a:solidFill>
                <a:latin typeface="Avenir Next" panose="020B0503020202020204" pitchFamily="34" charset="0"/>
              </a:rPr>
              <a:t>Raise  </a:t>
            </a:r>
            <a:r>
              <a:rPr lang="en-US" sz="2400" b="1" dirty="0">
                <a:solidFill>
                  <a:srgbClr val="81579F"/>
                </a:solidFill>
                <a:latin typeface="Hardwick WF" pitchFamily="2" charset="0"/>
              </a:rPr>
              <a:t>$37.3 </a:t>
            </a:r>
            <a:r>
              <a:rPr lang="en-US" sz="2000" b="1" spc="50" dirty="0">
                <a:solidFill>
                  <a:srgbClr val="81579F"/>
                </a:solidFill>
                <a:latin typeface="Hardwick WF" pitchFamily="2" charset="0"/>
              </a:rPr>
              <a:t>BILLION</a:t>
            </a:r>
            <a:r>
              <a:rPr lang="en-US" sz="2400" dirty="0">
                <a:solidFill>
                  <a:schemeClr val="tx1">
                    <a:lumMod val="85000"/>
                    <a:lumOff val="15000"/>
                  </a:schemeClr>
                </a:solidFill>
                <a:latin typeface="Hardwick WF" pitchFamily="2" charset="0"/>
              </a:rPr>
              <a:t> </a:t>
            </a:r>
            <a:r>
              <a:rPr lang="en-US" sz="1600" dirty="0">
                <a:solidFill>
                  <a:schemeClr val="tx1">
                    <a:lumMod val="85000"/>
                    <a:lumOff val="15000"/>
                  </a:schemeClr>
                </a:solidFill>
                <a:latin typeface="Avenir Next" panose="020B0503020202020204" pitchFamily="34" charset="0"/>
              </a:rPr>
              <a:t>by taxing capital </a:t>
            </a:r>
          </a:p>
          <a:p>
            <a:pPr>
              <a:lnSpc>
                <a:spcPct val="150000"/>
              </a:lnSpc>
            </a:pPr>
            <a:r>
              <a:rPr lang="en-US" sz="1600" dirty="0">
                <a:solidFill>
                  <a:schemeClr val="tx1">
                    <a:lumMod val="85000"/>
                    <a:lumOff val="15000"/>
                  </a:schemeClr>
                </a:solidFill>
                <a:latin typeface="Avenir Next" panose="020B0503020202020204" pitchFamily="34" charset="0"/>
              </a:rPr>
              <a:t>gains and dividends the same as income.</a:t>
            </a:r>
          </a:p>
        </p:txBody>
      </p:sp>
      <p:sp>
        <p:nvSpPr>
          <p:cNvPr id="7" name="!!mon2">
            <a:extLst>
              <a:ext uri="{FF2B5EF4-FFF2-40B4-BE49-F238E27FC236}">
                <a16:creationId xmlns:a16="http://schemas.microsoft.com/office/drawing/2014/main" id="{CCEFF154-42E8-7E21-25A0-82E926B50CA5}"/>
              </a:ext>
            </a:extLst>
          </p:cNvPr>
          <p:cNvSpPr txBox="1"/>
          <p:nvPr/>
        </p:nvSpPr>
        <p:spPr>
          <a:xfrm>
            <a:off x="997326" y="2647898"/>
            <a:ext cx="2631225" cy="600164"/>
          </a:xfrm>
          <a:prstGeom prst="rect">
            <a:avLst/>
          </a:prstGeom>
          <a:noFill/>
        </p:spPr>
        <p:txBody>
          <a:bodyPr wrap="square">
            <a:spAutoFit/>
          </a:bodyPr>
          <a:lstStyle/>
          <a:p>
            <a:pPr>
              <a:lnSpc>
                <a:spcPct val="150000"/>
              </a:lnSpc>
            </a:pPr>
            <a:r>
              <a:rPr lang="en-US" sz="2400" b="1">
                <a:solidFill>
                  <a:srgbClr val="EB920A"/>
                </a:solidFill>
                <a:latin typeface="Hardwick WF" pitchFamily="2" charset="0"/>
              </a:rPr>
              <a:t>$175 </a:t>
            </a:r>
            <a:r>
              <a:rPr lang="en-US" sz="2000" b="1" spc="50">
                <a:solidFill>
                  <a:srgbClr val="EB920A"/>
                </a:solidFill>
                <a:latin typeface="Hardwick WF" pitchFamily="2" charset="0"/>
              </a:rPr>
              <a:t>BILLION</a:t>
            </a:r>
            <a:endParaRPr lang="en-US" sz="1600" dirty="0">
              <a:solidFill>
                <a:srgbClr val="EB920A"/>
              </a:solidFill>
              <a:latin typeface="Avenir Next" panose="020B0503020202020204" pitchFamily="34" charset="0"/>
            </a:endParaRPr>
          </a:p>
        </p:txBody>
      </p:sp>
      <p:sp>
        <p:nvSpPr>
          <p:cNvPr id="8" name="!!mon2">
            <a:extLst>
              <a:ext uri="{FF2B5EF4-FFF2-40B4-BE49-F238E27FC236}">
                <a16:creationId xmlns:a16="http://schemas.microsoft.com/office/drawing/2014/main" id="{93A0D593-1E7D-6420-D37E-A10780E85020}"/>
              </a:ext>
            </a:extLst>
          </p:cNvPr>
          <p:cNvSpPr txBox="1"/>
          <p:nvPr/>
        </p:nvSpPr>
        <p:spPr>
          <a:xfrm>
            <a:off x="263880" y="4674062"/>
            <a:ext cx="3426056" cy="1169551"/>
          </a:xfrm>
          <a:prstGeom prst="rect">
            <a:avLst/>
          </a:prstGeom>
          <a:noFill/>
        </p:spPr>
        <p:txBody>
          <a:bodyPr wrap="square">
            <a:spAutoFit/>
          </a:bodyPr>
          <a:lstStyle/>
          <a:p>
            <a:pPr algn="ctr">
              <a:lnSpc>
                <a:spcPct val="150000"/>
              </a:lnSpc>
            </a:pPr>
            <a:r>
              <a:rPr lang="en-US" sz="1600" dirty="0">
                <a:solidFill>
                  <a:schemeClr val="tx1">
                    <a:lumMod val="85000"/>
                    <a:lumOff val="15000"/>
                  </a:schemeClr>
                </a:solidFill>
                <a:latin typeface="Avenir Next" panose="020B0503020202020204" pitchFamily="34" charset="0"/>
              </a:rPr>
              <a:t>Fund the IRS to track down </a:t>
            </a:r>
          </a:p>
          <a:p>
            <a:pPr algn="ctr">
              <a:lnSpc>
                <a:spcPct val="150000"/>
              </a:lnSpc>
            </a:pPr>
            <a:r>
              <a:rPr lang="en-US" sz="1600" dirty="0">
                <a:solidFill>
                  <a:schemeClr val="tx1">
                    <a:lumMod val="85000"/>
                    <a:lumOff val="15000"/>
                  </a:schemeClr>
                </a:solidFill>
                <a:latin typeface="Avenir Next" panose="020B0503020202020204" pitchFamily="34" charset="0"/>
              </a:rPr>
              <a:t>unpaid federal income </a:t>
            </a:r>
          </a:p>
          <a:p>
            <a:pPr algn="ctr">
              <a:lnSpc>
                <a:spcPct val="150000"/>
              </a:lnSpc>
            </a:pPr>
            <a:r>
              <a:rPr lang="en-US" sz="1600" dirty="0">
                <a:solidFill>
                  <a:schemeClr val="tx1">
                    <a:lumMod val="85000"/>
                    <a:lumOff val="15000"/>
                  </a:schemeClr>
                </a:solidFill>
                <a:latin typeface="Avenir Next" panose="020B0503020202020204" pitchFamily="34" charset="0"/>
              </a:rPr>
              <a:t>taxes totaling</a:t>
            </a:r>
          </a:p>
        </p:txBody>
      </p:sp>
      <p:sp>
        <p:nvSpPr>
          <p:cNvPr id="9" name="!!mon2">
            <a:extLst>
              <a:ext uri="{FF2B5EF4-FFF2-40B4-BE49-F238E27FC236}">
                <a16:creationId xmlns:a16="http://schemas.microsoft.com/office/drawing/2014/main" id="{DB7F2650-C9B6-623A-AE57-3575C717DBC9}"/>
              </a:ext>
            </a:extLst>
          </p:cNvPr>
          <p:cNvSpPr txBox="1"/>
          <p:nvPr/>
        </p:nvSpPr>
        <p:spPr>
          <a:xfrm>
            <a:off x="611756" y="5658270"/>
            <a:ext cx="2631225" cy="600164"/>
          </a:xfrm>
          <a:prstGeom prst="rect">
            <a:avLst/>
          </a:prstGeom>
          <a:noFill/>
        </p:spPr>
        <p:txBody>
          <a:bodyPr wrap="square">
            <a:spAutoFit/>
          </a:bodyPr>
          <a:lstStyle/>
          <a:p>
            <a:pPr algn="ctr">
              <a:lnSpc>
                <a:spcPct val="150000"/>
              </a:lnSpc>
            </a:pPr>
            <a:r>
              <a:rPr lang="en-US" sz="2400" b="1">
                <a:solidFill>
                  <a:schemeClr val="accent6">
                    <a:lumMod val="75000"/>
                  </a:schemeClr>
                </a:solidFill>
                <a:latin typeface="Hardwick WF" pitchFamily="2" charset="0"/>
              </a:rPr>
              <a:t>$1 </a:t>
            </a:r>
            <a:r>
              <a:rPr lang="en-US" sz="2000" b="1" spc="50">
                <a:solidFill>
                  <a:srgbClr val="548235"/>
                </a:solidFill>
                <a:latin typeface="Hardwick WF" pitchFamily="2" charset="0"/>
              </a:rPr>
              <a:t>TRILLION.</a:t>
            </a:r>
            <a:endParaRPr lang="en-US" sz="1600" dirty="0">
              <a:solidFill>
                <a:srgbClr val="548235"/>
              </a:solidFill>
              <a:latin typeface="Avenir Next" panose="020B0503020202020204" pitchFamily="34" charset="0"/>
            </a:endParaRPr>
          </a:p>
        </p:txBody>
      </p:sp>
      <p:sp>
        <p:nvSpPr>
          <p:cNvPr id="17" name="!!mon2">
            <a:extLst>
              <a:ext uri="{FF2B5EF4-FFF2-40B4-BE49-F238E27FC236}">
                <a16:creationId xmlns:a16="http://schemas.microsoft.com/office/drawing/2014/main" id="{B59FBE1C-338E-F9F6-CB9F-C67C3B231DC7}"/>
              </a:ext>
            </a:extLst>
          </p:cNvPr>
          <p:cNvSpPr txBox="1"/>
          <p:nvPr/>
        </p:nvSpPr>
        <p:spPr>
          <a:xfrm>
            <a:off x="3693577" y="2391899"/>
            <a:ext cx="3281470" cy="1538883"/>
          </a:xfrm>
          <a:prstGeom prst="rect">
            <a:avLst/>
          </a:prstGeom>
          <a:noFill/>
        </p:spPr>
        <p:txBody>
          <a:bodyPr wrap="square">
            <a:spAutoFit/>
          </a:bodyPr>
          <a:lstStyle/>
          <a:p>
            <a:pPr algn="ctr">
              <a:lnSpc>
                <a:spcPct val="150000"/>
              </a:lnSpc>
            </a:pPr>
            <a:r>
              <a:rPr lang="en-US" sz="1600" dirty="0">
                <a:solidFill>
                  <a:schemeClr val="tx1">
                    <a:lumMod val="85000"/>
                    <a:lumOff val="15000"/>
                  </a:schemeClr>
                </a:solidFill>
                <a:latin typeface="Avenir Next" panose="020B0503020202020204" pitchFamily="34" charset="0"/>
              </a:rPr>
              <a:t>Mandate a                profit </a:t>
            </a:r>
          </a:p>
          <a:p>
            <a:pPr algn="ctr">
              <a:lnSpc>
                <a:spcPct val="150000"/>
              </a:lnSpc>
            </a:pPr>
            <a:r>
              <a:rPr lang="en-US" sz="1600" dirty="0">
                <a:solidFill>
                  <a:schemeClr val="tx1">
                    <a:lumMod val="85000"/>
                    <a:lumOff val="15000"/>
                  </a:schemeClr>
                </a:solidFill>
                <a:latin typeface="Avenir Next" panose="020B0503020202020204" pitchFamily="34" charset="0"/>
              </a:rPr>
              <a:t>tax regardless of the </a:t>
            </a:r>
          </a:p>
          <a:p>
            <a:pPr algn="ctr">
              <a:lnSpc>
                <a:spcPct val="150000"/>
              </a:lnSpc>
            </a:pPr>
            <a:r>
              <a:rPr lang="en-US" sz="1600" dirty="0">
                <a:solidFill>
                  <a:schemeClr val="tx1">
                    <a:lumMod val="85000"/>
                    <a:lumOff val="15000"/>
                  </a:schemeClr>
                </a:solidFill>
                <a:latin typeface="Avenir Next" panose="020B0503020202020204" pitchFamily="34" charset="0"/>
              </a:rPr>
              <a:t>country a U.S. company is registered in.</a:t>
            </a:r>
          </a:p>
        </p:txBody>
      </p:sp>
      <p:sp>
        <p:nvSpPr>
          <p:cNvPr id="18" name="!!mon2">
            <a:extLst>
              <a:ext uri="{FF2B5EF4-FFF2-40B4-BE49-F238E27FC236}">
                <a16:creationId xmlns:a16="http://schemas.microsoft.com/office/drawing/2014/main" id="{C8BD135F-FB09-B937-54A5-2C48A400425B}"/>
              </a:ext>
            </a:extLst>
          </p:cNvPr>
          <p:cNvSpPr txBox="1"/>
          <p:nvPr/>
        </p:nvSpPr>
        <p:spPr>
          <a:xfrm>
            <a:off x="5201090" y="2262829"/>
            <a:ext cx="1488238" cy="600164"/>
          </a:xfrm>
          <a:prstGeom prst="rect">
            <a:avLst/>
          </a:prstGeom>
          <a:noFill/>
        </p:spPr>
        <p:txBody>
          <a:bodyPr wrap="square">
            <a:spAutoFit/>
          </a:bodyPr>
          <a:lstStyle/>
          <a:p>
            <a:pPr>
              <a:lnSpc>
                <a:spcPct val="150000"/>
              </a:lnSpc>
            </a:pPr>
            <a:r>
              <a:rPr lang="en-US" sz="2400" b="1">
                <a:solidFill>
                  <a:srgbClr val="D3589B"/>
                </a:solidFill>
                <a:latin typeface="Hardwick WF" pitchFamily="2" charset="0"/>
              </a:rPr>
              <a:t>25%</a:t>
            </a:r>
            <a:endParaRPr lang="en-US" sz="1600" dirty="0">
              <a:solidFill>
                <a:srgbClr val="D3589B"/>
              </a:solidFill>
              <a:latin typeface="Avenir Next" panose="020B0503020202020204" pitchFamily="34" charset="0"/>
            </a:endParaRPr>
          </a:p>
        </p:txBody>
      </p:sp>
      <p:sp>
        <p:nvSpPr>
          <p:cNvPr id="19" name="!!mon2">
            <a:extLst>
              <a:ext uri="{FF2B5EF4-FFF2-40B4-BE49-F238E27FC236}">
                <a16:creationId xmlns:a16="http://schemas.microsoft.com/office/drawing/2014/main" id="{66036920-AA32-8616-247B-433302817E6B}"/>
              </a:ext>
            </a:extLst>
          </p:cNvPr>
          <p:cNvSpPr txBox="1"/>
          <p:nvPr/>
        </p:nvSpPr>
        <p:spPr>
          <a:xfrm>
            <a:off x="3432480" y="4689495"/>
            <a:ext cx="3170141" cy="1169551"/>
          </a:xfrm>
          <a:prstGeom prst="rect">
            <a:avLst/>
          </a:prstGeom>
          <a:noFill/>
        </p:spPr>
        <p:txBody>
          <a:bodyPr wrap="square">
            <a:spAutoFit/>
          </a:bodyPr>
          <a:lstStyle/>
          <a:p>
            <a:pPr algn="r">
              <a:lnSpc>
                <a:spcPct val="150000"/>
              </a:lnSpc>
            </a:pPr>
            <a:r>
              <a:rPr lang="en-US" sz="1600" dirty="0">
                <a:solidFill>
                  <a:schemeClr val="tx1">
                    <a:lumMod val="85000"/>
                    <a:lumOff val="15000"/>
                  </a:schemeClr>
                </a:solidFill>
                <a:latin typeface="Avenir Next" panose="020B0503020202020204" pitchFamily="34" charset="0"/>
              </a:rPr>
              <a:t>Bump the top marginal </a:t>
            </a:r>
          </a:p>
          <a:p>
            <a:pPr algn="r">
              <a:lnSpc>
                <a:spcPct val="150000"/>
              </a:lnSpc>
            </a:pPr>
            <a:r>
              <a:rPr lang="en-US" sz="1600" dirty="0">
                <a:solidFill>
                  <a:schemeClr val="tx1">
                    <a:lumMod val="85000"/>
                    <a:lumOff val="15000"/>
                  </a:schemeClr>
                </a:solidFill>
                <a:latin typeface="Avenir Next" panose="020B0503020202020204" pitchFamily="34" charset="0"/>
              </a:rPr>
              <a:t>tax rate back up. </a:t>
            </a:r>
          </a:p>
          <a:p>
            <a:pPr algn="r">
              <a:lnSpc>
                <a:spcPct val="150000"/>
              </a:lnSpc>
            </a:pPr>
            <a:endParaRPr lang="en-US" sz="1600" dirty="0">
              <a:solidFill>
                <a:schemeClr val="tx1">
                  <a:lumMod val="85000"/>
                  <a:lumOff val="15000"/>
                </a:schemeClr>
              </a:solidFill>
              <a:latin typeface="Avenir Next" panose="020B0503020202020204" pitchFamily="34" charset="0"/>
            </a:endParaRPr>
          </a:p>
        </p:txBody>
      </p:sp>
      <p:sp>
        <p:nvSpPr>
          <p:cNvPr id="24" name="TextBox 23">
            <a:extLst>
              <a:ext uri="{FF2B5EF4-FFF2-40B4-BE49-F238E27FC236}">
                <a16:creationId xmlns:a16="http://schemas.microsoft.com/office/drawing/2014/main" id="{F4CCC73E-7A83-5215-9487-835ECD908456}"/>
              </a:ext>
            </a:extLst>
          </p:cNvPr>
          <p:cNvSpPr txBox="1"/>
          <p:nvPr/>
        </p:nvSpPr>
        <p:spPr>
          <a:xfrm>
            <a:off x="5497638" y="5677803"/>
            <a:ext cx="1658350" cy="461665"/>
          </a:xfrm>
          <a:prstGeom prst="rect">
            <a:avLst/>
          </a:prstGeom>
          <a:noFill/>
        </p:spPr>
        <p:txBody>
          <a:bodyPr wrap="square">
            <a:spAutoFit/>
          </a:bodyPr>
          <a:lstStyle/>
          <a:p>
            <a:r>
              <a:rPr lang="en-US" sz="2400" b="1">
                <a:solidFill>
                  <a:srgbClr val="C12267"/>
                </a:solidFill>
                <a:latin typeface="Hardwick WF" pitchFamily="2" charset="0"/>
              </a:rPr>
              <a:t>37%</a:t>
            </a:r>
            <a:endParaRPr lang="en-US" sz="2400" dirty="0">
              <a:solidFill>
                <a:srgbClr val="C12267"/>
              </a:solidFill>
              <a:latin typeface="Hardwick WF" pitchFamily="2" charset="0"/>
            </a:endParaRPr>
          </a:p>
        </p:txBody>
      </p:sp>
      <p:sp>
        <p:nvSpPr>
          <p:cNvPr id="3" name="TextBox 2">
            <a:extLst>
              <a:ext uri="{FF2B5EF4-FFF2-40B4-BE49-F238E27FC236}">
                <a16:creationId xmlns:a16="http://schemas.microsoft.com/office/drawing/2014/main" id="{AA8CB500-4BCC-C385-F243-D12D109EE593}"/>
              </a:ext>
            </a:extLst>
          </p:cNvPr>
          <p:cNvSpPr txBox="1"/>
          <p:nvPr/>
        </p:nvSpPr>
        <p:spPr>
          <a:xfrm>
            <a:off x="4014376" y="5443842"/>
            <a:ext cx="1892172" cy="461665"/>
          </a:xfrm>
          <a:prstGeom prst="rect">
            <a:avLst/>
          </a:prstGeom>
          <a:noFill/>
        </p:spPr>
        <p:txBody>
          <a:bodyPr wrap="square">
            <a:spAutoFit/>
          </a:bodyPr>
          <a:lstStyle/>
          <a:p>
            <a:r>
              <a:rPr lang="en-US" sz="2400" b="1">
                <a:solidFill>
                  <a:srgbClr val="C12267"/>
                </a:solidFill>
                <a:latin typeface="Hardwick WF" pitchFamily="2" charset="0"/>
              </a:rPr>
              <a:t>70%</a:t>
            </a:r>
            <a:endParaRPr lang="en-US" sz="2400" dirty="0">
              <a:solidFill>
                <a:srgbClr val="C12267"/>
              </a:solidFill>
              <a:latin typeface="Hardwick WF" pitchFamily="2" charset="0"/>
            </a:endParaRPr>
          </a:p>
        </p:txBody>
      </p:sp>
      <p:sp>
        <p:nvSpPr>
          <p:cNvPr id="5" name="TextBox 4">
            <a:extLst>
              <a:ext uri="{FF2B5EF4-FFF2-40B4-BE49-F238E27FC236}">
                <a16:creationId xmlns:a16="http://schemas.microsoft.com/office/drawing/2014/main" id="{E7ACEAD4-17C6-0060-01B2-A059F55B120B}"/>
              </a:ext>
            </a:extLst>
          </p:cNvPr>
          <p:cNvSpPr txBox="1"/>
          <p:nvPr/>
        </p:nvSpPr>
        <p:spPr>
          <a:xfrm>
            <a:off x="5226435" y="6064261"/>
            <a:ext cx="1327824" cy="307777"/>
          </a:xfrm>
          <a:prstGeom prst="rect">
            <a:avLst/>
          </a:prstGeom>
          <a:noFill/>
        </p:spPr>
        <p:txBody>
          <a:bodyPr wrap="square">
            <a:spAutoFit/>
          </a:bodyPr>
          <a:lstStyle/>
          <a:p>
            <a:pPr algn="ctr"/>
            <a:r>
              <a:rPr lang="en-US" sz="1400" i="1" dirty="0">
                <a:solidFill>
                  <a:schemeClr val="tx1">
                    <a:lumMod val="65000"/>
                    <a:lumOff val="35000"/>
                  </a:schemeClr>
                </a:solidFill>
                <a:latin typeface="Avenir Next" panose="020B0503020202020204" pitchFamily="34" charset="0"/>
              </a:rPr>
              <a:t>2023</a:t>
            </a:r>
            <a:endParaRPr lang="en-US" sz="1400" i="1" dirty="0">
              <a:solidFill>
                <a:schemeClr val="tx1">
                  <a:lumMod val="65000"/>
                  <a:lumOff val="35000"/>
                </a:schemeClr>
              </a:solidFill>
            </a:endParaRPr>
          </a:p>
        </p:txBody>
      </p:sp>
      <p:sp>
        <p:nvSpPr>
          <p:cNvPr id="6" name="TextBox 5">
            <a:extLst>
              <a:ext uri="{FF2B5EF4-FFF2-40B4-BE49-F238E27FC236}">
                <a16:creationId xmlns:a16="http://schemas.microsoft.com/office/drawing/2014/main" id="{92B6EDA2-4EB1-6787-17E5-1E060DDE2504}"/>
              </a:ext>
            </a:extLst>
          </p:cNvPr>
          <p:cNvSpPr txBox="1"/>
          <p:nvPr/>
        </p:nvSpPr>
        <p:spPr>
          <a:xfrm>
            <a:off x="3711660" y="5820397"/>
            <a:ext cx="1373182" cy="307777"/>
          </a:xfrm>
          <a:prstGeom prst="rect">
            <a:avLst/>
          </a:prstGeom>
          <a:noFill/>
        </p:spPr>
        <p:txBody>
          <a:bodyPr wrap="square">
            <a:spAutoFit/>
          </a:bodyPr>
          <a:lstStyle/>
          <a:p>
            <a:pPr algn="ctr"/>
            <a:r>
              <a:rPr lang="en-US" sz="1400" i="1" dirty="0">
                <a:solidFill>
                  <a:schemeClr val="tx1">
                    <a:lumMod val="65000"/>
                    <a:lumOff val="35000"/>
                  </a:schemeClr>
                </a:solidFill>
                <a:latin typeface="Avenir Next" panose="020B0503020202020204" pitchFamily="34" charset="0"/>
              </a:rPr>
              <a:t>1975</a:t>
            </a:r>
            <a:endParaRPr lang="en-US" sz="1400" i="1" dirty="0">
              <a:solidFill>
                <a:schemeClr val="tx1">
                  <a:lumMod val="65000"/>
                  <a:lumOff val="35000"/>
                </a:schemeClr>
              </a:solidFill>
            </a:endParaRPr>
          </a:p>
        </p:txBody>
      </p:sp>
      <p:cxnSp>
        <p:nvCxnSpPr>
          <p:cNvPr id="53" name="Straight Arrow Connector 52">
            <a:extLst>
              <a:ext uri="{FF2B5EF4-FFF2-40B4-BE49-F238E27FC236}">
                <a16:creationId xmlns:a16="http://schemas.microsoft.com/office/drawing/2014/main" id="{C0139DDE-E1CA-86F1-6CA0-A036F2CB2BDA}"/>
              </a:ext>
            </a:extLst>
          </p:cNvPr>
          <p:cNvCxnSpPr>
            <a:cxnSpLocks/>
          </p:cNvCxnSpPr>
          <p:nvPr/>
        </p:nvCxnSpPr>
        <p:spPr>
          <a:xfrm flipH="1" flipV="1">
            <a:off x="4888382" y="5736024"/>
            <a:ext cx="498818" cy="169407"/>
          </a:xfrm>
          <a:prstGeom prst="straightConnector1">
            <a:avLst/>
          </a:prstGeom>
          <a:ln w="44450">
            <a:gradFill flip="none" rotWithShape="1">
              <a:gsLst>
                <a:gs pos="6000">
                  <a:srgbClr val="E5EBD7"/>
                </a:gs>
                <a:gs pos="100000">
                  <a:schemeClr val="bg2">
                    <a:lumMod val="10000"/>
                  </a:schemeClr>
                </a:gs>
              </a:gsLst>
              <a:lin ang="2700000" scaled="1"/>
              <a:tileRect/>
            </a:gra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D5652D3-AA92-A8CF-63E1-7F7E237521B7}"/>
              </a:ext>
            </a:extLst>
          </p:cNvPr>
          <p:cNvSpPr txBox="1"/>
          <p:nvPr/>
        </p:nvSpPr>
        <p:spPr>
          <a:xfrm>
            <a:off x="11241742" y="6543329"/>
            <a:ext cx="1502403" cy="276999"/>
          </a:xfrm>
          <a:prstGeom prst="rect">
            <a:avLst/>
          </a:prstGeom>
          <a:noFill/>
        </p:spPr>
        <p:txBody>
          <a:bodyPr wrap="square" rtlCol="0">
            <a:spAutoFit/>
          </a:bodyPr>
          <a:lstStyle/>
          <a:p>
            <a:r>
              <a:rPr lang="en-US" sz="1200" i="1" dirty="0">
                <a:solidFill>
                  <a:srgbClr val="C1C4B1"/>
                </a:solidFill>
                <a:latin typeface="Avenir Next Condensed" panose="020B0506020202020204" pitchFamily="34" charset="0"/>
              </a:rPr>
              <a:t>Page 128</a:t>
            </a:r>
          </a:p>
        </p:txBody>
      </p:sp>
      <p:sp>
        <p:nvSpPr>
          <p:cNvPr id="11" name="!!mon2">
            <a:extLst>
              <a:ext uri="{FF2B5EF4-FFF2-40B4-BE49-F238E27FC236}">
                <a16:creationId xmlns:a16="http://schemas.microsoft.com/office/drawing/2014/main" id="{AFC17212-1F08-49F3-5CDB-CEA6B27FAAEC}"/>
              </a:ext>
            </a:extLst>
          </p:cNvPr>
          <p:cNvSpPr txBox="1"/>
          <p:nvPr/>
        </p:nvSpPr>
        <p:spPr>
          <a:xfrm>
            <a:off x="134720" y="2379760"/>
            <a:ext cx="3550288" cy="1538883"/>
          </a:xfrm>
          <a:prstGeom prst="rect">
            <a:avLst/>
          </a:prstGeom>
          <a:noFill/>
        </p:spPr>
        <p:txBody>
          <a:bodyPr wrap="square">
            <a:spAutoFit/>
          </a:bodyPr>
          <a:lstStyle/>
          <a:p>
            <a:pPr algn="ctr">
              <a:lnSpc>
                <a:spcPct val="150000"/>
              </a:lnSpc>
            </a:pPr>
            <a:r>
              <a:rPr lang="en-US" sz="1600" dirty="0">
                <a:solidFill>
                  <a:schemeClr val="tx1">
                    <a:lumMod val="85000"/>
                    <a:lumOff val="15000"/>
                  </a:schemeClr>
                </a:solidFill>
                <a:latin typeface="Avenir Next" panose="020B0503020202020204" pitchFamily="34" charset="0"/>
              </a:rPr>
              <a:t>Collect the   </a:t>
            </a:r>
          </a:p>
          <a:p>
            <a:pPr algn="ctr">
              <a:lnSpc>
                <a:spcPct val="150000"/>
              </a:lnSpc>
            </a:pPr>
            <a:r>
              <a:rPr lang="en-US" sz="1600" dirty="0">
                <a:solidFill>
                  <a:schemeClr val="tx1">
                    <a:lumMod val="85000"/>
                    <a:lumOff val="15000"/>
                  </a:schemeClr>
                </a:solidFill>
                <a:latin typeface="Avenir Next" panose="020B0503020202020204" pitchFamily="34" charset="0"/>
              </a:rPr>
              <a:t>                                   </a:t>
            </a:r>
          </a:p>
          <a:p>
            <a:pPr algn="ctr">
              <a:lnSpc>
                <a:spcPct val="150000"/>
              </a:lnSpc>
            </a:pPr>
            <a:r>
              <a:rPr lang="en-US" sz="1600" dirty="0">
                <a:solidFill>
                  <a:schemeClr val="tx1">
                    <a:lumMod val="85000"/>
                    <a:lumOff val="15000"/>
                  </a:schemeClr>
                </a:solidFill>
                <a:latin typeface="Avenir Next" panose="020B0503020202020204" pitchFamily="34" charset="0"/>
              </a:rPr>
              <a:t>  in unpaid federal income taxes owed by the top 1%.</a:t>
            </a:r>
          </a:p>
        </p:txBody>
      </p:sp>
      <p:sp>
        <p:nvSpPr>
          <p:cNvPr id="2" name="TextBox 1">
            <a:extLst>
              <a:ext uri="{FF2B5EF4-FFF2-40B4-BE49-F238E27FC236}">
                <a16:creationId xmlns:a16="http://schemas.microsoft.com/office/drawing/2014/main" id="{D2E0DBDD-21CD-6B5C-5B7A-F54041BC4290}"/>
              </a:ext>
            </a:extLst>
          </p:cNvPr>
          <p:cNvSpPr txBox="1"/>
          <p:nvPr/>
        </p:nvSpPr>
        <p:spPr>
          <a:xfrm>
            <a:off x="254925" y="6538286"/>
            <a:ext cx="3213106" cy="276999"/>
          </a:xfrm>
          <a:prstGeom prst="rect">
            <a:avLst/>
          </a:prstGeom>
          <a:noFill/>
        </p:spPr>
        <p:txBody>
          <a:bodyPr wrap="square" rtlCol="0">
            <a:spAutoFit/>
          </a:bodyPr>
          <a:lstStyle/>
          <a:p>
            <a:r>
              <a:rPr lang="en-US" sz="1200" b="0" i="0" dirty="0">
                <a:solidFill>
                  <a:srgbClr val="C8D4C6"/>
                </a:solidFill>
                <a:effectLst/>
                <a:latin typeface="Roboto" panose="02000000000000000000" pitchFamily="2" charset="0"/>
              </a:rPr>
              <a:t>©</a:t>
            </a:r>
            <a:r>
              <a:rPr lang="en-US" sz="1200" b="0" i="1" dirty="0">
                <a:solidFill>
                  <a:srgbClr val="C8D4C6"/>
                </a:solidFill>
                <a:effectLst/>
                <a:latin typeface="Avenir Next Condensed" panose="020B0506020202020204" pitchFamily="34" charset="0"/>
              </a:rPr>
              <a:t> </a:t>
            </a:r>
            <a:r>
              <a:rPr lang="en-US" sz="1200" b="0" dirty="0">
                <a:solidFill>
                  <a:srgbClr val="C8D4C6"/>
                </a:solidFill>
                <a:effectLst/>
                <a:latin typeface="Avenir Next Condensed" panose="020B0506020202020204" pitchFamily="34" charset="0"/>
              </a:rPr>
              <a:t>Matthe</a:t>
            </a:r>
            <a:r>
              <a:rPr lang="en-US" sz="1200" dirty="0">
                <a:solidFill>
                  <a:srgbClr val="C8D4C6"/>
                </a:solidFill>
                <a:latin typeface="Avenir Next Condensed" panose="020B0506020202020204" pitchFamily="34" charset="0"/>
              </a:rPr>
              <a:t>w Desmond, </a:t>
            </a:r>
            <a:r>
              <a:rPr lang="en-US" sz="1200" i="1" dirty="0">
                <a:solidFill>
                  <a:srgbClr val="C8D4C6"/>
                </a:solidFill>
                <a:latin typeface="Avenir Next Condensed" panose="020B0506020202020204" pitchFamily="34" charset="0"/>
              </a:rPr>
              <a:t>Poverty, by America</a:t>
            </a:r>
          </a:p>
        </p:txBody>
      </p:sp>
    </p:spTree>
    <p:extLst>
      <p:ext uri="{BB962C8B-B14F-4D97-AF65-F5344CB8AC3E}">
        <p14:creationId xmlns:p14="http://schemas.microsoft.com/office/powerpoint/2010/main" val="4176965440"/>
      </p:ext>
    </p:extLst>
  </p:cSld>
  <p:clrMapOvr>
    <a:masterClrMapping/>
  </p:clrMapOvr>
  <p:transition spd="med">
    <p:fade thruBlk="1"/>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 name="Rounded Rectangle 19">
            <a:extLst>
              <a:ext uri="{FF2B5EF4-FFF2-40B4-BE49-F238E27FC236}">
                <a16:creationId xmlns:a16="http://schemas.microsoft.com/office/drawing/2014/main" id="{FBF9E864-40F5-0C71-8348-46AFDBB3109D}"/>
              </a:ext>
            </a:extLst>
          </p:cNvPr>
          <p:cNvSpPr/>
          <p:nvPr/>
        </p:nvSpPr>
        <p:spPr>
          <a:xfrm>
            <a:off x="284736" y="778933"/>
            <a:ext cx="11564364" cy="5688541"/>
          </a:xfrm>
          <a:custGeom>
            <a:avLst/>
            <a:gdLst>
              <a:gd name="connsiteX0" fmla="*/ 0 w 11564364"/>
              <a:gd name="connsiteY0" fmla="*/ 0 h 5688541"/>
              <a:gd name="connsiteX1" fmla="*/ 0 w 11564364"/>
              <a:gd name="connsiteY1" fmla="*/ 0 h 5688541"/>
              <a:gd name="connsiteX2" fmla="*/ 11564364 w 11564364"/>
              <a:gd name="connsiteY2" fmla="*/ 0 h 5688541"/>
              <a:gd name="connsiteX3" fmla="*/ 11564364 w 11564364"/>
              <a:gd name="connsiteY3" fmla="*/ 0 h 5688541"/>
              <a:gd name="connsiteX4" fmla="*/ 11564364 w 11564364"/>
              <a:gd name="connsiteY4" fmla="*/ 5688541 h 5688541"/>
              <a:gd name="connsiteX5" fmla="*/ 11564364 w 11564364"/>
              <a:gd name="connsiteY5" fmla="*/ 5688541 h 5688541"/>
              <a:gd name="connsiteX6" fmla="*/ 0 w 11564364"/>
              <a:gd name="connsiteY6" fmla="*/ 5688541 h 5688541"/>
              <a:gd name="connsiteX7" fmla="*/ 0 w 11564364"/>
              <a:gd name="connsiteY7" fmla="*/ 5688541 h 5688541"/>
              <a:gd name="connsiteX8" fmla="*/ 0 w 11564364"/>
              <a:gd name="connsiteY8" fmla="*/ 0 h 568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4364" h="5688541" fill="none" extrusionOk="0">
                <a:moveTo>
                  <a:pt x="0" y="0"/>
                </a:moveTo>
                <a:lnTo>
                  <a:pt x="0" y="0"/>
                </a:lnTo>
                <a:cubicBezTo>
                  <a:pt x="2538820" y="146263"/>
                  <a:pt x="10346333" y="-114835"/>
                  <a:pt x="11564364" y="0"/>
                </a:cubicBezTo>
                <a:lnTo>
                  <a:pt x="11564364" y="0"/>
                </a:lnTo>
                <a:cubicBezTo>
                  <a:pt x="11682628" y="578357"/>
                  <a:pt x="11640784" y="5097815"/>
                  <a:pt x="11564364" y="5688541"/>
                </a:cubicBezTo>
                <a:lnTo>
                  <a:pt x="11564364" y="5688541"/>
                </a:lnTo>
                <a:cubicBezTo>
                  <a:pt x="6965854" y="5629544"/>
                  <a:pt x="3666990" y="5672869"/>
                  <a:pt x="0" y="5688541"/>
                </a:cubicBezTo>
                <a:lnTo>
                  <a:pt x="0" y="5688541"/>
                </a:lnTo>
                <a:cubicBezTo>
                  <a:pt x="-23803" y="3526942"/>
                  <a:pt x="68375" y="1870037"/>
                  <a:pt x="0" y="0"/>
                </a:cubicBezTo>
                <a:close/>
              </a:path>
              <a:path w="11564364" h="5688541" stroke="0" extrusionOk="0">
                <a:moveTo>
                  <a:pt x="0" y="0"/>
                </a:moveTo>
                <a:lnTo>
                  <a:pt x="0" y="0"/>
                </a:lnTo>
                <a:cubicBezTo>
                  <a:pt x="2850538" y="-155391"/>
                  <a:pt x="6233201" y="39760"/>
                  <a:pt x="11564364" y="0"/>
                </a:cubicBezTo>
                <a:lnTo>
                  <a:pt x="11564364" y="0"/>
                </a:lnTo>
                <a:cubicBezTo>
                  <a:pt x="11488788" y="2167354"/>
                  <a:pt x="11554447" y="4295754"/>
                  <a:pt x="11564364" y="5688541"/>
                </a:cubicBezTo>
                <a:lnTo>
                  <a:pt x="11564364" y="5688541"/>
                </a:lnTo>
                <a:cubicBezTo>
                  <a:pt x="8267877" y="5570885"/>
                  <a:pt x="1425643" y="5630759"/>
                  <a:pt x="0" y="5688541"/>
                </a:cubicBezTo>
                <a:lnTo>
                  <a:pt x="0" y="5688541"/>
                </a:lnTo>
                <a:cubicBezTo>
                  <a:pt x="-62214" y="3706687"/>
                  <a:pt x="-36104" y="1337986"/>
                  <a:pt x="0" y="0"/>
                </a:cubicBezTo>
                <a:close/>
              </a:path>
            </a:pathLst>
          </a:custGeom>
          <a:solidFill>
            <a:schemeClr val="tx1"/>
          </a:solidFill>
          <a:ln>
            <a:solidFill>
              <a:srgbClr val="FF7250"/>
            </a:solidFill>
            <a:prstDash val="sysDot"/>
            <a:extLst>
              <a:ext uri="{C807C97D-BFC1-408E-A445-0C87EB9F89A2}">
                <ask:lineSketchStyleProps xmlns:ask="http://schemas.microsoft.com/office/drawing/2018/sketchyshapes" sd="2181918364">
                  <a:prstGeom prst="roundRect">
                    <a:avLst>
                      <a:gd name="adj" fmla="val 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27" name="Group 26">
            <a:extLst>
              <a:ext uri="{FF2B5EF4-FFF2-40B4-BE49-F238E27FC236}">
                <a16:creationId xmlns:a16="http://schemas.microsoft.com/office/drawing/2014/main" id="{F85001FD-BDC0-6687-1371-76B8118F73A4}"/>
              </a:ext>
            </a:extLst>
          </p:cNvPr>
          <p:cNvGrpSpPr/>
          <p:nvPr/>
        </p:nvGrpSpPr>
        <p:grpSpPr>
          <a:xfrm>
            <a:off x="9635490" y="4532415"/>
            <a:ext cx="1408015" cy="1446415"/>
            <a:chOff x="9302574" y="4574617"/>
            <a:chExt cx="1408015" cy="1446415"/>
          </a:xfrm>
        </p:grpSpPr>
        <p:pic>
          <p:nvPicPr>
            <p:cNvPr id="23" name="Picture 22">
              <a:extLst>
                <a:ext uri="{FF2B5EF4-FFF2-40B4-BE49-F238E27FC236}">
                  <a16:creationId xmlns:a16="http://schemas.microsoft.com/office/drawing/2014/main" id="{C8717BAD-5193-082F-8C9C-9799F8E83A85}"/>
                </a:ext>
              </a:extLst>
            </p:cNvPr>
            <p:cNvPicPr>
              <a:picLocks noChangeAspect="1"/>
            </p:cNvPicPr>
            <p:nvPr/>
          </p:nvPicPr>
          <p:blipFill>
            <a:blip r:embed="rId3"/>
            <a:stretch>
              <a:fillRect/>
            </a:stretch>
          </p:blipFill>
          <p:spPr>
            <a:xfrm>
              <a:off x="9302574" y="4574617"/>
              <a:ext cx="1408015" cy="1446415"/>
            </a:xfrm>
            <a:prstGeom prst="rect">
              <a:avLst/>
            </a:prstGeom>
          </p:spPr>
        </p:pic>
        <p:pic>
          <p:nvPicPr>
            <p:cNvPr id="24" name="Picture 23">
              <a:extLst>
                <a:ext uri="{FF2B5EF4-FFF2-40B4-BE49-F238E27FC236}">
                  <a16:creationId xmlns:a16="http://schemas.microsoft.com/office/drawing/2014/main" id="{850458CA-4174-B39E-746D-199D4BE43194}"/>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Lst>
            </a:blip>
            <a:srcRect l="56940" t="5723" r="30021" b="68508"/>
            <a:stretch/>
          </p:blipFill>
          <p:spPr>
            <a:xfrm>
              <a:off x="10104297" y="4655531"/>
              <a:ext cx="183586" cy="372730"/>
            </a:xfrm>
            <a:prstGeom prst="rect">
              <a:avLst/>
            </a:prstGeom>
          </p:spPr>
        </p:pic>
      </p:grpSp>
      <p:sp>
        <p:nvSpPr>
          <p:cNvPr id="3" name="Rounded Rectangle 2">
            <a:extLst>
              <a:ext uri="{FF2B5EF4-FFF2-40B4-BE49-F238E27FC236}">
                <a16:creationId xmlns:a16="http://schemas.microsoft.com/office/drawing/2014/main" id="{219D17E5-94D1-1CAC-E798-97BBC161097E}"/>
              </a:ext>
            </a:extLst>
          </p:cNvPr>
          <p:cNvSpPr/>
          <p:nvPr/>
        </p:nvSpPr>
        <p:spPr>
          <a:xfrm>
            <a:off x="570485" y="282504"/>
            <a:ext cx="11011281" cy="869855"/>
          </a:xfrm>
          <a:prstGeom prst="roundRect">
            <a:avLst>
              <a:gd name="adj" fmla="val 5399"/>
            </a:avLst>
          </a:prstGeom>
          <a:solidFill>
            <a:srgbClr val="1B1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a:extLst>
              <a:ext uri="{FF2B5EF4-FFF2-40B4-BE49-F238E27FC236}">
                <a16:creationId xmlns:a16="http://schemas.microsoft.com/office/drawing/2014/main" id="{442A31CA-D91B-FAC6-F8FA-09994A4849D0}"/>
              </a:ext>
            </a:extLst>
          </p:cNvPr>
          <p:cNvSpPr/>
          <p:nvPr/>
        </p:nvSpPr>
        <p:spPr>
          <a:xfrm>
            <a:off x="673966" y="348480"/>
            <a:ext cx="10844067" cy="733111"/>
          </a:xfrm>
          <a:prstGeom prst="roundRect">
            <a:avLst>
              <a:gd name="adj" fmla="val 5399"/>
            </a:avLst>
          </a:prstGeom>
          <a:solidFill>
            <a:srgbClr val="201F20"/>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A6739749-6F23-036D-6AE5-C0266F4FE49D}"/>
              </a:ext>
            </a:extLst>
          </p:cNvPr>
          <p:cNvSpPr txBox="1"/>
          <p:nvPr/>
        </p:nvSpPr>
        <p:spPr>
          <a:xfrm>
            <a:off x="313964" y="437796"/>
            <a:ext cx="11564068" cy="584775"/>
          </a:xfrm>
          <a:prstGeom prst="rect">
            <a:avLst/>
          </a:prstGeom>
          <a:noFill/>
        </p:spPr>
        <p:txBody>
          <a:bodyPr wrap="square" rtlCol="0">
            <a:spAutoFit/>
          </a:bodyPr>
          <a:lstStyle/>
          <a:p>
            <a:pPr algn="ctr"/>
            <a:r>
              <a:rPr lang="en-US" sz="3200" dirty="0">
                <a:solidFill>
                  <a:srgbClr val="E5E9D0"/>
                </a:solidFill>
                <a:latin typeface="Avenir Light" panose="020B0402020203020204" pitchFamily="34" charset="77"/>
              </a:rPr>
              <a:t>Poverty is </a:t>
            </a:r>
            <a:r>
              <a:rPr lang="en-US" sz="3200" dirty="0">
                <a:solidFill>
                  <a:srgbClr val="FF7250"/>
                </a:solidFill>
                <a:latin typeface="Hardwick WF" pitchFamily="2" charset="0"/>
              </a:rPr>
              <a:t>THE LOSS OF LIBERTY</a:t>
            </a:r>
            <a:endParaRPr lang="en-US" sz="3200" dirty="0">
              <a:solidFill>
                <a:srgbClr val="E5E9D0"/>
              </a:solidFill>
              <a:latin typeface="Avenir Light" panose="020B0402020203020204" pitchFamily="34" charset="77"/>
            </a:endParaRPr>
          </a:p>
        </p:txBody>
      </p:sp>
      <p:grpSp>
        <p:nvGrpSpPr>
          <p:cNvPr id="5" name="Group 4">
            <a:extLst>
              <a:ext uri="{FF2B5EF4-FFF2-40B4-BE49-F238E27FC236}">
                <a16:creationId xmlns:a16="http://schemas.microsoft.com/office/drawing/2014/main" id="{A444D96C-AD6B-FCF6-A4FD-DE182F9AD1EA}"/>
              </a:ext>
            </a:extLst>
          </p:cNvPr>
          <p:cNvGrpSpPr/>
          <p:nvPr/>
        </p:nvGrpSpPr>
        <p:grpSpPr>
          <a:xfrm>
            <a:off x="2107429" y="1537289"/>
            <a:ext cx="8723737" cy="1182305"/>
            <a:chOff x="2107429" y="1537289"/>
            <a:chExt cx="8723737" cy="1182305"/>
          </a:xfrm>
        </p:grpSpPr>
        <p:pic>
          <p:nvPicPr>
            <p:cNvPr id="19" name="Picture 18">
              <a:extLst>
                <a:ext uri="{FF2B5EF4-FFF2-40B4-BE49-F238E27FC236}">
                  <a16:creationId xmlns:a16="http://schemas.microsoft.com/office/drawing/2014/main" id="{B17BA99A-F04E-4A7A-CF13-0748CD5C6C7D}"/>
                </a:ext>
              </a:extLst>
            </p:cNvPr>
            <p:cNvPicPr>
              <a:picLocks noChangeAspect="1"/>
            </p:cNvPicPr>
            <p:nvPr/>
          </p:nvPicPr>
          <p:blipFill>
            <a:blip r:embed="rId6"/>
            <a:stretch>
              <a:fillRect/>
            </a:stretch>
          </p:blipFill>
          <p:spPr>
            <a:xfrm>
              <a:off x="9261739" y="1537289"/>
              <a:ext cx="1569427" cy="1062930"/>
            </a:xfrm>
            <a:prstGeom prst="rect">
              <a:avLst/>
            </a:prstGeom>
          </p:spPr>
        </p:pic>
        <p:sp>
          <p:nvSpPr>
            <p:cNvPr id="14" name="TextBox 13">
              <a:extLst>
                <a:ext uri="{FF2B5EF4-FFF2-40B4-BE49-F238E27FC236}">
                  <a16:creationId xmlns:a16="http://schemas.microsoft.com/office/drawing/2014/main" id="{45352B14-2318-C283-1315-AB7E71571AF5}"/>
                </a:ext>
              </a:extLst>
            </p:cNvPr>
            <p:cNvSpPr txBox="1"/>
            <p:nvPr/>
          </p:nvSpPr>
          <p:spPr>
            <a:xfrm>
              <a:off x="2107429" y="1648788"/>
              <a:ext cx="7705805" cy="1070806"/>
            </a:xfrm>
            <a:prstGeom prst="rect">
              <a:avLst/>
            </a:prstGeom>
            <a:noFill/>
          </p:spPr>
          <p:txBody>
            <a:bodyPr wrap="square">
              <a:spAutoFit/>
            </a:bodyPr>
            <a:lstStyle/>
            <a:p>
              <a:pPr>
                <a:lnSpc>
                  <a:spcPts val="2620"/>
                </a:lnSpc>
              </a:pPr>
              <a:r>
                <a:rPr lang="en-US" sz="1600" dirty="0">
                  <a:solidFill>
                    <a:srgbClr val="F7FAE3"/>
                  </a:solidFill>
                  <a:latin typeface="Avenir Next" panose="020B0503020202020204" pitchFamily="34" charset="0"/>
                </a:rPr>
                <a:t>Through a process known as </a:t>
              </a:r>
              <a:r>
                <a:rPr lang="en-US" sz="1600" b="1" dirty="0">
                  <a:solidFill>
                    <a:srgbClr val="F7FAE3"/>
                  </a:solidFill>
                  <a:latin typeface="Avenir Next" panose="020B0503020202020204" pitchFamily="34" charset="0"/>
                </a:rPr>
                <a:t>civil asset forfeiture</a:t>
              </a:r>
              <a:r>
                <a:rPr lang="en-US" sz="1600" dirty="0">
                  <a:solidFill>
                    <a:srgbClr val="F7FAE3"/>
                  </a:solidFill>
                  <a:latin typeface="Avenir Next" panose="020B0503020202020204" pitchFamily="34" charset="0"/>
                </a:rPr>
                <a:t>, the U.S. government </a:t>
              </a:r>
            </a:p>
            <a:p>
              <a:pPr>
                <a:lnSpc>
                  <a:spcPts val="2620"/>
                </a:lnSpc>
              </a:pPr>
              <a:r>
                <a:rPr lang="en-US" sz="1600" dirty="0">
                  <a:solidFill>
                    <a:srgbClr val="F7FAE3"/>
                  </a:solidFill>
                  <a:latin typeface="Avenir Next" panose="020B0503020202020204" pitchFamily="34" charset="0"/>
                </a:rPr>
                <a:t>seized over </a:t>
              </a:r>
              <a:r>
                <a:rPr lang="en-US" sz="2000" dirty="0">
                  <a:solidFill>
                    <a:srgbClr val="FF7250"/>
                  </a:solidFill>
                  <a:latin typeface="Hardwick WF" pitchFamily="2" charset="0"/>
                </a:rPr>
                <a:t>$2 billion</a:t>
              </a:r>
              <a:r>
                <a:rPr lang="en-US" sz="2000" dirty="0">
                  <a:solidFill>
                    <a:srgbClr val="F7FAE3"/>
                  </a:solidFill>
                  <a:latin typeface="Avenir Next" panose="020B0503020202020204" pitchFamily="34" charset="0"/>
                </a:rPr>
                <a:t> </a:t>
              </a:r>
              <a:r>
                <a:rPr lang="en-US" sz="1600" dirty="0">
                  <a:solidFill>
                    <a:srgbClr val="F7FAE3"/>
                  </a:solidFill>
                  <a:latin typeface="Avenir Next" panose="020B0503020202020204" pitchFamily="34" charset="0"/>
                </a:rPr>
                <a:t>in cars, homes, and other valuables between </a:t>
              </a:r>
            </a:p>
            <a:p>
              <a:pPr>
                <a:lnSpc>
                  <a:spcPts val="2620"/>
                </a:lnSpc>
              </a:pPr>
              <a:r>
                <a:rPr lang="en-US" sz="1600" dirty="0">
                  <a:solidFill>
                    <a:srgbClr val="F7FAE3"/>
                  </a:solidFill>
                  <a:latin typeface="Avenir Next" panose="020B0503020202020204" pitchFamily="34" charset="0"/>
                </a:rPr>
                <a:t>2001 and 2013 from people </a:t>
              </a:r>
              <a:r>
                <a:rPr lang="en-US" sz="1600" b="1" i="1" dirty="0">
                  <a:solidFill>
                    <a:srgbClr val="F7FAE3"/>
                  </a:solidFill>
                  <a:latin typeface="Avenir Next" panose="020B0503020202020204" pitchFamily="34" charset="0"/>
                </a:rPr>
                <a:t>not charged</a:t>
              </a:r>
              <a:r>
                <a:rPr lang="en-US" sz="1600" dirty="0">
                  <a:solidFill>
                    <a:srgbClr val="F7FAE3"/>
                  </a:solidFill>
                  <a:latin typeface="Avenir Next" panose="020B0503020202020204" pitchFamily="34" charset="0"/>
                </a:rPr>
                <a:t> with any crime.</a:t>
              </a:r>
              <a:endParaRPr lang="en-US" sz="1600" dirty="0">
                <a:solidFill>
                  <a:srgbClr val="FF7250"/>
                </a:solidFill>
                <a:latin typeface="Hardwick WF" pitchFamily="2" charset="0"/>
              </a:endParaRPr>
            </a:p>
          </p:txBody>
        </p:sp>
      </p:grpSp>
      <p:grpSp>
        <p:nvGrpSpPr>
          <p:cNvPr id="6" name="Group 5">
            <a:extLst>
              <a:ext uri="{FF2B5EF4-FFF2-40B4-BE49-F238E27FC236}">
                <a16:creationId xmlns:a16="http://schemas.microsoft.com/office/drawing/2014/main" id="{BDD31305-6F5B-838F-AC2C-CF7D5537A626}"/>
              </a:ext>
            </a:extLst>
          </p:cNvPr>
          <p:cNvGrpSpPr/>
          <p:nvPr/>
        </p:nvGrpSpPr>
        <p:grpSpPr>
          <a:xfrm>
            <a:off x="839759" y="3234671"/>
            <a:ext cx="10952093" cy="1201213"/>
            <a:chOff x="839759" y="3234671"/>
            <a:chExt cx="10952093" cy="1201213"/>
          </a:xfrm>
        </p:grpSpPr>
        <p:sp>
          <p:nvSpPr>
            <p:cNvPr id="21" name="TextBox 20">
              <a:extLst>
                <a:ext uri="{FF2B5EF4-FFF2-40B4-BE49-F238E27FC236}">
                  <a16:creationId xmlns:a16="http://schemas.microsoft.com/office/drawing/2014/main" id="{724B4A0E-F424-7FBD-0501-2AEA9119B8CC}"/>
                </a:ext>
              </a:extLst>
            </p:cNvPr>
            <p:cNvSpPr txBox="1"/>
            <p:nvPr/>
          </p:nvSpPr>
          <p:spPr>
            <a:xfrm>
              <a:off x="2107428" y="3444835"/>
              <a:ext cx="9684424" cy="737381"/>
            </a:xfrm>
            <a:prstGeom prst="rect">
              <a:avLst/>
            </a:prstGeom>
            <a:noFill/>
          </p:spPr>
          <p:txBody>
            <a:bodyPr wrap="square">
              <a:spAutoFit/>
            </a:bodyPr>
            <a:lstStyle/>
            <a:p>
              <a:pPr>
                <a:lnSpc>
                  <a:spcPts val="2620"/>
                </a:lnSpc>
              </a:pPr>
              <a:r>
                <a:rPr lang="en-US" sz="1600" dirty="0">
                  <a:solidFill>
                    <a:srgbClr val="F7FAE3"/>
                  </a:solidFill>
                  <a:latin typeface="Avenir Next" panose="020B0503020202020204" pitchFamily="34" charset="0"/>
                </a:rPr>
                <a:t>Around </a:t>
              </a:r>
              <a:r>
                <a:rPr lang="en-US" sz="2000" dirty="0">
                  <a:solidFill>
                    <a:srgbClr val="FF7250"/>
                  </a:solidFill>
                  <a:latin typeface="Hardwick WF" pitchFamily="2" charset="0"/>
                </a:rPr>
                <a:t>2.2 million</a:t>
              </a:r>
              <a:r>
                <a:rPr lang="en-US" sz="2000" dirty="0">
                  <a:solidFill>
                    <a:srgbClr val="F7FAE3"/>
                  </a:solidFill>
                  <a:latin typeface="Avenir Next" panose="020B0503020202020204" pitchFamily="34" charset="0"/>
                </a:rPr>
                <a:t> </a:t>
              </a:r>
              <a:r>
                <a:rPr lang="en-US" sz="1600" dirty="0">
                  <a:solidFill>
                    <a:srgbClr val="F7FAE3"/>
                  </a:solidFill>
                  <a:latin typeface="Avenir Next" panose="020B0503020202020204" pitchFamily="34" charset="0"/>
                </a:rPr>
                <a:t>people sit in our prisons and jails each day. Another </a:t>
              </a:r>
              <a:r>
                <a:rPr lang="en-US" sz="2000" dirty="0">
                  <a:solidFill>
                    <a:srgbClr val="FF7250"/>
                  </a:solidFill>
                  <a:latin typeface="Hardwick WF" pitchFamily="2" charset="0"/>
                </a:rPr>
                <a:t>4.5 million</a:t>
              </a:r>
              <a:r>
                <a:rPr lang="en-US" sz="1600" dirty="0">
                  <a:solidFill>
                    <a:srgbClr val="F7FAE3"/>
                  </a:solidFill>
                  <a:latin typeface="Avenir Next" panose="020B0503020202020204" pitchFamily="34" charset="0"/>
                </a:rPr>
                <a:t> </a:t>
              </a:r>
            </a:p>
            <a:p>
              <a:pPr>
                <a:lnSpc>
                  <a:spcPts val="2620"/>
                </a:lnSpc>
              </a:pPr>
              <a:r>
                <a:rPr lang="en-US" sz="1600" dirty="0">
                  <a:solidFill>
                    <a:srgbClr val="F7FAE3"/>
                  </a:solidFill>
                  <a:latin typeface="Avenir Next" panose="020B0503020202020204" pitchFamily="34" charset="0"/>
                </a:rPr>
                <a:t>are on probation or parole. The overwhelming majority of America’s prisoners are very poor.</a:t>
              </a:r>
            </a:p>
          </p:txBody>
        </p:sp>
        <p:pic>
          <p:nvPicPr>
            <p:cNvPr id="22" name="Picture 21">
              <a:extLst>
                <a:ext uri="{FF2B5EF4-FFF2-40B4-BE49-F238E27FC236}">
                  <a16:creationId xmlns:a16="http://schemas.microsoft.com/office/drawing/2014/main" id="{F3C52B00-C9A6-021C-D9E1-4D2649D4C0F0}"/>
                </a:ext>
              </a:extLst>
            </p:cNvPr>
            <p:cNvPicPr>
              <a:picLocks noChangeAspect="1"/>
            </p:cNvPicPr>
            <p:nvPr/>
          </p:nvPicPr>
          <p:blipFill>
            <a:blip r:embed="rId7"/>
            <a:stretch>
              <a:fillRect/>
            </a:stretch>
          </p:blipFill>
          <p:spPr>
            <a:xfrm>
              <a:off x="839759" y="3234671"/>
              <a:ext cx="1170566" cy="1201213"/>
            </a:xfrm>
            <a:prstGeom prst="rect">
              <a:avLst/>
            </a:prstGeom>
          </p:spPr>
        </p:pic>
      </p:grpSp>
      <p:sp>
        <p:nvSpPr>
          <p:cNvPr id="25" name="TextBox 24">
            <a:extLst>
              <a:ext uri="{FF2B5EF4-FFF2-40B4-BE49-F238E27FC236}">
                <a16:creationId xmlns:a16="http://schemas.microsoft.com/office/drawing/2014/main" id="{C94AC72A-2B5D-DF4F-9D41-A7FD3A010EB4}"/>
              </a:ext>
            </a:extLst>
          </p:cNvPr>
          <p:cNvSpPr txBox="1"/>
          <p:nvPr/>
        </p:nvSpPr>
        <p:spPr>
          <a:xfrm>
            <a:off x="2107428" y="5026832"/>
            <a:ext cx="8248062" cy="737381"/>
          </a:xfrm>
          <a:prstGeom prst="rect">
            <a:avLst/>
          </a:prstGeom>
          <a:noFill/>
        </p:spPr>
        <p:txBody>
          <a:bodyPr wrap="square">
            <a:spAutoFit/>
          </a:bodyPr>
          <a:lstStyle/>
          <a:p>
            <a:pPr>
              <a:lnSpc>
                <a:spcPts val="2620"/>
              </a:lnSpc>
            </a:pPr>
            <a:r>
              <a:rPr lang="en-US" sz="1600" dirty="0">
                <a:solidFill>
                  <a:srgbClr val="F7FAE3"/>
                </a:solidFill>
                <a:latin typeface="Avenir Next" panose="020B0503020202020204" pitchFamily="34" charset="0"/>
              </a:rPr>
              <a:t>Poverty measures omit the millions in prisons, jails, psychiatric hospitals, </a:t>
            </a:r>
          </a:p>
          <a:p>
            <a:pPr>
              <a:lnSpc>
                <a:spcPts val="2620"/>
              </a:lnSpc>
            </a:pPr>
            <a:r>
              <a:rPr lang="en-US" sz="1600" dirty="0">
                <a:solidFill>
                  <a:srgbClr val="F7FAE3"/>
                </a:solidFill>
                <a:latin typeface="Avenir Next" panose="020B0503020202020204" pitchFamily="34" charset="0"/>
              </a:rPr>
              <a:t>halfway houses, and shelters, understating the true number of poor Americans.</a:t>
            </a:r>
            <a:endParaRPr lang="en-US" sz="1600" dirty="0">
              <a:solidFill>
                <a:srgbClr val="FF7250"/>
              </a:solidFill>
              <a:latin typeface="Hardwick WF" pitchFamily="2" charset="0"/>
            </a:endParaRPr>
          </a:p>
        </p:txBody>
      </p:sp>
      <p:sp>
        <p:nvSpPr>
          <p:cNvPr id="8" name="TextBox 7">
            <a:extLst>
              <a:ext uri="{FF2B5EF4-FFF2-40B4-BE49-F238E27FC236}">
                <a16:creationId xmlns:a16="http://schemas.microsoft.com/office/drawing/2014/main" id="{197D44E9-DA41-CACB-4BC5-AAF0DC309F60}"/>
              </a:ext>
            </a:extLst>
          </p:cNvPr>
          <p:cNvSpPr txBox="1"/>
          <p:nvPr/>
        </p:nvSpPr>
        <p:spPr>
          <a:xfrm>
            <a:off x="2107428" y="2679866"/>
            <a:ext cx="150361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18</a:t>
            </a:r>
          </a:p>
        </p:txBody>
      </p:sp>
      <p:sp>
        <p:nvSpPr>
          <p:cNvPr id="9" name="TextBox 8">
            <a:extLst>
              <a:ext uri="{FF2B5EF4-FFF2-40B4-BE49-F238E27FC236}">
                <a16:creationId xmlns:a16="http://schemas.microsoft.com/office/drawing/2014/main" id="{15997FD6-9B78-3550-D7D2-A39599B9A7D6}"/>
              </a:ext>
            </a:extLst>
          </p:cNvPr>
          <p:cNvSpPr txBox="1"/>
          <p:nvPr/>
        </p:nvSpPr>
        <p:spPr>
          <a:xfrm>
            <a:off x="10103610" y="4157374"/>
            <a:ext cx="150361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18</a:t>
            </a:r>
          </a:p>
        </p:txBody>
      </p:sp>
      <p:sp>
        <p:nvSpPr>
          <p:cNvPr id="10" name="TextBox 9">
            <a:extLst>
              <a:ext uri="{FF2B5EF4-FFF2-40B4-BE49-F238E27FC236}">
                <a16:creationId xmlns:a16="http://schemas.microsoft.com/office/drawing/2014/main" id="{C886A552-636A-E165-66C5-33BC63EDCFD1}"/>
              </a:ext>
            </a:extLst>
          </p:cNvPr>
          <p:cNvSpPr txBox="1"/>
          <p:nvPr/>
        </p:nvSpPr>
        <p:spPr>
          <a:xfrm>
            <a:off x="8925952" y="5733022"/>
            <a:ext cx="1503614" cy="276999"/>
          </a:xfrm>
          <a:prstGeom prst="rect">
            <a:avLst/>
          </a:prstGeom>
          <a:noFill/>
        </p:spPr>
        <p:txBody>
          <a:bodyPr wrap="square" rtlCol="0">
            <a:spAutoFit/>
          </a:bodyPr>
          <a:lstStyle/>
          <a:p>
            <a:r>
              <a:rPr lang="en-US" sz="1200" i="1" dirty="0">
                <a:solidFill>
                  <a:schemeClr val="bg2">
                    <a:lumMod val="25000"/>
                  </a:schemeClr>
                </a:solidFill>
                <a:latin typeface="Avenir Next Condensed" panose="020B0506020202020204" pitchFamily="34" charset="0"/>
              </a:rPr>
              <a:t>Page 19</a:t>
            </a:r>
          </a:p>
        </p:txBody>
      </p:sp>
      <p:sp>
        <p:nvSpPr>
          <p:cNvPr id="7" name="TextBox 6">
            <a:extLst>
              <a:ext uri="{FF2B5EF4-FFF2-40B4-BE49-F238E27FC236}">
                <a16:creationId xmlns:a16="http://schemas.microsoft.com/office/drawing/2014/main" id="{D67E9418-B424-B977-AEBE-0AF194505663}"/>
              </a:ext>
            </a:extLst>
          </p:cNvPr>
          <p:cNvSpPr txBox="1"/>
          <p:nvPr/>
        </p:nvSpPr>
        <p:spPr>
          <a:xfrm>
            <a:off x="9555523" y="6525349"/>
            <a:ext cx="3213106" cy="276999"/>
          </a:xfrm>
          <a:prstGeom prst="rect">
            <a:avLst/>
          </a:prstGeom>
          <a:noFill/>
        </p:spPr>
        <p:txBody>
          <a:bodyPr wrap="square" rtlCol="0">
            <a:spAutoFit/>
          </a:bodyPr>
          <a:lstStyle/>
          <a:p>
            <a:r>
              <a:rPr lang="en-US" sz="1200" b="0" i="0" dirty="0">
                <a:solidFill>
                  <a:schemeClr val="bg2">
                    <a:lumMod val="25000"/>
                  </a:schemeClr>
                </a:solidFill>
                <a:effectLst/>
                <a:latin typeface="Roboto" panose="02000000000000000000" pitchFamily="2" charset="0"/>
              </a:rPr>
              <a:t>©</a:t>
            </a:r>
            <a:r>
              <a:rPr lang="en-US" sz="1200" b="0" i="1" dirty="0">
                <a:solidFill>
                  <a:schemeClr val="bg2">
                    <a:lumMod val="25000"/>
                  </a:schemeClr>
                </a:solidFill>
                <a:effectLst/>
                <a:latin typeface="Avenir Next Condensed" panose="020B0506020202020204" pitchFamily="34" charset="0"/>
              </a:rPr>
              <a:t> </a:t>
            </a:r>
            <a:r>
              <a:rPr lang="en-US" sz="1200" b="0" dirty="0">
                <a:solidFill>
                  <a:schemeClr val="bg2">
                    <a:lumMod val="25000"/>
                  </a:schemeClr>
                </a:solidFill>
                <a:effectLst/>
                <a:latin typeface="Avenir Next Condensed" panose="020B0506020202020204" pitchFamily="34" charset="0"/>
              </a:rPr>
              <a:t>Matthe</a:t>
            </a:r>
            <a:r>
              <a:rPr lang="en-US" sz="1200" dirty="0">
                <a:solidFill>
                  <a:schemeClr val="bg2">
                    <a:lumMod val="25000"/>
                  </a:schemeClr>
                </a:solidFill>
                <a:latin typeface="Avenir Next Condensed" panose="020B0506020202020204" pitchFamily="34" charset="0"/>
              </a:rPr>
              <a:t>w Desmond, </a:t>
            </a:r>
            <a:r>
              <a:rPr lang="en-US" sz="1200" i="1" dirty="0">
                <a:solidFill>
                  <a:schemeClr val="bg2">
                    <a:lumMod val="25000"/>
                  </a:schemeClr>
                </a:solidFill>
                <a:latin typeface="Avenir Next Condensed" panose="020B0506020202020204" pitchFamily="34" charset="0"/>
              </a:rPr>
              <a:t>Poverty, by America</a:t>
            </a:r>
          </a:p>
        </p:txBody>
      </p:sp>
    </p:spTree>
    <p:extLst>
      <p:ext uri="{BB962C8B-B14F-4D97-AF65-F5344CB8AC3E}">
        <p14:creationId xmlns:p14="http://schemas.microsoft.com/office/powerpoint/2010/main" val="2045052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8FAE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E8AB98F-154B-7811-E61F-F583BBF55480}"/>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51"/>
                    </a14:imgEffect>
                  </a14:imgLayer>
                </a14:imgProps>
              </a:ext>
            </a:extLst>
          </a:blip>
          <a:stretch>
            <a:fillRect/>
          </a:stretch>
        </p:blipFill>
        <p:spPr>
          <a:xfrm>
            <a:off x="-11082" y="1"/>
            <a:ext cx="12203082" cy="6858000"/>
          </a:xfrm>
          <a:prstGeom prst="rect">
            <a:avLst/>
          </a:prstGeom>
        </p:spPr>
      </p:pic>
      <p:sp>
        <p:nvSpPr>
          <p:cNvPr id="5" name="Rounded Rectangle 4">
            <a:extLst>
              <a:ext uri="{FF2B5EF4-FFF2-40B4-BE49-F238E27FC236}">
                <a16:creationId xmlns:a16="http://schemas.microsoft.com/office/drawing/2014/main" id="{6FE4CB2E-1829-A433-84C2-8F35FD30F836}"/>
              </a:ext>
            </a:extLst>
          </p:cNvPr>
          <p:cNvSpPr/>
          <p:nvPr/>
        </p:nvSpPr>
        <p:spPr>
          <a:xfrm>
            <a:off x="3691584" y="263370"/>
            <a:ext cx="4634269" cy="777039"/>
          </a:xfrm>
          <a:prstGeom prst="roundRect">
            <a:avLst>
              <a:gd name="adj" fmla="val 5399"/>
            </a:avLst>
          </a:prstGeom>
          <a:solidFill>
            <a:srgbClr val="E5EAD6"/>
          </a:solidFill>
          <a:ln w="28575">
            <a:solidFill>
              <a:srgbClr val="DFE3D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CC1B6FA5-6BB3-EE03-521F-B07F753D7404}"/>
              </a:ext>
            </a:extLst>
          </p:cNvPr>
          <p:cNvSpPr txBox="1"/>
          <p:nvPr/>
        </p:nvSpPr>
        <p:spPr>
          <a:xfrm>
            <a:off x="3331582" y="395953"/>
            <a:ext cx="5528832" cy="584775"/>
          </a:xfrm>
          <a:prstGeom prst="rect">
            <a:avLst/>
          </a:prstGeom>
          <a:noFill/>
        </p:spPr>
        <p:txBody>
          <a:bodyPr wrap="square" rtlCol="0">
            <a:spAutoFit/>
          </a:bodyPr>
          <a:lstStyle/>
          <a:p>
            <a:pPr algn="ctr"/>
            <a:r>
              <a:rPr lang="en-US" sz="3200" spc="40">
                <a:solidFill>
                  <a:schemeClr val="tx1">
                    <a:lumMod val="85000"/>
                    <a:lumOff val="15000"/>
                  </a:schemeClr>
                </a:solidFill>
                <a:latin typeface="Hardwick WF" pitchFamily="2" charset="0"/>
              </a:rPr>
              <a:t>REFLECT &amp; DISCUSS</a:t>
            </a:r>
            <a:endParaRPr lang="en-US" sz="3200" spc="40" dirty="0">
              <a:solidFill>
                <a:schemeClr val="tx1">
                  <a:lumMod val="85000"/>
                  <a:lumOff val="15000"/>
                </a:schemeClr>
              </a:solidFill>
              <a:latin typeface="Hardwick WF" pitchFamily="2" charset="0"/>
            </a:endParaRPr>
          </a:p>
        </p:txBody>
      </p:sp>
      <p:sp>
        <p:nvSpPr>
          <p:cNvPr id="15" name="TextBox 14">
            <a:extLst>
              <a:ext uri="{FF2B5EF4-FFF2-40B4-BE49-F238E27FC236}">
                <a16:creationId xmlns:a16="http://schemas.microsoft.com/office/drawing/2014/main" id="{59532058-71BB-2C3B-5230-2BE6364B2E06}"/>
              </a:ext>
            </a:extLst>
          </p:cNvPr>
          <p:cNvSpPr txBox="1"/>
          <p:nvPr/>
        </p:nvSpPr>
        <p:spPr>
          <a:xfrm>
            <a:off x="956271" y="2217718"/>
            <a:ext cx="11180512" cy="834844"/>
          </a:xfrm>
          <a:prstGeom prst="rect">
            <a:avLst/>
          </a:prstGeom>
          <a:noFill/>
        </p:spPr>
        <p:txBody>
          <a:bodyPr wrap="square" rtlCol="0">
            <a:spAutoFit/>
          </a:bodyPr>
          <a:lstStyle/>
          <a:p>
            <a:pPr>
              <a:lnSpc>
                <a:spcPts val="3040"/>
              </a:lnSpc>
            </a:pPr>
            <a:r>
              <a:rPr lang="en-US" dirty="0">
                <a:solidFill>
                  <a:schemeClr val="tx1">
                    <a:lumMod val="85000"/>
                    <a:lumOff val="15000"/>
                  </a:schemeClr>
                </a:solidFill>
                <a:latin typeface="Avenir Next Medium" panose="020B0503020202020204" pitchFamily="34" charset="0"/>
              </a:rPr>
              <a:t>What role do you think shame and public perception play in the reluctance of individuals to claim benefits? How can society combat the stigma attached to these aids?</a:t>
            </a:r>
            <a:endParaRPr lang="en-US" dirty="0">
              <a:solidFill>
                <a:schemeClr val="tx1">
                  <a:lumMod val="85000"/>
                  <a:lumOff val="15000"/>
                </a:schemeClr>
              </a:solidFill>
              <a:latin typeface="Avenir Next" panose="020B0503020202020204" pitchFamily="34" charset="0"/>
            </a:endParaRPr>
          </a:p>
        </p:txBody>
      </p:sp>
      <p:sp>
        <p:nvSpPr>
          <p:cNvPr id="10" name="TextBox 9">
            <a:extLst>
              <a:ext uri="{FF2B5EF4-FFF2-40B4-BE49-F238E27FC236}">
                <a16:creationId xmlns:a16="http://schemas.microsoft.com/office/drawing/2014/main" id="{71F4B2CD-C3EE-8930-9BD0-8AC533A86912}"/>
              </a:ext>
            </a:extLst>
          </p:cNvPr>
          <p:cNvSpPr txBox="1"/>
          <p:nvPr/>
        </p:nvSpPr>
        <p:spPr>
          <a:xfrm>
            <a:off x="-360001" y="1250416"/>
            <a:ext cx="12912000" cy="430887"/>
          </a:xfrm>
          <a:prstGeom prst="rect">
            <a:avLst/>
          </a:prstGeom>
          <a:noFill/>
        </p:spPr>
        <p:txBody>
          <a:bodyPr wrap="square">
            <a:spAutoFit/>
          </a:bodyPr>
          <a:lstStyle/>
          <a:p>
            <a:pPr algn="ctr"/>
            <a:r>
              <a:rPr lang="en-US" sz="2200" b="1" spc="150" dirty="0">
                <a:solidFill>
                  <a:srgbClr val="5F943D"/>
                </a:solidFill>
                <a:latin typeface="Courier New" panose="02070309020205020404" pitchFamily="49" charset="0"/>
                <a:cs typeface="Courier New" panose="02070309020205020404" pitchFamily="49" charset="0"/>
              </a:rPr>
              <a:t>Chapter 7: </a:t>
            </a:r>
            <a:r>
              <a:rPr lang="en-US" sz="2200" i="1" spc="150" dirty="0">
                <a:solidFill>
                  <a:schemeClr val="tx1">
                    <a:lumMod val="85000"/>
                    <a:lumOff val="15000"/>
                  </a:schemeClr>
                </a:solidFill>
                <a:latin typeface="Avenir Next Medium" panose="020B0503020202020204" pitchFamily="34" charset="0"/>
                <a:cs typeface="Courier New" panose="02070309020205020404" pitchFamily="49" charset="0"/>
              </a:rPr>
              <a:t>Invest in Ending Poverty</a:t>
            </a:r>
          </a:p>
        </p:txBody>
      </p:sp>
      <p:sp>
        <p:nvSpPr>
          <p:cNvPr id="2" name="TextBox 1">
            <a:extLst>
              <a:ext uri="{FF2B5EF4-FFF2-40B4-BE49-F238E27FC236}">
                <a16:creationId xmlns:a16="http://schemas.microsoft.com/office/drawing/2014/main" id="{7C38DB00-4857-C208-5937-54B05114AA0D}"/>
              </a:ext>
            </a:extLst>
          </p:cNvPr>
          <p:cNvSpPr txBox="1"/>
          <p:nvPr/>
        </p:nvSpPr>
        <p:spPr>
          <a:xfrm>
            <a:off x="956270" y="3429000"/>
            <a:ext cx="11180512" cy="1219565"/>
          </a:xfrm>
          <a:prstGeom prst="rect">
            <a:avLst/>
          </a:prstGeom>
          <a:noFill/>
        </p:spPr>
        <p:txBody>
          <a:bodyPr wrap="square" rtlCol="0">
            <a:spAutoFit/>
          </a:bodyPr>
          <a:lstStyle/>
          <a:p>
            <a:pPr>
              <a:lnSpc>
                <a:spcPts val="3040"/>
              </a:lnSpc>
            </a:pPr>
            <a:r>
              <a:rPr lang="en-US" dirty="0">
                <a:solidFill>
                  <a:schemeClr val="tx1">
                    <a:lumMod val="85000"/>
                    <a:lumOff val="15000"/>
                  </a:schemeClr>
                </a:solidFill>
                <a:latin typeface="Avenir Next Medium" panose="020B0503020202020204" pitchFamily="34" charset="0"/>
              </a:rPr>
              <a:t>The chapter provides a dollar amount of $177 billion to abolish poverty. Do you think that simply throwing money at the issue is the solution, or are there deeper, systemic changes needed to truly address poverty?</a:t>
            </a:r>
            <a:endParaRPr lang="en-US" dirty="0">
              <a:solidFill>
                <a:schemeClr val="tx1">
                  <a:lumMod val="85000"/>
                  <a:lumOff val="15000"/>
                </a:schemeClr>
              </a:solidFill>
              <a:latin typeface="Avenir Next" panose="020B0503020202020204" pitchFamily="34" charset="0"/>
            </a:endParaRPr>
          </a:p>
        </p:txBody>
      </p:sp>
      <p:sp>
        <p:nvSpPr>
          <p:cNvPr id="4" name="TextBox 3">
            <a:extLst>
              <a:ext uri="{FF2B5EF4-FFF2-40B4-BE49-F238E27FC236}">
                <a16:creationId xmlns:a16="http://schemas.microsoft.com/office/drawing/2014/main" id="{80D3362D-CABE-0123-0B8A-2F0C95AA0371}"/>
              </a:ext>
            </a:extLst>
          </p:cNvPr>
          <p:cNvSpPr txBox="1"/>
          <p:nvPr/>
        </p:nvSpPr>
        <p:spPr>
          <a:xfrm>
            <a:off x="633574" y="2282213"/>
            <a:ext cx="1140116" cy="369332"/>
          </a:xfrm>
          <a:prstGeom prst="rect">
            <a:avLst/>
          </a:prstGeom>
          <a:noFill/>
        </p:spPr>
        <p:txBody>
          <a:bodyPr wrap="square" rtlCol="0">
            <a:spAutoFit/>
          </a:bodyPr>
          <a:lstStyle/>
          <a:p>
            <a:r>
              <a:rPr lang="en-US" dirty="0">
                <a:solidFill>
                  <a:schemeClr val="accent6">
                    <a:lumMod val="75000"/>
                  </a:schemeClr>
                </a:solidFill>
                <a:latin typeface="Avenir Next Medium" panose="020B0503020202020204" pitchFamily="34" charset="0"/>
              </a:rPr>
              <a:t>1.</a:t>
            </a:r>
          </a:p>
        </p:txBody>
      </p:sp>
      <p:sp>
        <p:nvSpPr>
          <p:cNvPr id="6" name="TextBox 5">
            <a:extLst>
              <a:ext uri="{FF2B5EF4-FFF2-40B4-BE49-F238E27FC236}">
                <a16:creationId xmlns:a16="http://schemas.microsoft.com/office/drawing/2014/main" id="{A2D9F502-CA0B-156B-2187-D284CB25F6EC}"/>
              </a:ext>
            </a:extLst>
          </p:cNvPr>
          <p:cNvSpPr txBox="1"/>
          <p:nvPr/>
        </p:nvSpPr>
        <p:spPr>
          <a:xfrm>
            <a:off x="623949" y="3510154"/>
            <a:ext cx="1249274" cy="369332"/>
          </a:xfrm>
          <a:prstGeom prst="rect">
            <a:avLst/>
          </a:prstGeom>
          <a:noFill/>
        </p:spPr>
        <p:txBody>
          <a:bodyPr wrap="square" rtlCol="0">
            <a:spAutoFit/>
          </a:bodyPr>
          <a:lstStyle/>
          <a:p>
            <a:r>
              <a:rPr lang="en-US" dirty="0">
                <a:solidFill>
                  <a:schemeClr val="accent6">
                    <a:lumMod val="75000"/>
                  </a:schemeClr>
                </a:solidFill>
                <a:latin typeface="Avenir Next Medium" panose="020B0503020202020204" pitchFamily="34" charset="0"/>
              </a:rPr>
              <a:t>2.</a:t>
            </a:r>
          </a:p>
        </p:txBody>
      </p:sp>
      <p:sp>
        <p:nvSpPr>
          <p:cNvPr id="9" name="TextBox 8">
            <a:extLst>
              <a:ext uri="{FF2B5EF4-FFF2-40B4-BE49-F238E27FC236}">
                <a16:creationId xmlns:a16="http://schemas.microsoft.com/office/drawing/2014/main" id="{F021E847-6AA0-621C-1528-26062BDD8218}"/>
              </a:ext>
            </a:extLst>
          </p:cNvPr>
          <p:cNvSpPr txBox="1"/>
          <p:nvPr/>
        </p:nvSpPr>
        <p:spPr>
          <a:xfrm>
            <a:off x="946646" y="5106157"/>
            <a:ext cx="11180512" cy="834844"/>
          </a:xfrm>
          <a:prstGeom prst="rect">
            <a:avLst/>
          </a:prstGeom>
          <a:noFill/>
        </p:spPr>
        <p:txBody>
          <a:bodyPr wrap="square" rtlCol="0">
            <a:spAutoFit/>
          </a:bodyPr>
          <a:lstStyle/>
          <a:p>
            <a:pPr>
              <a:lnSpc>
                <a:spcPts val="3040"/>
              </a:lnSpc>
            </a:pPr>
            <a:r>
              <a:rPr lang="en-US" dirty="0">
                <a:solidFill>
                  <a:schemeClr val="tx1">
                    <a:lumMod val="85000"/>
                    <a:lumOff val="15000"/>
                  </a:schemeClr>
                </a:solidFill>
                <a:latin typeface="Avenir Next Medium" panose="020B0503020202020204" pitchFamily="34" charset="0"/>
              </a:rPr>
              <a:t>This chapter suggests several of solutions to raise funds for eradicating poverty. Which solutions resonate with you, and why? Are there any you disagree with?</a:t>
            </a:r>
            <a:endParaRPr lang="en-US" dirty="0">
              <a:solidFill>
                <a:schemeClr val="tx1">
                  <a:lumMod val="85000"/>
                  <a:lumOff val="15000"/>
                </a:schemeClr>
              </a:solidFill>
              <a:latin typeface="Avenir Next" panose="020B0503020202020204" pitchFamily="34" charset="0"/>
            </a:endParaRPr>
          </a:p>
        </p:txBody>
      </p:sp>
      <p:sp>
        <p:nvSpPr>
          <p:cNvPr id="11" name="TextBox 10">
            <a:extLst>
              <a:ext uri="{FF2B5EF4-FFF2-40B4-BE49-F238E27FC236}">
                <a16:creationId xmlns:a16="http://schemas.microsoft.com/office/drawing/2014/main" id="{BBABE638-5585-5423-210C-5707133E1065}"/>
              </a:ext>
            </a:extLst>
          </p:cNvPr>
          <p:cNvSpPr txBox="1"/>
          <p:nvPr/>
        </p:nvSpPr>
        <p:spPr>
          <a:xfrm>
            <a:off x="648012" y="5170652"/>
            <a:ext cx="1140116" cy="369332"/>
          </a:xfrm>
          <a:prstGeom prst="rect">
            <a:avLst/>
          </a:prstGeom>
          <a:noFill/>
        </p:spPr>
        <p:txBody>
          <a:bodyPr wrap="square" rtlCol="0">
            <a:spAutoFit/>
          </a:bodyPr>
          <a:lstStyle/>
          <a:p>
            <a:r>
              <a:rPr lang="en-US" dirty="0">
                <a:solidFill>
                  <a:schemeClr val="accent6">
                    <a:lumMod val="75000"/>
                  </a:schemeClr>
                </a:solidFill>
                <a:latin typeface="Avenir Next Medium" panose="020B0503020202020204" pitchFamily="34" charset="0"/>
              </a:rPr>
              <a:t>3.</a:t>
            </a:r>
          </a:p>
        </p:txBody>
      </p:sp>
      <p:sp>
        <p:nvSpPr>
          <p:cNvPr id="3" name="TextBox 2">
            <a:extLst>
              <a:ext uri="{FF2B5EF4-FFF2-40B4-BE49-F238E27FC236}">
                <a16:creationId xmlns:a16="http://schemas.microsoft.com/office/drawing/2014/main" id="{57FA89D9-536C-624A-DE05-47597D0D4FD6}"/>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rgbClr val="C8D4C6"/>
                </a:solidFill>
                <a:effectLst/>
                <a:latin typeface="Roboto" panose="02000000000000000000" pitchFamily="2" charset="0"/>
              </a:rPr>
              <a:t>©</a:t>
            </a:r>
            <a:r>
              <a:rPr lang="en-US" sz="1200" b="0" i="1" dirty="0">
                <a:solidFill>
                  <a:srgbClr val="C8D4C6"/>
                </a:solidFill>
                <a:effectLst/>
                <a:latin typeface="Avenir Next Condensed" panose="020B0506020202020204" pitchFamily="34" charset="0"/>
              </a:rPr>
              <a:t> </a:t>
            </a:r>
            <a:r>
              <a:rPr lang="en-US" sz="1200" b="0" dirty="0">
                <a:solidFill>
                  <a:srgbClr val="C8D4C6"/>
                </a:solidFill>
                <a:effectLst/>
                <a:latin typeface="Avenir Next Condensed" panose="020B0506020202020204" pitchFamily="34" charset="0"/>
              </a:rPr>
              <a:t>Matthe</a:t>
            </a:r>
            <a:r>
              <a:rPr lang="en-US" sz="1200" dirty="0">
                <a:solidFill>
                  <a:srgbClr val="C8D4C6"/>
                </a:solidFill>
                <a:latin typeface="Avenir Next Condensed" panose="020B0506020202020204" pitchFamily="34" charset="0"/>
              </a:rPr>
              <a:t>w Desmond, </a:t>
            </a:r>
            <a:r>
              <a:rPr lang="en-US" sz="1200" i="1" dirty="0">
                <a:solidFill>
                  <a:srgbClr val="C8D4C6"/>
                </a:solidFill>
                <a:latin typeface="Avenir Next Condensed" panose="020B0506020202020204" pitchFamily="34" charset="0"/>
              </a:rPr>
              <a:t>Poverty, by America</a:t>
            </a:r>
          </a:p>
        </p:txBody>
      </p:sp>
    </p:spTree>
    <p:extLst>
      <p:ext uri="{BB962C8B-B14F-4D97-AF65-F5344CB8AC3E}">
        <p14:creationId xmlns:p14="http://schemas.microsoft.com/office/powerpoint/2010/main" val="1990196405"/>
      </p:ext>
    </p:extLst>
  </p:cSld>
  <p:clrMapOvr>
    <a:masterClrMapping/>
  </p:clrMapOvr>
  <p:transition spd="med">
    <p:fade thruBlk="1"/>
  </p:transition>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8FAE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E87D5CE-49CC-F117-9FE3-54F66BAC52FE}"/>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52"/>
                    </a14:imgEffect>
                  </a14:imgLayer>
                </a14:imgProps>
              </a:ext>
            </a:extLst>
          </a:blip>
          <a:stretch>
            <a:fillRect/>
          </a:stretch>
        </p:blipFill>
        <p:spPr>
          <a:xfrm>
            <a:off x="-11082" y="1"/>
            <a:ext cx="12203082" cy="6858000"/>
          </a:xfrm>
          <a:prstGeom prst="rect">
            <a:avLst/>
          </a:prstGeom>
        </p:spPr>
      </p:pic>
      <p:sp>
        <p:nvSpPr>
          <p:cNvPr id="5" name="Rounded Rectangle 4">
            <a:extLst>
              <a:ext uri="{FF2B5EF4-FFF2-40B4-BE49-F238E27FC236}">
                <a16:creationId xmlns:a16="http://schemas.microsoft.com/office/drawing/2014/main" id="{6FE4CB2E-1829-A433-84C2-8F35FD30F836}"/>
              </a:ext>
            </a:extLst>
          </p:cNvPr>
          <p:cNvSpPr/>
          <p:nvPr/>
        </p:nvSpPr>
        <p:spPr>
          <a:xfrm>
            <a:off x="3691584" y="263370"/>
            <a:ext cx="4634269" cy="777039"/>
          </a:xfrm>
          <a:prstGeom prst="roundRect">
            <a:avLst>
              <a:gd name="adj" fmla="val 5399"/>
            </a:avLst>
          </a:prstGeom>
          <a:solidFill>
            <a:srgbClr val="E5EAD6"/>
          </a:solidFill>
          <a:ln w="28575">
            <a:solidFill>
              <a:srgbClr val="DFE3D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CC1B6FA5-6BB3-EE03-521F-B07F753D7404}"/>
              </a:ext>
            </a:extLst>
          </p:cNvPr>
          <p:cNvSpPr txBox="1"/>
          <p:nvPr/>
        </p:nvSpPr>
        <p:spPr>
          <a:xfrm>
            <a:off x="3331582" y="395953"/>
            <a:ext cx="5528832" cy="584775"/>
          </a:xfrm>
          <a:prstGeom prst="rect">
            <a:avLst/>
          </a:prstGeom>
          <a:noFill/>
        </p:spPr>
        <p:txBody>
          <a:bodyPr wrap="square" rtlCol="0">
            <a:spAutoFit/>
          </a:bodyPr>
          <a:lstStyle/>
          <a:p>
            <a:pPr algn="ctr"/>
            <a:r>
              <a:rPr lang="en-US" sz="3200" spc="40">
                <a:solidFill>
                  <a:schemeClr val="tx1">
                    <a:lumMod val="85000"/>
                    <a:lumOff val="15000"/>
                  </a:schemeClr>
                </a:solidFill>
                <a:latin typeface="Hardwick WF" pitchFamily="2" charset="0"/>
              </a:rPr>
              <a:t>REFLECT &amp; DISCUSS</a:t>
            </a:r>
            <a:endParaRPr lang="en-US" sz="3200" spc="40" dirty="0">
              <a:solidFill>
                <a:schemeClr val="tx1">
                  <a:lumMod val="85000"/>
                  <a:lumOff val="15000"/>
                </a:schemeClr>
              </a:solidFill>
              <a:latin typeface="Hardwick WF" pitchFamily="2" charset="0"/>
            </a:endParaRPr>
          </a:p>
        </p:txBody>
      </p:sp>
      <p:sp>
        <p:nvSpPr>
          <p:cNvPr id="10" name="TextBox 9">
            <a:extLst>
              <a:ext uri="{FF2B5EF4-FFF2-40B4-BE49-F238E27FC236}">
                <a16:creationId xmlns:a16="http://schemas.microsoft.com/office/drawing/2014/main" id="{71F4B2CD-C3EE-8930-9BD0-8AC533A86912}"/>
              </a:ext>
            </a:extLst>
          </p:cNvPr>
          <p:cNvSpPr txBox="1"/>
          <p:nvPr/>
        </p:nvSpPr>
        <p:spPr>
          <a:xfrm>
            <a:off x="-360001" y="1250416"/>
            <a:ext cx="12912000" cy="430887"/>
          </a:xfrm>
          <a:prstGeom prst="rect">
            <a:avLst/>
          </a:prstGeom>
          <a:noFill/>
        </p:spPr>
        <p:txBody>
          <a:bodyPr wrap="square">
            <a:spAutoFit/>
          </a:bodyPr>
          <a:lstStyle/>
          <a:p>
            <a:pPr algn="ctr"/>
            <a:r>
              <a:rPr lang="en-US" sz="2200" b="1" spc="150" dirty="0">
                <a:solidFill>
                  <a:srgbClr val="5F943D"/>
                </a:solidFill>
                <a:latin typeface="Courier New" panose="02070309020205020404" pitchFamily="49" charset="0"/>
                <a:cs typeface="Courier New" panose="02070309020205020404" pitchFamily="49" charset="0"/>
              </a:rPr>
              <a:t>Chapter 7: </a:t>
            </a:r>
            <a:r>
              <a:rPr lang="en-US" sz="2200" i="1" spc="150" dirty="0">
                <a:solidFill>
                  <a:schemeClr val="tx1">
                    <a:lumMod val="85000"/>
                    <a:lumOff val="15000"/>
                  </a:schemeClr>
                </a:solidFill>
                <a:latin typeface="Avenir Next Medium" panose="020B0503020202020204" pitchFamily="34" charset="0"/>
                <a:cs typeface="Courier New" panose="02070309020205020404" pitchFamily="49" charset="0"/>
              </a:rPr>
              <a:t>Invest in Ending Poverty</a:t>
            </a:r>
          </a:p>
        </p:txBody>
      </p:sp>
      <p:sp>
        <p:nvSpPr>
          <p:cNvPr id="2" name="TextBox 1">
            <a:extLst>
              <a:ext uri="{FF2B5EF4-FFF2-40B4-BE49-F238E27FC236}">
                <a16:creationId xmlns:a16="http://schemas.microsoft.com/office/drawing/2014/main" id="{7C38DB00-4857-C208-5937-54B05114AA0D}"/>
              </a:ext>
            </a:extLst>
          </p:cNvPr>
          <p:cNvSpPr txBox="1"/>
          <p:nvPr/>
        </p:nvSpPr>
        <p:spPr>
          <a:xfrm>
            <a:off x="956270" y="2163964"/>
            <a:ext cx="11180512" cy="834844"/>
          </a:xfrm>
          <a:prstGeom prst="rect">
            <a:avLst/>
          </a:prstGeom>
          <a:noFill/>
        </p:spPr>
        <p:txBody>
          <a:bodyPr wrap="square" rtlCol="0">
            <a:spAutoFit/>
          </a:bodyPr>
          <a:lstStyle/>
          <a:p>
            <a:pPr>
              <a:lnSpc>
                <a:spcPts val="3040"/>
              </a:lnSpc>
            </a:pPr>
            <a:r>
              <a:rPr lang="en-US" dirty="0">
                <a:solidFill>
                  <a:schemeClr val="tx1">
                    <a:lumMod val="85000"/>
                    <a:lumOff val="15000"/>
                  </a:schemeClr>
                </a:solidFill>
                <a:latin typeface="Avenir Next Medium" panose="020B0503020202020204" pitchFamily="34" charset="0"/>
              </a:rPr>
              <a:t>Reflecting on the government's response during the COVID-19 pandemic, do you believe that the measures taken to alleviate poverty were sufficient? </a:t>
            </a:r>
            <a:endParaRPr lang="en-US" dirty="0">
              <a:solidFill>
                <a:schemeClr val="tx1">
                  <a:lumMod val="85000"/>
                  <a:lumOff val="15000"/>
                </a:schemeClr>
              </a:solidFill>
              <a:latin typeface="Avenir Next" panose="020B0503020202020204" pitchFamily="34" charset="0"/>
            </a:endParaRPr>
          </a:p>
        </p:txBody>
      </p:sp>
      <p:sp>
        <p:nvSpPr>
          <p:cNvPr id="3" name="TextBox 2">
            <a:extLst>
              <a:ext uri="{FF2B5EF4-FFF2-40B4-BE49-F238E27FC236}">
                <a16:creationId xmlns:a16="http://schemas.microsoft.com/office/drawing/2014/main" id="{3D644524-655A-6F7C-8A7E-7B228946F258}"/>
              </a:ext>
            </a:extLst>
          </p:cNvPr>
          <p:cNvSpPr txBox="1"/>
          <p:nvPr/>
        </p:nvSpPr>
        <p:spPr>
          <a:xfrm>
            <a:off x="956270" y="4829852"/>
            <a:ext cx="11180512" cy="1219565"/>
          </a:xfrm>
          <a:prstGeom prst="rect">
            <a:avLst/>
          </a:prstGeom>
          <a:noFill/>
        </p:spPr>
        <p:txBody>
          <a:bodyPr wrap="square" rtlCol="0">
            <a:spAutoFit/>
          </a:bodyPr>
          <a:lstStyle/>
          <a:p>
            <a:pPr>
              <a:lnSpc>
                <a:spcPts val="3040"/>
              </a:lnSpc>
            </a:pPr>
            <a:r>
              <a:rPr lang="en-US" dirty="0">
                <a:solidFill>
                  <a:schemeClr val="tx1">
                    <a:lumMod val="85000"/>
                    <a:lumOff val="15000"/>
                  </a:schemeClr>
                </a:solidFill>
                <a:latin typeface="Avenir Next Medium" panose="020B0503020202020204" pitchFamily="34" charset="0"/>
              </a:rPr>
              <a:t>Think of recent movies and TV shows like </a:t>
            </a:r>
            <a:r>
              <a:rPr lang="en-US" i="1" dirty="0">
                <a:solidFill>
                  <a:schemeClr val="tx1">
                    <a:lumMod val="85000"/>
                    <a:lumOff val="15000"/>
                  </a:schemeClr>
                </a:solidFill>
                <a:latin typeface="Avenir Next Medium" panose="020B0503020202020204" pitchFamily="34" charset="0"/>
              </a:rPr>
              <a:t>Parasite</a:t>
            </a:r>
            <a:r>
              <a:rPr lang="en-US" dirty="0">
                <a:solidFill>
                  <a:schemeClr val="tx1">
                    <a:lumMod val="85000"/>
                    <a:lumOff val="15000"/>
                  </a:schemeClr>
                </a:solidFill>
                <a:latin typeface="Avenir Next Medium" panose="020B0503020202020204" pitchFamily="34" charset="0"/>
              </a:rPr>
              <a:t>, </a:t>
            </a:r>
            <a:r>
              <a:rPr lang="en-US" i="1" dirty="0">
                <a:solidFill>
                  <a:schemeClr val="tx1">
                    <a:lumMod val="85000"/>
                    <a:lumOff val="15000"/>
                  </a:schemeClr>
                </a:solidFill>
                <a:latin typeface="Avenir Next Medium" panose="020B0503020202020204" pitchFamily="34" charset="0"/>
              </a:rPr>
              <a:t>Chef</a:t>
            </a:r>
            <a:r>
              <a:rPr lang="en-US" dirty="0">
                <a:solidFill>
                  <a:schemeClr val="tx1">
                    <a:lumMod val="85000"/>
                    <a:lumOff val="15000"/>
                  </a:schemeClr>
                </a:solidFill>
                <a:latin typeface="Avenir Next Medium" panose="020B0503020202020204" pitchFamily="34" charset="0"/>
              </a:rPr>
              <a:t>, </a:t>
            </a:r>
            <a:r>
              <a:rPr lang="en-US" i="1" dirty="0">
                <a:solidFill>
                  <a:schemeClr val="tx1">
                    <a:lumMod val="85000"/>
                    <a:lumOff val="15000"/>
                  </a:schemeClr>
                </a:solidFill>
                <a:latin typeface="Avenir Next Medium" panose="020B0503020202020204" pitchFamily="34" charset="0"/>
              </a:rPr>
              <a:t>White Lotus</a:t>
            </a:r>
            <a:r>
              <a:rPr lang="en-US" dirty="0">
                <a:solidFill>
                  <a:schemeClr val="tx1">
                    <a:lumMod val="85000"/>
                    <a:lumOff val="15000"/>
                  </a:schemeClr>
                </a:solidFill>
                <a:latin typeface="Avenir Next Medium" panose="020B0503020202020204" pitchFamily="34" charset="0"/>
              </a:rPr>
              <a:t>, and </a:t>
            </a:r>
            <a:r>
              <a:rPr lang="en-US" i="1" dirty="0">
                <a:solidFill>
                  <a:schemeClr val="tx1">
                    <a:lumMod val="85000"/>
                    <a:lumOff val="15000"/>
                  </a:schemeClr>
                </a:solidFill>
                <a:latin typeface="Avenir Next Medium" panose="020B0503020202020204" pitchFamily="34" charset="0"/>
              </a:rPr>
              <a:t>Succession</a:t>
            </a:r>
            <a:r>
              <a:rPr lang="en-US" dirty="0">
                <a:solidFill>
                  <a:schemeClr val="tx1">
                    <a:lumMod val="85000"/>
                    <a:lumOff val="15000"/>
                  </a:schemeClr>
                </a:solidFill>
                <a:latin typeface="Avenir Next Medium" panose="020B0503020202020204" pitchFamily="34" charset="0"/>
              </a:rPr>
              <a:t>. What </a:t>
            </a:r>
          </a:p>
          <a:p>
            <a:pPr>
              <a:lnSpc>
                <a:spcPts val="3040"/>
              </a:lnSpc>
            </a:pPr>
            <a:r>
              <a:rPr lang="en-US" dirty="0">
                <a:solidFill>
                  <a:schemeClr val="tx1">
                    <a:lumMod val="85000"/>
                    <a:lumOff val="15000"/>
                  </a:schemeClr>
                </a:solidFill>
                <a:latin typeface="Avenir Next Medium" panose="020B0503020202020204" pitchFamily="34" charset="0"/>
              </a:rPr>
              <a:t>insights do they offer about inequality? Can you think of other media that shed light on the topic </a:t>
            </a:r>
          </a:p>
          <a:p>
            <a:pPr>
              <a:lnSpc>
                <a:spcPts val="3040"/>
              </a:lnSpc>
            </a:pPr>
            <a:r>
              <a:rPr lang="en-US" dirty="0">
                <a:solidFill>
                  <a:schemeClr val="tx1">
                    <a:lumMod val="85000"/>
                    <a:lumOff val="15000"/>
                  </a:schemeClr>
                </a:solidFill>
                <a:latin typeface="Avenir Next Medium" panose="020B0503020202020204" pitchFamily="34" charset="0"/>
              </a:rPr>
              <a:t>of poverty and our role in perpetuating it? </a:t>
            </a:r>
          </a:p>
        </p:txBody>
      </p:sp>
      <p:sp>
        <p:nvSpPr>
          <p:cNvPr id="6" name="TextBox 5">
            <a:extLst>
              <a:ext uri="{FF2B5EF4-FFF2-40B4-BE49-F238E27FC236}">
                <a16:creationId xmlns:a16="http://schemas.microsoft.com/office/drawing/2014/main" id="{4522209C-FC5C-43E8-CB1B-F6DCB3B281BF}"/>
              </a:ext>
            </a:extLst>
          </p:cNvPr>
          <p:cNvSpPr txBox="1"/>
          <p:nvPr/>
        </p:nvSpPr>
        <p:spPr>
          <a:xfrm>
            <a:off x="623949" y="2245118"/>
            <a:ext cx="1249274" cy="369332"/>
          </a:xfrm>
          <a:prstGeom prst="rect">
            <a:avLst/>
          </a:prstGeom>
          <a:noFill/>
        </p:spPr>
        <p:txBody>
          <a:bodyPr wrap="square" rtlCol="0">
            <a:spAutoFit/>
          </a:bodyPr>
          <a:lstStyle/>
          <a:p>
            <a:r>
              <a:rPr lang="en-US" dirty="0">
                <a:solidFill>
                  <a:schemeClr val="accent6">
                    <a:lumMod val="75000"/>
                  </a:schemeClr>
                </a:solidFill>
                <a:latin typeface="Avenir Next Medium" panose="020B0503020202020204" pitchFamily="34" charset="0"/>
              </a:rPr>
              <a:t>4.</a:t>
            </a:r>
          </a:p>
        </p:txBody>
      </p:sp>
      <p:sp>
        <p:nvSpPr>
          <p:cNvPr id="7" name="TextBox 6">
            <a:extLst>
              <a:ext uri="{FF2B5EF4-FFF2-40B4-BE49-F238E27FC236}">
                <a16:creationId xmlns:a16="http://schemas.microsoft.com/office/drawing/2014/main" id="{4611678C-B3FE-2113-A3BD-1F984C166C87}"/>
              </a:ext>
            </a:extLst>
          </p:cNvPr>
          <p:cNvSpPr txBox="1"/>
          <p:nvPr/>
        </p:nvSpPr>
        <p:spPr>
          <a:xfrm>
            <a:off x="643199" y="4915719"/>
            <a:ext cx="1249273" cy="369332"/>
          </a:xfrm>
          <a:prstGeom prst="rect">
            <a:avLst/>
          </a:prstGeom>
          <a:noFill/>
        </p:spPr>
        <p:txBody>
          <a:bodyPr wrap="square" rtlCol="0">
            <a:spAutoFit/>
          </a:bodyPr>
          <a:lstStyle/>
          <a:p>
            <a:r>
              <a:rPr lang="en-US" dirty="0">
                <a:solidFill>
                  <a:schemeClr val="accent6">
                    <a:lumMod val="75000"/>
                  </a:schemeClr>
                </a:solidFill>
                <a:latin typeface="Avenir Next Medium" panose="020B0503020202020204" pitchFamily="34" charset="0"/>
              </a:rPr>
              <a:t>6.</a:t>
            </a:r>
          </a:p>
        </p:txBody>
      </p:sp>
      <p:sp>
        <p:nvSpPr>
          <p:cNvPr id="12" name="TextBox 11">
            <a:extLst>
              <a:ext uri="{FF2B5EF4-FFF2-40B4-BE49-F238E27FC236}">
                <a16:creationId xmlns:a16="http://schemas.microsoft.com/office/drawing/2014/main" id="{348153E1-27CC-310E-8015-CBCB30A95EE5}"/>
              </a:ext>
            </a:extLst>
          </p:cNvPr>
          <p:cNvSpPr txBox="1"/>
          <p:nvPr/>
        </p:nvSpPr>
        <p:spPr>
          <a:xfrm>
            <a:off x="975519" y="3513213"/>
            <a:ext cx="11180512" cy="1219565"/>
          </a:xfrm>
          <a:prstGeom prst="rect">
            <a:avLst/>
          </a:prstGeom>
          <a:noFill/>
        </p:spPr>
        <p:txBody>
          <a:bodyPr wrap="square" rtlCol="0">
            <a:spAutoFit/>
          </a:bodyPr>
          <a:lstStyle/>
          <a:p>
            <a:pPr>
              <a:lnSpc>
                <a:spcPts val="3040"/>
              </a:lnSpc>
            </a:pPr>
            <a:r>
              <a:rPr lang="en-US" dirty="0">
                <a:solidFill>
                  <a:schemeClr val="tx1">
                    <a:lumMod val="85000"/>
                    <a:lumOff val="15000"/>
                  </a:schemeClr>
                </a:solidFill>
                <a:latin typeface="Avenir Next Medium" panose="020B0503020202020204" pitchFamily="34" charset="0"/>
              </a:rPr>
              <a:t>What do you think about programs like Emergency Rental Assistance and the Expanded Child Tax Credit?</a:t>
            </a:r>
          </a:p>
          <a:p>
            <a:pPr>
              <a:lnSpc>
                <a:spcPts val="3040"/>
              </a:lnSpc>
            </a:pPr>
            <a:endParaRPr lang="en-US" dirty="0">
              <a:solidFill>
                <a:schemeClr val="tx1">
                  <a:lumMod val="85000"/>
                  <a:lumOff val="15000"/>
                </a:schemeClr>
              </a:solidFill>
              <a:latin typeface="Avenir Next Medium" panose="020B0503020202020204" pitchFamily="34" charset="0"/>
            </a:endParaRPr>
          </a:p>
        </p:txBody>
      </p:sp>
      <p:sp>
        <p:nvSpPr>
          <p:cNvPr id="14" name="TextBox 13">
            <a:extLst>
              <a:ext uri="{FF2B5EF4-FFF2-40B4-BE49-F238E27FC236}">
                <a16:creationId xmlns:a16="http://schemas.microsoft.com/office/drawing/2014/main" id="{8B72EEB8-7DEA-BCD8-A031-4899A945654E}"/>
              </a:ext>
            </a:extLst>
          </p:cNvPr>
          <p:cNvSpPr txBox="1"/>
          <p:nvPr/>
        </p:nvSpPr>
        <p:spPr>
          <a:xfrm>
            <a:off x="643198" y="3594367"/>
            <a:ext cx="1249274" cy="369332"/>
          </a:xfrm>
          <a:prstGeom prst="rect">
            <a:avLst/>
          </a:prstGeom>
          <a:noFill/>
        </p:spPr>
        <p:txBody>
          <a:bodyPr wrap="square" rtlCol="0">
            <a:spAutoFit/>
          </a:bodyPr>
          <a:lstStyle/>
          <a:p>
            <a:r>
              <a:rPr lang="en-US" dirty="0">
                <a:solidFill>
                  <a:schemeClr val="accent6">
                    <a:lumMod val="75000"/>
                  </a:schemeClr>
                </a:solidFill>
                <a:latin typeface="Avenir Next Medium" panose="020B0503020202020204" pitchFamily="34" charset="0"/>
              </a:rPr>
              <a:t>5.</a:t>
            </a:r>
          </a:p>
        </p:txBody>
      </p:sp>
      <p:sp>
        <p:nvSpPr>
          <p:cNvPr id="4" name="TextBox 3">
            <a:extLst>
              <a:ext uri="{FF2B5EF4-FFF2-40B4-BE49-F238E27FC236}">
                <a16:creationId xmlns:a16="http://schemas.microsoft.com/office/drawing/2014/main" id="{C67C0D79-074D-8377-D335-70343B96FCE7}"/>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rgbClr val="C8D4C6"/>
                </a:solidFill>
                <a:effectLst/>
                <a:latin typeface="Roboto" panose="02000000000000000000" pitchFamily="2" charset="0"/>
              </a:rPr>
              <a:t>©</a:t>
            </a:r>
            <a:r>
              <a:rPr lang="en-US" sz="1200" b="0" i="1" dirty="0">
                <a:solidFill>
                  <a:srgbClr val="C8D4C6"/>
                </a:solidFill>
                <a:effectLst/>
                <a:latin typeface="Avenir Next Condensed" panose="020B0506020202020204" pitchFamily="34" charset="0"/>
              </a:rPr>
              <a:t> </a:t>
            </a:r>
            <a:r>
              <a:rPr lang="en-US" sz="1200" b="0" dirty="0">
                <a:solidFill>
                  <a:srgbClr val="C8D4C6"/>
                </a:solidFill>
                <a:effectLst/>
                <a:latin typeface="Avenir Next Condensed" panose="020B0506020202020204" pitchFamily="34" charset="0"/>
              </a:rPr>
              <a:t>Matthe</a:t>
            </a:r>
            <a:r>
              <a:rPr lang="en-US" sz="1200" dirty="0">
                <a:solidFill>
                  <a:srgbClr val="C8D4C6"/>
                </a:solidFill>
                <a:latin typeface="Avenir Next Condensed" panose="020B0506020202020204" pitchFamily="34" charset="0"/>
              </a:rPr>
              <a:t>w Desmond, </a:t>
            </a:r>
            <a:r>
              <a:rPr lang="en-US" sz="1200" i="1" dirty="0">
                <a:solidFill>
                  <a:srgbClr val="C8D4C6"/>
                </a:solidFill>
                <a:latin typeface="Avenir Next Condensed" panose="020B0506020202020204" pitchFamily="34" charset="0"/>
              </a:rPr>
              <a:t>Poverty, by America</a:t>
            </a:r>
          </a:p>
        </p:txBody>
      </p:sp>
    </p:spTree>
    <p:extLst>
      <p:ext uri="{BB962C8B-B14F-4D97-AF65-F5344CB8AC3E}">
        <p14:creationId xmlns:p14="http://schemas.microsoft.com/office/powerpoint/2010/main" val="3153718085"/>
      </p:ext>
    </p:extLst>
  </p:cSld>
  <p:clrMapOvr>
    <a:masterClrMapping/>
  </p:clrMapOvr>
  <p:transition spd="med">
    <p:fade thruBlk="1"/>
  </p:transition>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8FAE3"/>
        </a:solidFill>
        <a:effectLst/>
      </p:bgPr>
    </p:bg>
    <p:spTree>
      <p:nvGrpSpPr>
        <p:cNvPr id="1" name="">
          <a:extLst>
            <a:ext uri="{FF2B5EF4-FFF2-40B4-BE49-F238E27FC236}">
              <a16:creationId xmlns:a16="http://schemas.microsoft.com/office/drawing/2014/main" id="{BEA60947-56A2-474B-5615-037F4434B7E5}"/>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2FCDE8B0-4C76-E075-667B-5B48F3AA49EB}"/>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52"/>
                    </a14:imgEffect>
                  </a14:imgLayer>
                </a14:imgProps>
              </a:ext>
            </a:extLst>
          </a:blip>
          <a:stretch>
            <a:fillRect/>
          </a:stretch>
        </p:blipFill>
        <p:spPr>
          <a:xfrm>
            <a:off x="-11082" y="1"/>
            <a:ext cx="12203082" cy="6858000"/>
          </a:xfrm>
          <a:prstGeom prst="rect">
            <a:avLst/>
          </a:prstGeom>
        </p:spPr>
      </p:pic>
      <p:sp>
        <p:nvSpPr>
          <p:cNvPr id="5" name="Rounded Rectangle 4">
            <a:extLst>
              <a:ext uri="{FF2B5EF4-FFF2-40B4-BE49-F238E27FC236}">
                <a16:creationId xmlns:a16="http://schemas.microsoft.com/office/drawing/2014/main" id="{09CFB26C-6B9A-49BE-3F21-C6851E519646}"/>
              </a:ext>
            </a:extLst>
          </p:cNvPr>
          <p:cNvSpPr/>
          <p:nvPr/>
        </p:nvSpPr>
        <p:spPr>
          <a:xfrm>
            <a:off x="4403188" y="263370"/>
            <a:ext cx="3334043" cy="777039"/>
          </a:xfrm>
          <a:prstGeom prst="roundRect">
            <a:avLst>
              <a:gd name="adj" fmla="val 5399"/>
            </a:avLst>
          </a:prstGeom>
          <a:solidFill>
            <a:srgbClr val="E5EAD6"/>
          </a:solidFill>
          <a:ln w="28575">
            <a:solidFill>
              <a:srgbClr val="DFE3D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04A43FCF-D1F4-924E-D353-4B3D60CD71B2}"/>
              </a:ext>
            </a:extLst>
          </p:cNvPr>
          <p:cNvSpPr txBox="1"/>
          <p:nvPr/>
        </p:nvSpPr>
        <p:spPr>
          <a:xfrm>
            <a:off x="3331582" y="395953"/>
            <a:ext cx="5528832" cy="584775"/>
          </a:xfrm>
          <a:prstGeom prst="rect">
            <a:avLst/>
          </a:prstGeom>
          <a:noFill/>
        </p:spPr>
        <p:txBody>
          <a:bodyPr wrap="square" rtlCol="0">
            <a:spAutoFit/>
          </a:bodyPr>
          <a:lstStyle/>
          <a:p>
            <a:pPr algn="ctr"/>
            <a:r>
              <a:rPr lang="en-US" sz="3200" spc="40">
                <a:solidFill>
                  <a:schemeClr val="tx1">
                    <a:lumMod val="85000"/>
                    <a:lumOff val="15000"/>
                  </a:schemeClr>
                </a:solidFill>
                <a:latin typeface="Hardwick WF" pitchFamily="2" charset="0"/>
              </a:rPr>
              <a:t>REFERENCES</a:t>
            </a:r>
            <a:endParaRPr lang="en-US" sz="3200" spc="40" dirty="0">
              <a:solidFill>
                <a:schemeClr val="tx1">
                  <a:lumMod val="85000"/>
                  <a:lumOff val="15000"/>
                </a:schemeClr>
              </a:solidFill>
              <a:latin typeface="Hardwick WF" pitchFamily="2" charset="0"/>
            </a:endParaRPr>
          </a:p>
        </p:txBody>
      </p:sp>
      <p:sp>
        <p:nvSpPr>
          <p:cNvPr id="10" name="TextBox 9">
            <a:extLst>
              <a:ext uri="{FF2B5EF4-FFF2-40B4-BE49-F238E27FC236}">
                <a16:creationId xmlns:a16="http://schemas.microsoft.com/office/drawing/2014/main" id="{5EAC6734-8F7A-F19C-5B43-5333DEF62365}"/>
              </a:ext>
            </a:extLst>
          </p:cNvPr>
          <p:cNvSpPr txBox="1"/>
          <p:nvPr/>
        </p:nvSpPr>
        <p:spPr>
          <a:xfrm>
            <a:off x="-360001" y="1250416"/>
            <a:ext cx="12912000" cy="430887"/>
          </a:xfrm>
          <a:prstGeom prst="rect">
            <a:avLst/>
          </a:prstGeom>
          <a:noFill/>
        </p:spPr>
        <p:txBody>
          <a:bodyPr wrap="square">
            <a:spAutoFit/>
          </a:bodyPr>
          <a:lstStyle/>
          <a:p>
            <a:pPr algn="ctr"/>
            <a:r>
              <a:rPr lang="en-US" sz="2200" b="1" spc="150" dirty="0">
                <a:solidFill>
                  <a:srgbClr val="5F943D"/>
                </a:solidFill>
                <a:latin typeface="Courier New" panose="02070309020205020404" pitchFamily="49" charset="0"/>
                <a:cs typeface="Courier New" panose="02070309020205020404" pitchFamily="49" charset="0"/>
              </a:rPr>
              <a:t>Chapter 7</a:t>
            </a:r>
            <a:endParaRPr lang="en-US" sz="2200" i="1" spc="150" dirty="0">
              <a:solidFill>
                <a:schemeClr val="tx1">
                  <a:lumMod val="85000"/>
                  <a:lumOff val="15000"/>
                </a:schemeClr>
              </a:solidFill>
              <a:latin typeface="Avenir Next Medium" panose="020B0503020202020204" pitchFamily="34" charset="0"/>
              <a:cs typeface="Courier New" panose="02070309020205020404" pitchFamily="49" charset="0"/>
            </a:endParaRPr>
          </a:p>
        </p:txBody>
      </p:sp>
      <p:sp>
        <p:nvSpPr>
          <p:cNvPr id="18" name="TextBox 17">
            <a:extLst>
              <a:ext uri="{FF2B5EF4-FFF2-40B4-BE49-F238E27FC236}">
                <a16:creationId xmlns:a16="http://schemas.microsoft.com/office/drawing/2014/main" id="{5FA6B97F-FDB2-6C5E-6039-EA7AE660E3E4}"/>
              </a:ext>
            </a:extLst>
          </p:cNvPr>
          <p:cNvSpPr txBox="1"/>
          <p:nvPr/>
        </p:nvSpPr>
        <p:spPr>
          <a:xfrm>
            <a:off x="652224" y="1795497"/>
            <a:ext cx="10941062" cy="3243196"/>
          </a:xfrm>
          <a:prstGeom prst="rect">
            <a:avLst/>
          </a:prstGeom>
          <a:noFill/>
        </p:spPr>
        <p:txBody>
          <a:bodyPr wrap="square" rtlCol="0">
            <a:spAutoFit/>
          </a:bodyPr>
          <a:lstStyle/>
          <a:p>
            <a:pPr marL="342900" indent="-342900">
              <a:lnSpc>
                <a:spcPct val="200000"/>
              </a:lnSpc>
              <a:buFont typeface="+mj-lt"/>
              <a:buAutoNum type="arabicPeriod"/>
            </a:pPr>
            <a:r>
              <a:rPr lang="en-US" sz="1300" dirty="0">
                <a:solidFill>
                  <a:schemeClr val="bg2">
                    <a:lumMod val="25000"/>
                  </a:schemeClr>
                </a:solidFill>
                <a:latin typeface="Avenir Next" panose="020B0503020202020204" pitchFamily="34" charset="0"/>
              </a:rPr>
              <a:t>“Year-End Tax Policy Priority: Expand the Child Tax Credit for the 19 Million Children Who Receive Less than the Full Credit.” Center on Budget and Policy Priorities, December 7, 2022. https://www.cbpp.org/research/federal-tax/year-end-tax-policy-priority-expand-the-child-tax-credit-for-the-19-million#_ftnref1.</a:t>
            </a:r>
          </a:p>
          <a:p>
            <a:pPr marL="342900" indent="-342900">
              <a:lnSpc>
                <a:spcPct val="200000"/>
              </a:lnSpc>
              <a:buFont typeface="+mj-lt"/>
              <a:buAutoNum type="arabicPeriod"/>
            </a:pPr>
            <a:r>
              <a:rPr lang="en-US" sz="1300" dirty="0">
                <a:solidFill>
                  <a:schemeClr val="bg2">
                    <a:lumMod val="25000"/>
                  </a:schemeClr>
                </a:solidFill>
                <a:latin typeface="Avenir Next" panose="020B0503020202020204" pitchFamily="34" charset="0"/>
              </a:rPr>
              <a:t>US Census Bureau. “Income, Poverty and Health Insurance Coverage in the United States: 2022.” Census.gov, September 26, 2023. </a:t>
            </a:r>
            <a:r>
              <a:rPr lang="en-US" sz="1300" dirty="0">
                <a:solidFill>
                  <a:schemeClr val="bg2">
                    <a:lumMod val="25000"/>
                  </a:schemeClr>
                </a:solidFill>
                <a:latin typeface="Avenir Next" panose="020B0503020202020204" pitchFamily="34" charset="0"/>
                <a:hlinkClick r:id="rId5">
                  <a:extLst>
                    <a:ext uri="{A12FA001-AC4F-418D-AE19-62706E023703}">
                      <ahyp:hlinkClr xmlns:ahyp="http://schemas.microsoft.com/office/drawing/2018/hyperlinkcolor" val="tx"/>
                    </a:ext>
                  </a:extLst>
                </a:hlinkClick>
              </a:rPr>
              <a:t>https://www.census.gov/newsroom/press-releases/2023/income-poverty-health-insurance-coverage.html#:~:text=The%20SPM%20child%20poverty%20rate,people%20out%20of%20SPM%20poverty</a:t>
            </a:r>
            <a:r>
              <a:rPr lang="en-US" sz="1300" dirty="0">
                <a:solidFill>
                  <a:schemeClr val="bg2">
                    <a:lumMod val="25000"/>
                  </a:schemeClr>
                </a:solidFill>
                <a:latin typeface="Avenir Next" panose="020B0503020202020204" pitchFamily="34" charset="0"/>
              </a:rPr>
              <a:t>.</a:t>
            </a:r>
          </a:p>
          <a:p>
            <a:pPr marL="342900" indent="-342900">
              <a:lnSpc>
                <a:spcPct val="200000"/>
              </a:lnSpc>
              <a:buFont typeface="+mj-lt"/>
              <a:buAutoNum type="arabicPeriod"/>
            </a:pPr>
            <a:r>
              <a:rPr lang="en-US" sz="1300" dirty="0">
                <a:solidFill>
                  <a:schemeClr val="bg2">
                    <a:lumMod val="25000"/>
                  </a:schemeClr>
                </a:solidFill>
                <a:latin typeface="Avenir Next" panose="020B0503020202020204" pitchFamily="34" charset="0"/>
                <a:hlinkClick r:id="rId6">
                  <a:extLst>
                    <a:ext uri="{A12FA001-AC4F-418D-AE19-62706E023703}">
                      <ahyp:hlinkClr xmlns:ahyp="http://schemas.microsoft.com/office/drawing/2018/hyperlinkcolor" val="tx"/>
                    </a:ext>
                  </a:extLst>
                </a:hlinkClick>
              </a:rPr>
              <a:t>https://nlihc.org/sites/default/files/beyond-housing-stability.pdf</a:t>
            </a:r>
            <a:endParaRPr lang="en-US" sz="1300" dirty="0">
              <a:solidFill>
                <a:schemeClr val="bg2">
                  <a:lumMod val="25000"/>
                </a:schemeClr>
              </a:solidFill>
              <a:latin typeface="Avenir Next" panose="020B0503020202020204" pitchFamily="34" charset="0"/>
            </a:endParaRPr>
          </a:p>
          <a:p>
            <a:pPr marL="342900" indent="-342900">
              <a:lnSpc>
                <a:spcPct val="200000"/>
              </a:lnSpc>
              <a:buFont typeface="+mj-lt"/>
              <a:buAutoNum type="arabicPeriod"/>
            </a:pPr>
            <a:r>
              <a:rPr lang="en-US" sz="1300" dirty="0">
                <a:solidFill>
                  <a:schemeClr val="bg2">
                    <a:lumMod val="25000"/>
                  </a:schemeClr>
                </a:solidFill>
                <a:latin typeface="Avenir Next" panose="020B0503020202020204" pitchFamily="34" charset="0"/>
              </a:rPr>
              <a:t>Select icons in this chapter are courtesy of </a:t>
            </a:r>
            <a:r>
              <a:rPr lang="en-US" sz="1300" dirty="0">
                <a:solidFill>
                  <a:schemeClr val="bg2">
                    <a:lumMod val="25000"/>
                  </a:schemeClr>
                </a:solidFill>
                <a:latin typeface="Avenir Next" panose="020B0503020202020204" pitchFamily="34" charset="0"/>
                <a:hlinkClick r:id="rId7">
                  <a:extLst>
                    <a:ext uri="{A12FA001-AC4F-418D-AE19-62706E023703}">
                      <ahyp:hlinkClr xmlns:ahyp="http://schemas.microsoft.com/office/drawing/2018/hyperlinkcolor" val="tx"/>
                    </a:ext>
                  </a:extLst>
                </a:hlinkClick>
              </a:rPr>
              <a:t>The Noun Project</a:t>
            </a:r>
            <a:r>
              <a:rPr lang="en-US" sz="1300" dirty="0">
                <a:solidFill>
                  <a:schemeClr val="bg2">
                    <a:lumMod val="25000"/>
                  </a:schemeClr>
                </a:solidFill>
                <a:latin typeface="Avenir Next" panose="020B0503020202020204" pitchFamily="34" charset="0"/>
              </a:rPr>
              <a:t>.</a:t>
            </a:r>
          </a:p>
        </p:txBody>
      </p:sp>
      <p:sp>
        <p:nvSpPr>
          <p:cNvPr id="2" name="TextBox 1">
            <a:extLst>
              <a:ext uri="{FF2B5EF4-FFF2-40B4-BE49-F238E27FC236}">
                <a16:creationId xmlns:a16="http://schemas.microsoft.com/office/drawing/2014/main" id="{6B3354D1-D93D-7962-E1E9-5A7CC7A6E5AA}"/>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rgbClr val="C8D4C6"/>
                </a:solidFill>
                <a:effectLst/>
                <a:latin typeface="Roboto" panose="02000000000000000000" pitchFamily="2" charset="0"/>
              </a:rPr>
              <a:t>©</a:t>
            </a:r>
            <a:r>
              <a:rPr lang="en-US" sz="1200" b="0" i="1" dirty="0">
                <a:solidFill>
                  <a:srgbClr val="C8D4C6"/>
                </a:solidFill>
                <a:effectLst/>
                <a:latin typeface="Avenir Next Condensed" panose="020B0506020202020204" pitchFamily="34" charset="0"/>
              </a:rPr>
              <a:t> </a:t>
            </a:r>
            <a:r>
              <a:rPr lang="en-US" sz="1200" b="0" dirty="0">
                <a:solidFill>
                  <a:srgbClr val="C8D4C6"/>
                </a:solidFill>
                <a:effectLst/>
                <a:latin typeface="Avenir Next Condensed" panose="020B0506020202020204" pitchFamily="34" charset="0"/>
              </a:rPr>
              <a:t>Matthe</a:t>
            </a:r>
            <a:r>
              <a:rPr lang="en-US" sz="1200" dirty="0">
                <a:solidFill>
                  <a:srgbClr val="C8D4C6"/>
                </a:solidFill>
                <a:latin typeface="Avenir Next Condensed" panose="020B0506020202020204" pitchFamily="34" charset="0"/>
              </a:rPr>
              <a:t>w Desmond, </a:t>
            </a:r>
            <a:r>
              <a:rPr lang="en-US" sz="1200" i="1" dirty="0">
                <a:solidFill>
                  <a:srgbClr val="C8D4C6"/>
                </a:solidFill>
                <a:latin typeface="Avenir Next Condensed" panose="020B0506020202020204" pitchFamily="34" charset="0"/>
              </a:rPr>
              <a:t>Poverty, by America</a:t>
            </a:r>
          </a:p>
        </p:txBody>
      </p:sp>
    </p:spTree>
    <p:extLst>
      <p:ext uri="{BB962C8B-B14F-4D97-AF65-F5344CB8AC3E}">
        <p14:creationId xmlns:p14="http://schemas.microsoft.com/office/powerpoint/2010/main" val="3123091271"/>
      </p:ext>
    </p:extLst>
  </p:cSld>
  <p:clrMapOvr>
    <a:masterClrMapping/>
  </p:clrMapOvr>
  <p:transition spd="med">
    <p:fade thruBlk="1"/>
  </p:transition>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8FAE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F98BB9-E0C7-0754-D7DA-7B5EC14F8DB0}"/>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71"/>
                    </a14:imgEffect>
                  </a14:imgLayer>
                </a14:imgProps>
              </a:ext>
            </a:extLst>
          </a:blip>
          <a:stretch>
            <a:fillRect/>
          </a:stretch>
        </p:blipFill>
        <p:spPr>
          <a:xfrm>
            <a:off x="0" y="0"/>
            <a:ext cx="12184046" cy="6858000"/>
          </a:xfrm>
          <a:prstGeom prst="rect">
            <a:avLst/>
          </a:prstGeom>
        </p:spPr>
      </p:pic>
      <p:sp>
        <p:nvSpPr>
          <p:cNvPr id="9" name="TextBox 8">
            <a:extLst>
              <a:ext uri="{FF2B5EF4-FFF2-40B4-BE49-F238E27FC236}">
                <a16:creationId xmlns:a16="http://schemas.microsoft.com/office/drawing/2014/main" id="{C126B275-5522-8E5B-3D0B-8BF09B9393D0}"/>
              </a:ext>
            </a:extLst>
          </p:cNvPr>
          <p:cNvSpPr txBox="1"/>
          <p:nvPr/>
        </p:nvSpPr>
        <p:spPr>
          <a:xfrm>
            <a:off x="-90657" y="3328055"/>
            <a:ext cx="12495077" cy="769441"/>
          </a:xfrm>
          <a:prstGeom prst="rect">
            <a:avLst/>
          </a:prstGeom>
          <a:noFill/>
        </p:spPr>
        <p:txBody>
          <a:bodyPr wrap="square" rtlCol="0">
            <a:spAutoFit/>
          </a:bodyPr>
          <a:lstStyle/>
          <a:p>
            <a:pPr algn="ctr"/>
            <a:r>
              <a:rPr lang="en-US" sz="4400" spc="150">
                <a:solidFill>
                  <a:schemeClr val="tx1">
                    <a:lumMod val="85000"/>
                    <a:lumOff val="15000"/>
                  </a:schemeClr>
                </a:solidFill>
                <a:latin typeface="Hardwick WF" pitchFamily="2" charset="0"/>
              </a:rPr>
              <a:t>EMPOWER THE POOR</a:t>
            </a:r>
            <a:endParaRPr lang="en-US" sz="4400" spc="150" dirty="0">
              <a:solidFill>
                <a:schemeClr val="tx1">
                  <a:lumMod val="85000"/>
                  <a:lumOff val="15000"/>
                </a:schemeClr>
              </a:solidFill>
              <a:latin typeface="Hardwick WF" pitchFamily="2" charset="0"/>
            </a:endParaRPr>
          </a:p>
        </p:txBody>
      </p:sp>
      <p:sp>
        <p:nvSpPr>
          <p:cNvPr id="10" name="TextBox 9">
            <a:extLst>
              <a:ext uri="{FF2B5EF4-FFF2-40B4-BE49-F238E27FC236}">
                <a16:creationId xmlns:a16="http://schemas.microsoft.com/office/drawing/2014/main" id="{F081554B-C052-4EE7-5EC5-515472747814}"/>
              </a:ext>
            </a:extLst>
          </p:cNvPr>
          <p:cNvSpPr txBox="1"/>
          <p:nvPr/>
        </p:nvSpPr>
        <p:spPr>
          <a:xfrm>
            <a:off x="2729388" y="2497347"/>
            <a:ext cx="6854987" cy="646331"/>
          </a:xfrm>
          <a:prstGeom prst="rect">
            <a:avLst/>
          </a:prstGeom>
          <a:noFill/>
        </p:spPr>
        <p:txBody>
          <a:bodyPr wrap="square">
            <a:spAutoFit/>
          </a:bodyPr>
          <a:lstStyle/>
          <a:p>
            <a:pPr algn="ctr"/>
            <a:r>
              <a:rPr lang="en-US" sz="3600" b="1" spc="150" dirty="0">
                <a:solidFill>
                  <a:schemeClr val="accent6">
                    <a:lumMod val="75000"/>
                  </a:schemeClr>
                </a:solidFill>
                <a:latin typeface="Courier New" panose="02070309020205020404" pitchFamily="49" charset="0"/>
                <a:cs typeface="Courier New" panose="02070309020205020404" pitchFamily="49" charset="0"/>
              </a:rPr>
              <a:t>Chapter 8: </a:t>
            </a:r>
          </a:p>
        </p:txBody>
      </p:sp>
      <p:sp>
        <p:nvSpPr>
          <p:cNvPr id="3" name="TextBox 2">
            <a:extLst>
              <a:ext uri="{FF2B5EF4-FFF2-40B4-BE49-F238E27FC236}">
                <a16:creationId xmlns:a16="http://schemas.microsoft.com/office/drawing/2014/main" id="{AA62A781-409F-7727-C829-E2941F9065B8}"/>
              </a:ext>
            </a:extLst>
          </p:cNvPr>
          <p:cNvSpPr txBox="1"/>
          <p:nvPr/>
        </p:nvSpPr>
        <p:spPr>
          <a:xfrm>
            <a:off x="9698894" y="6585610"/>
            <a:ext cx="3213106" cy="276999"/>
          </a:xfrm>
          <a:prstGeom prst="rect">
            <a:avLst/>
          </a:prstGeom>
          <a:noFill/>
        </p:spPr>
        <p:txBody>
          <a:bodyPr wrap="square" rtlCol="0">
            <a:spAutoFit/>
          </a:bodyPr>
          <a:lstStyle/>
          <a:p>
            <a:r>
              <a:rPr lang="en-US" sz="1200" b="0" i="0" dirty="0">
                <a:solidFill>
                  <a:srgbClr val="C8D4C6"/>
                </a:solidFill>
                <a:effectLst/>
                <a:latin typeface="Roboto" panose="02000000000000000000" pitchFamily="2" charset="0"/>
              </a:rPr>
              <a:t>©</a:t>
            </a:r>
            <a:r>
              <a:rPr lang="en-US" sz="1200" b="0" i="1" dirty="0">
                <a:solidFill>
                  <a:srgbClr val="C8D4C6"/>
                </a:solidFill>
                <a:effectLst/>
                <a:latin typeface="Avenir Next Condensed" panose="020B0506020202020204" pitchFamily="34" charset="0"/>
              </a:rPr>
              <a:t> </a:t>
            </a:r>
            <a:r>
              <a:rPr lang="en-US" sz="1200" b="0" dirty="0">
                <a:solidFill>
                  <a:srgbClr val="C8D4C6"/>
                </a:solidFill>
                <a:effectLst/>
                <a:latin typeface="Avenir Next Condensed" panose="020B0506020202020204" pitchFamily="34" charset="0"/>
              </a:rPr>
              <a:t>Matthe</a:t>
            </a:r>
            <a:r>
              <a:rPr lang="en-US" sz="1200" dirty="0">
                <a:solidFill>
                  <a:srgbClr val="C8D4C6"/>
                </a:solidFill>
                <a:latin typeface="Avenir Next Condensed" panose="020B0506020202020204" pitchFamily="34" charset="0"/>
              </a:rPr>
              <a:t>w Desmond, </a:t>
            </a:r>
            <a:r>
              <a:rPr lang="en-US" sz="1200" i="1" dirty="0">
                <a:solidFill>
                  <a:srgbClr val="C8D4C6"/>
                </a:solidFill>
                <a:latin typeface="Avenir Next Condensed" panose="020B0506020202020204" pitchFamily="34" charset="0"/>
              </a:rPr>
              <a:t>Poverty, by America</a:t>
            </a:r>
          </a:p>
        </p:txBody>
      </p:sp>
    </p:spTree>
    <p:extLst>
      <p:ext uri="{BB962C8B-B14F-4D97-AF65-F5344CB8AC3E}">
        <p14:creationId xmlns:p14="http://schemas.microsoft.com/office/powerpoint/2010/main" val="2926694788"/>
      </p:ext>
    </p:extLst>
  </p:cSld>
  <p:clrMapOvr>
    <a:masterClrMapping/>
  </p:clrMapOvr>
  <p:transition spd="med">
    <p:fade thruBlk="1"/>
  </p:transition>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7F9E3"/>
        </a:solidFill>
        <a:effectLst/>
      </p:bgPr>
    </p:bg>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08249CA0-537D-1122-26C0-75CBB3E4074C}"/>
              </a:ext>
            </a:extLst>
          </p:cNvPr>
          <p:cNvSpPr/>
          <p:nvPr/>
        </p:nvSpPr>
        <p:spPr>
          <a:xfrm>
            <a:off x="762251" y="263370"/>
            <a:ext cx="10543324" cy="733111"/>
          </a:xfrm>
          <a:prstGeom prst="roundRect">
            <a:avLst>
              <a:gd name="adj" fmla="val 5399"/>
            </a:avLst>
          </a:prstGeom>
          <a:solidFill>
            <a:srgbClr val="E5EAD6"/>
          </a:solidFill>
          <a:ln w="28575">
            <a:solidFill>
              <a:srgbClr val="DFE3D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162D2F81-45EC-4F42-1EDD-0D69E1EE28DA}"/>
              </a:ext>
            </a:extLst>
          </p:cNvPr>
          <p:cNvSpPr txBox="1"/>
          <p:nvPr/>
        </p:nvSpPr>
        <p:spPr>
          <a:xfrm>
            <a:off x="402250" y="337537"/>
            <a:ext cx="11263325" cy="584775"/>
          </a:xfrm>
          <a:prstGeom prst="rect">
            <a:avLst/>
          </a:prstGeom>
          <a:noFill/>
        </p:spPr>
        <p:txBody>
          <a:bodyPr wrap="square" rtlCol="0">
            <a:spAutoFit/>
          </a:bodyPr>
          <a:lstStyle/>
          <a:p>
            <a:pPr algn="ctr"/>
            <a:r>
              <a:rPr lang="en-US" sz="3200" spc="40">
                <a:solidFill>
                  <a:schemeClr val="tx1">
                    <a:lumMod val="85000"/>
                    <a:lumOff val="15000"/>
                  </a:schemeClr>
                </a:solidFill>
                <a:latin typeface="Hardwick WF" pitchFamily="2" charset="0"/>
              </a:rPr>
              <a:t>WHAT CAN WE DO TO FIGHT WORKER EXPLOITATION?</a:t>
            </a:r>
            <a:endParaRPr lang="en-US" sz="3200" spc="40" dirty="0">
              <a:solidFill>
                <a:schemeClr val="tx1">
                  <a:lumMod val="85000"/>
                  <a:lumOff val="15000"/>
                </a:schemeClr>
              </a:solidFill>
              <a:latin typeface="Hardwick WF" pitchFamily="2" charset="0"/>
            </a:endParaRPr>
          </a:p>
        </p:txBody>
      </p:sp>
      <p:sp>
        <p:nvSpPr>
          <p:cNvPr id="2" name="Rounded Rectangle 1">
            <a:extLst>
              <a:ext uri="{FF2B5EF4-FFF2-40B4-BE49-F238E27FC236}">
                <a16:creationId xmlns:a16="http://schemas.microsoft.com/office/drawing/2014/main" id="{9F70F02A-C291-159E-EBB8-A112D3D54A1F}"/>
              </a:ext>
            </a:extLst>
          </p:cNvPr>
          <p:cNvSpPr/>
          <p:nvPr/>
        </p:nvSpPr>
        <p:spPr>
          <a:xfrm>
            <a:off x="201524" y="1598190"/>
            <a:ext cx="5937006" cy="5039675"/>
          </a:xfrm>
          <a:prstGeom prst="roundRect">
            <a:avLst>
              <a:gd name="adj" fmla="val 613"/>
            </a:avLst>
          </a:prstGeom>
          <a:solidFill>
            <a:srgbClr val="E5EAD6"/>
          </a:solidFill>
          <a:ln w="28575" cmpd="sng">
            <a:solidFill>
              <a:srgbClr val="DFE3D0"/>
            </a:solidFill>
          </a:ln>
          <a:effectLst>
            <a:outerShdw blurRad="50800" dist="38100" dir="2700000" sx="96034" sy="96034" algn="tl"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a:extLst>
              <a:ext uri="{FF2B5EF4-FFF2-40B4-BE49-F238E27FC236}">
                <a16:creationId xmlns:a16="http://schemas.microsoft.com/office/drawing/2014/main" id="{23C3BCB0-1A57-A5D0-DE24-3FB76004DDF0}"/>
              </a:ext>
            </a:extLst>
          </p:cNvPr>
          <p:cNvSpPr/>
          <p:nvPr/>
        </p:nvSpPr>
        <p:spPr>
          <a:xfrm>
            <a:off x="6382672" y="1597965"/>
            <a:ext cx="5584288" cy="5039675"/>
          </a:xfrm>
          <a:prstGeom prst="roundRect">
            <a:avLst>
              <a:gd name="adj" fmla="val 613"/>
            </a:avLst>
          </a:prstGeom>
          <a:solidFill>
            <a:srgbClr val="E5EAD6"/>
          </a:solidFill>
          <a:ln w="28575" cmpd="thinThick">
            <a:solidFill>
              <a:srgbClr val="DFE3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2" name="Rounded Rectangle 221">
            <a:extLst>
              <a:ext uri="{FF2B5EF4-FFF2-40B4-BE49-F238E27FC236}">
                <a16:creationId xmlns:a16="http://schemas.microsoft.com/office/drawing/2014/main" id="{F604A0C5-84D1-70FC-EE15-872A11EDEFE9}"/>
              </a:ext>
            </a:extLst>
          </p:cNvPr>
          <p:cNvSpPr/>
          <p:nvPr/>
        </p:nvSpPr>
        <p:spPr>
          <a:xfrm>
            <a:off x="2274849" y="1289611"/>
            <a:ext cx="1739590" cy="570576"/>
          </a:xfrm>
          <a:prstGeom prst="roundRect">
            <a:avLst/>
          </a:prstGeom>
          <a:solidFill>
            <a:schemeClr val="bg1"/>
          </a:solidFill>
          <a:ln>
            <a:solidFill>
              <a:srgbClr val="8E8B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1" name="TextBox 220">
            <a:extLst>
              <a:ext uri="{FF2B5EF4-FFF2-40B4-BE49-F238E27FC236}">
                <a16:creationId xmlns:a16="http://schemas.microsoft.com/office/drawing/2014/main" id="{2DECF6B8-5BE5-08B5-BC3D-234BC57885EF}"/>
              </a:ext>
            </a:extLst>
          </p:cNvPr>
          <p:cNvSpPr txBox="1"/>
          <p:nvPr/>
        </p:nvSpPr>
        <p:spPr>
          <a:xfrm>
            <a:off x="2121525" y="1367132"/>
            <a:ext cx="2097005" cy="461665"/>
          </a:xfrm>
          <a:prstGeom prst="rect">
            <a:avLst/>
          </a:prstGeom>
          <a:noFill/>
          <a:ln>
            <a:noFill/>
          </a:ln>
        </p:spPr>
        <p:txBody>
          <a:bodyPr wrap="square" rtlCol="0">
            <a:spAutoFit/>
          </a:bodyPr>
          <a:lstStyle/>
          <a:p>
            <a:pPr algn="ctr"/>
            <a:r>
              <a:rPr lang="en-US" sz="2400" spc="100">
                <a:solidFill>
                  <a:schemeClr val="bg2">
                    <a:lumMod val="25000"/>
                  </a:schemeClr>
                </a:solidFill>
                <a:latin typeface="Hardwick WF" pitchFamily="2" charset="0"/>
              </a:rPr>
              <a:t>POLICY</a:t>
            </a:r>
            <a:endParaRPr lang="en-US" sz="2400" spc="100" dirty="0">
              <a:solidFill>
                <a:schemeClr val="bg2">
                  <a:lumMod val="25000"/>
                </a:schemeClr>
              </a:solidFill>
              <a:latin typeface="Hardwick WF" pitchFamily="2" charset="0"/>
            </a:endParaRPr>
          </a:p>
        </p:txBody>
      </p:sp>
      <p:sp>
        <p:nvSpPr>
          <p:cNvPr id="223" name="Rounded Rectangle 222">
            <a:extLst>
              <a:ext uri="{FF2B5EF4-FFF2-40B4-BE49-F238E27FC236}">
                <a16:creationId xmlns:a16="http://schemas.microsoft.com/office/drawing/2014/main" id="{4E2B003B-E7EB-7507-62F8-8AA099A89E79}"/>
              </a:ext>
            </a:extLst>
          </p:cNvPr>
          <p:cNvSpPr/>
          <p:nvPr/>
        </p:nvSpPr>
        <p:spPr>
          <a:xfrm>
            <a:off x="8062819" y="1289611"/>
            <a:ext cx="2538651" cy="570576"/>
          </a:xfrm>
          <a:prstGeom prst="roundRect">
            <a:avLst/>
          </a:prstGeom>
          <a:solidFill>
            <a:schemeClr val="bg1"/>
          </a:solidFill>
          <a:ln>
            <a:solidFill>
              <a:srgbClr val="8E8B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4" name="TextBox 223">
            <a:extLst>
              <a:ext uri="{FF2B5EF4-FFF2-40B4-BE49-F238E27FC236}">
                <a16:creationId xmlns:a16="http://schemas.microsoft.com/office/drawing/2014/main" id="{8DF0A0BD-6781-C5EC-03B1-F447B95DB012}"/>
              </a:ext>
            </a:extLst>
          </p:cNvPr>
          <p:cNvSpPr txBox="1"/>
          <p:nvPr/>
        </p:nvSpPr>
        <p:spPr>
          <a:xfrm>
            <a:off x="7799056" y="1367132"/>
            <a:ext cx="3066174" cy="461665"/>
          </a:xfrm>
          <a:prstGeom prst="rect">
            <a:avLst/>
          </a:prstGeom>
          <a:noFill/>
          <a:ln>
            <a:noFill/>
          </a:ln>
        </p:spPr>
        <p:txBody>
          <a:bodyPr wrap="square" rtlCol="0">
            <a:spAutoFit/>
          </a:bodyPr>
          <a:lstStyle/>
          <a:p>
            <a:pPr algn="ctr"/>
            <a:r>
              <a:rPr lang="en-US" sz="2400" spc="100">
                <a:solidFill>
                  <a:schemeClr val="bg2">
                    <a:lumMod val="25000"/>
                  </a:schemeClr>
                </a:solidFill>
                <a:latin typeface="Hardwick WF" pitchFamily="2" charset="0"/>
              </a:rPr>
              <a:t>PERSONALLY</a:t>
            </a:r>
            <a:endParaRPr lang="en-US" sz="2400" spc="100" dirty="0">
              <a:solidFill>
                <a:schemeClr val="bg2">
                  <a:lumMod val="25000"/>
                </a:schemeClr>
              </a:solidFill>
              <a:latin typeface="Hardwick WF" pitchFamily="2" charset="0"/>
            </a:endParaRPr>
          </a:p>
        </p:txBody>
      </p:sp>
      <p:pic>
        <p:nvPicPr>
          <p:cNvPr id="226" name="Graphic 225" descr="Repeat with solid fill">
            <a:extLst>
              <a:ext uri="{FF2B5EF4-FFF2-40B4-BE49-F238E27FC236}">
                <a16:creationId xmlns:a16="http://schemas.microsoft.com/office/drawing/2014/main" id="{835DC763-E090-9748-8338-4AFC77ADEA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2066" y="2301704"/>
            <a:ext cx="752844" cy="752844"/>
          </a:xfrm>
          <a:prstGeom prst="rect">
            <a:avLst/>
          </a:prstGeom>
        </p:spPr>
      </p:pic>
      <p:sp>
        <p:nvSpPr>
          <p:cNvPr id="227" name="TextBox 226">
            <a:extLst>
              <a:ext uri="{FF2B5EF4-FFF2-40B4-BE49-F238E27FC236}">
                <a16:creationId xmlns:a16="http://schemas.microsoft.com/office/drawing/2014/main" id="{03625909-E342-6A52-179C-BAE2927CCDB8}"/>
              </a:ext>
            </a:extLst>
          </p:cNvPr>
          <p:cNvSpPr txBox="1"/>
          <p:nvPr/>
        </p:nvSpPr>
        <p:spPr>
          <a:xfrm>
            <a:off x="1726981" y="2262628"/>
            <a:ext cx="4605029" cy="929742"/>
          </a:xfrm>
          <a:prstGeom prst="rect">
            <a:avLst/>
          </a:prstGeom>
          <a:noFill/>
        </p:spPr>
        <p:txBody>
          <a:bodyPr wrap="square">
            <a:spAutoFit/>
          </a:bodyPr>
          <a:lstStyle/>
          <a:p>
            <a:pPr>
              <a:lnSpc>
                <a:spcPts val="2220"/>
              </a:lnSpc>
            </a:pPr>
            <a:r>
              <a:rPr lang="en-US" sz="1600" spc="40" dirty="0">
                <a:solidFill>
                  <a:schemeClr val="tx1">
                    <a:lumMod val="85000"/>
                    <a:lumOff val="15000"/>
                  </a:schemeClr>
                </a:solidFill>
                <a:latin typeface="Avenir Next" panose="020B0503020202020204" pitchFamily="34" charset="0"/>
              </a:rPr>
              <a:t>In 80+ countries, laws mandate </a:t>
            </a:r>
          </a:p>
          <a:p>
            <a:pPr>
              <a:lnSpc>
                <a:spcPts val="2220"/>
              </a:lnSpc>
            </a:pPr>
            <a:r>
              <a:rPr lang="en-US" sz="1600" spc="40" dirty="0">
                <a:solidFill>
                  <a:schemeClr val="tx1">
                    <a:lumMod val="85000"/>
                    <a:lumOff val="15000"/>
                  </a:schemeClr>
                </a:solidFill>
                <a:latin typeface="Avenir Next" panose="020B0503020202020204" pitchFamily="34" charset="0"/>
              </a:rPr>
              <a:t>periodic review of minimum wages, </a:t>
            </a:r>
          </a:p>
          <a:p>
            <a:pPr>
              <a:lnSpc>
                <a:spcPts val="2220"/>
              </a:lnSpc>
            </a:pPr>
            <a:r>
              <a:rPr lang="en-US" sz="1600" spc="40" dirty="0">
                <a:solidFill>
                  <a:schemeClr val="tx1">
                    <a:lumMod val="85000"/>
                    <a:lumOff val="15000"/>
                  </a:schemeClr>
                </a:solidFill>
                <a:latin typeface="Avenir Next" panose="020B0503020202020204" pitchFamily="34" charset="0"/>
              </a:rPr>
              <a:t>usually annually or biennially.</a:t>
            </a:r>
          </a:p>
        </p:txBody>
      </p:sp>
      <p:sp>
        <p:nvSpPr>
          <p:cNvPr id="230" name="TextBox 229">
            <a:extLst>
              <a:ext uri="{FF2B5EF4-FFF2-40B4-BE49-F238E27FC236}">
                <a16:creationId xmlns:a16="http://schemas.microsoft.com/office/drawing/2014/main" id="{B98121EC-2A89-7162-E3A9-411074142FCA}"/>
              </a:ext>
            </a:extLst>
          </p:cNvPr>
          <p:cNvSpPr txBox="1"/>
          <p:nvPr/>
        </p:nvSpPr>
        <p:spPr>
          <a:xfrm>
            <a:off x="762251" y="3672980"/>
            <a:ext cx="5457313" cy="929742"/>
          </a:xfrm>
          <a:prstGeom prst="rect">
            <a:avLst/>
          </a:prstGeom>
          <a:noFill/>
        </p:spPr>
        <p:txBody>
          <a:bodyPr wrap="square">
            <a:spAutoFit/>
          </a:bodyPr>
          <a:lstStyle/>
          <a:p>
            <a:pPr>
              <a:lnSpc>
                <a:spcPts val="2220"/>
              </a:lnSpc>
            </a:pPr>
            <a:r>
              <a:rPr lang="en-US" sz="1600" spc="40" dirty="0">
                <a:solidFill>
                  <a:schemeClr val="tx1">
                    <a:lumMod val="85000"/>
                    <a:lumOff val="15000"/>
                  </a:schemeClr>
                </a:solidFill>
                <a:latin typeface="Avenir Next" panose="020B0503020202020204" pitchFamily="34" charset="0"/>
              </a:rPr>
              <a:t>In approximately 100 countries, the </a:t>
            </a:r>
          </a:p>
          <a:p>
            <a:pPr>
              <a:lnSpc>
                <a:spcPts val="2220"/>
              </a:lnSpc>
            </a:pPr>
            <a:r>
              <a:rPr lang="en-US" sz="1600" spc="40" dirty="0">
                <a:solidFill>
                  <a:schemeClr val="tx1">
                    <a:lumMod val="85000"/>
                    <a:lumOff val="15000"/>
                  </a:schemeClr>
                </a:solidFill>
                <a:latin typeface="Avenir Next" panose="020B0503020202020204" pitchFamily="34" charset="0"/>
              </a:rPr>
              <a:t>central government sets minimum wages after </a:t>
            </a:r>
          </a:p>
          <a:p>
            <a:pPr>
              <a:lnSpc>
                <a:spcPts val="2220"/>
              </a:lnSpc>
            </a:pPr>
            <a:r>
              <a:rPr lang="en-US" sz="1600" spc="40" dirty="0">
                <a:solidFill>
                  <a:schemeClr val="tx1">
                    <a:lumMod val="85000"/>
                    <a:lumOff val="15000"/>
                  </a:schemeClr>
                </a:solidFill>
                <a:latin typeface="Avenir Next" panose="020B0503020202020204" pitchFamily="34" charset="0"/>
              </a:rPr>
              <a:t>worker and employer groups are consulted.</a:t>
            </a:r>
          </a:p>
        </p:txBody>
      </p:sp>
      <p:grpSp>
        <p:nvGrpSpPr>
          <p:cNvPr id="238" name="Group 237">
            <a:extLst>
              <a:ext uri="{FF2B5EF4-FFF2-40B4-BE49-F238E27FC236}">
                <a16:creationId xmlns:a16="http://schemas.microsoft.com/office/drawing/2014/main" id="{6ABFD3D9-EC2F-17B8-3D6E-03201D27D629}"/>
              </a:ext>
            </a:extLst>
          </p:cNvPr>
          <p:cNvGrpSpPr/>
          <p:nvPr/>
        </p:nvGrpSpPr>
        <p:grpSpPr>
          <a:xfrm rot="20025583">
            <a:off x="4487014" y="3340031"/>
            <a:ext cx="650319" cy="631269"/>
            <a:chOff x="4814976" y="3258534"/>
            <a:chExt cx="650319" cy="631269"/>
          </a:xfrm>
          <a:solidFill>
            <a:schemeClr val="accent4">
              <a:lumMod val="60000"/>
              <a:lumOff val="40000"/>
            </a:schemeClr>
          </a:solidFill>
        </p:grpSpPr>
        <p:sp>
          <p:nvSpPr>
            <p:cNvPr id="235" name="Freeform 234">
              <a:extLst>
                <a:ext uri="{FF2B5EF4-FFF2-40B4-BE49-F238E27FC236}">
                  <a16:creationId xmlns:a16="http://schemas.microsoft.com/office/drawing/2014/main" id="{F0B94638-929E-1ACD-E179-C7E6EE1CD2DC}"/>
                </a:ext>
              </a:extLst>
            </p:cNvPr>
            <p:cNvSpPr/>
            <p:nvPr/>
          </p:nvSpPr>
          <p:spPr>
            <a:xfrm>
              <a:off x="4814976" y="3555714"/>
              <a:ext cx="236219" cy="236219"/>
            </a:xfrm>
            <a:custGeom>
              <a:avLst/>
              <a:gdLst>
                <a:gd name="connsiteX0" fmla="*/ 227648 w 236219"/>
                <a:gd name="connsiteY0" fmla="*/ 199072 h 236219"/>
                <a:gd name="connsiteX1" fmla="*/ 227648 w 236219"/>
                <a:gd name="connsiteY1" fmla="*/ 159068 h 236219"/>
                <a:gd name="connsiteX2" fmla="*/ 77153 w 236219"/>
                <a:gd name="connsiteY2" fmla="*/ 8572 h 236219"/>
                <a:gd name="connsiteX3" fmla="*/ 37147 w 236219"/>
                <a:gd name="connsiteY3" fmla="*/ 8572 h 236219"/>
                <a:gd name="connsiteX4" fmla="*/ 0 w 236219"/>
                <a:gd name="connsiteY4" fmla="*/ 45720 h 236219"/>
                <a:gd name="connsiteX5" fmla="*/ 190500 w 236219"/>
                <a:gd name="connsiteY5" fmla="*/ 236220 h 236219"/>
                <a:gd name="connsiteX6" fmla="*/ 227648 w 236219"/>
                <a:gd name="connsiteY6" fmla="*/ 199072 h 23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219" h="236219">
                  <a:moveTo>
                    <a:pt x="227648" y="199072"/>
                  </a:moveTo>
                  <a:cubicBezTo>
                    <a:pt x="239077" y="187643"/>
                    <a:pt x="239077" y="169545"/>
                    <a:pt x="227648" y="159068"/>
                  </a:cubicBezTo>
                  <a:lnTo>
                    <a:pt x="77153" y="8572"/>
                  </a:lnTo>
                  <a:cubicBezTo>
                    <a:pt x="65723" y="-2857"/>
                    <a:pt x="47625" y="-2857"/>
                    <a:pt x="37147" y="8572"/>
                  </a:cubicBezTo>
                  <a:lnTo>
                    <a:pt x="0" y="45720"/>
                  </a:lnTo>
                  <a:lnTo>
                    <a:pt x="190500" y="236220"/>
                  </a:lnTo>
                  <a:lnTo>
                    <a:pt x="227648" y="199072"/>
                  </a:lnTo>
                  <a:close/>
                </a:path>
              </a:pathLst>
            </a:custGeom>
            <a:grpFill/>
            <a:ln w="19050" cap="flat">
              <a:solidFill>
                <a:schemeClr val="accent4">
                  <a:lumMod val="75000"/>
                </a:schemeClr>
              </a:solidFill>
              <a:prstDash val="solid"/>
              <a:miter/>
            </a:ln>
          </p:spPr>
          <p:txBody>
            <a:bodyPr rtlCol="0" anchor="ctr"/>
            <a:lstStyle/>
            <a:p>
              <a:endParaRPr lang="en-US" dirty="0"/>
            </a:p>
          </p:txBody>
        </p:sp>
        <p:sp>
          <p:nvSpPr>
            <p:cNvPr id="236" name="Freeform 235">
              <a:extLst>
                <a:ext uri="{FF2B5EF4-FFF2-40B4-BE49-F238E27FC236}">
                  <a16:creationId xmlns:a16="http://schemas.microsoft.com/office/drawing/2014/main" id="{DBF0E210-1AE5-F21F-F474-3BBC47B38FA7}"/>
                </a:ext>
              </a:extLst>
            </p:cNvPr>
            <p:cNvSpPr/>
            <p:nvPr/>
          </p:nvSpPr>
          <p:spPr>
            <a:xfrm>
              <a:off x="5112156" y="3258534"/>
              <a:ext cx="236219" cy="236219"/>
            </a:xfrm>
            <a:custGeom>
              <a:avLst/>
              <a:gdLst>
                <a:gd name="connsiteX0" fmla="*/ 159068 w 236219"/>
                <a:gd name="connsiteY0" fmla="*/ 227648 h 236219"/>
                <a:gd name="connsiteX1" fmla="*/ 199072 w 236219"/>
                <a:gd name="connsiteY1" fmla="*/ 227648 h 236219"/>
                <a:gd name="connsiteX2" fmla="*/ 236220 w 236219"/>
                <a:gd name="connsiteY2" fmla="*/ 190500 h 236219"/>
                <a:gd name="connsiteX3" fmla="*/ 45720 w 236219"/>
                <a:gd name="connsiteY3" fmla="*/ 0 h 236219"/>
                <a:gd name="connsiteX4" fmla="*/ 8572 w 236219"/>
                <a:gd name="connsiteY4" fmla="*/ 37147 h 236219"/>
                <a:gd name="connsiteX5" fmla="*/ 8572 w 236219"/>
                <a:gd name="connsiteY5" fmla="*/ 77153 h 236219"/>
                <a:gd name="connsiteX6" fmla="*/ 159068 w 236219"/>
                <a:gd name="connsiteY6" fmla="*/ 227648 h 23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219" h="236219">
                  <a:moveTo>
                    <a:pt x="159068" y="227648"/>
                  </a:moveTo>
                  <a:cubicBezTo>
                    <a:pt x="170497" y="239077"/>
                    <a:pt x="188595" y="239077"/>
                    <a:pt x="199072" y="227648"/>
                  </a:cubicBezTo>
                  <a:lnTo>
                    <a:pt x="236220" y="190500"/>
                  </a:lnTo>
                  <a:lnTo>
                    <a:pt x="45720" y="0"/>
                  </a:lnTo>
                  <a:lnTo>
                    <a:pt x="8572" y="37147"/>
                  </a:lnTo>
                  <a:cubicBezTo>
                    <a:pt x="-2857" y="48578"/>
                    <a:pt x="-2857" y="66675"/>
                    <a:pt x="8572" y="77153"/>
                  </a:cubicBezTo>
                  <a:lnTo>
                    <a:pt x="159068" y="227648"/>
                  </a:lnTo>
                  <a:close/>
                </a:path>
              </a:pathLst>
            </a:custGeom>
            <a:grpFill/>
            <a:ln w="19050" cap="flat">
              <a:solidFill>
                <a:schemeClr val="accent4">
                  <a:lumMod val="75000"/>
                </a:schemeClr>
              </a:solidFill>
              <a:prstDash val="solid"/>
              <a:miter/>
            </a:ln>
          </p:spPr>
          <p:txBody>
            <a:bodyPr rtlCol="0" anchor="ctr"/>
            <a:lstStyle/>
            <a:p>
              <a:endParaRPr lang="en-US" dirty="0"/>
            </a:p>
          </p:txBody>
        </p:sp>
        <p:sp>
          <p:nvSpPr>
            <p:cNvPr id="237" name="Freeform 236">
              <a:extLst>
                <a:ext uri="{FF2B5EF4-FFF2-40B4-BE49-F238E27FC236}">
                  <a16:creationId xmlns:a16="http://schemas.microsoft.com/office/drawing/2014/main" id="{6AE746AF-C996-AF17-CB89-D355F5F613E7}"/>
                </a:ext>
              </a:extLst>
            </p:cNvPr>
            <p:cNvSpPr/>
            <p:nvPr/>
          </p:nvSpPr>
          <p:spPr>
            <a:xfrm>
              <a:off x="4910226" y="3353784"/>
              <a:ext cx="555069" cy="536019"/>
            </a:xfrm>
            <a:custGeom>
              <a:avLst/>
              <a:gdLst>
                <a:gd name="connsiteX0" fmla="*/ 542925 w 555069"/>
                <a:gd name="connsiteY0" fmla="*/ 466725 h 536019"/>
                <a:gd name="connsiteX1" fmla="*/ 285750 w 555069"/>
                <a:gd name="connsiteY1" fmla="*/ 209550 h 536019"/>
                <a:gd name="connsiteX2" fmla="*/ 342900 w 555069"/>
                <a:gd name="connsiteY2" fmla="*/ 152400 h 536019"/>
                <a:gd name="connsiteX3" fmla="*/ 190500 w 555069"/>
                <a:gd name="connsiteY3" fmla="*/ 0 h 536019"/>
                <a:gd name="connsiteX4" fmla="*/ 0 w 555069"/>
                <a:gd name="connsiteY4" fmla="*/ 190500 h 536019"/>
                <a:gd name="connsiteX5" fmla="*/ 152400 w 555069"/>
                <a:gd name="connsiteY5" fmla="*/ 342900 h 536019"/>
                <a:gd name="connsiteX6" fmla="*/ 228600 w 555069"/>
                <a:gd name="connsiteY6" fmla="*/ 266700 h 536019"/>
                <a:gd name="connsiteX7" fmla="*/ 485775 w 555069"/>
                <a:gd name="connsiteY7" fmla="*/ 523875 h 536019"/>
                <a:gd name="connsiteX8" fmla="*/ 542925 w 555069"/>
                <a:gd name="connsiteY8" fmla="*/ 523875 h 536019"/>
                <a:gd name="connsiteX9" fmla="*/ 542925 w 555069"/>
                <a:gd name="connsiteY9" fmla="*/ 466725 h 53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069" h="536019">
                  <a:moveTo>
                    <a:pt x="542925" y="466725"/>
                  </a:moveTo>
                  <a:lnTo>
                    <a:pt x="285750" y="209550"/>
                  </a:lnTo>
                  <a:lnTo>
                    <a:pt x="342900" y="152400"/>
                  </a:lnTo>
                  <a:lnTo>
                    <a:pt x="190500" y="0"/>
                  </a:lnTo>
                  <a:lnTo>
                    <a:pt x="0" y="190500"/>
                  </a:lnTo>
                  <a:lnTo>
                    <a:pt x="152400" y="342900"/>
                  </a:lnTo>
                  <a:lnTo>
                    <a:pt x="228600" y="266700"/>
                  </a:lnTo>
                  <a:lnTo>
                    <a:pt x="485775" y="523875"/>
                  </a:lnTo>
                  <a:cubicBezTo>
                    <a:pt x="501967" y="540068"/>
                    <a:pt x="526733" y="540068"/>
                    <a:pt x="542925" y="523875"/>
                  </a:cubicBezTo>
                  <a:cubicBezTo>
                    <a:pt x="559118" y="507683"/>
                    <a:pt x="559118" y="482917"/>
                    <a:pt x="542925" y="466725"/>
                  </a:cubicBezTo>
                  <a:close/>
                </a:path>
              </a:pathLst>
            </a:custGeom>
            <a:grpFill/>
            <a:ln w="19050" cap="flat">
              <a:solidFill>
                <a:schemeClr val="accent4">
                  <a:lumMod val="75000"/>
                </a:schemeClr>
              </a:solidFill>
              <a:prstDash val="solid"/>
              <a:miter/>
            </a:ln>
          </p:spPr>
          <p:txBody>
            <a:bodyPr rtlCol="0" anchor="ctr"/>
            <a:lstStyle/>
            <a:p>
              <a:endParaRPr lang="en-US" dirty="0"/>
            </a:p>
          </p:txBody>
        </p:sp>
      </p:grpSp>
      <p:sp>
        <p:nvSpPr>
          <p:cNvPr id="239" name="TextBox 238">
            <a:extLst>
              <a:ext uri="{FF2B5EF4-FFF2-40B4-BE49-F238E27FC236}">
                <a16:creationId xmlns:a16="http://schemas.microsoft.com/office/drawing/2014/main" id="{1971FF6D-4891-CB73-53E1-65A971DDC6E3}"/>
              </a:ext>
            </a:extLst>
          </p:cNvPr>
          <p:cNvSpPr txBox="1"/>
          <p:nvPr/>
        </p:nvSpPr>
        <p:spPr>
          <a:xfrm>
            <a:off x="1434339" y="5085826"/>
            <a:ext cx="5224267" cy="929742"/>
          </a:xfrm>
          <a:prstGeom prst="rect">
            <a:avLst/>
          </a:prstGeom>
          <a:noFill/>
        </p:spPr>
        <p:txBody>
          <a:bodyPr wrap="square">
            <a:spAutoFit/>
          </a:bodyPr>
          <a:lstStyle/>
          <a:p>
            <a:pPr>
              <a:lnSpc>
                <a:spcPts val="2220"/>
              </a:lnSpc>
            </a:pPr>
            <a:r>
              <a:rPr lang="en-US" sz="1600" spc="40" dirty="0">
                <a:solidFill>
                  <a:schemeClr val="tx1">
                    <a:lumMod val="85000"/>
                    <a:lumOff val="15000"/>
                  </a:schemeClr>
                </a:solidFill>
                <a:latin typeface="Avenir Next" panose="020B0503020202020204" pitchFamily="34" charset="0"/>
              </a:rPr>
              <a:t>Strengthen worker protections by regulating </a:t>
            </a:r>
          </a:p>
          <a:p>
            <a:pPr>
              <a:lnSpc>
                <a:spcPts val="2220"/>
              </a:lnSpc>
            </a:pPr>
            <a:r>
              <a:rPr lang="en-US" sz="1600" spc="40" dirty="0">
                <a:solidFill>
                  <a:schemeClr val="tx1">
                    <a:lumMod val="85000"/>
                    <a:lumOff val="15000"/>
                  </a:schemeClr>
                </a:solidFill>
                <a:latin typeface="Avenir Next" panose="020B0503020202020204" pitchFamily="34" charset="0"/>
              </a:rPr>
              <a:t>anti-union consultants and limiting </a:t>
            </a:r>
          </a:p>
          <a:p>
            <a:pPr>
              <a:lnSpc>
                <a:spcPts val="2220"/>
              </a:lnSpc>
            </a:pPr>
            <a:r>
              <a:rPr lang="en-US" sz="1600" spc="40" dirty="0">
                <a:solidFill>
                  <a:schemeClr val="tx1">
                    <a:lumMod val="85000"/>
                    <a:lumOff val="15000"/>
                  </a:schemeClr>
                </a:solidFill>
                <a:latin typeface="Avenir Next" panose="020B0503020202020204" pitchFamily="34" charset="0"/>
              </a:rPr>
              <a:t>corporate lobbying.</a:t>
            </a:r>
          </a:p>
        </p:txBody>
      </p:sp>
      <p:pic>
        <p:nvPicPr>
          <p:cNvPr id="243" name="Graphic 242" descr="No sign with solid fill">
            <a:extLst>
              <a:ext uri="{FF2B5EF4-FFF2-40B4-BE49-F238E27FC236}">
                <a16:creationId xmlns:a16="http://schemas.microsoft.com/office/drawing/2014/main" id="{73A9DDDC-7EDF-671D-B791-607DC64978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59480" y="2240278"/>
            <a:ext cx="850588" cy="850588"/>
          </a:xfrm>
          <a:prstGeom prst="rect">
            <a:avLst/>
          </a:prstGeom>
        </p:spPr>
      </p:pic>
      <p:sp>
        <p:nvSpPr>
          <p:cNvPr id="244" name="TextBox 243">
            <a:extLst>
              <a:ext uri="{FF2B5EF4-FFF2-40B4-BE49-F238E27FC236}">
                <a16:creationId xmlns:a16="http://schemas.microsoft.com/office/drawing/2014/main" id="{458863F9-9F23-F114-8A66-23B18398F72B}"/>
              </a:ext>
            </a:extLst>
          </p:cNvPr>
          <p:cNvSpPr txBox="1"/>
          <p:nvPr/>
        </p:nvSpPr>
        <p:spPr>
          <a:xfrm>
            <a:off x="7510066" y="2310964"/>
            <a:ext cx="5028732" cy="647613"/>
          </a:xfrm>
          <a:prstGeom prst="rect">
            <a:avLst/>
          </a:prstGeom>
          <a:noFill/>
        </p:spPr>
        <p:txBody>
          <a:bodyPr wrap="square">
            <a:spAutoFit/>
          </a:bodyPr>
          <a:lstStyle/>
          <a:p>
            <a:pPr>
              <a:lnSpc>
                <a:spcPts val="2220"/>
              </a:lnSpc>
            </a:pPr>
            <a:r>
              <a:rPr lang="en-US" sz="1600" spc="40" dirty="0">
                <a:solidFill>
                  <a:schemeClr val="tx1">
                    <a:lumMod val="85000"/>
                    <a:lumOff val="15000"/>
                  </a:schemeClr>
                </a:solidFill>
                <a:latin typeface="Avenir Next" panose="020B0503020202020204" pitchFamily="34" charset="0"/>
              </a:rPr>
              <a:t>Boycott businesses that have unfair labor practices. These resources can help: </a:t>
            </a:r>
          </a:p>
        </p:txBody>
      </p:sp>
      <p:sp>
        <p:nvSpPr>
          <p:cNvPr id="245" name="TextBox 244">
            <a:extLst>
              <a:ext uri="{FF2B5EF4-FFF2-40B4-BE49-F238E27FC236}">
                <a16:creationId xmlns:a16="http://schemas.microsoft.com/office/drawing/2014/main" id="{2AF6B95F-419A-B63E-7B60-33704E9EA9F9}"/>
              </a:ext>
            </a:extLst>
          </p:cNvPr>
          <p:cNvSpPr txBox="1"/>
          <p:nvPr/>
        </p:nvSpPr>
        <p:spPr>
          <a:xfrm>
            <a:off x="8473239" y="2947259"/>
            <a:ext cx="3204798" cy="338554"/>
          </a:xfrm>
          <a:prstGeom prst="rect">
            <a:avLst/>
          </a:prstGeom>
          <a:noFill/>
        </p:spPr>
        <p:txBody>
          <a:bodyPr wrap="square">
            <a:spAutoFit/>
          </a:bodyPr>
          <a:lstStyle/>
          <a:p>
            <a:r>
              <a:rPr lang="en-US" sz="1600" spc="30" dirty="0">
                <a:latin typeface="Courier New" panose="02070309020205020404" pitchFamily="49" charset="0"/>
                <a:cs typeface="Courier New" panose="02070309020205020404" pitchFamily="49" charset="0"/>
              </a:rPr>
              <a:t>bcorporation.net</a:t>
            </a:r>
          </a:p>
        </p:txBody>
      </p:sp>
      <p:sp>
        <p:nvSpPr>
          <p:cNvPr id="247" name="TextBox 246">
            <a:extLst>
              <a:ext uri="{FF2B5EF4-FFF2-40B4-BE49-F238E27FC236}">
                <a16:creationId xmlns:a16="http://schemas.microsoft.com/office/drawing/2014/main" id="{620885C2-CB1B-768F-95BC-9C75B727847C}"/>
              </a:ext>
            </a:extLst>
          </p:cNvPr>
          <p:cNvSpPr txBox="1"/>
          <p:nvPr/>
        </p:nvSpPr>
        <p:spPr>
          <a:xfrm>
            <a:off x="8856561" y="3230026"/>
            <a:ext cx="2438150" cy="338554"/>
          </a:xfrm>
          <a:prstGeom prst="rect">
            <a:avLst/>
          </a:prstGeom>
          <a:noFill/>
        </p:spPr>
        <p:txBody>
          <a:bodyPr wrap="square">
            <a:spAutoFit/>
          </a:bodyPr>
          <a:lstStyle/>
          <a:p>
            <a:r>
              <a:rPr lang="en-US" sz="1600" spc="30" dirty="0">
                <a:latin typeface="Courier New" panose="02070309020205020404" pitchFamily="49" charset="0"/>
                <a:cs typeface="Courier New" panose="02070309020205020404" pitchFamily="49" charset="0"/>
              </a:rPr>
              <a:t>donegood.co</a:t>
            </a:r>
          </a:p>
        </p:txBody>
      </p:sp>
      <p:sp>
        <p:nvSpPr>
          <p:cNvPr id="248" name="TextBox 247">
            <a:extLst>
              <a:ext uri="{FF2B5EF4-FFF2-40B4-BE49-F238E27FC236}">
                <a16:creationId xmlns:a16="http://schemas.microsoft.com/office/drawing/2014/main" id="{6458A687-FD9F-01EA-32B9-DE59F04B8851}"/>
              </a:ext>
            </a:extLst>
          </p:cNvPr>
          <p:cNvSpPr txBox="1"/>
          <p:nvPr/>
        </p:nvSpPr>
        <p:spPr>
          <a:xfrm>
            <a:off x="8125695" y="3511305"/>
            <a:ext cx="3899880" cy="338554"/>
          </a:xfrm>
          <a:prstGeom prst="rect">
            <a:avLst/>
          </a:prstGeom>
          <a:noFill/>
        </p:spPr>
        <p:txBody>
          <a:bodyPr wrap="square">
            <a:spAutoFit/>
          </a:bodyPr>
          <a:lstStyle/>
          <a:p>
            <a:r>
              <a:rPr lang="en-US" sz="1600" spc="30" dirty="0">
                <a:latin typeface="Courier New" panose="02070309020205020404" pitchFamily="49" charset="0"/>
                <a:cs typeface="Courier New" panose="02070309020205020404" pitchFamily="49" charset="0"/>
              </a:rPr>
              <a:t>betterworldshopper.org</a:t>
            </a:r>
          </a:p>
        </p:txBody>
      </p:sp>
      <p:grpSp>
        <p:nvGrpSpPr>
          <p:cNvPr id="273" name="Group 272">
            <a:extLst>
              <a:ext uri="{FF2B5EF4-FFF2-40B4-BE49-F238E27FC236}">
                <a16:creationId xmlns:a16="http://schemas.microsoft.com/office/drawing/2014/main" id="{C660CB8A-80BC-526E-48D3-B9B65CD03E71}"/>
              </a:ext>
            </a:extLst>
          </p:cNvPr>
          <p:cNvGrpSpPr/>
          <p:nvPr/>
        </p:nvGrpSpPr>
        <p:grpSpPr>
          <a:xfrm>
            <a:off x="10618027" y="4125904"/>
            <a:ext cx="1167652" cy="771491"/>
            <a:chOff x="6602689" y="4057526"/>
            <a:chExt cx="1167652" cy="771491"/>
          </a:xfrm>
        </p:grpSpPr>
        <p:sp>
          <p:nvSpPr>
            <p:cNvPr id="258" name="Freeform 257">
              <a:extLst>
                <a:ext uri="{FF2B5EF4-FFF2-40B4-BE49-F238E27FC236}">
                  <a16:creationId xmlns:a16="http://schemas.microsoft.com/office/drawing/2014/main" id="{BE7B4BE2-F14F-4960-EA1B-495D728818FB}"/>
                </a:ext>
              </a:extLst>
            </p:cNvPr>
            <p:cNvSpPr/>
            <p:nvPr/>
          </p:nvSpPr>
          <p:spPr>
            <a:xfrm>
              <a:off x="6862966" y="4057526"/>
              <a:ext cx="647101" cy="771491"/>
            </a:xfrm>
            <a:custGeom>
              <a:avLst/>
              <a:gdLst>
                <a:gd name="connsiteX0" fmla="*/ 614164 w 647101"/>
                <a:gd name="connsiteY0" fmla="*/ 141380 h 771491"/>
                <a:gd name="connsiteX1" fmla="*/ 350588 w 647101"/>
                <a:gd name="connsiteY1" fmla="*/ 12382 h 771491"/>
                <a:gd name="connsiteX2" fmla="*/ 300223 w 647101"/>
                <a:gd name="connsiteY2" fmla="*/ 8673 h 771491"/>
                <a:gd name="connsiteX3" fmla="*/ 296514 w 647101"/>
                <a:gd name="connsiteY3" fmla="*/ 12382 h 771491"/>
                <a:gd name="connsiteX4" fmla="*/ 32938 w 647101"/>
                <a:gd name="connsiteY4" fmla="*/ 141380 h 771491"/>
                <a:gd name="connsiteX5" fmla="*/ 1 w 647101"/>
                <a:gd name="connsiteY5" fmla="*/ 177813 h 771491"/>
                <a:gd name="connsiteX6" fmla="*/ 1 w 647101"/>
                <a:gd name="connsiteY6" fmla="*/ 269758 h 771491"/>
                <a:gd name="connsiteX7" fmla="*/ 303649 w 647101"/>
                <a:gd name="connsiteY7" fmla="*/ 765648 h 771491"/>
                <a:gd name="connsiteX8" fmla="*/ 343453 w 647101"/>
                <a:gd name="connsiteY8" fmla="*/ 765648 h 771491"/>
                <a:gd name="connsiteX9" fmla="*/ 647101 w 647101"/>
                <a:gd name="connsiteY9" fmla="*/ 269758 h 771491"/>
                <a:gd name="connsiteX10" fmla="*/ 647101 w 647101"/>
                <a:gd name="connsiteY10" fmla="*/ 177813 h 771491"/>
                <a:gd name="connsiteX11" fmla="*/ 614164 w 647101"/>
                <a:gd name="connsiteY11" fmla="*/ 141380 h 771491"/>
                <a:gd name="connsiteX12" fmla="*/ 585188 w 647101"/>
                <a:gd name="connsiteY12" fmla="*/ 269758 h 771491"/>
                <a:gd name="connsiteX13" fmla="*/ 331681 w 647101"/>
                <a:gd name="connsiteY13" fmla="*/ 699116 h 771491"/>
                <a:gd name="connsiteX14" fmla="*/ 323546 w 647101"/>
                <a:gd name="connsiteY14" fmla="*/ 704745 h 771491"/>
                <a:gd name="connsiteX15" fmla="*/ 315421 w 647101"/>
                <a:gd name="connsiteY15" fmla="*/ 699116 h 771491"/>
                <a:gd name="connsiteX16" fmla="*/ 61904 w 647101"/>
                <a:gd name="connsiteY16" fmla="*/ 269758 h 771491"/>
                <a:gd name="connsiteX17" fmla="*/ 61904 w 647101"/>
                <a:gd name="connsiteY17" fmla="*/ 200692 h 771491"/>
                <a:gd name="connsiteX18" fmla="*/ 73944 w 647101"/>
                <a:gd name="connsiteY18" fmla="*/ 198787 h 771491"/>
                <a:gd name="connsiteX19" fmla="*/ 313869 w 647101"/>
                <a:gd name="connsiteY19" fmla="*/ 82582 h 771491"/>
                <a:gd name="connsiteX20" fmla="*/ 323546 w 647101"/>
                <a:gd name="connsiteY20" fmla="*/ 73657 h 771491"/>
                <a:gd name="connsiteX21" fmla="*/ 333233 w 647101"/>
                <a:gd name="connsiteY21" fmla="*/ 82582 h 771491"/>
                <a:gd name="connsiteX22" fmla="*/ 573149 w 647101"/>
                <a:gd name="connsiteY22" fmla="*/ 198787 h 771491"/>
                <a:gd name="connsiteX23" fmla="*/ 585188 w 647101"/>
                <a:gd name="connsiteY23" fmla="*/ 200692 h 771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47101" h="771491">
                  <a:moveTo>
                    <a:pt x="614164" y="141380"/>
                  </a:moveTo>
                  <a:cubicBezTo>
                    <a:pt x="513137" y="133320"/>
                    <a:pt x="418934" y="87216"/>
                    <a:pt x="350588" y="12382"/>
                  </a:cubicBezTo>
                  <a:cubicBezTo>
                    <a:pt x="337704" y="-2549"/>
                    <a:pt x="315156" y="-4210"/>
                    <a:pt x="300223" y="8673"/>
                  </a:cubicBezTo>
                  <a:cubicBezTo>
                    <a:pt x="298897" y="9817"/>
                    <a:pt x="297658" y="11057"/>
                    <a:pt x="296514" y="12382"/>
                  </a:cubicBezTo>
                  <a:cubicBezTo>
                    <a:pt x="228168" y="87216"/>
                    <a:pt x="133965" y="133320"/>
                    <a:pt x="32938" y="141380"/>
                  </a:cubicBezTo>
                  <a:cubicBezTo>
                    <a:pt x="14168" y="143134"/>
                    <a:pt x="-140" y="158960"/>
                    <a:pt x="1" y="177813"/>
                  </a:cubicBezTo>
                  <a:lnTo>
                    <a:pt x="1" y="269758"/>
                  </a:lnTo>
                  <a:cubicBezTo>
                    <a:pt x="1" y="469649"/>
                    <a:pt x="127131" y="652501"/>
                    <a:pt x="303649" y="765648"/>
                  </a:cubicBezTo>
                  <a:cubicBezTo>
                    <a:pt x="315773" y="773440"/>
                    <a:pt x="331329" y="773440"/>
                    <a:pt x="343453" y="765648"/>
                  </a:cubicBezTo>
                  <a:cubicBezTo>
                    <a:pt x="519971" y="652463"/>
                    <a:pt x="647101" y="469649"/>
                    <a:pt x="647101" y="269758"/>
                  </a:cubicBezTo>
                  <a:lnTo>
                    <a:pt x="647101" y="177813"/>
                  </a:lnTo>
                  <a:cubicBezTo>
                    <a:pt x="647242" y="158960"/>
                    <a:pt x="632934" y="143134"/>
                    <a:pt x="614164" y="141380"/>
                  </a:cubicBezTo>
                  <a:close/>
                  <a:moveTo>
                    <a:pt x="585188" y="269758"/>
                  </a:moveTo>
                  <a:cubicBezTo>
                    <a:pt x="585188" y="428825"/>
                    <a:pt x="490424" y="589302"/>
                    <a:pt x="331681" y="699116"/>
                  </a:cubicBezTo>
                  <a:lnTo>
                    <a:pt x="323546" y="704745"/>
                  </a:lnTo>
                  <a:lnTo>
                    <a:pt x="315421" y="699116"/>
                  </a:lnTo>
                  <a:cubicBezTo>
                    <a:pt x="156678" y="589293"/>
                    <a:pt x="61904" y="428787"/>
                    <a:pt x="61904" y="269758"/>
                  </a:cubicBezTo>
                  <a:lnTo>
                    <a:pt x="61904" y="200692"/>
                  </a:lnTo>
                  <a:lnTo>
                    <a:pt x="73944" y="198787"/>
                  </a:lnTo>
                  <a:cubicBezTo>
                    <a:pt x="163640" y="184595"/>
                    <a:pt x="247124" y="144161"/>
                    <a:pt x="313869" y="82582"/>
                  </a:cubicBezTo>
                  <a:lnTo>
                    <a:pt x="323546" y="73657"/>
                  </a:lnTo>
                  <a:lnTo>
                    <a:pt x="333233" y="82582"/>
                  </a:lnTo>
                  <a:cubicBezTo>
                    <a:pt x="399973" y="144162"/>
                    <a:pt x="483455" y="184597"/>
                    <a:pt x="573149" y="198787"/>
                  </a:cubicBezTo>
                  <a:lnTo>
                    <a:pt x="585188" y="200692"/>
                  </a:lnTo>
                  <a:close/>
                </a:path>
              </a:pathLst>
            </a:custGeom>
            <a:solidFill>
              <a:srgbClr val="CAFFFF"/>
            </a:solidFill>
            <a:ln w="19050" cap="flat">
              <a:solidFill>
                <a:srgbClr val="6A8486"/>
              </a:solidFill>
              <a:prstDash val="solid"/>
              <a:miter/>
            </a:ln>
          </p:spPr>
          <p:txBody>
            <a:bodyPr rtlCol="0" anchor="ctr"/>
            <a:lstStyle/>
            <a:p>
              <a:endParaRPr lang="en-US" dirty="0"/>
            </a:p>
          </p:txBody>
        </p:sp>
        <p:sp>
          <p:nvSpPr>
            <p:cNvPr id="269" name="TextBox 268">
              <a:extLst>
                <a:ext uri="{FF2B5EF4-FFF2-40B4-BE49-F238E27FC236}">
                  <a16:creationId xmlns:a16="http://schemas.microsoft.com/office/drawing/2014/main" id="{8228E16A-FBAB-F836-D2E1-4A53CB4265B7}"/>
                </a:ext>
              </a:extLst>
            </p:cNvPr>
            <p:cNvSpPr txBox="1"/>
            <p:nvPr/>
          </p:nvSpPr>
          <p:spPr>
            <a:xfrm>
              <a:off x="6602689" y="4181661"/>
              <a:ext cx="1167652" cy="523220"/>
            </a:xfrm>
            <a:prstGeom prst="rect">
              <a:avLst/>
            </a:prstGeom>
            <a:noFill/>
            <a:ln>
              <a:noFill/>
            </a:ln>
          </p:spPr>
          <p:txBody>
            <a:bodyPr wrap="square" rtlCol="0">
              <a:spAutoFit/>
            </a:bodyPr>
            <a:lstStyle/>
            <a:p>
              <a:pPr algn="ctr"/>
              <a:r>
                <a:rPr lang="en-US" sz="2800" spc="100" dirty="0">
                  <a:solidFill>
                    <a:srgbClr val="CAFFFF"/>
                  </a:solidFill>
                  <a:effectLst>
                    <a:outerShdw blurRad="50800" dist="38100" dir="5400000" algn="t" rotWithShape="0">
                      <a:prstClr val="black">
                        <a:alpha val="40000"/>
                      </a:prstClr>
                    </a:outerShdw>
                  </a:effectLst>
                  <a:latin typeface="Hardwick WF" pitchFamily="2" charset="0"/>
                </a:rPr>
                <a:t>$</a:t>
              </a:r>
            </a:p>
          </p:txBody>
        </p:sp>
      </p:grpSp>
      <p:sp>
        <p:nvSpPr>
          <p:cNvPr id="274" name="TextBox 273">
            <a:extLst>
              <a:ext uri="{FF2B5EF4-FFF2-40B4-BE49-F238E27FC236}">
                <a16:creationId xmlns:a16="http://schemas.microsoft.com/office/drawing/2014/main" id="{A7224E3F-0C8E-5562-5F32-AF77F622026F}"/>
              </a:ext>
            </a:extLst>
          </p:cNvPr>
          <p:cNvSpPr txBox="1"/>
          <p:nvPr/>
        </p:nvSpPr>
        <p:spPr>
          <a:xfrm>
            <a:off x="6904163" y="4177590"/>
            <a:ext cx="4899688" cy="929742"/>
          </a:xfrm>
          <a:prstGeom prst="rect">
            <a:avLst/>
          </a:prstGeom>
          <a:noFill/>
        </p:spPr>
        <p:txBody>
          <a:bodyPr wrap="square">
            <a:spAutoFit/>
          </a:bodyPr>
          <a:lstStyle/>
          <a:p>
            <a:pPr>
              <a:lnSpc>
                <a:spcPts val="2220"/>
              </a:lnSpc>
            </a:pPr>
            <a:r>
              <a:rPr lang="en-US" sz="1600" spc="40" dirty="0">
                <a:solidFill>
                  <a:schemeClr val="tx1">
                    <a:lumMod val="85000"/>
                    <a:lumOff val="15000"/>
                  </a:schemeClr>
                </a:solidFill>
                <a:latin typeface="Avenir Next" panose="020B0503020202020204" pitchFamily="34" charset="0"/>
              </a:rPr>
              <a:t>Examine your university's endowment </a:t>
            </a:r>
          </a:p>
          <a:p>
            <a:pPr>
              <a:lnSpc>
                <a:spcPts val="2220"/>
              </a:lnSpc>
            </a:pPr>
            <a:r>
              <a:rPr lang="en-US" sz="1600" spc="40" dirty="0">
                <a:solidFill>
                  <a:schemeClr val="tx1">
                    <a:lumMod val="85000"/>
                    <a:lumOff val="15000"/>
                  </a:schemeClr>
                </a:solidFill>
                <a:latin typeface="Avenir Next" panose="020B0503020202020204" pitchFamily="34" charset="0"/>
              </a:rPr>
              <a:t>and speak out against investments in exploitative companies.</a:t>
            </a:r>
          </a:p>
        </p:txBody>
      </p:sp>
      <p:pic>
        <p:nvPicPr>
          <p:cNvPr id="279" name="Graphic 278" descr="Checkmark with solid fill">
            <a:extLst>
              <a:ext uri="{FF2B5EF4-FFF2-40B4-BE49-F238E27FC236}">
                <a16:creationId xmlns:a16="http://schemas.microsoft.com/office/drawing/2014/main" id="{E53D170C-4B5B-2E20-E652-2DDB8DC20AE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17749" y="5406139"/>
            <a:ext cx="798629" cy="798629"/>
          </a:xfrm>
          <a:prstGeom prst="rect">
            <a:avLst/>
          </a:prstGeom>
        </p:spPr>
      </p:pic>
      <p:sp>
        <p:nvSpPr>
          <p:cNvPr id="280" name="TextBox 279">
            <a:extLst>
              <a:ext uri="{FF2B5EF4-FFF2-40B4-BE49-F238E27FC236}">
                <a16:creationId xmlns:a16="http://schemas.microsoft.com/office/drawing/2014/main" id="{7A3CAFB9-CD53-7BAE-CE4F-E6A1C846ED95}"/>
              </a:ext>
            </a:extLst>
          </p:cNvPr>
          <p:cNvSpPr txBox="1"/>
          <p:nvPr/>
        </p:nvSpPr>
        <p:spPr>
          <a:xfrm>
            <a:off x="7850212" y="5504554"/>
            <a:ext cx="4462269" cy="647613"/>
          </a:xfrm>
          <a:prstGeom prst="rect">
            <a:avLst/>
          </a:prstGeom>
          <a:noFill/>
        </p:spPr>
        <p:txBody>
          <a:bodyPr wrap="square">
            <a:spAutoFit/>
          </a:bodyPr>
          <a:lstStyle/>
          <a:p>
            <a:pPr>
              <a:lnSpc>
                <a:spcPts val="2220"/>
              </a:lnSpc>
            </a:pPr>
            <a:r>
              <a:rPr lang="en-US" sz="1600" spc="40" dirty="0">
                <a:solidFill>
                  <a:schemeClr val="tx1">
                    <a:lumMod val="85000"/>
                    <a:lumOff val="15000"/>
                  </a:schemeClr>
                </a:solidFill>
                <a:latin typeface="Avenir Next" panose="020B0503020202020204" pitchFamily="34" charset="0"/>
              </a:rPr>
              <a:t>Vote for representatives who stand </a:t>
            </a:r>
          </a:p>
          <a:p>
            <a:pPr>
              <a:lnSpc>
                <a:spcPts val="2220"/>
              </a:lnSpc>
            </a:pPr>
            <a:r>
              <a:rPr lang="en-US" sz="1600" spc="40" dirty="0">
                <a:solidFill>
                  <a:schemeClr val="tx1">
                    <a:lumMod val="85000"/>
                    <a:lumOff val="15000"/>
                  </a:schemeClr>
                </a:solidFill>
                <a:latin typeface="Avenir Next" panose="020B0503020202020204" pitchFamily="34" charset="0"/>
              </a:rPr>
              <a:t>for labor rights.</a:t>
            </a:r>
          </a:p>
        </p:txBody>
      </p:sp>
      <p:pic>
        <p:nvPicPr>
          <p:cNvPr id="5" name="Graphic 4" descr="Group of men with solid fill">
            <a:extLst>
              <a:ext uri="{FF2B5EF4-FFF2-40B4-BE49-F238E27FC236}">
                <a16:creationId xmlns:a16="http://schemas.microsoft.com/office/drawing/2014/main" id="{55A61BE1-2D8C-AACA-29F8-C461EECCE43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4855" y="5083332"/>
            <a:ext cx="785650" cy="785650"/>
          </a:xfrm>
          <a:prstGeom prst="rect">
            <a:avLst/>
          </a:prstGeom>
        </p:spPr>
      </p:pic>
      <p:sp>
        <p:nvSpPr>
          <p:cNvPr id="3" name="TextBox 2">
            <a:extLst>
              <a:ext uri="{FF2B5EF4-FFF2-40B4-BE49-F238E27FC236}">
                <a16:creationId xmlns:a16="http://schemas.microsoft.com/office/drawing/2014/main" id="{76893222-A451-A310-1779-071243A8E7EB}"/>
              </a:ext>
            </a:extLst>
          </p:cNvPr>
          <p:cNvSpPr txBox="1"/>
          <p:nvPr/>
        </p:nvSpPr>
        <p:spPr>
          <a:xfrm>
            <a:off x="4723454" y="2913308"/>
            <a:ext cx="1514020" cy="276999"/>
          </a:xfrm>
          <a:prstGeom prst="rect">
            <a:avLst/>
          </a:prstGeom>
          <a:noFill/>
        </p:spPr>
        <p:txBody>
          <a:bodyPr wrap="square" rtlCol="0">
            <a:spAutoFit/>
          </a:bodyPr>
          <a:lstStyle/>
          <a:p>
            <a:r>
              <a:rPr lang="en-US" sz="1200" i="1" dirty="0">
                <a:solidFill>
                  <a:srgbClr val="C1C4B1"/>
                </a:solidFill>
                <a:latin typeface="Avenir Next Condensed" panose="020B0506020202020204" pitchFamily="34" charset="0"/>
              </a:rPr>
              <a:t>Page 139</a:t>
            </a:r>
          </a:p>
        </p:txBody>
      </p:sp>
      <p:sp>
        <p:nvSpPr>
          <p:cNvPr id="6" name="TextBox 5">
            <a:extLst>
              <a:ext uri="{FF2B5EF4-FFF2-40B4-BE49-F238E27FC236}">
                <a16:creationId xmlns:a16="http://schemas.microsoft.com/office/drawing/2014/main" id="{8BFEF7BB-8EF7-BF10-093E-3C199374E4A0}"/>
              </a:ext>
            </a:extLst>
          </p:cNvPr>
          <p:cNvSpPr txBox="1"/>
          <p:nvPr/>
        </p:nvSpPr>
        <p:spPr>
          <a:xfrm>
            <a:off x="5150543" y="4308225"/>
            <a:ext cx="1455441" cy="276999"/>
          </a:xfrm>
          <a:prstGeom prst="rect">
            <a:avLst/>
          </a:prstGeom>
          <a:noFill/>
        </p:spPr>
        <p:txBody>
          <a:bodyPr wrap="square" rtlCol="0">
            <a:spAutoFit/>
          </a:bodyPr>
          <a:lstStyle/>
          <a:p>
            <a:r>
              <a:rPr lang="en-US" sz="1200" i="1" dirty="0">
                <a:solidFill>
                  <a:srgbClr val="C1C4B1"/>
                </a:solidFill>
                <a:latin typeface="Avenir Next Condensed" panose="020B0506020202020204" pitchFamily="34" charset="0"/>
              </a:rPr>
              <a:t>Page 140</a:t>
            </a:r>
          </a:p>
        </p:txBody>
      </p:sp>
      <p:sp>
        <p:nvSpPr>
          <p:cNvPr id="7" name="TextBox 6">
            <a:extLst>
              <a:ext uri="{FF2B5EF4-FFF2-40B4-BE49-F238E27FC236}">
                <a16:creationId xmlns:a16="http://schemas.microsoft.com/office/drawing/2014/main" id="{4C129871-BEEE-E686-1C69-E1119D8BD85D}"/>
              </a:ext>
            </a:extLst>
          </p:cNvPr>
          <p:cNvSpPr txBox="1"/>
          <p:nvPr/>
        </p:nvSpPr>
        <p:spPr>
          <a:xfrm>
            <a:off x="10010320" y="6637640"/>
            <a:ext cx="3213106" cy="246221"/>
          </a:xfrm>
          <a:prstGeom prst="rect">
            <a:avLst/>
          </a:prstGeom>
          <a:noFill/>
        </p:spPr>
        <p:txBody>
          <a:bodyPr wrap="square" rtlCol="0">
            <a:spAutoFit/>
          </a:bodyPr>
          <a:lstStyle/>
          <a:p>
            <a:r>
              <a:rPr lang="en-US" sz="1000" b="0" i="0" dirty="0">
                <a:solidFill>
                  <a:srgbClr val="C8D4C6"/>
                </a:solidFill>
                <a:effectLst/>
                <a:latin typeface="Roboto" panose="02000000000000000000" pitchFamily="2" charset="0"/>
              </a:rPr>
              <a:t>©</a:t>
            </a:r>
            <a:r>
              <a:rPr lang="en-US" sz="1000" b="0" i="1" dirty="0">
                <a:solidFill>
                  <a:srgbClr val="C8D4C6"/>
                </a:solidFill>
                <a:effectLst/>
                <a:latin typeface="Avenir Next Condensed" panose="020B0506020202020204" pitchFamily="34" charset="0"/>
              </a:rPr>
              <a:t> </a:t>
            </a:r>
            <a:r>
              <a:rPr lang="en-US" sz="1000" b="0" dirty="0">
                <a:solidFill>
                  <a:srgbClr val="C8D4C6"/>
                </a:solidFill>
                <a:effectLst/>
                <a:latin typeface="Avenir Next Condensed" panose="020B0506020202020204" pitchFamily="34" charset="0"/>
              </a:rPr>
              <a:t>Matthe</a:t>
            </a:r>
            <a:r>
              <a:rPr lang="en-US" sz="1000" dirty="0">
                <a:solidFill>
                  <a:srgbClr val="C8D4C6"/>
                </a:solidFill>
                <a:latin typeface="Avenir Next Condensed" panose="020B0506020202020204" pitchFamily="34" charset="0"/>
              </a:rPr>
              <a:t>w Desmond, </a:t>
            </a:r>
            <a:r>
              <a:rPr lang="en-US" sz="1000" i="1" dirty="0">
                <a:solidFill>
                  <a:srgbClr val="C8D4C6"/>
                </a:solidFill>
                <a:latin typeface="Avenir Next Condensed" panose="020B0506020202020204" pitchFamily="34" charset="0"/>
              </a:rPr>
              <a:t>Poverty, by America</a:t>
            </a:r>
          </a:p>
        </p:txBody>
      </p:sp>
    </p:spTree>
    <p:extLst>
      <p:ext uri="{BB962C8B-B14F-4D97-AF65-F5344CB8AC3E}">
        <p14:creationId xmlns:p14="http://schemas.microsoft.com/office/powerpoint/2010/main" val="2434823793"/>
      </p:ext>
    </p:extLst>
  </p:cSld>
  <p:clrMapOvr>
    <a:masterClrMapping/>
  </p:clrMapOvr>
  <p:transition spd="med">
    <p:fade thruBlk="1"/>
  </p:transition>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7F9E3"/>
        </a:solidFill>
        <a:effectLst/>
      </p:bgPr>
    </p:bg>
    <p:spTree>
      <p:nvGrpSpPr>
        <p:cNvPr id="1" name=""/>
        <p:cNvGrpSpPr/>
        <p:nvPr/>
      </p:nvGrpSpPr>
      <p:grpSpPr>
        <a:xfrm>
          <a:off x="0" y="0"/>
          <a:ext cx="0" cy="0"/>
          <a:chOff x="0" y="0"/>
          <a:chExt cx="0" cy="0"/>
        </a:xfrm>
      </p:grpSpPr>
      <p:sp>
        <p:nvSpPr>
          <p:cNvPr id="51" name="Rounded Rectangle 50">
            <a:extLst>
              <a:ext uri="{FF2B5EF4-FFF2-40B4-BE49-F238E27FC236}">
                <a16:creationId xmlns:a16="http://schemas.microsoft.com/office/drawing/2014/main" id="{93C29B77-2191-137A-98EB-756B163EC617}"/>
              </a:ext>
            </a:extLst>
          </p:cNvPr>
          <p:cNvSpPr/>
          <p:nvPr/>
        </p:nvSpPr>
        <p:spPr>
          <a:xfrm>
            <a:off x="250510" y="1598190"/>
            <a:ext cx="11720665" cy="5039675"/>
          </a:xfrm>
          <a:prstGeom prst="roundRect">
            <a:avLst>
              <a:gd name="adj" fmla="val 613"/>
            </a:avLst>
          </a:prstGeom>
          <a:solidFill>
            <a:srgbClr val="E5EAD6"/>
          </a:solidFill>
          <a:ln w="28575" cmpd="sng">
            <a:solidFill>
              <a:srgbClr val="DFE3D0"/>
            </a:solidFill>
          </a:ln>
          <a:effectLst>
            <a:outerShdw blurRad="50800" dist="38100" dir="2700000" sx="96034" sy="96034" algn="tl"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ounded Rectangle 49">
            <a:extLst>
              <a:ext uri="{FF2B5EF4-FFF2-40B4-BE49-F238E27FC236}">
                <a16:creationId xmlns:a16="http://schemas.microsoft.com/office/drawing/2014/main" id="{56F13911-BECF-BD0B-8725-12FA48DE3C59}"/>
              </a:ext>
            </a:extLst>
          </p:cNvPr>
          <p:cNvSpPr/>
          <p:nvPr/>
        </p:nvSpPr>
        <p:spPr>
          <a:xfrm>
            <a:off x="762251" y="230712"/>
            <a:ext cx="10543324" cy="733111"/>
          </a:xfrm>
          <a:prstGeom prst="roundRect">
            <a:avLst>
              <a:gd name="adj" fmla="val 5399"/>
            </a:avLst>
          </a:prstGeom>
          <a:solidFill>
            <a:srgbClr val="E5EAD6"/>
          </a:solidFill>
          <a:ln w="28575">
            <a:solidFill>
              <a:srgbClr val="DFE3D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162D2F81-45EC-4F42-1EDD-0D69E1EE28DA}"/>
              </a:ext>
            </a:extLst>
          </p:cNvPr>
          <p:cNvSpPr txBox="1"/>
          <p:nvPr/>
        </p:nvSpPr>
        <p:spPr>
          <a:xfrm>
            <a:off x="402250" y="337537"/>
            <a:ext cx="11263325" cy="584775"/>
          </a:xfrm>
          <a:prstGeom prst="rect">
            <a:avLst/>
          </a:prstGeom>
          <a:noFill/>
        </p:spPr>
        <p:txBody>
          <a:bodyPr wrap="square" rtlCol="0">
            <a:spAutoFit/>
          </a:bodyPr>
          <a:lstStyle/>
          <a:p>
            <a:pPr algn="ctr"/>
            <a:r>
              <a:rPr lang="en-US" sz="3200" spc="40">
                <a:solidFill>
                  <a:schemeClr val="tx1">
                    <a:lumMod val="85000"/>
                    <a:lumOff val="15000"/>
                  </a:schemeClr>
                </a:solidFill>
                <a:latin typeface="Hardwick WF" pitchFamily="2" charset="0"/>
              </a:rPr>
              <a:t>WHAT CAN WE DO TO FIGHT WORKER EXPLOITATION?</a:t>
            </a:r>
            <a:endParaRPr lang="en-US" sz="3200" spc="40" dirty="0">
              <a:solidFill>
                <a:schemeClr val="tx1">
                  <a:lumMod val="85000"/>
                  <a:lumOff val="15000"/>
                </a:schemeClr>
              </a:solidFill>
              <a:latin typeface="Hardwick WF" pitchFamily="2" charset="0"/>
            </a:endParaRPr>
          </a:p>
        </p:txBody>
      </p:sp>
      <p:sp>
        <p:nvSpPr>
          <p:cNvPr id="222" name="Rounded Rectangle 221">
            <a:extLst>
              <a:ext uri="{FF2B5EF4-FFF2-40B4-BE49-F238E27FC236}">
                <a16:creationId xmlns:a16="http://schemas.microsoft.com/office/drawing/2014/main" id="{F604A0C5-84D1-70FC-EE15-872A11EDEFE9}"/>
              </a:ext>
            </a:extLst>
          </p:cNvPr>
          <p:cNvSpPr/>
          <p:nvPr/>
        </p:nvSpPr>
        <p:spPr>
          <a:xfrm>
            <a:off x="1181624" y="1320352"/>
            <a:ext cx="9672644" cy="570576"/>
          </a:xfrm>
          <a:prstGeom prst="roundRect">
            <a:avLst/>
          </a:prstGeom>
          <a:solidFill>
            <a:schemeClr val="bg1"/>
          </a:solidFill>
          <a:ln>
            <a:solidFill>
              <a:srgbClr val="8E8B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1" name="TextBox 220">
            <a:extLst>
              <a:ext uri="{FF2B5EF4-FFF2-40B4-BE49-F238E27FC236}">
                <a16:creationId xmlns:a16="http://schemas.microsoft.com/office/drawing/2014/main" id="{2DECF6B8-5BE5-08B5-BC3D-234BC57885EF}"/>
              </a:ext>
            </a:extLst>
          </p:cNvPr>
          <p:cNvSpPr txBox="1"/>
          <p:nvPr/>
        </p:nvSpPr>
        <p:spPr>
          <a:xfrm>
            <a:off x="611937" y="1384080"/>
            <a:ext cx="10843951" cy="461665"/>
          </a:xfrm>
          <a:prstGeom prst="rect">
            <a:avLst/>
          </a:prstGeom>
          <a:noFill/>
          <a:ln>
            <a:noFill/>
          </a:ln>
        </p:spPr>
        <p:txBody>
          <a:bodyPr wrap="square" rtlCol="0">
            <a:spAutoFit/>
          </a:bodyPr>
          <a:lstStyle/>
          <a:p>
            <a:pPr algn="ctr"/>
            <a:r>
              <a:rPr lang="en-US" sz="2400" spc="100">
                <a:solidFill>
                  <a:schemeClr val="bg2">
                    <a:lumMod val="25000"/>
                  </a:schemeClr>
                </a:solidFill>
                <a:latin typeface="Hardwick WF" pitchFamily="2" charset="0"/>
              </a:rPr>
              <a:t>SECTORAL BARGAINING: </a:t>
            </a:r>
            <a:r>
              <a:rPr lang="en-US" sz="2000" i="1" spc="100">
                <a:solidFill>
                  <a:schemeClr val="bg2">
                    <a:lumMod val="25000"/>
                  </a:schemeClr>
                </a:solidFill>
                <a:latin typeface="Avenir Next" panose="020B0503020202020204" pitchFamily="34" charset="0"/>
              </a:rPr>
              <a:t>Uniting </a:t>
            </a:r>
            <a:r>
              <a:rPr lang="en-US" sz="2000" i="1" spc="100" dirty="0">
                <a:solidFill>
                  <a:schemeClr val="bg2">
                    <a:lumMod val="25000"/>
                  </a:schemeClr>
                </a:solidFill>
                <a:latin typeface="Avenir Next" panose="020B0503020202020204" pitchFamily="34" charset="0"/>
              </a:rPr>
              <a:t>Industries for Fair Wages</a:t>
            </a:r>
          </a:p>
        </p:txBody>
      </p:sp>
      <p:pic>
        <p:nvPicPr>
          <p:cNvPr id="17" name="Graphic 16" descr="Meeting with solid fill">
            <a:extLst>
              <a:ext uri="{FF2B5EF4-FFF2-40B4-BE49-F238E27FC236}">
                <a16:creationId xmlns:a16="http://schemas.microsoft.com/office/drawing/2014/main" id="{5ACA969B-AD25-F07B-D55E-50E2EBB439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83644" y="2349624"/>
            <a:ext cx="1708129" cy="1708129"/>
          </a:xfrm>
          <a:prstGeom prst="rect">
            <a:avLst/>
          </a:prstGeom>
        </p:spPr>
      </p:pic>
      <p:pic>
        <p:nvPicPr>
          <p:cNvPr id="28" name="Graphic 27" descr="Handshake with solid fill">
            <a:extLst>
              <a:ext uri="{FF2B5EF4-FFF2-40B4-BE49-F238E27FC236}">
                <a16:creationId xmlns:a16="http://schemas.microsoft.com/office/drawing/2014/main" id="{1D50669B-D16E-27DF-3BAA-61E323236AC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89596" y="2349624"/>
            <a:ext cx="1851681" cy="1851681"/>
          </a:xfrm>
          <a:prstGeom prst="rect">
            <a:avLst/>
          </a:prstGeom>
        </p:spPr>
      </p:pic>
      <p:pic>
        <p:nvPicPr>
          <p:cNvPr id="30" name="Graphic 29" descr="Gears with solid fill">
            <a:extLst>
              <a:ext uri="{FF2B5EF4-FFF2-40B4-BE49-F238E27FC236}">
                <a16:creationId xmlns:a16="http://schemas.microsoft.com/office/drawing/2014/main" id="{EA527364-B4A3-6E0F-701F-574983A02AC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39100" y="2314988"/>
            <a:ext cx="1686215" cy="1686215"/>
          </a:xfrm>
          <a:prstGeom prst="rect">
            <a:avLst/>
          </a:prstGeom>
        </p:spPr>
      </p:pic>
      <p:pic>
        <p:nvPicPr>
          <p:cNvPr id="32" name="Graphic 31" descr="Group success with solid fill">
            <a:extLst>
              <a:ext uri="{FF2B5EF4-FFF2-40B4-BE49-F238E27FC236}">
                <a16:creationId xmlns:a16="http://schemas.microsoft.com/office/drawing/2014/main" id="{94B3BF26-D85C-5077-86BE-9728A3E9471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7692" y="2448193"/>
            <a:ext cx="1708129" cy="1708129"/>
          </a:xfrm>
          <a:prstGeom prst="rect">
            <a:avLst/>
          </a:prstGeom>
        </p:spPr>
      </p:pic>
      <p:sp>
        <p:nvSpPr>
          <p:cNvPr id="3" name="TextBox 2">
            <a:extLst>
              <a:ext uri="{FF2B5EF4-FFF2-40B4-BE49-F238E27FC236}">
                <a16:creationId xmlns:a16="http://schemas.microsoft.com/office/drawing/2014/main" id="{6C5A2911-A09D-E789-2011-DD048E09409E}"/>
              </a:ext>
            </a:extLst>
          </p:cNvPr>
          <p:cNvSpPr txBox="1"/>
          <p:nvPr/>
        </p:nvSpPr>
        <p:spPr>
          <a:xfrm>
            <a:off x="477681" y="4054175"/>
            <a:ext cx="2870842" cy="929742"/>
          </a:xfrm>
          <a:prstGeom prst="rect">
            <a:avLst/>
          </a:prstGeom>
          <a:noFill/>
        </p:spPr>
        <p:txBody>
          <a:bodyPr wrap="square">
            <a:spAutoFit/>
          </a:bodyPr>
          <a:lstStyle/>
          <a:p>
            <a:pPr>
              <a:lnSpc>
                <a:spcPts val="2220"/>
              </a:lnSpc>
            </a:pPr>
            <a:r>
              <a:rPr lang="en-US" sz="1600" spc="40" dirty="0">
                <a:solidFill>
                  <a:schemeClr val="tx1">
                    <a:lumMod val="85000"/>
                    <a:lumOff val="15000"/>
                  </a:schemeClr>
                </a:solidFill>
                <a:latin typeface="Avenir Next" panose="020B0503020202020204" pitchFamily="34" charset="0"/>
              </a:rPr>
              <a:t>Workers across an </a:t>
            </a:r>
          </a:p>
          <a:p>
            <a:pPr>
              <a:lnSpc>
                <a:spcPts val="2220"/>
              </a:lnSpc>
            </a:pPr>
            <a:r>
              <a:rPr lang="en-US" sz="1600" spc="40" dirty="0">
                <a:solidFill>
                  <a:schemeClr val="tx1">
                    <a:lumMod val="85000"/>
                    <a:lumOff val="15000"/>
                  </a:schemeClr>
                </a:solidFill>
                <a:latin typeface="Avenir Next" panose="020B0503020202020204" pitchFamily="34" charset="0"/>
              </a:rPr>
              <a:t>industry </a:t>
            </a:r>
            <a:r>
              <a:rPr lang="en-US" sz="1600" b="1" spc="40" dirty="0">
                <a:solidFill>
                  <a:srgbClr val="6F8D8F"/>
                </a:solidFill>
                <a:latin typeface="Avenir Next" panose="020B0503020202020204" pitchFamily="34" charset="0"/>
              </a:rPr>
              <a:t>elect</a:t>
            </a:r>
            <a:r>
              <a:rPr lang="en-US" sz="1600" spc="40" dirty="0">
                <a:solidFill>
                  <a:schemeClr val="tx1">
                    <a:lumMod val="85000"/>
                    <a:lumOff val="15000"/>
                  </a:schemeClr>
                </a:solidFill>
                <a:latin typeface="Avenir Next" panose="020B0503020202020204" pitchFamily="34" charset="0"/>
              </a:rPr>
              <a:t> representatives</a:t>
            </a:r>
          </a:p>
        </p:txBody>
      </p:sp>
      <p:sp>
        <p:nvSpPr>
          <p:cNvPr id="4" name="Right Arrow 3">
            <a:extLst>
              <a:ext uri="{FF2B5EF4-FFF2-40B4-BE49-F238E27FC236}">
                <a16:creationId xmlns:a16="http://schemas.microsoft.com/office/drawing/2014/main" id="{5741D4E2-D085-C12C-E798-8086C6CA40CC}"/>
              </a:ext>
            </a:extLst>
          </p:cNvPr>
          <p:cNvSpPr/>
          <p:nvPr/>
        </p:nvSpPr>
        <p:spPr>
          <a:xfrm>
            <a:off x="2487196" y="3275464"/>
            <a:ext cx="707136" cy="143552"/>
          </a:xfrm>
          <a:prstGeom prst="rightArrow">
            <a:avLst>
              <a:gd name="adj1" fmla="val 29671"/>
              <a:gd name="adj2" fmla="val 138094"/>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ight Arrow 4">
            <a:extLst>
              <a:ext uri="{FF2B5EF4-FFF2-40B4-BE49-F238E27FC236}">
                <a16:creationId xmlns:a16="http://schemas.microsoft.com/office/drawing/2014/main" id="{9A5E178F-7E58-AEC1-9F1D-CD7F02BAE434}"/>
              </a:ext>
            </a:extLst>
          </p:cNvPr>
          <p:cNvSpPr/>
          <p:nvPr/>
        </p:nvSpPr>
        <p:spPr>
          <a:xfrm>
            <a:off x="5637116" y="3205086"/>
            <a:ext cx="707136" cy="143552"/>
          </a:xfrm>
          <a:prstGeom prst="rightArrow">
            <a:avLst>
              <a:gd name="adj1" fmla="val 29671"/>
              <a:gd name="adj2" fmla="val 138094"/>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ight Arrow 5">
            <a:extLst>
              <a:ext uri="{FF2B5EF4-FFF2-40B4-BE49-F238E27FC236}">
                <a16:creationId xmlns:a16="http://schemas.microsoft.com/office/drawing/2014/main" id="{06D3092B-C095-5A94-4FEA-6909ED8DC03D}"/>
              </a:ext>
            </a:extLst>
          </p:cNvPr>
          <p:cNvSpPr/>
          <p:nvPr/>
        </p:nvSpPr>
        <p:spPr>
          <a:xfrm>
            <a:off x="8948937" y="3217965"/>
            <a:ext cx="707136" cy="143552"/>
          </a:xfrm>
          <a:prstGeom prst="rightArrow">
            <a:avLst>
              <a:gd name="adj1" fmla="val 29671"/>
              <a:gd name="adj2" fmla="val 138094"/>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723995D-234A-C5A9-4511-41FE849F3FB1}"/>
              </a:ext>
            </a:extLst>
          </p:cNvPr>
          <p:cNvSpPr txBox="1"/>
          <p:nvPr/>
        </p:nvSpPr>
        <p:spPr>
          <a:xfrm>
            <a:off x="3483421" y="4001203"/>
            <a:ext cx="3171010" cy="929742"/>
          </a:xfrm>
          <a:prstGeom prst="rect">
            <a:avLst/>
          </a:prstGeom>
          <a:noFill/>
        </p:spPr>
        <p:txBody>
          <a:bodyPr wrap="square">
            <a:spAutoFit/>
          </a:bodyPr>
          <a:lstStyle/>
          <a:p>
            <a:pPr>
              <a:lnSpc>
                <a:spcPts val="2220"/>
              </a:lnSpc>
            </a:pPr>
            <a:r>
              <a:rPr lang="en-US" sz="1600" spc="40" dirty="0">
                <a:solidFill>
                  <a:schemeClr val="tx1">
                    <a:lumMod val="85000"/>
                    <a:lumOff val="15000"/>
                  </a:schemeClr>
                </a:solidFill>
                <a:latin typeface="Avenir Next" panose="020B0503020202020204" pitchFamily="34" charset="0"/>
              </a:rPr>
              <a:t>Reps </a:t>
            </a:r>
            <a:r>
              <a:rPr lang="en-US" sz="1600" b="1" spc="40" dirty="0">
                <a:solidFill>
                  <a:schemeClr val="accent6">
                    <a:lumMod val="75000"/>
                  </a:schemeClr>
                </a:solidFill>
                <a:latin typeface="Avenir Next" panose="020B0503020202020204" pitchFamily="34" charset="0"/>
              </a:rPr>
              <a:t>negotiate</a:t>
            </a:r>
            <a:r>
              <a:rPr lang="en-US" sz="1600" spc="40" dirty="0">
                <a:solidFill>
                  <a:schemeClr val="tx1">
                    <a:lumMod val="85000"/>
                    <a:lumOff val="15000"/>
                  </a:schemeClr>
                </a:solidFill>
                <a:latin typeface="Avenir Next" panose="020B0503020202020204" pitchFamily="34" charset="0"/>
              </a:rPr>
              <a:t> with employers and </a:t>
            </a:r>
          </a:p>
          <a:p>
            <a:pPr>
              <a:lnSpc>
                <a:spcPts val="2220"/>
              </a:lnSpc>
            </a:pPr>
            <a:r>
              <a:rPr lang="en-US" sz="1600" spc="40" dirty="0">
                <a:solidFill>
                  <a:schemeClr val="tx1">
                    <a:lumMod val="85000"/>
                    <a:lumOff val="15000"/>
                  </a:schemeClr>
                </a:solidFill>
                <a:latin typeface="Avenir Next" panose="020B0503020202020204" pitchFamily="34" charset="0"/>
              </a:rPr>
              <a:t>government</a:t>
            </a:r>
          </a:p>
        </p:txBody>
      </p:sp>
      <p:sp>
        <p:nvSpPr>
          <p:cNvPr id="8" name="TextBox 7">
            <a:extLst>
              <a:ext uri="{FF2B5EF4-FFF2-40B4-BE49-F238E27FC236}">
                <a16:creationId xmlns:a16="http://schemas.microsoft.com/office/drawing/2014/main" id="{0D754DDD-74D1-8F69-8D94-5AE53894055D}"/>
              </a:ext>
            </a:extLst>
          </p:cNvPr>
          <p:cNvSpPr txBox="1"/>
          <p:nvPr/>
        </p:nvSpPr>
        <p:spPr>
          <a:xfrm>
            <a:off x="6516569" y="4046186"/>
            <a:ext cx="3171010" cy="929742"/>
          </a:xfrm>
          <a:prstGeom prst="rect">
            <a:avLst/>
          </a:prstGeom>
          <a:noFill/>
        </p:spPr>
        <p:txBody>
          <a:bodyPr wrap="square">
            <a:spAutoFit/>
          </a:bodyPr>
          <a:lstStyle/>
          <a:p>
            <a:pPr>
              <a:lnSpc>
                <a:spcPts val="2220"/>
              </a:lnSpc>
            </a:pPr>
            <a:r>
              <a:rPr lang="en-US" sz="1600" spc="40" dirty="0">
                <a:solidFill>
                  <a:schemeClr val="tx1">
                    <a:lumMod val="85000"/>
                    <a:lumOff val="15000"/>
                  </a:schemeClr>
                </a:solidFill>
                <a:latin typeface="Avenir Next" panose="020B0503020202020204" pitchFamily="34" charset="0"/>
              </a:rPr>
              <a:t>Parties </a:t>
            </a:r>
            <a:r>
              <a:rPr lang="en-US" sz="1600" b="1" spc="40" dirty="0">
                <a:solidFill>
                  <a:schemeClr val="accent4">
                    <a:lumMod val="75000"/>
                  </a:schemeClr>
                </a:solidFill>
                <a:latin typeface="Avenir Next" panose="020B0503020202020204" pitchFamily="34" charset="0"/>
              </a:rPr>
              <a:t>agree</a:t>
            </a:r>
            <a:r>
              <a:rPr lang="en-US" sz="1600" spc="40" dirty="0">
                <a:solidFill>
                  <a:schemeClr val="tx1">
                    <a:lumMod val="85000"/>
                    <a:lumOff val="15000"/>
                  </a:schemeClr>
                </a:solidFill>
                <a:latin typeface="Avenir Next" panose="020B0503020202020204" pitchFamily="34" charset="0"/>
              </a:rPr>
              <a:t> on </a:t>
            </a:r>
          </a:p>
          <a:p>
            <a:pPr>
              <a:lnSpc>
                <a:spcPts val="2220"/>
              </a:lnSpc>
            </a:pPr>
            <a:r>
              <a:rPr lang="en-US" sz="1600" spc="40" dirty="0">
                <a:solidFill>
                  <a:schemeClr val="tx1">
                    <a:lumMod val="85000"/>
                    <a:lumOff val="15000"/>
                  </a:schemeClr>
                </a:solidFill>
                <a:latin typeface="Avenir Next" panose="020B0503020202020204" pitchFamily="34" charset="0"/>
              </a:rPr>
              <a:t>wages, hours, and </a:t>
            </a:r>
          </a:p>
          <a:p>
            <a:pPr>
              <a:lnSpc>
                <a:spcPts val="2220"/>
              </a:lnSpc>
            </a:pPr>
            <a:r>
              <a:rPr lang="en-US" sz="1600" spc="40" dirty="0">
                <a:solidFill>
                  <a:schemeClr val="tx1">
                    <a:lumMod val="85000"/>
                    <a:lumOff val="15000"/>
                  </a:schemeClr>
                </a:solidFill>
                <a:latin typeface="Avenir Next" panose="020B0503020202020204" pitchFamily="34" charset="0"/>
              </a:rPr>
              <a:t>benefits</a:t>
            </a:r>
          </a:p>
        </p:txBody>
      </p:sp>
      <p:sp>
        <p:nvSpPr>
          <p:cNvPr id="9" name="TextBox 8">
            <a:extLst>
              <a:ext uri="{FF2B5EF4-FFF2-40B4-BE49-F238E27FC236}">
                <a16:creationId xmlns:a16="http://schemas.microsoft.com/office/drawing/2014/main" id="{8CAFCDFD-D3AC-2744-790C-EB4AC72E3094}"/>
              </a:ext>
            </a:extLst>
          </p:cNvPr>
          <p:cNvSpPr txBox="1"/>
          <p:nvPr/>
        </p:nvSpPr>
        <p:spPr>
          <a:xfrm>
            <a:off x="9799516" y="4156322"/>
            <a:ext cx="2486108" cy="647613"/>
          </a:xfrm>
          <a:prstGeom prst="rect">
            <a:avLst/>
          </a:prstGeom>
          <a:noFill/>
        </p:spPr>
        <p:txBody>
          <a:bodyPr wrap="square">
            <a:spAutoFit/>
          </a:bodyPr>
          <a:lstStyle/>
          <a:p>
            <a:pPr>
              <a:lnSpc>
                <a:spcPts val="2220"/>
              </a:lnSpc>
            </a:pPr>
            <a:r>
              <a:rPr lang="en-US" sz="1600" spc="40" dirty="0">
                <a:solidFill>
                  <a:schemeClr val="tx1">
                    <a:lumMod val="85000"/>
                    <a:lumOff val="15000"/>
                  </a:schemeClr>
                </a:solidFill>
                <a:latin typeface="Avenir Next" panose="020B0503020202020204" pitchFamily="34" charset="0"/>
              </a:rPr>
              <a:t>Agreement gets periodic </a:t>
            </a:r>
            <a:r>
              <a:rPr lang="en-US" sz="1600" b="1" spc="40" dirty="0">
                <a:solidFill>
                  <a:srgbClr val="884F74"/>
                </a:solidFill>
                <a:latin typeface="Avenir Next" panose="020B0503020202020204" pitchFamily="34" charset="0"/>
              </a:rPr>
              <a:t>review</a:t>
            </a:r>
          </a:p>
        </p:txBody>
      </p:sp>
      <p:sp>
        <p:nvSpPr>
          <p:cNvPr id="11" name="TextBox 10">
            <a:extLst>
              <a:ext uri="{FF2B5EF4-FFF2-40B4-BE49-F238E27FC236}">
                <a16:creationId xmlns:a16="http://schemas.microsoft.com/office/drawing/2014/main" id="{7AB4966C-9429-7641-27E4-2E45208EFA40}"/>
              </a:ext>
            </a:extLst>
          </p:cNvPr>
          <p:cNvSpPr txBox="1"/>
          <p:nvPr/>
        </p:nvSpPr>
        <p:spPr>
          <a:xfrm>
            <a:off x="477681" y="4916599"/>
            <a:ext cx="2870842" cy="639919"/>
          </a:xfrm>
          <a:prstGeom prst="rect">
            <a:avLst/>
          </a:prstGeom>
          <a:noFill/>
        </p:spPr>
        <p:txBody>
          <a:bodyPr wrap="square">
            <a:spAutoFit/>
          </a:bodyPr>
          <a:lstStyle/>
          <a:p>
            <a:pPr>
              <a:lnSpc>
                <a:spcPts val="2220"/>
              </a:lnSpc>
            </a:pPr>
            <a:r>
              <a:rPr lang="en-US" sz="1400" i="1" spc="40" dirty="0">
                <a:solidFill>
                  <a:schemeClr val="tx1">
                    <a:lumMod val="85000"/>
                    <a:lumOff val="15000"/>
                  </a:schemeClr>
                </a:solidFill>
                <a:latin typeface="Courier New" panose="02070309020205020404" pitchFamily="49" charset="0"/>
                <a:cs typeface="Courier New" panose="02070309020205020404" pitchFamily="49" charset="0"/>
              </a:rPr>
              <a:t>Ensures a </a:t>
            </a:r>
          </a:p>
          <a:p>
            <a:pPr>
              <a:lnSpc>
                <a:spcPts val="2220"/>
              </a:lnSpc>
            </a:pPr>
            <a:r>
              <a:rPr lang="en-US" sz="1400" i="1" spc="40" dirty="0">
                <a:solidFill>
                  <a:schemeClr val="tx1">
                    <a:lumMod val="85000"/>
                    <a:lumOff val="15000"/>
                  </a:schemeClr>
                </a:solidFill>
                <a:latin typeface="Courier New" panose="02070309020205020404" pitchFamily="49" charset="0"/>
                <a:cs typeface="Courier New" panose="02070309020205020404" pitchFamily="49" charset="0"/>
              </a:rPr>
              <a:t>democratic voice</a:t>
            </a:r>
          </a:p>
        </p:txBody>
      </p:sp>
      <p:sp>
        <p:nvSpPr>
          <p:cNvPr id="12" name="TextBox 11">
            <a:extLst>
              <a:ext uri="{FF2B5EF4-FFF2-40B4-BE49-F238E27FC236}">
                <a16:creationId xmlns:a16="http://schemas.microsoft.com/office/drawing/2014/main" id="{90E36924-E00E-26D3-23CB-44C303A40C3D}"/>
              </a:ext>
            </a:extLst>
          </p:cNvPr>
          <p:cNvSpPr txBox="1"/>
          <p:nvPr/>
        </p:nvSpPr>
        <p:spPr>
          <a:xfrm>
            <a:off x="3483422" y="4891694"/>
            <a:ext cx="3096061" cy="922047"/>
          </a:xfrm>
          <a:prstGeom prst="rect">
            <a:avLst/>
          </a:prstGeom>
          <a:noFill/>
        </p:spPr>
        <p:txBody>
          <a:bodyPr wrap="square">
            <a:spAutoFit/>
          </a:bodyPr>
          <a:lstStyle/>
          <a:p>
            <a:pPr>
              <a:lnSpc>
                <a:spcPts val="2220"/>
              </a:lnSpc>
            </a:pPr>
            <a:r>
              <a:rPr lang="en-US" sz="1400" i="1" spc="40" dirty="0">
                <a:solidFill>
                  <a:schemeClr val="tx1">
                    <a:lumMod val="85000"/>
                    <a:lumOff val="15000"/>
                  </a:schemeClr>
                </a:solidFill>
                <a:latin typeface="Courier New" panose="02070309020205020404" pitchFamily="49" charset="0"/>
                <a:cs typeface="Courier New" panose="02070309020205020404" pitchFamily="49" charset="0"/>
              </a:rPr>
              <a:t>Multi-stakeholder </a:t>
            </a:r>
          </a:p>
          <a:p>
            <a:pPr>
              <a:lnSpc>
                <a:spcPts val="2220"/>
              </a:lnSpc>
            </a:pPr>
            <a:r>
              <a:rPr lang="en-US" sz="1400" i="1" spc="40" dirty="0">
                <a:solidFill>
                  <a:schemeClr val="tx1">
                    <a:lumMod val="85000"/>
                    <a:lumOff val="15000"/>
                  </a:schemeClr>
                </a:solidFill>
                <a:latin typeface="Courier New" panose="02070309020205020404" pitchFamily="49" charset="0"/>
                <a:cs typeface="Courier New" panose="02070309020205020404" pitchFamily="49" charset="0"/>
              </a:rPr>
              <a:t>input yields fair, </a:t>
            </a:r>
          </a:p>
          <a:p>
            <a:pPr>
              <a:lnSpc>
                <a:spcPts val="2220"/>
              </a:lnSpc>
            </a:pPr>
            <a:r>
              <a:rPr lang="en-US" sz="1400" i="1" spc="40" dirty="0">
                <a:solidFill>
                  <a:schemeClr val="tx1">
                    <a:lumMod val="85000"/>
                    <a:lumOff val="15000"/>
                  </a:schemeClr>
                </a:solidFill>
                <a:latin typeface="Courier New" panose="02070309020205020404" pitchFamily="49" charset="0"/>
                <a:cs typeface="Courier New" panose="02070309020205020404" pitchFamily="49" charset="0"/>
              </a:rPr>
              <a:t>stable agreements</a:t>
            </a:r>
          </a:p>
        </p:txBody>
      </p:sp>
      <p:sp>
        <p:nvSpPr>
          <p:cNvPr id="13" name="TextBox 12">
            <a:extLst>
              <a:ext uri="{FF2B5EF4-FFF2-40B4-BE49-F238E27FC236}">
                <a16:creationId xmlns:a16="http://schemas.microsoft.com/office/drawing/2014/main" id="{B558A5E3-C6F7-F734-98FB-7F5023BE701E}"/>
              </a:ext>
            </a:extLst>
          </p:cNvPr>
          <p:cNvSpPr txBox="1"/>
          <p:nvPr/>
        </p:nvSpPr>
        <p:spPr>
          <a:xfrm>
            <a:off x="6516571" y="4909420"/>
            <a:ext cx="3343327" cy="922047"/>
          </a:xfrm>
          <a:prstGeom prst="rect">
            <a:avLst/>
          </a:prstGeom>
          <a:noFill/>
        </p:spPr>
        <p:txBody>
          <a:bodyPr wrap="square">
            <a:spAutoFit/>
          </a:bodyPr>
          <a:lstStyle/>
          <a:p>
            <a:pPr>
              <a:lnSpc>
                <a:spcPts val="2220"/>
              </a:lnSpc>
            </a:pPr>
            <a:r>
              <a:rPr lang="en-US" sz="1400" i="1" spc="40" dirty="0">
                <a:solidFill>
                  <a:schemeClr val="tx1">
                    <a:lumMod val="85000"/>
                    <a:lumOff val="15000"/>
                  </a:schemeClr>
                </a:solidFill>
                <a:latin typeface="Courier New" panose="02070309020205020404" pitchFamily="49" charset="0"/>
                <a:cs typeface="Courier New" panose="02070309020205020404" pitchFamily="49" charset="0"/>
              </a:rPr>
              <a:t>Standardizes fair </a:t>
            </a:r>
          </a:p>
          <a:p>
            <a:pPr>
              <a:lnSpc>
                <a:spcPts val="2220"/>
              </a:lnSpc>
            </a:pPr>
            <a:r>
              <a:rPr lang="en-US" sz="1400" i="1" spc="40" dirty="0">
                <a:solidFill>
                  <a:schemeClr val="tx1">
                    <a:lumMod val="85000"/>
                    <a:lumOff val="15000"/>
                  </a:schemeClr>
                </a:solidFill>
                <a:latin typeface="Courier New" panose="02070309020205020404" pitchFamily="49" charset="0"/>
                <a:cs typeface="Courier New" panose="02070309020205020404" pitchFamily="49" charset="0"/>
              </a:rPr>
              <a:t>worker treatment </a:t>
            </a:r>
          </a:p>
          <a:p>
            <a:pPr>
              <a:lnSpc>
                <a:spcPts val="2220"/>
              </a:lnSpc>
            </a:pPr>
            <a:r>
              <a:rPr lang="en-US" sz="1400" i="1" spc="40" dirty="0">
                <a:solidFill>
                  <a:schemeClr val="tx1">
                    <a:lumMod val="85000"/>
                    <a:lumOff val="15000"/>
                  </a:schemeClr>
                </a:solidFill>
                <a:latin typeface="Courier New" panose="02070309020205020404" pitchFamily="49" charset="0"/>
                <a:cs typeface="Courier New" panose="02070309020205020404" pitchFamily="49" charset="0"/>
              </a:rPr>
              <a:t>industry-wide</a:t>
            </a:r>
          </a:p>
        </p:txBody>
      </p:sp>
      <p:sp>
        <p:nvSpPr>
          <p:cNvPr id="15" name="TextBox 14">
            <a:extLst>
              <a:ext uri="{FF2B5EF4-FFF2-40B4-BE49-F238E27FC236}">
                <a16:creationId xmlns:a16="http://schemas.microsoft.com/office/drawing/2014/main" id="{6691592A-B3F5-339F-B195-0ACD87326CE2}"/>
              </a:ext>
            </a:extLst>
          </p:cNvPr>
          <p:cNvSpPr txBox="1"/>
          <p:nvPr/>
        </p:nvSpPr>
        <p:spPr>
          <a:xfrm>
            <a:off x="9796985" y="4799724"/>
            <a:ext cx="2894191" cy="922047"/>
          </a:xfrm>
          <a:prstGeom prst="rect">
            <a:avLst/>
          </a:prstGeom>
          <a:noFill/>
        </p:spPr>
        <p:txBody>
          <a:bodyPr wrap="square">
            <a:spAutoFit/>
          </a:bodyPr>
          <a:lstStyle/>
          <a:p>
            <a:pPr>
              <a:lnSpc>
                <a:spcPts val="2220"/>
              </a:lnSpc>
            </a:pPr>
            <a:r>
              <a:rPr lang="en-US" sz="1400" i="1" spc="40" dirty="0">
                <a:solidFill>
                  <a:schemeClr val="tx1">
                    <a:lumMod val="85000"/>
                    <a:lumOff val="15000"/>
                  </a:schemeClr>
                </a:solidFill>
                <a:latin typeface="Courier New" panose="02070309020205020404" pitchFamily="49" charset="0"/>
                <a:cs typeface="Courier New" panose="02070309020205020404" pitchFamily="49" charset="0"/>
              </a:rPr>
              <a:t>Ensures terms </a:t>
            </a:r>
          </a:p>
          <a:p>
            <a:pPr>
              <a:lnSpc>
                <a:spcPts val="2220"/>
              </a:lnSpc>
            </a:pPr>
            <a:r>
              <a:rPr lang="en-US" sz="1400" i="1" spc="40" dirty="0">
                <a:solidFill>
                  <a:schemeClr val="tx1">
                    <a:lumMod val="85000"/>
                    <a:lumOff val="15000"/>
                  </a:schemeClr>
                </a:solidFill>
                <a:latin typeface="Courier New" panose="02070309020205020404" pitchFamily="49" charset="0"/>
                <a:cs typeface="Courier New" panose="02070309020205020404" pitchFamily="49" charset="0"/>
              </a:rPr>
              <a:t>evolve with </a:t>
            </a:r>
          </a:p>
          <a:p>
            <a:pPr>
              <a:lnSpc>
                <a:spcPts val="2220"/>
              </a:lnSpc>
            </a:pPr>
            <a:r>
              <a:rPr lang="en-US" sz="1400" i="1" spc="40" dirty="0">
                <a:solidFill>
                  <a:schemeClr val="tx1">
                    <a:lumMod val="85000"/>
                    <a:lumOff val="15000"/>
                  </a:schemeClr>
                </a:solidFill>
                <a:latin typeface="Courier New" panose="02070309020205020404" pitchFamily="49" charset="0"/>
                <a:cs typeface="Courier New" panose="02070309020205020404" pitchFamily="49" charset="0"/>
              </a:rPr>
              <a:t>market shifts</a:t>
            </a:r>
          </a:p>
        </p:txBody>
      </p:sp>
      <p:sp>
        <p:nvSpPr>
          <p:cNvPr id="2" name="TextBox 1">
            <a:extLst>
              <a:ext uri="{FF2B5EF4-FFF2-40B4-BE49-F238E27FC236}">
                <a16:creationId xmlns:a16="http://schemas.microsoft.com/office/drawing/2014/main" id="{5CBE57F4-0258-84CB-6876-B05C2E7C2753}"/>
              </a:ext>
            </a:extLst>
          </p:cNvPr>
          <p:cNvSpPr txBox="1"/>
          <p:nvPr/>
        </p:nvSpPr>
        <p:spPr>
          <a:xfrm>
            <a:off x="282881" y="6335308"/>
            <a:ext cx="1455441" cy="276999"/>
          </a:xfrm>
          <a:prstGeom prst="rect">
            <a:avLst/>
          </a:prstGeom>
          <a:noFill/>
        </p:spPr>
        <p:txBody>
          <a:bodyPr wrap="square" rtlCol="0">
            <a:spAutoFit/>
          </a:bodyPr>
          <a:lstStyle/>
          <a:p>
            <a:r>
              <a:rPr lang="en-US" sz="1200" i="1" dirty="0">
                <a:solidFill>
                  <a:srgbClr val="C1C4B1"/>
                </a:solidFill>
                <a:latin typeface="Avenir Next Condensed" panose="020B0506020202020204" pitchFamily="34" charset="0"/>
              </a:rPr>
              <a:t>Page 142</a:t>
            </a:r>
          </a:p>
        </p:txBody>
      </p:sp>
      <p:sp>
        <p:nvSpPr>
          <p:cNvPr id="10" name="TextBox 9">
            <a:extLst>
              <a:ext uri="{FF2B5EF4-FFF2-40B4-BE49-F238E27FC236}">
                <a16:creationId xmlns:a16="http://schemas.microsoft.com/office/drawing/2014/main" id="{8AD62AC4-7967-3247-BA4E-7E632F97196D}"/>
              </a:ext>
            </a:extLst>
          </p:cNvPr>
          <p:cNvSpPr txBox="1"/>
          <p:nvPr/>
        </p:nvSpPr>
        <p:spPr>
          <a:xfrm>
            <a:off x="10010320" y="6637640"/>
            <a:ext cx="3213106" cy="246221"/>
          </a:xfrm>
          <a:prstGeom prst="rect">
            <a:avLst/>
          </a:prstGeom>
          <a:noFill/>
        </p:spPr>
        <p:txBody>
          <a:bodyPr wrap="square" rtlCol="0">
            <a:spAutoFit/>
          </a:bodyPr>
          <a:lstStyle/>
          <a:p>
            <a:r>
              <a:rPr lang="en-US" sz="1000" b="0" i="0" dirty="0">
                <a:solidFill>
                  <a:srgbClr val="C8D4C6"/>
                </a:solidFill>
                <a:effectLst/>
                <a:latin typeface="Roboto" panose="02000000000000000000" pitchFamily="2" charset="0"/>
              </a:rPr>
              <a:t>©</a:t>
            </a:r>
            <a:r>
              <a:rPr lang="en-US" sz="1000" b="0" i="1" dirty="0">
                <a:solidFill>
                  <a:srgbClr val="C8D4C6"/>
                </a:solidFill>
                <a:effectLst/>
                <a:latin typeface="Avenir Next Condensed" panose="020B0506020202020204" pitchFamily="34" charset="0"/>
              </a:rPr>
              <a:t> </a:t>
            </a:r>
            <a:r>
              <a:rPr lang="en-US" sz="1000" b="0" dirty="0">
                <a:solidFill>
                  <a:srgbClr val="C8D4C6"/>
                </a:solidFill>
                <a:effectLst/>
                <a:latin typeface="Avenir Next Condensed" panose="020B0506020202020204" pitchFamily="34" charset="0"/>
              </a:rPr>
              <a:t>Matthe</a:t>
            </a:r>
            <a:r>
              <a:rPr lang="en-US" sz="1000" dirty="0">
                <a:solidFill>
                  <a:srgbClr val="C8D4C6"/>
                </a:solidFill>
                <a:latin typeface="Avenir Next Condensed" panose="020B0506020202020204" pitchFamily="34" charset="0"/>
              </a:rPr>
              <a:t>w Desmond, </a:t>
            </a:r>
            <a:r>
              <a:rPr lang="en-US" sz="1000" i="1" dirty="0">
                <a:solidFill>
                  <a:srgbClr val="C8D4C6"/>
                </a:solidFill>
                <a:latin typeface="Avenir Next Condensed" panose="020B0506020202020204" pitchFamily="34" charset="0"/>
              </a:rPr>
              <a:t>Poverty, by America</a:t>
            </a:r>
          </a:p>
        </p:txBody>
      </p:sp>
    </p:spTree>
    <p:extLst>
      <p:ext uri="{BB962C8B-B14F-4D97-AF65-F5344CB8AC3E}">
        <p14:creationId xmlns:p14="http://schemas.microsoft.com/office/powerpoint/2010/main" val="791453011"/>
      </p:ext>
    </p:extLst>
  </p:cSld>
  <p:clrMapOvr>
    <a:masterClrMapping/>
  </p:clrMapOvr>
  <p:transition spd="med">
    <p:fade thruBlk="1"/>
  </p:transition>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7F9E3"/>
        </a:solidFill>
        <a:effectLst/>
      </p:bgPr>
    </p:bg>
    <p:spTree>
      <p:nvGrpSpPr>
        <p:cNvPr id="1" name=""/>
        <p:cNvGrpSpPr/>
        <p:nvPr/>
      </p:nvGrpSpPr>
      <p:grpSpPr>
        <a:xfrm>
          <a:off x="0" y="0"/>
          <a:ext cx="0" cy="0"/>
          <a:chOff x="0" y="0"/>
          <a:chExt cx="0" cy="0"/>
        </a:xfrm>
      </p:grpSpPr>
      <p:sp>
        <p:nvSpPr>
          <p:cNvPr id="51" name="Rounded Rectangle 50">
            <a:extLst>
              <a:ext uri="{FF2B5EF4-FFF2-40B4-BE49-F238E27FC236}">
                <a16:creationId xmlns:a16="http://schemas.microsoft.com/office/drawing/2014/main" id="{93C29B77-2191-137A-98EB-756B163EC617}"/>
              </a:ext>
            </a:extLst>
          </p:cNvPr>
          <p:cNvSpPr/>
          <p:nvPr/>
        </p:nvSpPr>
        <p:spPr>
          <a:xfrm>
            <a:off x="250510" y="1598190"/>
            <a:ext cx="11720665" cy="5039675"/>
          </a:xfrm>
          <a:prstGeom prst="roundRect">
            <a:avLst>
              <a:gd name="adj" fmla="val 613"/>
            </a:avLst>
          </a:prstGeom>
          <a:solidFill>
            <a:srgbClr val="E5EAD6"/>
          </a:solidFill>
          <a:ln w="28575" cmpd="sng">
            <a:solidFill>
              <a:srgbClr val="DFE3D0"/>
            </a:solidFill>
          </a:ln>
          <a:effectLst>
            <a:outerShdw blurRad="50800" dist="38100" dir="2700000" sx="96034" sy="96034" algn="tl"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ounded Rectangle 49">
            <a:extLst>
              <a:ext uri="{FF2B5EF4-FFF2-40B4-BE49-F238E27FC236}">
                <a16:creationId xmlns:a16="http://schemas.microsoft.com/office/drawing/2014/main" id="{56F13911-BECF-BD0B-8725-12FA48DE3C59}"/>
              </a:ext>
            </a:extLst>
          </p:cNvPr>
          <p:cNvSpPr/>
          <p:nvPr/>
        </p:nvSpPr>
        <p:spPr>
          <a:xfrm>
            <a:off x="762251" y="230712"/>
            <a:ext cx="10543324" cy="733111"/>
          </a:xfrm>
          <a:prstGeom prst="roundRect">
            <a:avLst>
              <a:gd name="adj" fmla="val 5399"/>
            </a:avLst>
          </a:prstGeom>
          <a:solidFill>
            <a:srgbClr val="E5EAD6"/>
          </a:solidFill>
          <a:ln w="28575">
            <a:solidFill>
              <a:srgbClr val="DFE3D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162D2F81-45EC-4F42-1EDD-0D69E1EE28DA}"/>
              </a:ext>
            </a:extLst>
          </p:cNvPr>
          <p:cNvSpPr txBox="1"/>
          <p:nvPr/>
        </p:nvSpPr>
        <p:spPr>
          <a:xfrm>
            <a:off x="402250" y="337537"/>
            <a:ext cx="11263325" cy="584775"/>
          </a:xfrm>
          <a:prstGeom prst="rect">
            <a:avLst/>
          </a:prstGeom>
          <a:noFill/>
        </p:spPr>
        <p:txBody>
          <a:bodyPr wrap="square" rtlCol="0">
            <a:spAutoFit/>
          </a:bodyPr>
          <a:lstStyle/>
          <a:p>
            <a:pPr algn="ctr"/>
            <a:r>
              <a:rPr lang="en-US" sz="3200" spc="40">
                <a:solidFill>
                  <a:schemeClr val="tx1">
                    <a:lumMod val="85000"/>
                    <a:lumOff val="15000"/>
                  </a:schemeClr>
                </a:solidFill>
                <a:latin typeface="Hardwick WF" pitchFamily="2" charset="0"/>
              </a:rPr>
              <a:t>WHAT CAN WE DO TO FIGHT WORKER EXPLOITATION?</a:t>
            </a:r>
            <a:endParaRPr lang="en-US" sz="3200" spc="40" dirty="0">
              <a:solidFill>
                <a:schemeClr val="tx1">
                  <a:lumMod val="85000"/>
                  <a:lumOff val="15000"/>
                </a:schemeClr>
              </a:solidFill>
              <a:latin typeface="Hardwick WF" pitchFamily="2" charset="0"/>
            </a:endParaRPr>
          </a:p>
        </p:txBody>
      </p:sp>
      <p:sp>
        <p:nvSpPr>
          <p:cNvPr id="222" name="Rounded Rectangle 221">
            <a:extLst>
              <a:ext uri="{FF2B5EF4-FFF2-40B4-BE49-F238E27FC236}">
                <a16:creationId xmlns:a16="http://schemas.microsoft.com/office/drawing/2014/main" id="{F604A0C5-84D1-70FC-EE15-872A11EDEFE9}"/>
              </a:ext>
            </a:extLst>
          </p:cNvPr>
          <p:cNvSpPr/>
          <p:nvPr/>
        </p:nvSpPr>
        <p:spPr>
          <a:xfrm>
            <a:off x="1181624" y="1320352"/>
            <a:ext cx="9672644" cy="570576"/>
          </a:xfrm>
          <a:prstGeom prst="roundRect">
            <a:avLst/>
          </a:prstGeom>
          <a:solidFill>
            <a:schemeClr val="bg1"/>
          </a:solidFill>
          <a:ln>
            <a:solidFill>
              <a:srgbClr val="8E8B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1" name="TextBox 220">
            <a:extLst>
              <a:ext uri="{FF2B5EF4-FFF2-40B4-BE49-F238E27FC236}">
                <a16:creationId xmlns:a16="http://schemas.microsoft.com/office/drawing/2014/main" id="{2DECF6B8-5BE5-08B5-BC3D-234BC57885EF}"/>
              </a:ext>
            </a:extLst>
          </p:cNvPr>
          <p:cNvSpPr txBox="1"/>
          <p:nvPr/>
        </p:nvSpPr>
        <p:spPr>
          <a:xfrm>
            <a:off x="611937" y="1384080"/>
            <a:ext cx="10843951" cy="461665"/>
          </a:xfrm>
          <a:prstGeom prst="rect">
            <a:avLst/>
          </a:prstGeom>
          <a:noFill/>
          <a:ln>
            <a:noFill/>
          </a:ln>
        </p:spPr>
        <p:txBody>
          <a:bodyPr wrap="square" rtlCol="0">
            <a:spAutoFit/>
          </a:bodyPr>
          <a:lstStyle/>
          <a:p>
            <a:pPr algn="ctr"/>
            <a:r>
              <a:rPr lang="en-US" sz="2400" spc="100">
                <a:solidFill>
                  <a:schemeClr val="bg2">
                    <a:lumMod val="25000"/>
                  </a:schemeClr>
                </a:solidFill>
                <a:latin typeface="Hardwick WF" pitchFamily="2" charset="0"/>
              </a:rPr>
              <a:t>SECTORAL BARGAINING: </a:t>
            </a:r>
            <a:r>
              <a:rPr lang="en-US" sz="2000" i="1" spc="100">
                <a:solidFill>
                  <a:schemeClr val="bg2">
                    <a:lumMod val="25000"/>
                  </a:schemeClr>
                </a:solidFill>
                <a:latin typeface="Avenir Next" panose="020B0503020202020204" pitchFamily="34" charset="0"/>
              </a:rPr>
              <a:t>Uniting </a:t>
            </a:r>
            <a:r>
              <a:rPr lang="en-US" sz="2000" i="1" spc="100" dirty="0">
                <a:solidFill>
                  <a:schemeClr val="bg2">
                    <a:lumMod val="25000"/>
                  </a:schemeClr>
                </a:solidFill>
                <a:latin typeface="Avenir Next" panose="020B0503020202020204" pitchFamily="34" charset="0"/>
              </a:rPr>
              <a:t>Industries for Fair Wages</a:t>
            </a:r>
          </a:p>
        </p:txBody>
      </p:sp>
      <p:grpSp>
        <p:nvGrpSpPr>
          <p:cNvPr id="2" name="Group 1">
            <a:extLst>
              <a:ext uri="{FF2B5EF4-FFF2-40B4-BE49-F238E27FC236}">
                <a16:creationId xmlns:a16="http://schemas.microsoft.com/office/drawing/2014/main" id="{EBFC1F56-67CF-2800-5448-DF08309A4C02}"/>
              </a:ext>
            </a:extLst>
          </p:cNvPr>
          <p:cNvGrpSpPr/>
          <p:nvPr/>
        </p:nvGrpSpPr>
        <p:grpSpPr>
          <a:xfrm>
            <a:off x="2251482" y="1890927"/>
            <a:ext cx="7849448" cy="895135"/>
            <a:chOff x="1305731" y="996479"/>
            <a:chExt cx="9572476" cy="785318"/>
          </a:xfrm>
        </p:grpSpPr>
        <p:sp>
          <p:nvSpPr>
            <p:cNvPr id="10" name="Octagon 9">
              <a:extLst>
                <a:ext uri="{FF2B5EF4-FFF2-40B4-BE49-F238E27FC236}">
                  <a16:creationId xmlns:a16="http://schemas.microsoft.com/office/drawing/2014/main" id="{DBD06176-4142-BFEA-858F-89BBA2E1C7D8}"/>
                </a:ext>
              </a:extLst>
            </p:cNvPr>
            <p:cNvSpPr/>
            <p:nvPr/>
          </p:nvSpPr>
          <p:spPr>
            <a:xfrm>
              <a:off x="1305731" y="996479"/>
              <a:ext cx="9572476" cy="785318"/>
            </a:xfrm>
            <a:prstGeom prst="octagon">
              <a:avLst/>
            </a:prstGeom>
            <a:solidFill>
              <a:srgbClr val="9DC485"/>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ctagon 15">
              <a:extLst>
                <a:ext uri="{FF2B5EF4-FFF2-40B4-BE49-F238E27FC236}">
                  <a16:creationId xmlns:a16="http://schemas.microsoft.com/office/drawing/2014/main" id="{F259057A-E535-1C96-4C34-8EE5E9E5B9DE}"/>
                </a:ext>
              </a:extLst>
            </p:cNvPr>
            <p:cNvSpPr/>
            <p:nvPr/>
          </p:nvSpPr>
          <p:spPr>
            <a:xfrm>
              <a:off x="1418469" y="1083956"/>
              <a:ext cx="9390303" cy="606617"/>
            </a:xfrm>
            <a:prstGeom prst="octagon">
              <a:avLst/>
            </a:prstGeom>
            <a:solidFill>
              <a:schemeClr val="accent6">
                <a:lumMod val="60000"/>
                <a:lumOff val="40000"/>
              </a:schemeClr>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BF50F443-D0D4-3A0A-E426-0164AFC43F91}"/>
              </a:ext>
            </a:extLst>
          </p:cNvPr>
          <p:cNvGrpSpPr/>
          <p:nvPr/>
        </p:nvGrpSpPr>
        <p:grpSpPr>
          <a:xfrm>
            <a:off x="2668302" y="1939718"/>
            <a:ext cx="886592" cy="785318"/>
            <a:chOff x="1349090" y="1014346"/>
            <a:chExt cx="886592" cy="785318"/>
          </a:xfrm>
        </p:grpSpPr>
        <p:pic>
          <p:nvPicPr>
            <p:cNvPr id="19" name="Graphic 18" descr="Key with solid fill">
              <a:extLst>
                <a:ext uri="{FF2B5EF4-FFF2-40B4-BE49-F238E27FC236}">
                  <a16:creationId xmlns:a16="http://schemas.microsoft.com/office/drawing/2014/main" id="{AF662FD2-F8D2-6358-A141-761A334DF0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49090" y="1014346"/>
              <a:ext cx="886592" cy="785318"/>
            </a:xfrm>
            <a:prstGeom prst="rect">
              <a:avLst/>
            </a:prstGeom>
          </p:spPr>
        </p:pic>
        <p:sp>
          <p:nvSpPr>
            <p:cNvPr id="20" name="Snip Same Side Corner Rectangle 19">
              <a:extLst>
                <a:ext uri="{FF2B5EF4-FFF2-40B4-BE49-F238E27FC236}">
                  <a16:creationId xmlns:a16="http://schemas.microsoft.com/office/drawing/2014/main" id="{AB4FA56F-E311-5E6E-9DEE-D9FD938A7A3C}"/>
                </a:ext>
              </a:extLst>
            </p:cNvPr>
            <p:cNvSpPr/>
            <p:nvPr/>
          </p:nvSpPr>
          <p:spPr>
            <a:xfrm rot="16200000">
              <a:off x="1387043" y="1208950"/>
              <a:ext cx="372568" cy="414796"/>
            </a:xfrm>
            <a:prstGeom prst="snip2SameRect">
              <a:avLst>
                <a:gd name="adj1" fmla="val 21679"/>
                <a:gd name="adj2" fmla="val 3659"/>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20">
              <a:extLst>
                <a:ext uri="{FF2B5EF4-FFF2-40B4-BE49-F238E27FC236}">
                  <a16:creationId xmlns:a16="http://schemas.microsoft.com/office/drawing/2014/main" id="{59DC5098-276F-3A44-7488-32106233164D}"/>
                </a:ext>
              </a:extLst>
            </p:cNvPr>
            <p:cNvSpPr/>
            <p:nvPr/>
          </p:nvSpPr>
          <p:spPr>
            <a:xfrm>
              <a:off x="1486180" y="1370395"/>
              <a:ext cx="66096" cy="93457"/>
            </a:xfrm>
            <a:prstGeom prst="round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TextBox 21">
            <a:extLst>
              <a:ext uri="{FF2B5EF4-FFF2-40B4-BE49-F238E27FC236}">
                <a16:creationId xmlns:a16="http://schemas.microsoft.com/office/drawing/2014/main" id="{33921648-4897-C153-6C4F-2B28EA8B8CC5}"/>
              </a:ext>
            </a:extLst>
          </p:cNvPr>
          <p:cNvSpPr txBox="1"/>
          <p:nvPr/>
        </p:nvSpPr>
        <p:spPr>
          <a:xfrm>
            <a:off x="3608540" y="1988951"/>
            <a:ext cx="7051978" cy="692497"/>
          </a:xfrm>
          <a:prstGeom prst="rect">
            <a:avLst/>
          </a:prstGeom>
          <a:noFill/>
        </p:spPr>
        <p:txBody>
          <a:bodyPr wrap="square" rtlCol="0">
            <a:spAutoFit/>
          </a:bodyPr>
          <a:lstStyle/>
          <a:p>
            <a:pPr>
              <a:lnSpc>
                <a:spcPts val="2420"/>
              </a:lnSpc>
            </a:pPr>
            <a:r>
              <a:rPr lang="en-US" sz="1600" dirty="0">
                <a:solidFill>
                  <a:srgbClr val="2E481D"/>
                </a:solidFill>
                <a:latin typeface="Avenir Next Medium" panose="020B0503020202020204" pitchFamily="34" charset="0"/>
              </a:rPr>
              <a:t>U.S. unions typically negotiate with single employers rather than </a:t>
            </a:r>
          </a:p>
          <a:p>
            <a:pPr>
              <a:lnSpc>
                <a:spcPts val="2420"/>
              </a:lnSpc>
            </a:pPr>
            <a:r>
              <a:rPr lang="en-US" sz="1600" dirty="0">
                <a:solidFill>
                  <a:srgbClr val="2E481D"/>
                </a:solidFill>
                <a:latin typeface="Avenir Next Medium" panose="020B0503020202020204" pitchFamily="34" charset="0"/>
              </a:rPr>
              <a:t>sectors, though sectoral bargaining exists in some industries.</a:t>
            </a:r>
          </a:p>
        </p:txBody>
      </p:sp>
      <p:pic>
        <p:nvPicPr>
          <p:cNvPr id="4" name="Picture 3">
            <a:extLst>
              <a:ext uri="{FF2B5EF4-FFF2-40B4-BE49-F238E27FC236}">
                <a16:creationId xmlns:a16="http://schemas.microsoft.com/office/drawing/2014/main" id="{C6FE9BF6-993B-49A1-34B8-F4D8E64ED180}"/>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235000"/>
                    </a14:imgEffect>
                  </a14:imgLayer>
                </a14:imgProps>
              </a:ext>
            </a:extLst>
          </a:blip>
          <a:srcRect l="10478" t="9579" r="9471" b="10202"/>
          <a:stretch/>
        </p:blipFill>
        <p:spPr>
          <a:xfrm>
            <a:off x="1423838" y="3146329"/>
            <a:ext cx="1219766" cy="1220650"/>
          </a:xfrm>
          <a:prstGeom prst="ellipse">
            <a:avLst/>
          </a:prstGeom>
        </p:spPr>
      </p:pic>
      <p:pic>
        <p:nvPicPr>
          <p:cNvPr id="3076" name="Picture 4" descr="Teamsters Union ~ Wisconsin ~ NEWBCTC">
            <a:extLst>
              <a:ext uri="{FF2B5EF4-FFF2-40B4-BE49-F238E27FC236}">
                <a16:creationId xmlns:a16="http://schemas.microsoft.com/office/drawing/2014/main" id="{11549961-4EA0-03B9-51FB-80C947A317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39423" y="3096120"/>
            <a:ext cx="1019595" cy="131954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United Mine Workers of America - Wikipedia">
            <a:extLst>
              <a:ext uri="{FF2B5EF4-FFF2-40B4-BE49-F238E27FC236}">
                <a16:creationId xmlns:a16="http://schemas.microsoft.com/office/drawing/2014/main" id="{5D434A10-D856-9801-66BD-1ACDA3040FB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61000"/>
                    </a14:imgEffect>
                  </a14:imgLayer>
                </a14:imgProps>
              </a:ext>
              <a:ext uri="{28A0092B-C50C-407E-A947-70E740481C1C}">
                <a14:useLocalDpi xmlns:a14="http://schemas.microsoft.com/office/drawing/2010/main" val="0"/>
              </a:ext>
            </a:extLst>
          </a:blip>
          <a:srcRect/>
          <a:stretch>
            <a:fillRect/>
          </a:stretch>
        </p:blipFill>
        <p:spPr bwMode="auto">
          <a:xfrm>
            <a:off x="5235428" y="3218014"/>
            <a:ext cx="1721143" cy="11975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81C199F-2060-83AB-73BF-ADCEE0C53897}"/>
              </a:ext>
            </a:extLst>
          </p:cNvPr>
          <p:cNvSpPr txBox="1"/>
          <p:nvPr/>
        </p:nvSpPr>
        <p:spPr>
          <a:xfrm>
            <a:off x="118508" y="4415529"/>
            <a:ext cx="3850033" cy="767518"/>
          </a:xfrm>
          <a:prstGeom prst="rect">
            <a:avLst/>
          </a:prstGeom>
          <a:noFill/>
        </p:spPr>
        <p:txBody>
          <a:bodyPr wrap="square">
            <a:spAutoFit/>
          </a:bodyPr>
          <a:lstStyle/>
          <a:p>
            <a:pPr algn="ctr">
              <a:lnSpc>
                <a:spcPts val="2660"/>
              </a:lnSpc>
            </a:pPr>
            <a:r>
              <a:rPr lang="en-US" spc="40" dirty="0">
                <a:solidFill>
                  <a:schemeClr val="tx1">
                    <a:lumMod val="85000"/>
                    <a:lumOff val="15000"/>
                  </a:schemeClr>
                </a:solidFill>
                <a:latin typeface="Avenir Next Medium" panose="020B0503020202020204" pitchFamily="34" charset="0"/>
              </a:rPr>
              <a:t>Building and Construction </a:t>
            </a:r>
          </a:p>
          <a:p>
            <a:pPr algn="ctr">
              <a:lnSpc>
                <a:spcPts val="2660"/>
              </a:lnSpc>
            </a:pPr>
            <a:r>
              <a:rPr lang="en-US" spc="40" dirty="0">
                <a:solidFill>
                  <a:schemeClr val="tx1">
                    <a:lumMod val="85000"/>
                    <a:lumOff val="15000"/>
                  </a:schemeClr>
                </a:solidFill>
                <a:latin typeface="Avenir Next Medium" panose="020B0503020202020204" pitchFamily="34" charset="0"/>
              </a:rPr>
              <a:t>Trades Council</a:t>
            </a:r>
          </a:p>
        </p:txBody>
      </p:sp>
      <p:sp>
        <p:nvSpPr>
          <p:cNvPr id="6" name="TextBox 5">
            <a:extLst>
              <a:ext uri="{FF2B5EF4-FFF2-40B4-BE49-F238E27FC236}">
                <a16:creationId xmlns:a16="http://schemas.microsoft.com/office/drawing/2014/main" id="{12EE2264-638F-2ED5-3D81-34E09965247A}"/>
              </a:ext>
            </a:extLst>
          </p:cNvPr>
          <p:cNvSpPr txBox="1"/>
          <p:nvPr/>
        </p:nvSpPr>
        <p:spPr>
          <a:xfrm>
            <a:off x="440618" y="5183047"/>
            <a:ext cx="4447549" cy="1204176"/>
          </a:xfrm>
          <a:prstGeom prst="rect">
            <a:avLst/>
          </a:prstGeom>
          <a:noFill/>
        </p:spPr>
        <p:txBody>
          <a:bodyPr wrap="square">
            <a:spAutoFit/>
          </a:bodyPr>
          <a:lstStyle/>
          <a:p>
            <a:pPr>
              <a:lnSpc>
                <a:spcPts val="2220"/>
              </a:lnSpc>
            </a:pPr>
            <a:r>
              <a:rPr lang="en-US" sz="1400" i="1" spc="40" dirty="0">
                <a:solidFill>
                  <a:schemeClr val="tx1">
                    <a:lumMod val="85000"/>
                    <a:lumOff val="15000"/>
                  </a:schemeClr>
                </a:solidFill>
                <a:latin typeface="Courier New" panose="02070309020205020404" pitchFamily="49" charset="0"/>
                <a:cs typeface="Courier New" panose="02070309020205020404" pitchFamily="49" charset="0"/>
              </a:rPr>
              <a:t>BCTC unions, like the United Brotherhood of Carpenters and </a:t>
            </a:r>
          </a:p>
          <a:p>
            <a:pPr>
              <a:lnSpc>
                <a:spcPts val="2220"/>
              </a:lnSpc>
            </a:pPr>
            <a:r>
              <a:rPr lang="en-US" sz="1400" i="1" spc="40" dirty="0">
                <a:solidFill>
                  <a:schemeClr val="tx1">
                    <a:lumMod val="85000"/>
                    <a:lumOff val="15000"/>
                  </a:schemeClr>
                </a:solidFill>
                <a:latin typeface="Courier New" panose="02070309020205020404" pitchFamily="49" charset="0"/>
                <a:cs typeface="Courier New" panose="02070309020205020404" pitchFamily="49" charset="0"/>
              </a:rPr>
              <a:t>Joiners, negotiate wage and </a:t>
            </a:r>
          </a:p>
          <a:p>
            <a:pPr>
              <a:lnSpc>
                <a:spcPts val="2220"/>
              </a:lnSpc>
            </a:pPr>
            <a:r>
              <a:rPr lang="en-US" sz="1400" i="1" spc="40" dirty="0">
                <a:solidFill>
                  <a:schemeClr val="tx1">
                    <a:lumMod val="85000"/>
                    <a:lumOff val="15000"/>
                  </a:schemeClr>
                </a:solidFill>
                <a:latin typeface="Courier New" panose="02070309020205020404" pitchFamily="49" charset="0"/>
                <a:cs typeface="Courier New" panose="02070309020205020404" pitchFamily="49" charset="0"/>
              </a:rPr>
              <a:t>work standards with employers.</a:t>
            </a:r>
          </a:p>
        </p:txBody>
      </p:sp>
      <p:sp>
        <p:nvSpPr>
          <p:cNvPr id="7" name="TextBox 6">
            <a:extLst>
              <a:ext uri="{FF2B5EF4-FFF2-40B4-BE49-F238E27FC236}">
                <a16:creationId xmlns:a16="http://schemas.microsoft.com/office/drawing/2014/main" id="{A5390975-AF17-0126-AEDD-ECA12BBB9DA9}"/>
              </a:ext>
            </a:extLst>
          </p:cNvPr>
          <p:cNvSpPr txBox="1"/>
          <p:nvPr/>
        </p:nvSpPr>
        <p:spPr>
          <a:xfrm>
            <a:off x="4460695" y="4415529"/>
            <a:ext cx="3228290" cy="767518"/>
          </a:xfrm>
          <a:prstGeom prst="rect">
            <a:avLst/>
          </a:prstGeom>
          <a:noFill/>
        </p:spPr>
        <p:txBody>
          <a:bodyPr wrap="square">
            <a:spAutoFit/>
          </a:bodyPr>
          <a:lstStyle/>
          <a:p>
            <a:pPr algn="ctr">
              <a:lnSpc>
                <a:spcPts val="2660"/>
              </a:lnSpc>
            </a:pPr>
            <a:r>
              <a:rPr lang="en-US" spc="40" dirty="0">
                <a:solidFill>
                  <a:schemeClr val="tx1">
                    <a:lumMod val="85000"/>
                    <a:lumOff val="15000"/>
                  </a:schemeClr>
                </a:solidFill>
                <a:latin typeface="Avenir Next Medium" panose="020B0503020202020204" pitchFamily="34" charset="0"/>
              </a:rPr>
              <a:t>United Mine Workers of America</a:t>
            </a:r>
          </a:p>
        </p:txBody>
      </p:sp>
      <p:sp>
        <p:nvSpPr>
          <p:cNvPr id="8" name="TextBox 7">
            <a:extLst>
              <a:ext uri="{FF2B5EF4-FFF2-40B4-BE49-F238E27FC236}">
                <a16:creationId xmlns:a16="http://schemas.microsoft.com/office/drawing/2014/main" id="{B17CA11D-4EBE-11DA-6771-44699F60936B}"/>
              </a:ext>
            </a:extLst>
          </p:cNvPr>
          <p:cNvSpPr txBox="1"/>
          <p:nvPr/>
        </p:nvSpPr>
        <p:spPr>
          <a:xfrm>
            <a:off x="8230579" y="4420771"/>
            <a:ext cx="3921646" cy="767518"/>
          </a:xfrm>
          <a:prstGeom prst="rect">
            <a:avLst/>
          </a:prstGeom>
          <a:noFill/>
        </p:spPr>
        <p:txBody>
          <a:bodyPr wrap="square">
            <a:spAutoFit/>
          </a:bodyPr>
          <a:lstStyle/>
          <a:p>
            <a:pPr algn="ctr">
              <a:lnSpc>
                <a:spcPts val="2660"/>
              </a:lnSpc>
            </a:pPr>
            <a:r>
              <a:rPr lang="en-US" spc="40" dirty="0">
                <a:solidFill>
                  <a:schemeClr val="tx1">
                    <a:lumMod val="85000"/>
                    <a:lumOff val="15000"/>
                  </a:schemeClr>
                </a:solidFill>
                <a:latin typeface="Avenir Next Medium" panose="020B0503020202020204" pitchFamily="34" charset="0"/>
              </a:rPr>
              <a:t>International Brotherhood of Teamsters</a:t>
            </a:r>
          </a:p>
        </p:txBody>
      </p:sp>
      <p:sp>
        <p:nvSpPr>
          <p:cNvPr id="9" name="TextBox 8">
            <a:extLst>
              <a:ext uri="{FF2B5EF4-FFF2-40B4-BE49-F238E27FC236}">
                <a16:creationId xmlns:a16="http://schemas.microsoft.com/office/drawing/2014/main" id="{7DCF6B68-18FC-F347-C354-2B422E50C414}"/>
              </a:ext>
            </a:extLst>
          </p:cNvPr>
          <p:cNvSpPr txBox="1"/>
          <p:nvPr/>
        </p:nvSpPr>
        <p:spPr>
          <a:xfrm>
            <a:off x="4448934" y="5183047"/>
            <a:ext cx="4294903" cy="1204176"/>
          </a:xfrm>
          <a:prstGeom prst="rect">
            <a:avLst/>
          </a:prstGeom>
          <a:noFill/>
        </p:spPr>
        <p:txBody>
          <a:bodyPr wrap="square">
            <a:spAutoFit/>
          </a:bodyPr>
          <a:lstStyle/>
          <a:p>
            <a:pPr>
              <a:lnSpc>
                <a:spcPts val="2220"/>
              </a:lnSpc>
            </a:pPr>
            <a:r>
              <a:rPr lang="en-US" sz="1400" i="1" spc="40" dirty="0">
                <a:solidFill>
                  <a:schemeClr val="tx1">
                    <a:lumMod val="85000"/>
                    <a:lumOff val="15000"/>
                  </a:schemeClr>
                </a:solidFill>
                <a:latin typeface="Courier New" panose="02070309020205020404" pitchFamily="49" charset="0"/>
                <a:cs typeface="Courier New" panose="02070309020205020404" pitchFamily="49" charset="0"/>
              </a:rPr>
              <a:t>Sets sector-wide wage and work standards with coal industry associations, impacting many </a:t>
            </a:r>
          </a:p>
          <a:p>
            <a:pPr>
              <a:lnSpc>
                <a:spcPts val="2220"/>
              </a:lnSpc>
            </a:pPr>
            <a:r>
              <a:rPr lang="en-US" sz="1400" i="1" spc="40" dirty="0">
                <a:solidFill>
                  <a:schemeClr val="tx1">
                    <a:lumMod val="85000"/>
                    <a:lumOff val="15000"/>
                  </a:schemeClr>
                </a:solidFill>
                <a:latin typeface="Courier New" panose="02070309020205020404" pitchFamily="49" charset="0"/>
                <a:cs typeface="Courier New" panose="02070309020205020404" pitchFamily="49" charset="0"/>
              </a:rPr>
              <a:t>mining companies</a:t>
            </a:r>
          </a:p>
        </p:txBody>
      </p:sp>
      <p:sp>
        <p:nvSpPr>
          <p:cNvPr id="11" name="TextBox 10">
            <a:extLst>
              <a:ext uri="{FF2B5EF4-FFF2-40B4-BE49-F238E27FC236}">
                <a16:creationId xmlns:a16="http://schemas.microsoft.com/office/drawing/2014/main" id="{8011EFA1-7A68-6133-F486-AC2BA1F9E5A9}"/>
              </a:ext>
            </a:extLst>
          </p:cNvPr>
          <p:cNvSpPr txBox="1"/>
          <p:nvPr/>
        </p:nvSpPr>
        <p:spPr>
          <a:xfrm>
            <a:off x="8467096" y="5183047"/>
            <a:ext cx="4194394" cy="1204176"/>
          </a:xfrm>
          <a:prstGeom prst="rect">
            <a:avLst/>
          </a:prstGeom>
          <a:noFill/>
        </p:spPr>
        <p:txBody>
          <a:bodyPr wrap="square">
            <a:spAutoFit/>
          </a:bodyPr>
          <a:lstStyle/>
          <a:p>
            <a:pPr>
              <a:lnSpc>
                <a:spcPts val="2220"/>
              </a:lnSpc>
            </a:pPr>
            <a:r>
              <a:rPr lang="en-US" sz="1400" i="1" spc="40" dirty="0">
                <a:solidFill>
                  <a:schemeClr val="tx1">
                    <a:lumMod val="85000"/>
                    <a:lumOff val="15000"/>
                  </a:schemeClr>
                </a:solidFill>
                <a:latin typeface="Courier New" panose="02070309020205020404" pitchFamily="49" charset="0"/>
                <a:cs typeface="Courier New" panose="02070309020205020404" pitchFamily="49" charset="0"/>
              </a:rPr>
              <a:t>Sets employment terms for </a:t>
            </a:r>
          </a:p>
          <a:p>
            <a:pPr>
              <a:lnSpc>
                <a:spcPts val="2220"/>
              </a:lnSpc>
            </a:pPr>
            <a:r>
              <a:rPr lang="en-US" sz="1400" i="1" spc="40" dirty="0">
                <a:solidFill>
                  <a:schemeClr val="tx1">
                    <a:lumMod val="85000"/>
                    <a:lumOff val="15000"/>
                  </a:schemeClr>
                </a:solidFill>
                <a:latin typeface="Courier New" panose="02070309020205020404" pitchFamily="49" charset="0"/>
                <a:cs typeface="Courier New" panose="02070309020205020404" pitchFamily="49" charset="0"/>
              </a:rPr>
              <a:t>almost the entire trucking </a:t>
            </a:r>
          </a:p>
          <a:p>
            <a:pPr>
              <a:lnSpc>
                <a:spcPts val="2220"/>
              </a:lnSpc>
            </a:pPr>
            <a:r>
              <a:rPr lang="en-US" sz="1400" i="1" spc="40" dirty="0">
                <a:solidFill>
                  <a:schemeClr val="tx1">
                    <a:lumMod val="85000"/>
                    <a:lumOff val="15000"/>
                  </a:schemeClr>
                </a:solidFill>
                <a:latin typeface="Courier New" panose="02070309020205020404" pitchFamily="49" charset="0"/>
                <a:cs typeface="Courier New" panose="02070309020205020404" pitchFamily="49" charset="0"/>
              </a:rPr>
              <a:t>industry through the National Master Freight Agreement</a:t>
            </a:r>
          </a:p>
        </p:txBody>
      </p:sp>
      <p:sp>
        <p:nvSpPr>
          <p:cNvPr id="3" name="TextBox 2">
            <a:extLst>
              <a:ext uri="{FF2B5EF4-FFF2-40B4-BE49-F238E27FC236}">
                <a16:creationId xmlns:a16="http://schemas.microsoft.com/office/drawing/2014/main" id="{F6DA99C1-BD52-35DF-0F6E-897804C0B590}"/>
              </a:ext>
            </a:extLst>
          </p:cNvPr>
          <p:cNvSpPr txBox="1"/>
          <p:nvPr/>
        </p:nvSpPr>
        <p:spPr>
          <a:xfrm>
            <a:off x="10010320" y="6637640"/>
            <a:ext cx="3213106" cy="246221"/>
          </a:xfrm>
          <a:prstGeom prst="rect">
            <a:avLst/>
          </a:prstGeom>
          <a:noFill/>
        </p:spPr>
        <p:txBody>
          <a:bodyPr wrap="square" rtlCol="0">
            <a:spAutoFit/>
          </a:bodyPr>
          <a:lstStyle/>
          <a:p>
            <a:r>
              <a:rPr lang="en-US" sz="1000" b="0" i="0" dirty="0">
                <a:solidFill>
                  <a:srgbClr val="C8D4C6"/>
                </a:solidFill>
                <a:effectLst/>
                <a:latin typeface="Roboto" panose="02000000000000000000" pitchFamily="2" charset="0"/>
              </a:rPr>
              <a:t>©</a:t>
            </a:r>
            <a:r>
              <a:rPr lang="en-US" sz="1000" b="0" i="1" dirty="0">
                <a:solidFill>
                  <a:srgbClr val="C8D4C6"/>
                </a:solidFill>
                <a:effectLst/>
                <a:latin typeface="Avenir Next Condensed" panose="020B0506020202020204" pitchFamily="34" charset="0"/>
              </a:rPr>
              <a:t> </a:t>
            </a:r>
            <a:r>
              <a:rPr lang="en-US" sz="1000" b="0" dirty="0">
                <a:solidFill>
                  <a:srgbClr val="C8D4C6"/>
                </a:solidFill>
                <a:effectLst/>
                <a:latin typeface="Avenir Next Condensed" panose="020B0506020202020204" pitchFamily="34" charset="0"/>
              </a:rPr>
              <a:t>Matthe</a:t>
            </a:r>
            <a:r>
              <a:rPr lang="en-US" sz="1000" dirty="0">
                <a:solidFill>
                  <a:srgbClr val="C8D4C6"/>
                </a:solidFill>
                <a:latin typeface="Avenir Next Condensed" panose="020B0506020202020204" pitchFamily="34" charset="0"/>
              </a:rPr>
              <a:t>w Desmond, </a:t>
            </a:r>
            <a:r>
              <a:rPr lang="en-US" sz="1000" i="1" dirty="0">
                <a:solidFill>
                  <a:srgbClr val="C8D4C6"/>
                </a:solidFill>
                <a:latin typeface="Avenir Next Condensed" panose="020B0506020202020204" pitchFamily="34" charset="0"/>
              </a:rPr>
              <a:t>Poverty, by America</a:t>
            </a:r>
          </a:p>
        </p:txBody>
      </p:sp>
    </p:spTree>
    <p:extLst>
      <p:ext uri="{BB962C8B-B14F-4D97-AF65-F5344CB8AC3E}">
        <p14:creationId xmlns:p14="http://schemas.microsoft.com/office/powerpoint/2010/main" val="644808434"/>
      </p:ext>
    </p:extLst>
  </p:cSld>
  <p:clrMapOvr>
    <a:masterClrMapping/>
  </p:clrMapOvr>
  <p:transition spd="med">
    <p:fade thruBlk="1"/>
  </p:transition>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7F9E3"/>
        </a:solidFill>
        <a:effectLst/>
      </p:bgPr>
    </p:bg>
    <p:spTree>
      <p:nvGrpSpPr>
        <p:cNvPr id="1" name=""/>
        <p:cNvGrpSpPr/>
        <p:nvPr/>
      </p:nvGrpSpPr>
      <p:grpSpPr>
        <a:xfrm>
          <a:off x="0" y="0"/>
          <a:ext cx="0" cy="0"/>
          <a:chOff x="0" y="0"/>
          <a:chExt cx="0" cy="0"/>
        </a:xfrm>
      </p:grpSpPr>
      <p:sp>
        <p:nvSpPr>
          <p:cNvPr id="22" name="Rounded Rectangle 21">
            <a:extLst>
              <a:ext uri="{FF2B5EF4-FFF2-40B4-BE49-F238E27FC236}">
                <a16:creationId xmlns:a16="http://schemas.microsoft.com/office/drawing/2014/main" id="{DB54B17F-D60B-6929-5AED-941696687F24}"/>
              </a:ext>
            </a:extLst>
          </p:cNvPr>
          <p:cNvSpPr/>
          <p:nvPr/>
        </p:nvSpPr>
        <p:spPr>
          <a:xfrm>
            <a:off x="4931884" y="4399516"/>
            <a:ext cx="6721599" cy="1955226"/>
          </a:xfrm>
          <a:prstGeom prst="roundRect">
            <a:avLst>
              <a:gd name="adj" fmla="val 613"/>
            </a:avLst>
          </a:prstGeom>
          <a:solidFill>
            <a:srgbClr val="E5EAD6"/>
          </a:solidFill>
          <a:ln w="28575" cmpd="sng">
            <a:solidFill>
              <a:srgbClr val="DFE3D0"/>
            </a:solidFill>
          </a:ln>
          <a:effectLst>
            <a:outerShdw blurRad="50800" dist="38100" dir="2700000" sx="96034" sy="96034" algn="tl"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20">
            <a:extLst>
              <a:ext uri="{FF2B5EF4-FFF2-40B4-BE49-F238E27FC236}">
                <a16:creationId xmlns:a16="http://schemas.microsoft.com/office/drawing/2014/main" id="{8D2A7DD2-27CD-96D7-846F-4DC6E35371D4}"/>
              </a:ext>
            </a:extLst>
          </p:cNvPr>
          <p:cNvSpPr/>
          <p:nvPr/>
        </p:nvSpPr>
        <p:spPr>
          <a:xfrm>
            <a:off x="595823" y="4373541"/>
            <a:ext cx="3935553" cy="2113056"/>
          </a:xfrm>
          <a:prstGeom prst="roundRect">
            <a:avLst>
              <a:gd name="adj" fmla="val 613"/>
            </a:avLst>
          </a:prstGeom>
          <a:solidFill>
            <a:srgbClr val="E5EAD6"/>
          </a:solidFill>
          <a:ln w="28575" cmpd="sng">
            <a:solidFill>
              <a:srgbClr val="DFE3D0"/>
            </a:solidFill>
          </a:ln>
          <a:effectLst>
            <a:outerShdw blurRad="50800" dist="38100" dir="2700000" sx="96034" sy="96034" algn="tl"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ounded Rectangle 19">
            <a:extLst>
              <a:ext uri="{FF2B5EF4-FFF2-40B4-BE49-F238E27FC236}">
                <a16:creationId xmlns:a16="http://schemas.microsoft.com/office/drawing/2014/main" id="{A36E6430-D0AB-B25A-AD69-F99DB8756FCC}"/>
              </a:ext>
            </a:extLst>
          </p:cNvPr>
          <p:cNvSpPr/>
          <p:nvPr/>
        </p:nvSpPr>
        <p:spPr>
          <a:xfrm>
            <a:off x="6735815" y="2209851"/>
            <a:ext cx="3710187" cy="1840233"/>
          </a:xfrm>
          <a:prstGeom prst="roundRect">
            <a:avLst>
              <a:gd name="adj" fmla="val 613"/>
            </a:avLst>
          </a:prstGeom>
          <a:solidFill>
            <a:srgbClr val="E5EAD6"/>
          </a:solidFill>
          <a:ln w="28575" cmpd="sng">
            <a:solidFill>
              <a:srgbClr val="DFE3D0"/>
            </a:solidFill>
          </a:ln>
          <a:effectLst>
            <a:outerShdw blurRad="50800" dist="38100" dir="2700000" sx="96034" sy="96034" algn="tl"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le 16">
            <a:extLst>
              <a:ext uri="{FF2B5EF4-FFF2-40B4-BE49-F238E27FC236}">
                <a16:creationId xmlns:a16="http://schemas.microsoft.com/office/drawing/2014/main" id="{1516BFA6-4CFB-35CA-E221-138EC38E0155}"/>
              </a:ext>
            </a:extLst>
          </p:cNvPr>
          <p:cNvSpPr/>
          <p:nvPr/>
        </p:nvSpPr>
        <p:spPr>
          <a:xfrm>
            <a:off x="1305730" y="2206814"/>
            <a:ext cx="5024610" cy="1840233"/>
          </a:xfrm>
          <a:prstGeom prst="roundRect">
            <a:avLst>
              <a:gd name="adj" fmla="val 613"/>
            </a:avLst>
          </a:prstGeom>
          <a:solidFill>
            <a:srgbClr val="E5EAD6"/>
          </a:solidFill>
          <a:ln w="28575" cmpd="sng">
            <a:solidFill>
              <a:srgbClr val="DFE3D0"/>
            </a:solidFill>
          </a:ln>
          <a:effectLst>
            <a:outerShdw blurRad="50800" dist="38100" dir="2700000" sx="96034" sy="96034" algn="tl"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a:extLst>
              <a:ext uri="{FF2B5EF4-FFF2-40B4-BE49-F238E27FC236}">
                <a16:creationId xmlns:a16="http://schemas.microsoft.com/office/drawing/2014/main" id="{08249CA0-537D-1122-26C0-75CBB3E4074C}"/>
              </a:ext>
            </a:extLst>
          </p:cNvPr>
          <p:cNvSpPr/>
          <p:nvPr/>
        </p:nvSpPr>
        <p:spPr>
          <a:xfrm>
            <a:off x="762251" y="263370"/>
            <a:ext cx="10543324" cy="733111"/>
          </a:xfrm>
          <a:prstGeom prst="roundRect">
            <a:avLst>
              <a:gd name="adj" fmla="val 5399"/>
            </a:avLst>
          </a:prstGeom>
          <a:solidFill>
            <a:srgbClr val="E5EAD6"/>
          </a:solidFill>
          <a:ln w="28575">
            <a:solidFill>
              <a:srgbClr val="DFE3D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162D2F81-45EC-4F42-1EDD-0D69E1EE28DA}"/>
              </a:ext>
            </a:extLst>
          </p:cNvPr>
          <p:cNvSpPr txBox="1"/>
          <p:nvPr/>
        </p:nvSpPr>
        <p:spPr>
          <a:xfrm>
            <a:off x="402250" y="337537"/>
            <a:ext cx="11263325" cy="584775"/>
          </a:xfrm>
          <a:prstGeom prst="rect">
            <a:avLst/>
          </a:prstGeom>
          <a:noFill/>
        </p:spPr>
        <p:txBody>
          <a:bodyPr wrap="square" rtlCol="0">
            <a:spAutoFit/>
          </a:bodyPr>
          <a:lstStyle/>
          <a:p>
            <a:pPr algn="ctr"/>
            <a:r>
              <a:rPr lang="en-US" sz="3200" spc="40">
                <a:solidFill>
                  <a:schemeClr val="tx1">
                    <a:lumMod val="85000"/>
                    <a:lumOff val="15000"/>
                  </a:schemeClr>
                </a:solidFill>
                <a:latin typeface="Hardwick WF" pitchFamily="2" charset="0"/>
              </a:rPr>
              <a:t>WHAT HAPPENS WHEN WE RAISE THE MINIMUM WAGE?</a:t>
            </a:r>
            <a:endParaRPr lang="en-US" sz="3200" spc="40" dirty="0">
              <a:solidFill>
                <a:schemeClr val="tx1">
                  <a:lumMod val="85000"/>
                  <a:lumOff val="15000"/>
                </a:schemeClr>
              </a:solidFill>
              <a:latin typeface="Hardwick WF" pitchFamily="2" charset="0"/>
            </a:endParaRPr>
          </a:p>
        </p:txBody>
      </p:sp>
      <p:sp>
        <p:nvSpPr>
          <p:cNvPr id="51" name="TextBox 50">
            <a:extLst>
              <a:ext uri="{FF2B5EF4-FFF2-40B4-BE49-F238E27FC236}">
                <a16:creationId xmlns:a16="http://schemas.microsoft.com/office/drawing/2014/main" id="{3B5CBF15-6D6E-1D8C-0DF6-9AFCFEE61366}"/>
              </a:ext>
            </a:extLst>
          </p:cNvPr>
          <p:cNvSpPr txBox="1"/>
          <p:nvPr/>
        </p:nvSpPr>
        <p:spPr>
          <a:xfrm>
            <a:off x="1560553" y="3192797"/>
            <a:ext cx="4413372" cy="707886"/>
          </a:xfrm>
          <a:prstGeom prst="rect">
            <a:avLst/>
          </a:prstGeom>
          <a:noFill/>
        </p:spPr>
        <p:txBody>
          <a:bodyPr wrap="square">
            <a:spAutoFit/>
          </a:bodyPr>
          <a:lstStyle/>
          <a:p>
            <a:pPr algn="ctr"/>
            <a:r>
              <a:rPr lang="en-US" sz="1600" spc="40" dirty="0">
                <a:solidFill>
                  <a:schemeClr val="tx1">
                    <a:lumMod val="85000"/>
                    <a:lumOff val="15000"/>
                  </a:schemeClr>
                </a:solidFill>
                <a:latin typeface="Avenir Next" panose="020B0503020202020204" pitchFamily="34" charset="0"/>
              </a:rPr>
              <a:t>A </a:t>
            </a:r>
            <a:r>
              <a:rPr lang="en-US" sz="2000" spc="40" dirty="0">
                <a:solidFill>
                  <a:schemeClr val="accent6">
                    <a:lumMod val="75000"/>
                  </a:schemeClr>
                </a:solidFill>
                <a:latin typeface="Hardwick WF" pitchFamily="2" charset="0"/>
              </a:rPr>
              <a:t>$1</a:t>
            </a:r>
            <a:r>
              <a:rPr lang="en-US" sz="2000" spc="40" dirty="0">
                <a:solidFill>
                  <a:schemeClr val="tx1">
                    <a:lumMod val="85000"/>
                    <a:lumOff val="15000"/>
                  </a:schemeClr>
                </a:solidFill>
                <a:latin typeface="Hardwick WF" pitchFamily="2" charset="0"/>
              </a:rPr>
              <a:t> </a:t>
            </a:r>
            <a:r>
              <a:rPr lang="en-US" sz="1600" spc="40" dirty="0">
                <a:solidFill>
                  <a:schemeClr val="tx1">
                    <a:lumMod val="85000"/>
                    <a:lumOff val="15000"/>
                  </a:schemeClr>
                </a:solidFill>
                <a:latin typeface="Avenir Next" panose="020B0503020202020204" pitchFamily="34" charset="0"/>
              </a:rPr>
              <a:t>minimum wage hike could cut </a:t>
            </a:r>
          </a:p>
          <a:p>
            <a:pPr algn="ctr"/>
            <a:r>
              <a:rPr lang="en-US" sz="1600" spc="40" dirty="0">
                <a:solidFill>
                  <a:schemeClr val="tx1">
                    <a:lumMod val="85000"/>
                    <a:lumOff val="15000"/>
                  </a:schemeClr>
                </a:solidFill>
                <a:latin typeface="Avenir Next" panose="020B0503020202020204" pitchFamily="34" charset="0"/>
              </a:rPr>
              <a:t>yearly adolescent births by </a:t>
            </a:r>
            <a:r>
              <a:rPr lang="en-US" sz="2000" spc="40" dirty="0">
                <a:solidFill>
                  <a:schemeClr val="accent6">
                    <a:lumMod val="75000"/>
                  </a:schemeClr>
                </a:solidFill>
                <a:latin typeface="Hardwick WF" pitchFamily="2" charset="0"/>
              </a:rPr>
              <a:t>5,000.</a:t>
            </a:r>
          </a:p>
        </p:txBody>
      </p:sp>
      <p:pic>
        <p:nvPicPr>
          <p:cNvPr id="53" name="Picture 52">
            <a:extLst>
              <a:ext uri="{FF2B5EF4-FFF2-40B4-BE49-F238E27FC236}">
                <a16:creationId xmlns:a16="http://schemas.microsoft.com/office/drawing/2014/main" id="{3FDA750D-3EB8-8023-3A80-4692B84452B5}"/>
              </a:ext>
            </a:extLst>
          </p:cNvPr>
          <p:cNvPicPr>
            <a:picLocks noChangeAspect="1"/>
          </p:cNvPicPr>
          <p:nvPr/>
        </p:nvPicPr>
        <p:blipFill rotWithShape="1">
          <a:blip r:embed="rId3"/>
          <a:srcRect t="14701" r="6662" b="43562"/>
          <a:stretch/>
        </p:blipFill>
        <p:spPr>
          <a:xfrm>
            <a:off x="1588046" y="2418619"/>
            <a:ext cx="4358389" cy="670954"/>
          </a:xfrm>
          <a:prstGeom prst="roundRect">
            <a:avLst>
              <a:gd name="adj" fmla="val 5036"/>
            </a:avLst>
          </a:prstGeom>
          <a:ln>
            <a:solidFill>
              <a:schemeClr val="bg1">
                <a:lumMod val="85000"/>
              </a:schemeClr>
            </a:solidFill>
          </a:ln>
          <a:effectLst>
            <a:outerShdw blurRad="76200" dir="18900000" sy="23000" kx="-1200000" algn="bl" rotWithShape="0">
              <a:prstClr val="black">
                <a:alpha val="13487"/>
              </a:prstClr>
            </a:outerShdw>
          </a:effectLst>
        </p:spPr>
      </p:pic>
      <p:sp>
        <p:nvSpPr>
          <p:cNvPr id="5" name="TextBox 4">
            <a:extLst>
              <a:ext uri="{FF2B5EF4-FFF2-40B4-BE49-F238E27FC236}">
                <a16:creationId xmlns:a16="http://schemas.microsoft.com/office/drawing/2014/main" id="{F5760328-34ED-4BCD-A45B-43124EB994F6}"/>
              </a:ext>
            </a:extLst>
          </p:cNvPr>
          <p:cNvSpPr txBox="1"/>
          <p:nvPr/>
        </p:nvSpPr>
        <p:spPr>
          <a:xfrm>
            <a:off x="6464347" y="3264619"/>
            <a:ext cx="4296685" cy="670953"/>
          </a:xfrm>
          <a:prstGeom prst="rect">
            <a:avLst/>
          </a:prstGeom>
          <a:noFill/>
        </p:spPr>
        <p:txBody>
          <a:bodyPr wrap="square">
            <a:spAutoFit/>
          </a:bodyPr>
          <a:lstStyle/>
          <a:p>
            <a:pPr algn="ctr">
              <a:lnSpc>
                <a:spcPct val="120000"/>
              </a:lnSpc>
            </a:pPr>
            <a:r>
              <a:rPr lang="en-US" sz="1600" spc="40" dirty="0">
                <a:solidFill>
                  <a:schemeClr val="tx1">
                    <a:lumMod val="85000"/>
                    <a:lumOff val="15000"/>
                  </a:schemeClr>
                </a:solidFill>
                <a:latin typeface="Avenir Next" panose="020B0503020202020204" pitchFamily="34" charset="0"/>
              </a:rPr>
              <a:t>Improved minimum wage policy </a:t>
            </a:r>
          </a:p>
          <a:p>
            <a:pPr algn="ctr">
              <a:lnSpc>
                <a:spcPct val="120000"/>
              </a:lnSpc>
            </a:pPr>
            <a:r>
              <a:rPr lang="en-US" sz="1600" spc="40" dirty="0">
                <a:solidFill>
                  <a:schemeClr val="tx1">
                    <a:lumMod val="85000"/>
                    <a:lumOff val="15000"/>
                  </a:schemeClr>
                </a:solidFill>
                <a:latin typeface="Avenir Next" panose="020B0503020202020204" pitchFamily="34" charset="0"/>
              </a:rPr>
              <a:t>reduces racial income disparities.</a:t>
            </a:r>
            <a:endParaRPr lang="en-US" sz="2000" spc="40" dirty="0">
              <a:solidFill>
                <a:schemeClr val="accent6">
                  <a:lumMod val="75000"/>
                </a:schemeClr>
              </a:solidFill>
              <a:latin typeface="Hardwick WF" pitchFamily="2" charset="0"/>
            </a:endParaRPr>
          </a:p>
        </p:txBody>
      </p:sp>
      <p:pic>
        <p:nvPicPr>
          <p:cNvPr id="18" name="Picture 17">
            <a:extLst>
              <a:ext uri="{FF2B5EF4-FFF2-40B4-BE49-F238E27FC236}">
                <a16:creationId xmlns:a16="http://schemas.microsoft.com/office/drawing/2014/main" id="{F6114AC5-4EB1-6D66-F852-29779DF668AB}"/>
              </a:ext>
            </a:extLst>
          </p:cNvPr>
          <p:cNvPicPr>
            <a:picLocks noChangeAspect="1"/>
          </p:cNvPicPr>
          <p:nvPr/>
        </p:nvPicPr>
        <p:blipFill rotWithShape="1">
          <a:blip r:embed="rId4"/>
          <a:srcRect t="2203" b="22270"/>
          <a:stretch/>
        </p:blipFill>
        <p:spPr>
          <a:xfrm>
            <a:off x="1129641" y="4582812"/>
            <a:ext cx="2843481" cy="963462"/>
          </a:xfrm>
          <a:prstGeom prst="roundRect">
            <a:avLst>
              <a:gd name="adj" fmla="val 4798"/>
            </a:avLst>
          </a:prstGeom>
          <a:ln>
            <a:solidFill>
              <a:schemeClr val="bg1">
                <a:lumMod val="85000"/>
              </a:schemeClr>
            </a:solidFill>
          </a:ln>
          <a:effectLst>
            <a:outerShdw blurRad="76200" dir="18900000" sy="23000" kx="-1200000" algn="bl" rotWithShape="0">
              <a:prstClr val="black">
                <a:alpha val="17844"/>
              </a:prstClr>
            </a:outerShdw>
          </a:effectLst>
        </p:spPr>
      </p:pic>
      <p:sp>
        <p:nvSpPr>
          <p:cNvPr id="19" name="TextBox 18">
            <a:extLst>
              <a:ext uri="{FF2B5EF4-FFF2-40B4-BE49-F238E27FC236}">
                <a16:creationId xmlns:a16="http://schemas.microsoft.com/office/drawing/2014/main" id="{6F120238-A016-334C-2ED6-EC056770EB2C}"/>
              </a:ext>
            </a:extLst>
          </p:cNvPr>
          <p:cNvSpPr txBox="1"/>
          <p:nvPr/>
        </p:nvSpPr>
        <p:spPr>
          <a:xfrm>
            <a:off x="344693" y="5683789"/>
            <a:ext cx="4413372" cy="670953"/>
          </a:xfrm>
          <a:prstGeom prst="rect">
            <a:avLst/>
          </a:prstGeom>
          <a:noFill/>
        </p:spPr>
        <p:txBody>
          <a:bodyPr wrap="square">
            <a:spAutoFit/>
          </a:bodyPr>
          <a:lstStyle/>
          <a:p>
            <a:pPr algn="ctr">
              <a:lnSpc>
                <a:spcPct val="120000"/>
              </a:lnSpc>
            </a:pPr>
            <a:r>
              <a:rPr lang="en-US" sz="1600" spc="40" dirty="0">
                <a:solidFill>
                  <a:schemeClr val="tx1">
                    <a:lumMod val="85000"/>
                    <a:lumOff val="15000"/>
                  </a:schemeClr>
                </a:solidFill>
                <a:latin typeface="Avenir Next" panose="020B0503020202020204" pitchFamily="34" charset="0"/>
              </a:rPr>
              <a:t>Increasing the minimum wage leads </a:t>
            </a:r>
          </a:p>
          <a:p>
            <a:pPr algn="ctr">
              <a:lnSpc>
                <a:spcPct val="120000"/>
              </a:lnSpc>
            </a:pPr>
            <a:r>
              <a:rPr lang="en-US" sz="1600" spc="40" dirty="0">
                <a:solidFill>
                  <a:schemeClr val="tx1">
                    <a:lumMod val="85000"/>
                    <a:lumOff val="15000"/>
                  </a:schemeClr>
                </a:solidFill>
                <a:latin typeface="Avenir Next" panose="020B0503020202020204" pitchFamily="34" charset="0"/>
              </a:rPr>
              <a:t>to fewer child maltreatment reports.</a:t>
            </a:r>
            <a:endParaRPr lang="en-US" sz="2000" spc="40" dirty="0">
              <a:solidFill>
                <a:schemeClr val="accent6">
                  <a:lumMod val="75000"/>
                </a:schemeClr>
              </a:solidFill>
              <a:latin typeface="Hardwick WF" pitchFamily="2" charset="0"/>
            </a:endParaRPr>
          </a:p>
        </p:txBody>
      </p:sp>
      <p:sp>
        <p:nvSpPr>
          <p:cNvPr id="23" name="TextBox 22">
            <a:extLst>
              <a:ext uri="{FF2B5EF4-FFF2-40B4-BE49-F238E27FC236}">
                <a16:creationId xmlns:a16="http://schemas.microsoft.com/office/drawing/2014/main" id="{FDB4CF44-8417-7AB9-DB5B-079C5D0F4E67}"/>
              </a:ext>
            </a:extLst>
          </p:cNvPr>
          <p:cNvSpPr txBox="1"/>
          <p:nvPr/>
        </p:nvSpPr>
        <p:spPr>
          <a:xfrm>
            <a:off x="4666596" y="5481135"/>
            <a:ext cx="7015240" cy="707886"/>
          </a:xfrm>
          <a:prstGeom prst="rect">
            <a:avLst/>
          </a:prstGeom>
          <a:noFill/>
        </p:spPr>
        <p:txBody>
          <a:bodyPr wrap="square">
            <a:spAutoFit/>
          </a:bodyPr>
          <a:lstStyle/>
          <a:p>
            <a:pPr algn="ctr"/>
            <a:r>
              <a:rPr lang="en-US" sz="1600" spc="40" dirty="0">
                <a:solidFill>
                  <a:schemeClr val="tx1">
                    <a:lumMod val="85000"/>
                    <a:lumOff val="15000"/>
                  </a:schemeClr>
                </a:solidFill>
                <a:latin typeface="Avenir Next" panose="020B0503020202020204" pitchFamily="34" charset="0"/>
              </a:rPr>
              <a:t>A higher minimum wage could have prevented </a:t>
            </a:r>
            <a:r>
              <a:rPr lang="en-US" sz="2000" spc="40" dirty="0">
                <a:solidFill>
                  <a:schemeClr val="accent6">
                    <a:lumMod val="75000"/>
                  </a:schemeClr>
                </a:solidFill>
                <a:latin typeface="Hardwick WF" pitchFamily="2" charset="0"/>
              </a:rPr>
              <a:t>2,800</a:t>
            </a:r>
            <a:r>
              <a:rPr lang="en-US" sz="2000" spc="40" dirty="0">
                <a:solidFill>
                  <a:schemeClr val="tx1">
                    <a:lumMod val="85000"/>
                    <a:lumOff val="15000"/>
                  </a:schemeClr>
                </a:solidFill>
                <a:latin typeface="Avenir Next" panose="020B0503020202020204" pitchFamily="34" charset="0"/>
              </a:rPr>
              <a:t> </a:t>
            </a:r>
            <a:r>
              <a:rPr lang="en-US" sz="1600" spc="40" dirty="0">
                <a:solidFill>
                  <a:schemeClr val="tx1">
                    <a:lumMod val="85000"/>
                    <a:lumOff val="15000"/>
                  </a:schemeClr>
                </a:solidFill>
                <a:latin typeface="Avenir Next" panose="020B0503020202020204" pitchFamily="34" charset="0"/>
              </a:rPr>
              <a:t>to</a:t>
            </a:r>
            <a:r>
              <a:rPr lang="en-US" sz="2000" spc="40" dirty="0">
                <a:solidFill>
                  <a:schemeClr val="accent6">
                    <a:lumMod val="75000"/>
                  </a:schemeClr>
                </a:solidFill>
                <a:latin typeface="Hardwick WF" pitchFamily="2" charset="0"/>
              </a:rPr>
              <a:t> </a:t>
            </a:r>
          </a:p>
          <a:p>
            <a:pPr algn="ctr"/>
            <a:r>
              <a:rPr lang="en-US" sz="2000" spc="40" dirty="0">
                <a:solidFill>
                  <a:schemeClr val="accent6">
                    <a:lumMod val="75000"/>
                  </a:schemeClr>
                </a:solidFill>
                <a:latin typeface="Hardwick WF" pitchFamily="2" charset="0"/>
              </a:rPr>
              <a:t>5,500 </a:t>
            </a:r>
            <a:r>
              <a:rPr lang="en-US" sz="1600" spc="40" dirty="0">
                <a:solidFill>
                  <a:schemeClr val="tx1">
                    <a:lumMod val="85000"/>
                    <a:lumOff val="15000"/>
                  </a:schemeClr>
                </a:solidFill>
                <a:latin typeface="Avenir Next" panose="020B0503020202020204" pitchFamily="34" charset="0"/>
              </a:rPr>
              <a:t>early NYC deaths, or </a:t>
            </a:r>
            <a:r>
              <a:rPr lang="en-US" sz="2000" spc="40" dirty="0">
                <a:solidFill>
                  <a:schemeClr val="accent6">
                    <a:lumMod val="75000"/>
                  </a:schemeClr>
                </a:solidFill>
                <a:latin typeface="Hardwick WF" pitchFamily="2" charset="0"/>
              </a:rPr>
              <a:t>4-8%</a:t>
            </a:r>
            <a:r>
              <a:rPr lang="en-US" sz="1600" spc="40" dirty="0">
                <a:solidFill>
                  <a:schemeClr val="tx1">
                    <a:lumMod val="85000"/>
                    <a:lumOff val="15000"/>
                  </a:schemeClr>
                </a:solidFill>
                <a:latin typeface="Avenir Next" panose="020B0503020202020204" pitchFamily="34" charset="0"/>
              </a:rPr>
              <a:t> of the total.</a:t>
            </a:r>
            <a:endParaRPr lang="en-US" sz="2000" spc="40" dirty="0">
              <a:solidFill>
                <a:schemeClr val="accent6">
                  <a:lumMod val="75000"/>
                </a:schemeClr>
              </a:solidFill>
              <a:latin typeface="Hardwick WF" pitchFamily="2" charset="0"/>
            </a:endParaRPr>
          </a:p>
        </p:txBody>
      </p:sp>
      <p:pic>
        <p:nvPicPr>
          <p:cNvPr id="24" name="Picture 23">
            <a:extLst>
              <a:ext uri="{FF2B5EF4-FFF2-40B4-BE49-F238E27FC236}">
                <a16:creationId xmlns:a16="http://schemas.microsoft.com/office/drawing/2014/main" id="{05EB24F2-23A9-CB53-1EB9-CE1D7A56FB69}"/>
              </a:ext>
            </a:extLst>
          </p:cNvPr>
          <p:cNvPicPr>
            <a:picLocks noChangeAspect="1"/>
          </p:cNvPicPr>
          <p:nvPr/>
        </p:nvPicPr>
        <p:blipFill rotWithShape="1">
          <a:blip r:embed="rId5"/>
          <a:srcRect b="44491"/>
          <a:stretch/>
        </p:blipFill>
        <p:spPr>
          <a:xfrm>
            <a:off x="5204191" y="4638975"/>
            <a:ext cx="5940052" cy="707886"/>
          </a:xfrm>
          <a:prstGeom prst="roundRect">
            <a:avLst>
              <a:gd name="adj" fmla="val 11545"/>
            </a:avLst>
          </a:prstGeom>
          <a:ln>
            <a:solidFill>
              <a:schemeClr val="bg1">
                <a:lumMod val="85000"/>
              </a:schemeClr>
            </a:solidFill>
          </a:ln>
          <a:effectLst>
            <a:outerShdw blurRad="76200" dir="18900000" sy="23000" kx="-1200000" algn="bl" rotWithShape="0">
              <a:prstClr val="black">
                <a:alpha val="15759"/>
              </a:prstClr>
            </a:outerShdw>
          </a:effectLst>
        </p:spPr>
      </p:pic>
      <p:grpSp>
        <p:nvGrpSpPr>
          <p:cNvPr id="6" name="Group 5">
            <a:extLst>
              <a:ext uri="{FF2B5EF4-FFF2-40B4-BE49-F238E27FC236}">
                <a16:creationId xmlns:a16="http://schemas.microsoft.com/office/drawing/2014/main" id="{EF8ABEE9-E16B-68E5-ECF9-EF243A084B66}"/>
              </a:ext>
            </a:extLst>
          </p:cNvPr>
          <p:cNvGrpSpPr/>
          <p:nvPr/>
        </p:nvGrpSpPr>
        <p:grpSpPr>
          <a:xfrm>
            <a:off x="1802021" y="996479"/>
            <a:ext cx="8251119" cy="785318"/>
            <a:chOff x="762252" y="1215284"/>
            <a:chExt cx="10543324" cy="785318"/>
          </a:xfrm>
        </p:grpSpPr>
        <p:sp>
          <p:nvSpPr>
            <p:cNvPr id="7" name="Octagon 6">
              <a:extLst>
                <a:ext uri="{FF2B5EF4-FFF2-40B4-BE49-F238E27FC236}">
                  <a16:creationId xmlns:a16="http://schemas.microsoft.com/office/drawing/2014/main" id="{8BA1B8CF-E716-B9FD-6C93-542F70C08020}"/>
                </a:ext>
              </a:extLst>
            </p:cNvPr>
            <p:cNvSpPr/>
            <p:nvPr/>
          </p:nvSpPr>
          <p:spPr>
            <a:xfrm>
              <a:off x="762252" y="1215284"/>
              <a:ext cx="10543324" cy="785318"/>
            </a:xfrm>
            <a:prstGeom prst="octagon">
              <a:avLst/>
            </a:prstGeom>
            <a:solidFill>
              <a:srgbClr val="9DC485"/>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ctagon 7">
              <a:extLst>
                <a:ext uri="{FF2B5EF4-FFF2-40B4-BE49-F238E27FC236}">
                  <a16:creationId xmlns:a16="http://schemas.microsoft.com/office/drawing/2014/main" id="{6B95C2E0-F0F0-C71B-3BF8-B1B941E72E2E}"/>
                </a:ext>
              </a:extLst>
            </p:cNvPr>
            <p:cNvSpPr/>
            <p:nvPr/>
          </p:nvSpPr>
          <p:spPr>
            <a:xfrm>
              <a:off x="886424" y="1302761"/>
              <a:ext cx="10342675" cy="606617"/>
            </a:xfrm>
            <a:prstGeom prst="octagon">
              <a:avLst/>
            </a:prstGeom>
            <a:solidFill>
              <a:schemeClr val="accent6">
                <a:lumMod val="60000"/>
                <a:lumOff val="40000"/>
              </a:schemeClr>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descr="Key with solid fill">
              <a:extLst>
                <a:ext uri="{FF2B5EF4-FFF2-40B4-BE49-F238E27FC236}">
                  <a16:creationId xmlns:a16="http://schemas.microsoft.com/office/drawing/2014/main" id="{8C55836E-8B4D-EEDE-0DD8-DB37FE6C77C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92914" y="1215284"/>
              <a:ext cx="1053488" cy="785318"/>
            </a:xfrm>
            <a:prstGeom prst="rect">
              <a:avLst/>
            </a:prstGeom>
          </p:spPr>
        </p:pic>
        <p:sp>
          <p:nvSpPr>
            <p:cNvPr id="11" name="Snip Same Side Corner Rectangle 10">
              <a:extLst>
                <a:ext uri="{FF2B5EF4-FFF2-40B4-BE49-F238E27FC236}">
                  <a16:creationId xmlns:a16="http://schemas.microsoft.com/office/drawing/2014/main" id="{D7E7474F-24AD-EE6A-9D6E-B9577782D64B}"/>
                </a:ext>
              </a:extLst>
            </p:cNvPr>
            <p:cNvSpPr/>
            <p:nvPr/>
          </p:nvSpPr>
          <p:spPr>
            <a:xfrm rot="16200000">
              <a:off x="1153610" y="1388854"/>
              <a:ext cx="372568" cy="456865"/>
            </a:xfrm>
            <a:prstGeom prst="snip2SameRect">
              <a:avLst>
                <a:gd name="adj1" fmla="val 21679"/>
                <a:gd name="adj2" fmla="val 3659"/>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a:extLst>
                <a:ext uri="{FF2B5EF4-FFF2-40B4-BE49-F238E27FC236}">
                  <a16:creationId xmlns:a16="http://schemas.microsoft.com/office/drawing/2014/main" id="{FF80B2C0-09F3-5A09-A240-0BEC931E16B5}"/>
                </a:ext>
              </a:extLst>
            </p:cNvPr>
            <p:cNvSpPr/>
            <p:nvPr/>
          </p:nvSpPr>
          <p:spPr>
            <a:xfrm>
              <a:off x="1243909" y="1571333"/>
              <a:ext cx="72799" cy="93457"/>
            </a:xfrm>
            <a:prstGeom prst="round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CC48C258-A14C-1442-F099-F60290392757}"/>
              </a:ext>
            </a:extLst>
          </p:cNvPr>
          <p:cNvSpPr txBox="1"/>
          <p:nvPr/>
        </p:nvSpPr>
        <p:spPr>
          <a:xfrm>
            <a:off x="2885246" y="1203250"/>
            <a:ext cx="7716983" cy="400110"/>
          </a:xfrm>
          <a:prstGeom prst="rect">
            <a:avLst/>
          </a:prstGeom>
          <a:noFill/>
        </p:spPr>
        <p:txBody>
          <a:bodyPr wrap="square" rtlCol="0">
            <a:spAutoFit/>
          </a:bodyPr>
          <a:lstStyle/>
          <a:p>
            <a:r>
              <a:rPr lang="en-US" sz="2000" dirty="0">
                <a:solidFill>
                  <a:srgbClr val="2E481D"/>
                </a:solidFill>
                <a:latin typeface="Avenir Medium" panose="02000503020000020003" pitchFamily="2" charset="0"/>
              </a:rPr>
              <a:t>Higher wages dramatically improve health and well-being.</a:t>
            </a:r>
          </a:p>
        </p:txBody>
      </p:sp>
      <p:grpSp>
        <p:nvGrpSpPr>
          <p:cNvPr id="16" name="Group 15">
            <a:extLst>
              <a:ext uri="{FF2B5EF4-FFF2-40B4-BE49-F238E27FC236}">
                <a16:creationId xmlns:a16="http://schemas.microsoft.com/office/drawing/2014/main" id="{B777EAE7-D2FE-10E0-B06C-5F3C71BCD428}"/>
              </a:ext>
            </a:extLst>
          </p:cNvPr>
          <p:cNvGrpSpPr/>
          <p:nvPr/>
        </p:nvGrpSpPr>
        <p:grpSpPr>
          <a:xfrm>
            <a:off x="7109163" y="2396857"/>
            <a:ext cx="2950929" cy="733111"/>
            <a:chOff x="7402545" y="2400512"/>
            <a:chExt cx="2950929" cy="733111"/>
          </a:xfrm>
        </p:grpSpPr>
        <p:pic>
          <p:nvPicPr>
            <p:cNvPr id="3" name="Picture 2">
              <a:extLst>
                <a:ext uri="{FF2B5EF4-FFF2-40B4-BE49-F238E27FC236}">
                  <a16:creationId xmlns:a16="http://schemas.microsoft.com/office/drawing/2014/main" id="{E58C5BD3-DD38-9C89-4362-684F73073194}"/>
                </a:ext>
              </a:extLst>
            </p:cNvPr>
            <p:cNvPicPr>
              <a:picLocks noChangeAspect="1"/>
            </p:cNvPicPr>
            <p:nvPr/>
          </p:nvPicPr>
          <p:blipFill rotWithShape="1">
            <a:blip r:embed="rId8"/>
            <a:srcRect b="55067"/>
            <a:stretch/>
          </p:blipFill>
          <p:spPr>
            <a:xfrm>
              <a:off x="7402545" y="2400512"/>
              <a:ext cx="2950929" cy="733111"/>
            </a:xfrm>
            <a:prstGeom prst="roundRect">
              <a:avLst>
                <a:gd name="adj" fmla="val 5766"/>
              </a:avLst>
            </a:prstGeom>
            <a:ln>
              <a:solidFill>
                <a:schemeClr val="bg1">
                  <a:lumMod val="85000"/>
                </a:schemeClr>
              </a:solidFill>
            </a:ln>
            <a:effectLst>
              <a:outerShdw blurRad="76200" dir="18900000" sy="23000" kx="-1200000" algn="bl" rotWithShape="0">
                <a:prstClr val="black">
                  <a:alpha val="14192"/>
                </a:prstClr>
              </a:outerShdw>
            </a:effectLst>
          </p:spPr>
        </p:pic>
        <p:sp>
          <p:nvSpPr>
            <p:cNvPr id="15" name="Rectangle 14">
              <a:extLst>
                <a:ext uri="{FF2B5EF4-FFF2-40B4-BE49-F238E27FC236}">
                  <a16:creationId xmlns:a16="http://schemas.microsoft.com/office/drawing/2014/main" id="{CC70F974-1D07-F029-8B39-0246FCE9B7B2}"/>
                </a:ext>
              </a:extLst>
            </p:cNvPr>
            <p:cNvSpPr/>
            <p:nvPr/>
          </p:nvSpPr>
          <p:spPr>
            <a:xfrm>
              <a:off x="9646920" y="2807208"/>
              <a:ext cx="235308" cy="2993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a:extLst>
              <a:ext uri="{FF2B5EF4-FFF2-40B4-BE49-F238E27FC236}">
                <a16:creationId xmlns:a16="http://schemas.microsoft.com/office/drawing/2014/main" id="{DA920411-CBD4-1C7D-3C51-7BEE73F88237}"/>
              </a:ext>
            </a:extLst>
          </p:cNvPr>
          <p:cNvSpPr txBox="1"/>
          <p:nvPr/>
        </p:nvSpPr>
        <p:spPr>
          <a:xfrm>
            <a:off x="11321835" y="6486597"/>
            <a:ext cx="1469360" cy="276999"/>
          </a:xfrm>
          <a:prstGeom prst="rect">
            <a:avLst/>
          </a:prstGeom>
          <a:noFill/>
        </p:spPr>
        <p:txBody>
          <a:bodyPr wrap="square" rtlCol="0">
            <a:spAutoFit/>
          </a:bodyPr>
          <a:lstStyle/>
          <a:p>
            <a:r>
              <a:rPr lang="en-US" sz="1200" i="1" dirty="0">
                <a:solidFill>
                  <a:srgbClr val="C1C4B1"/>
                </a:solidFill>
                <a:latin typeface="Avenir Next Condensed" panose="020B0506020202020204" pitchFamily="34" charset="0"/>
              </a:rPr>
              <a:t>Refs. 1-4</a:t>
            </a:r>
          </a:p>
        </p:txBody>
      </p:sp>
      <p:sp>
        <p:nvSpPr>
          <p:cNvPr id="25" name="TextBox 24">
            <a:extLst>
              <a:ext uri="{FF2B5EF4-FFF2-40B4-BE49-F238E27FC236}">
                <a16:creationId xmlns:a16="http://schemas.microsoft.com/office/drawing/2014/main" id="{ECF0DC44-A031-0382-333B-5D0791061F70}"/>
              </a:ext>
            </a:extLst>
          </p:cNvPr>
          <p:cNvSpPr txBox="1"/>
          <p:nvPr/>
        </p:nvSpPr>
        <p:spPr>
          <a:xfrm>
            <a:off x="120804" y="6571346"/>
            <a:ext cx="3213106" cy="276999"/>
          </a:xfrm>
          <a:prstGeom prst="rect">
            <a:avLst/>
          </a:prstGeom>
          <a:noFill/>
        </p:spPr>
        <p:txBody>
          <a:bodyPr wrap="square" rtlCol="0">
            <a:spAutoFit/>
          </a:bodyPr>
          <a:lstStyle/>
          <a:p>
            <a:r>
              <a:rPr lang="en-US" sz="1200" b="0" i="0" dirty="0">
                <a:solidFill>
                  <a:srgbClr val="C8D4C6"/>
                </a:solidFill>
                <a:effectLst/>
                <a:latin typeface="Roboto" panose="02000000000000000000" pitchFamily="2" charset="0"/>
              </a:rPr>
              <a:t>©</a:t>
            </a:r>
            <a:r>
              <a:rPr lang="en-US" sz="1200" b="0" i="1" dirty="0">
                <a:solidFill>
                  <a:srgbClr val="C8D4C6"/>
                </a:solidFill>
                <a:effectLst/>
                <a:latin typeface="Avenir Next Condensed" panose="020B0506020202020204" pitchFamily="34" charset="0"/>
              </a:rPr>
              <a:t> </a:t>
            </a:r>
            <a:r>
              <a:rPr lang="en-US" sz="1200" b="0" dirty="0">
                <a:solidFill>
                  <a:srgbClr val="C8D4C6"/>
                </a:solidFill>
                <a:effectLst/>
                <a:latin typeface="Avenir Next Condensed" panose="020B0506020202020204" pitchFamily="34" charset="0"/>
              </a:rPr>
              <a:t>Matthe</a:t>
            </a:r>
            <a:r>
              <a:rPr lang="en-US" sz="1200" dirty="0">
                <a:solidFill>
                  <a:srgbClr val="C8D4C6"/>
                </a:solidFill>
                <a:latin typeface="Avenir Next Condensed" panose="020B0506020202020204" pitchFamily="34" charset="0"/>
              </a:rPr>
              <a:t>w Desmond, </a:t>
            </a:r>
            <a:r>
              <a:rPr lang="en-US" sz="1200" i="1" dirty="0">
                <a:solidFill>
                  <a:srgbClr val="C8D4C6"/>
                </a:solidFill>
                <a:latin typeface="Avenir Next Condensed" panose="020B0506020202020204" pitchFamily="34" charset="0"/>
              </a:rPr>
              <a:t>Poverty, by America</a:t>
            </a:r>
          </a:p>
        </p:txBody>
      </p:sp>
    </p:spTree>
    <p:extLst>
      <p:ext uri="{BB962C8B-B14F-4D97-AF65-F5344CB8AC3E}">
        <p14:creationId xmlns:p14="http://schemas.microsoft.com/office/powerpoint/2010/main" val="2660514871"/>
      </p:ext>
    </p:extLst>
  </p:cSld>
  <p:clrMapOvr>
    <a:masterClrMapping/>
  </p:clrMapOvr>
  <p:transition spd="med">
    <p:fade thruBlk="1"/>
  </p:transition>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7F9E3"/>
        </a:solidFill>
        <a:effectLst/>
      </p:bgPr>
    </p:bg>
    <p:spTree>
      <p:nvGrpSpPr>
        <p:cNvPr id="1" name=""/>
        <p:cNvGrpSpPr/>
        <p:nvPr/>
      </p:nvGrpSpPr>
      <p:grpSpPr>
        <a:xfrm>
          <a:off x="0" y="0"/>
          <a:ext cx="0" cy="0"/>
          <a:chOff x="0" y="0"/>
          <a:chExt cx="0" cy="0"/>
        </a:xfrm>
      </p:grpSpPr>
      <p:sp>
        <p:nvSpPr>
          <p:cNvPr id="26" name="Rounded Rectangle 25">
            <a:extLst>
              <a:ext uri="{FF2B5EF4-FFF2-40B4-BE49-F238E27FC236}">
                <a16:creationId xmlns:a16="http://schemas.microsoft.com/office/drawing/2014/main" id="{4E1FD9D7-7AD9-25D9-A067-52B197E37751}"/>
              </a:ext>
            </a:extLst>
          </p:cNvPr>
          <p:cNvSpPr/>
          <p:nvPr/>
        </p:nvSpPr>
        <p:spPr>
          <a:xfrm>
            <a:off x="6182436" y="1346958"/>
            <a:ext cx="5835336" cy="5365976"/>
          </a:xfrm>
          <a:prstGeom prst="roundRect">
            <a:avLst>
              <a:gd name="adj" fmla="val 613"/>
            </a:avLst>
          </a:prstGeom>
          <a:solidFill>
            <a:srgbClr val="E5EAD6"/>
          </a:solidFill>
          <a:ln w="28575" cmpd="sng">
            <a:solidFill>
              <a:srgbClr val="DFE3D0"/>
            </a:solidFill>
          </a:ln>
          <a:effectLst>
            <a:outerShdw blurRad="50800" dist="38100" dir="2700000" sx="96034" sy="96034" algn="tl"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a:extLst>
              <a:ext uri="{FF2B5EF4-FFF2-40B4-BE49-F238E27FC236}">
                <a16:creationId xmlns:a16="http://schemas.microsoft.com/office/drawing/2014/main" id="{08249CA0-537D-1122-26C0-75CBB3E4074C}"/>
              </a:ext>
            </a:extLst>
          </p:cNvPr>
          <p:cNvSpPr/>
          <p:nvPr/>
        </p:nvSpPr>
        <p:spPr>
          <a:xfrm>
            <a:off x="1948721" y="144839"/>
            <a:ext cx="8334531" cy="733111"/>
          </a:xfrm>
          <a:prstGeom prst="roundRect">
            <a:avLst>
              <a:gd name="adj" fmla="val 5399"/>
            </a:avLst>
          </a:prstGeom>
          <a:solidFill>
            <a:srgbClr val="E5EAD6"/>
          </a:solidFill>
          <a:ln w="28575">
            <a:solidFill>
              <a:srgbClr val="DFE3D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162D2F81-45EC-4F42-1EDD-0D69E1EE28DA}"/>
              </a:ext>
            </a:extLst>
          </p:cNvPr>
          <p:cNvSpPr txBox="1"/>
          <p:nvPr/>
        </p:nvSpPr>
        <p:spPr>
          <a:xfrm>
            <a:off x="-185772" y="259950"/>
            <a:ext cx="12563543" cy="584775"/>
          </a:xfrm>
          <a:prstGeom prst="rect">
            <a:avLst/>
          </a:prstGeom>
          <a:noFill/>
        </p:spPr>
        <p:txBody>
          <a:bodyPr wrap="square" rtlCol="0">
            <a:spAutoFit/>
          </a:bodyPr>
          <a:lstStyle/>
          <a:p>
            <a:pPr algn="ctr"/>
            <a:r>
              <a:rPr lang="en-US" sz="3200" spc="40">
                <a:solidFill>
                  <a:schemeClr val="tx1">
                    <a:lumMod val="85000"/>
                    <a:lumOff val="15000"/>
                  </a:schemeClr>
                </a:solidFill>
                <a:latin typeface="Hardwick WF" pitchFamily="2" charset="0"/>
              </a:rPr>
              <a:t>BREAK THE CYCLE OF FINANCIAL DECEIT</a:t>
            </a:r>
            <a:endParaRPr lang="en-US" sz="3200" spc="40" dirty="0">
              <a:solidFill>
                <a:schemeClr val="tx1">
                  <a:lumMod val="85000"/>
                  <a:lumOff val="15000"/>
                </a:schemeClr>
              </a:solidFill>
              <a:latin typeface="Hardwick WF" pitchFamily="2" charset="0"/>
            </a:endParaRPr>
          </a:p>
        </p:txBody>
      </p:sp>
      <p:sp>
        <p:nvSpPr>
          <p:cNvPr id="2" name="Rounded Rectangle 1">
            <a:extLst>
              <a:ext uri="{FF2B5EF4-FFF2-40B4-BE49-F238E27FC236}">
                <a16:creationId xmlns:a16="http://schemas.microsoft.com/office/drawing/2014/main" id="{253C62CF-5623-5851-A20D-57BD857CA3B4}"/>
              </a:ext>
            </a:extLst>
          </p:cNvPr>
          <p:cNvSpPr/>
          <p:nvPr/>
        </p:nvSpPr>
        <p:spPr>
          <a:xfrm>
            <a:off x="160580" y="1347183"/>
            <a:ext cx="5835336" cy="5365977"/>
          </a:xfrm>
          <a:prstGeom prst="roundRect">
            <a:avLst>
              <a:gd name="adj" fmla="val 613"/>
            </a:avLst>
          </a:prstGeom>
          <a:solidFill>
            <a:srgbClr val="E5EAD6"/>
          </a:solidFill>
          <a:ln w="28575" cmpd="sng">
            <a:solidFill>
              <a:srgbClr val="DFE3D0"/>
            </a:solidFill>
          </a:ln>
          <a:effectLst>
            <a:outerShdw blurRad="50800" dist="38100" dir="2700000" sx="96034" sy="96034" algn="tl"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a:extLst>
              <a:ext uri="{FF2B5EF4-FFF2-40B4-BE49-F238E27FC236}">
                <a16:creationId xmlns:a16="http://schemas.microsoft.com/office/drawing/2014/main" id="{47A4B8D1-72C3-ABBC-137D-3223FA449477}"/>
              </a:ext>
            </a:extLst>
          </p:cNvPr>
          <p:cNvSpPr/>
          <p:nvPr/>
        </p:nvSpPr>
        <p:spPr>
          <a:xfrm>
            <a:off x="7170283" y="1074482"/>
            <a:ext cx="3930070" cy="570576"/>
          </a:xfrm>
          <a:prstGeom prst="roundRect">
            <a:avLst/>
          </a:prstGeom>
          <a:solidFill>
            <a:schemeClr val="bg1"/>
          </a:solidFill>
          <a:ln>
            <a:solidFill>
              <a:srgbClr val="8E8B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E8441328-71C9-842E-5B75-9CA72BB9DCD0}"/>
              </a:ext>
            </a:extLst>
          </p:cNvPr>
          <p:cNvSpPr txBox="1"/>
          <p:nvPr/>
        </p:nvSpPr>
        <p:spPr>
          <a:xfrm>
            <a:off x="6903540" y="1143051"/>
            <a:ext cx="4463552" cy="461665"/>
          </a:xfrm>
          <a:prstGeom prst="rect">
            <a:avLst/>
          </a:prstGeom>
          <a:noFill/>
          <a:ln>
            <a:noFill/>
          </a:ln>
        </p:spPr>
        <p:txBody>
          <a:bodyPr wrap="square" rtlCol="0">
            <a:spAutoFit/>
          </a:bodyPr>
          <a:lstStyle/>
          <a:p>
            <a:pPr algn="ctr"/>
            <a:r>
              <a:rPr lang="en-US" sz="2400" spc="100">
                <a:solidFill>
                  <a:schemeClr val="bg2">
                    <a:lumMod val="25000"/>
                  </a:schemeClr>
                </a:solidFill>
                <a:latin typeface="Hardwick WF" pitchFamily="2" charset="0"/>
              </a:rPr>
              <a:t>END OVERDRAFT FEES</a:t>
            </a:r>
            <a:endParaRPr lang="en-US" sz="2400" spc="100" dirty="0">
              <a:solidFill>
                <a:schemeClr val="bg2">
                  <a:lumMod val="25000"/>
                </a:schemeClr>
              </a:solidFill>
              <a:latin typeface="Hardwick WF" pitchFamily="2" charset="0"/>
            </a:endParaRPr>
          </a:p>
        </p:txBody>
      </p:sp>
      <p:sp>
        <p:nvSpPr>
          <p:cNvPr id="27" name="Rounded Rectangle 26">
            <a:extLst>
              <a:ext uri="{FF2B5EF4-FFF2-40B4-BE49-F238E27FC236}">
                <a16:creationId xmlns:a16="http://schemas.microsoft.com/office/drawing/2014/main" id="{CF59C68F-6DE2-8049-99D5-011A7651DBD7}"/>
              </a:ext>
            </a:extLst>
          </p:cNvPr>
          <p:cNvSpPr/>
          <p:nvPr/>
        </p:nvSpPr>
        <p:spPr>
          <a:xfrm>
            <a:off x="1714809" y="1074482"/>
            <a:ext cx="2797791" cy="570576"/>
          </a:xfrm>
          <a:prstGeom prst="roundRect">
            <a:avLst/>
          </a:prstGeom>
          <a:solidFill>
            <a:schemeClr val="bg1"/>
          </a:solidFill>
          <a:ln>
            <a:solidFill>
              <a:srgbClr val="8E8B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96711EBC-F21A-5310-FBCC-D2F2930775BE}"/>
              </a:ext>
            </a:extLst>
          </p:cNvPr>
          <p:cNvSpPr txBox="1"/>
          <p:nvPr/>
        </p:nvSpPr>
        <p:spPr>
          <a:xfrm>
            <a:off x="1068205" y="1152003"/>
            <a:ext cx="4104644" cy="461665"/>
          </a:xfrm>
          <a:prstGeom prst="rect">
            <a:avLst/>
          </a:prstGeom>
          <a:noFill/>
          <a:ln>
            <a:noFill/>
          </a:ln>
        </p:spPr>
        <p:txBody>
          <a:bodyPr wrap="square" rtlCol="0">
            <a:spAutoFit/>
          </a:bodyPr>
          <a:lstStyle/>
          <a:p>
            <a:pPr algn="ctr"/>
            <a:r>
              <a:rPr lang="en-US" sz="2400" spc="100">
                <a:solidFill>
                  <a:schemeClr val="bg2">
                    <a:lumMod val="25000"/>
                  </a:schemeClr>
                </a:solidFill>
                <a:latin typeface="Hardwick WF" pitchFamily="2" charset="0"/>
              </a:rPr>
              <a:t>LEND FAIRLY</a:t>
            </a:r>
            <a:endParaRPr lang="en-US" sz="2400" spc="100" dirty="0">
              <a:solidFill>
                <a:schemeClr val="bg2">
                  <a:lumMod val="25000"/>
                </a:schemeClr>
              </a:solidFill>
              <a:latin typeface="Hardwick WF" pitchFamily="2" charset="0"/>
            </a:endParaRPr>
          </a:p>
        </p:txBody>
      </p:sp>
      <p:pic>
        <p:nvPicPr>
          <p:cNvPr id="45" name="Picture 44" descr="A blue neon lights on a black background&#10;&#10;Description automatically generated">
            <a:extLst>
              <a:ext uri="{FF2B5EF4-FFF2-40B4-BE49-F238E27FC236}">
                <a16:creationId xmlns:a16="http://schemas.microsoft.com/office/drawing/2014/main" id="{2CEE1F50-1A1E-A64F-5134-B270291A709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713197" y="1762306"/>
            <a:ext cx="1425765" cy="1059139"/>
          </a:xfrm>
          <a:prstGeom prst="rect">
            <a:avLst/>
          </a:prstGeom>
        </p:spPr>
      </p:pic>
      <p:pic>
        <p:nvPicPr>
          <p:cNvPr id="47" name="Picture 46" descr="A red neon sign with black background&#10;&#10;Description automatically generated">
            <a:extLst>
              <a:ext uri="{FF2B5EF4-FFF2-40B4-BE49-F238E27FC236}">
                <a16:creationId xmlns:a16="http://schemas.microsoft.com/office/drawing/2014/main" id="{EB6D134E-181D-545D-4357-43082593E3C6}"/>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199657" y="2425713"/>
            <a:ext cx="2460461" cy="1059139"/>
          </a:xfrm>
          <a:prstGeom prst="rect">
            <a:avLst/>
          </a:prstGeom>
        </p:spPr>
      </p:pic>
      <p:pic>
        <p:nvPicPr>
          <p:cNvPr id="49" name="Picture 48" descr="A white text with a black background&#10;&#10;Description automatically generated">
            <a:extLst>
              <a:ext uri="{FF2B5EF4-FFF2-40B4-BE49-F238E27FC236}">
                <a16:creationId xmlns:a16="http://schemas.microsoft.com/office/drawing/2014/main" id="{038C4D01-F18A-5B62-669A-65D94229AD7A}"/>
              </a:ext>
            </a:extLst>
          </p:cNvPr>
          <p:cNvPicPr>
            <a:picLocks noChangeAspect="1"/>
          </p:cNvPicPr>
          <p:nvPr/>
        </p:nvPicPr>
        <p:blipFill>
          <a:blip r:embed="rId7"/>
          <a:stretch>
            <a:fillRect/>
          </a:stretch>
        </p:blipFill>
        <p:spPr>
          <a:xfrm>
            <a:off x="426196" y="3068045"/>
            <a:ext cx="2004020" cy="1076540"/>
          </a:xfrm>
          <a:prstGeom prst="rect">
            <a:avLst/>
          </a:prstGeom>
        </p:spPr>
      </p:pic>
      <p:sp>
        <p:nvSpPr>
          <p:cNvPr id="57" name="TextBox 56">
            <a:extLst>
              <a:ext uri="{FF2B5EF4-FFF2-40B4-BE49-F238E27FC236}">
                <a16:creationId xmlns:a16="http://schemas.microsoft.com/office/drawing/2014/main" id="{A2577DA4-FB18-BECF-FAC7-4EC1157F5CA0}"/>
              </a:ext>
            </a:extLst>
          </p:cNvPr>
          <p:cNvSpPr txBox="1"/>
          <p:nvPr/>
        </p:nvSpPr>
        <p:spPr>
          <a:xfrm>
            <a:off x="2639494" y="2237322"/>
            <a:ext cx="4019723" cy="1460015"/>
          </a:xfrm>
          <a:prstGeom prst="rect">
            <a:avLst/>
          </a:prstGeom>
          <a:noFill/>
        </p:spPr>
        <p:txBody>
          <a:bodyPr wrap="square">
            <a:spAutoFit/>
          </a:bodyPr>
          <a:lstStyle/>
          <a:p>
            <a:pPr>
              <a:lnSpc>
                <a:spcPts val="2700"/>
              </a:lnSpc>
            </a:pPr>
            <a:r>
              <a:rPr lang="en-US" sz="1600" spc="40" dirty="0">
                <a:solidFill>
                  <a:schemeClr val="tx1">
                    <a:lumMod val="85000"/>
                    <a:lumOff val="15000"/>
                  </a:schemeClr>
                </a:solidFill>
                <a:latin typeface="Avenir Next" panose="020B0503020202020204" pitchFamily="34" charset="0"/>
              </a:rPr>
              <a:t>16 states prohibit payday loans </a:t>
            </a:r>
          </a:p>
          <a:p>
            <a:pPr>
              <a:lnSpc>
                <a:spcPts val="2700"/>
              </a:lnSpc>
            </a:pPr>
            <a:r>
              <a:rPr lang="en-US" sz="1600" spc="40" dirty="0">
                <a:solidFill>
                  <a:schemeClr val="tx1">
                    <a:lumMod val="85000"/>
                    <a:lumOff val="15000"/>
                  </a:schemeClr>
                </a:solidFill>
                <a:latin typeface="Avenir Next" panose="020B0503020202020204" pitchFamily="34" charset="0"/>
              </a:rPr>
              <a:t>or cap interest rates, saving </a:t>
            </a:r>
          </a:p>
          <a:p>
            <a:pPr>
              <a:lnSpc>
                <a:spcPts val="2700"/>
              </a:lnSpc>
            </a:pPr>
            <a:r>
              <a:rPr lang="en-US" sz="1600" spc="40" dirty="0">
                <a:solidFill>
                  <a:schemeClr val="tx1">
                    <a:lumMod val="85000"/>
                    <a:lumOff val="15000"/>
                  </a:schemeClr>
                </a:solidFill>
                <a:latin typeface="Avenir Next" panose="020B0503020202020204" pitchFamily="34" charset="0"/>
              </a:rPr>
              <a:t>their low-income residents  </a:t>
            </a:r>
          </a:p>
          <a:p>
            <a:pPr>
              <a:lnSpc>
                <a:spcPts val="2700"/>
              </a:lnSpc>
            </a:pPr>
            <a:r>
              <a:rPr lang="en-US" spc="40" dirty="0">
                <a:solidFill>
                  <a:schemeClr val="accent6">
                    <a:lumMod val="75000"/>
                  </a:schemeClr>
                </a:solidFill>
                <a:latin typeface="Hardwick WF" pitchFamily="2" charset="0"/>
              </a:rPr>
              <a:t>$3.5 BILLION</a:t>
            </a:r>
            <a:r>
              <a:rPr lang="en-US" sz="1600" spc="40" dirty="0">
                <a:solidFill>
                  <a:schemeClr val="accent6">
                    <a:lumMod val="75000"/>
                  </a:schemeClr>
                </a:solidFill>
                <a:latin typeface="Avenir Next" panose="020B0503020202020204" pitchFamily="34" charset="0"/>
              </a:rPr>
              <a:t> </a:t>
            </a:r>
            <a:r>
              <a:rPr lang="en-US" sz="1600" spc="40" dirty="0">
                <a:solidFill>
                  <a:schemeClr val="tx1">
                    <a:lumMod val="85000"/>
                    <a:lumOff val="15000"/>
                  </a:schemeClr>
                </a:solidFill>
                <a:latin typeface="Avenir Next" panose="020B0503020202020204" pitchFamily="34" charset="0"/>
              </a:rPr>
              <a:t>annually.</a:t>
            </a:r>
          </a:p>
        </p:txBody>
      </p:sp>
      <p:sp>
        <p:nvSpPr>
          <p:cNvPr id="44" name="Rectangle 43">
            <a:extLst>
              <a:ext uri="{FF2B5EF4-FFF2-40B4-BE49-F238E27FC236}">
                <a16:creationId xmlns:a16="http://schemas.microsoft.com/office/drawing/2014/main" id="{490F3239-663C-FFD4-DF68-C1567E8DA156}"/>
              </a:ext>
            </a:extLst>
          </p:cNvPr>
          <p:cNvSpPr/>
          <p:nvPr/>
        </p:nvSpPr>
        <p:spPr>
          <a:xfrm>
            <a:off x="1157675" y="3932214"/>
            <a:ext cx="483156" cy="2630261"/>
          </a:xfrm>
          <a:prstGeom prst="rect">
            <a:avLst/>
          </a:prstGeom>
          <a:solidFill>
            <a:srgbClr val="9899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18">
            <a:extLst>
              <a:ext uri="{FF2B5EF4-FFF2-40B4-BE49-F238E27FC236}">
                <a16:creationId xmlns:a16="http://schemas.microsoft.com/office/drawing/2014/main" id="{27EDBAB0-958F-EFC9-EF47-6645E7D3BE49}"/>
              </a:ext>
            </a:extLst>
          </p:cNvPr>
          <p:cNvSpPr/>
          <p:nvPr/>
        </p:nvSpPr>
        <p:spPr>
          <a:xfrm>
            <a:off x="1157676" y="3932214"/>
            <a:ext cx="0" cy="2630261"/>
          </a:xfrm>
          <a:custGeom>
            <a:avLst/>
            <a:gdLst>
              <a:gd name="connsiteX0" fmla="*/ 0 w 0"/>
              <a:gd name="connsiteY0" fmla="*/ 0 h 2280492"/>
              <a:gd name="connsiteX1" fmla="*/ 0 w 0"/>
              <a:gd name="connsiteY1" fmla="*/ 2280492 h 2280492"/>
            </a:gdLst>
            <a:ahLst/>
            <a:cxnLst>
              <a:cxn ang="0">
                <a:pos x="connsiteX0" y="connsiteY0"/>
              </a:cxn>
              <a:cxn ang="0">
                <a:pos x="connsiteX1" y="connsiteY1"/>
              </a:cxn>
            </a:cxnLst>
            <a:rect l="l" t="t" r="r" b="b"/>
            <a:pathLst>
              <a:path h="2280492">
                <a:moveTo>
                  <a:pt x="0" y="0"/>
                </a:moveTo>
                <a:lnTo>
                  <a:pt x="0" y="2280492"/>
                </a:lnTo>
              </a:path>
            </a:pathLst>
          </a:custGeom>
          <a:no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Freeform 45">
            <a:extLst>
              <a:ext uri="{FF2B5EF4-FFF2-40B4-BE49-F238E27FC236}">
                <a16:creationId xmlns:a16="http://schemas.microsoft.com/office/drawing/2014/main" id="{AE762577-DF0E-7A3D-466A-69ED84EBA311}"/>
              </a:ext>
            </a:extLst>
          </p:cNvPr>
          <p:cNvSpPr/>
          <p:nvPr/>
        </p:nvSpPr>
        <p:spPr>
          <a:xfrm>
            <a:off x="1632661" y="4775962"/>
            <a:ext cx="1487864" cy="1786513"/>
          </a:xfrm>
          <a:custGeom>
            <a:avLst/>
            <a:gdLst>
              <a:gd name="connsiteX0" fmla="*/ 11017 w 1472588"/>
              <a:gd name="connsiteY0" fmla="*/ 385591 h 1531345"/>
              <a:gd name="connsiteX1" fmla="*/ 767508 w 1472588"/>
              <a:gd name="connsiteY1" fmla="*/ 55085 h 1531345"/>
              <a:gd name="connsiteX2" fmla="*/ 1186149 w 1472588"/>
              <a:gd name="connsiteY2" fmla="*/ 0 h 1531345"/>
              <a:gd name="connsiteX3" fmla="*/ 1465243 w 1472588"/>
              <a:gd name="connsiteY3" fmla="*/ 14690 h 1531345"/>
              <a:gd name="connsiteX4" fmla="*/ 1472588 w 1472588"/>
              <a:gd name="connsiteY4" fmla="*/ 249716 h 1531345"/>
              <a:gd name="connsiteX5" fmla="*/ 995190 w 1472588"/>
              <a:gd name="connsiteY5" fmla="*/ 249716 h 1531345"/>
              <a:gd name="connsiteX6" fmla="*/ 602255 w 1472588"/>
              <a:gd name="connsiteY6" fmla="*/ 374574 h 1531345"/>
              <a:gd name="connsiteX7" fmla="*/ 168925 w 1472588"/>
              <a:gd name="connsiteY7" fmla="*/ 602256 h 1531345"/>
              <a:gd name="connsiteX8" fmla="*/ 168925 w 1472588"/>
              <a:gd name="connsiteY8" fmla="*/ 602256 h 1531345"/>
              <a:gd name="connsiteX9" fmla="*/ 168925 w 1472588"/>
              <a:gd name="connsiteY9" fmla="*/ 1531345 h 1531345"/>
              <a:gd name="connsiteX10" fmla="*/ 0 w 1472588"/>
              <a:gd name="connsiteY10" fmla="*/ 1531345 h 1531345"/>
              <a:gd name="connsiteX11" fmla="*/ 11017 w 1472588"/>
              <a:gd name="connsiteY11" fmla="*/ 385591 h 1531345"/>
              <a:gd name="connsiteX0" fmla="*/ 11017 w 1472588"/>
              <a:gd name="connsiteY0" fmla="*/ 385591 h 1531345"/>
              <a:gd name="connsiteX1" fmla="*/ 767508 w 1472588"/>
              <a:gd name="connsiteY1" fmla="*/ 55085 h 1531345"/>
              <a:gd name="connsiteX2" fmla="*/ 1186149 w 1472588"/>
              <a:gd name="connsiteY2" fmla="*/ 0 h 1531345"/>
              <a:gd name="connsiteX3" fmla="*/ 1465243 w 1472588"/>
              <a:gd name="connsiteY3" fmla="*/ 14690 h 1531345"/>
              <a:gd name="connsiteX4" fmla="*/ 1472588 w 1472588"/>
              <a:gd name="connsiteY4" fmla="*/ 249716 h 1531345"/>
              <a:gd name="connsiteX5" fmla="*/ 995190 w 1472588"/>
              <a:gd name="connsiteY5" fmla="*/ 249716 h 1531345"/>
              <a:gd name="connsiteX6" fmla="*/ 602255 w 1472588"/>
              <a:gd name="connsiteY6" fmla="*/ 374574 h 1531345"/>
              <a:gd name="connsiteX7" fmla="*/ 168925 w 1472588"/>
              <a:gd name="connsiteY7" fmla="*/ 602256 h 1531345"/>
              <a:gd name="connsiteX8" fmla="*/ 168925 w 1472588"/>
              <a:gd name="connsiteY8" fmla="*/ 602256 h 1531345"/>
              <a:gd name="connsiteX9" fmla="*/ 168925 w 1472588"/>
              <a:gd name="connsiteY9" fmla="*/ 1531345 h 1531345"/>
              <a:gd name="connsiteX10" fmla="*/ 0 w 1472588"/>
              <a:gd name="connsiteY10" fmla="*/ 1531345 h 1531345"/>
              <a:gd name="connsiteX11" fmla="*/ 11017 w 1472588"/>
              <a:gd name="connsiteY11" fmla="*/ 385591 h 1531345"/>
              <a:gd name="connsiteX0" fmla="*/ 11017 w 1472588"/>
              <a:gd name="connsiteY0" fmla="*/ 385591 h 1531345"/>
              <a:gd name="connsiteX1" fmla="*/ 767508 w 1472588"/>
              <a:gd name="connsiteY1" fmla="*/ 55085 h 1531345"/>
              <a:gd name="connsiteX2" fmla="*/ 1186149 w 1472588"/>
              <a:gd name="connsiteY2" fmla="*/ 0 h 1531345"/>
              <a:gd name="connsiteX3" fmla="*/ 1465243 w 1472588"/>
              <a:gd name="connsiteY3" fmla="*/ 14690 h 1531345"/>
              <a:gd name="connsiteX4" fmla="*/ 1472588 w 1472588"/>
              <a:gd name="connsiteY4" fmla="*/ 249716 h 1531345"/>
              <a:gd name="connsiteX5" fmla="*/ 995190 w 1472588"/>
              <a:gd name="connsiteY5" fmla="*/ 249716 h 1531345"/>
              <a:gd name="connsiteX6" fmla="*/ 602255 w 1472588"/>
              <a:gd name="connsiteY6" fmla="*/ 374574 h 1531345"/>
              <a:gd name="connsiteX7" fmla="*/ 168925 w 1472588"/>
              <a:gd name="connsiteY7" fmla="*/ 602256 h 1531345"/>
              <a:gd name="connsiteX8" fmla="*/ 168925 w 1472588"/>
              <a:gd name="connsiteY8" fmla="*/ 602256 h 1531345"/>
              <a:gd name="connsiteX9" fmla="*/ 168925 w 1472588"/>
              <a:gd name="connsiteY9" fmla="*/ 1531345 h 1531345"/>
              <a:gd name="connsiteX10" fmla="*/ 0 w 1472588"/>
              <a:gd name="connsiteY10" fmla="*/ 1531345 h 1531345"/>
              <a:gd name="connsiteX11" fmla="*/ 11017 w 1472588"/>
              <a:gd name="connsiteY11" fmla="*/ 385591 h 1531345"/>
              <a:gd name="connsiteX0" fmla="*/ 1492 w 1472588"/>
              <a:gd name="connsiteY0" fmla="*/ 376066 h 1531345"/>
              <a:gd name="connsiteX1" fmla="*/ 767508 w 1472588"/>
              <a:gd name="connsiteY1" fmla="*/ 55085 h 1531345"/>
              <a:gd name="connsiteX2" fmla="*/ 1186149 w 1472588"/>
              <a:gd name="connsiteY2" fmla="*/ 0 h 1531345"/>
              <a:gd name="connsiteX3" fmla="*/ 1465243 w 1472588"/>
              <a:gd name="connsiteY3" fmla="*/ 14690 h 1531345"/>
              <a:gd name="connsiteX4" fmla="*/ 1472588 w 1472588"/>
              <a:gd name="connsiteY4" fmla="*/ 249716 h 1531345"/>
              <a:gd name="connsiteX5" fmla="*/ 995190 w 1472588"/>
              <a:gd name="connsiteY5" fmla="*/ 249716 h 1531345"/>
              <a:gd name="connsiteX6" fmla="*/ 602255 w 1472588"/>
              <a:gd name="connsiteY6" fmla="*/ 374574 h 1531345"/>
              <a:gd name="connsiteX7" fmla="*/ 168925 w 1472588"/>
              <a:gd name="connsiteY7" fmla="*/ 602256 h 1531345"/>
              <a:gd name="connsiteX8" fmla="*/ 168925 w 1472588"/>
              <a:gd name="connsiteY8" fmla="*/ 602256 h 1531345"/>
              <a:gd name="connsiteX9" fmla="*/ 168925 w 1472588"/>
              <a:gd name="connsiteY9" fmla="*/ 1531345 h 1531345"/>
              <a:gd name="connsiteX10" fmla="*/ 0 w 1472588"/>
              <a:gd name="connsiteY10" fmla="*/ 1531345 h 1531345"/>
              <a:gd name="connsiteX11" fmla="*/ 1492 w 1472588"/>
              <a:gd name="connsiteY11" fmla="*/ 376066 h 1531345"/>
              <a:gd name="connsiteX0" fmla="*/ 20542 w 1472588"/>
              <a:gd name="connsiteY0" fmla="*/ 376066 h 1531345"/>
              <a:gd name="connsiteX1" fmla="*/ 767508 w 1472588"/>
              <a:gd name="connsiteY1" fmla="*/ 55085 h 1531345"/>
              <a:gd name="connsiteX2" fmla="*/ 1186149 w 1472588"/>
              <a:gd name="connsiteY2" fmla="*/ 0 h 1531345"/>
              <a:gd name="connsiteX3" fmla="*/ 1465243 w 1472588"/>
              <a:gd name="connsiteY3" fmla="*/ 14690 h 1531345"/>
              <a:gd name="connsiteX4" fmla="*/ 1472588 w 1472588"/>
              <a:gd name="connsiteY4" fmla="*/ 249716 h 1531345"/>
              <a:gd name="connsiteX5" fmla="*/ 995190 w 1472588"/>
              <a:gd name="connsiteY5" fmla="*/ 249716 h 1531345"/>
              <a:gd name="connsiteX6" fmla="*/ 602255 w 1472588"/>
              <a:gd name="connsiteY6" fmla="*/ 374574 h 1531345"/>
              <a:gd name="connsiteX7" fmla="*/ 168925 w 1472588"/>
              <a:gd name="connsiteY7" fmla="*/ 602256 h 1531345"/>
              <a:gd name="connsiteX8" fmla="*/ 168925 w 1472588"/>
              <a:gd name="connsiteY8" fmla="*/ 602256 h 1531345"/>
              <a:gd name="connsiteX9" fmla="*/ 168925 w 1472588"/>
              <a:gd name="connsiteY9" fmla="*/ 1531345 h 1531345"/>
              <a:gd name="connsiteX10" fmla="*/ 0 w 1472588"/>
              <a:gd name="connsiteY10" fmla="*/ 1531345 h 1531345"/>
              <a:gd name="connsiteX11" fmla="*/ 20542 w 1472588"/>
              <a:gd name="connsiteY11" fmla="*/ 376066 h 1531345"/>
              <a:gd name="connsiteX0" fmla="*/ 1492 w 1472588"/>
              <a:gd name="connsiteY0" fmla="*/ 379241 h 1531345"/>
              <a:gd name="connsiteX1" fmla="*/ 767508 w 1472588"/>
              <a:gd name="connsiteY1" fmla="*/ 55085 h 1531345"/>
              <a:gd name="connsiteX2" fmla="*/ 1186149 w 1472588"/>
              <a:gd name="connsiteY2" fmla="*/ 0 h 1531345"/>
              <a:gd name="connsiteX3" fmla="*/ 1465243 w 1472588"/>
              <a:gd name="connsiteY3" fmla="*/ 14690 h 1531345"/>
              <a:gd name="connsiteX4" fmla="*/ 1472588 w 1472588"/>
              <a:gd name="connsiteY4" fmla="*/ 249716 h 1531345"/>
              <a:gd name="connsiteX5" fmla="*/ 995190 w 1472588"/>
              <a:gd name="connsiteY5" fmla="*/ 249716 h 1531345"/>
              <a:gd name="connsiteX6" fmla="*/ 602255 w 1472588"/>
              <a:gd name="connsiteY6" fmla="*/ 374574 h 1531345"/>
              <a:gd name="connsiteX7" fmla="*/ 168925 w 1472588"/>
              <a:gd name="connsiteY7" fmla="*/ 602256 h 1531345"/>
              <a:gd name="connsiteX8" fmla="*/ 168925 w 1472588"/>
              <a:gd name="connsiteY8" fmla="*/ 602256 h 1531345"/>
              <a:gd name="connsiteX9" fmla="*/ 168925 w 1472588"/>
              <a:gd name="connsiteY9" fmla="*/ 1531345 h 1531345"/>
              <a:gd name="connsiteX10" fmla="*/ 0 w 1472588"/>
              <a:gd name="connsiteY10" fmla="*/ 1531345 h 1531345"/>
              <a:gd name="connsiteX11" fmla="*/ 1492 w 1472588"/>
              <a:gd name="connsiteY11" fmla="*/ 379241 h 1531345"/>
              <a:gd name="connsiteX0" fmla="*/ 1492 w 1472588"/>
              <a:gd name="connsiteY0" fmla="*/ 379241 h 1531345"/>
              <a:gd name="connsiteX1" fmla="*/ 767508 w 1472588"/>
              <a:gd name="connsiteY1" fmla="*/ 55085 h 1531345"/>
              <a:gd name="connsiteX2" fmla="*/ 1186149 w 1472588"/>
              <a:gd name="connsiteY2" fmla="*/ 0 h 1531345"/>
              <a:gd name="connsiteX3" fmla="*/ 1465243 w 1472588"/>
              <a:gd name="connsiteY3" fmla="*/ 14690 h 1531345"/>
              <a:gd name="connsiteX4" fmla="*/ 1472588 w 1472588"/>
              <a:gd name="connsiteY4" fmla="*/ 249716 h 1531345"/>
              <a:gd name="connsiteX5" fmla="*/ 995190 w 1472588"/>
              <a:gd name="connsiteY5" fmla="*/ 249716 h 1531345"/>
              <a:gd name="connsiteX6" fmla="*/ 602255 w 1472588"/>
              <a:gd name="connsiteY6" fmla="*/ 374574 h 1531345"/>
              <a:gd name="connsiteX7" fmla="*/ 168925 w 1472588"/>
              <a:gd name="connsiteY7" fmla="*/ 602256 h 1531345"/>
              <a:gd name="connsiteX8" fmla="*/ 168925 w 1472588"/>
              <a:gd name="connsiteY8" fmla="*/ 602256 h 1531345"/>
              <a:gd name="connsiteX9" fmla="*/ 168925 w 1472588"/>
              <a:gd name="connsiteY9" fmla="*/ 1531345 h 1531345"/>
              <a:gd name="connsiteX10" fmla="*/ 0 w 1472588"/>
              <a:gd name="connsiteY10" fmla="*/ 1531345 h 1531345"/>
              <a:gd name="connsiteX11" fmla="*/ 1492 w 1472588"/>
              <a:gd name="connsiteY11" fmla="*/ 379241 h 1531345"/>
              <a:gd name="connsiteX0" fmla="*/ 1492 w 1472588"/>
              <a:gd name="connsiteY0" fmla="*/ 383659 h 1535763"/>
              <a:gd name="connsiteX1" fmla="*/ 767508 w 1472588"/>
              <a:gd name="connsiteY1" fmla="*/ 59503 h 1535763"/>
              <a:gd name="connsiteX2" fmla="*/ 1186149 w 1472588"/>
              <a:gd name="connsiteY2" fmla="*/ 4418 h 1535763"/>
              <a:gd name="connsiteX3" fmla="*/ 1465243 w 1472588"/>
              <a:gd name="connsiteY3" fmla="*/ 19108 h 1535763"/>
              <a:gd name="connsiteX4" fmla="*/ 1472588 w 1472588"/>
              <a:gd name="connsiteY4" fmla="*/ 254134 h 1535763"/>
              <a:gd name="connsiteX5" fmla="*/ 995190 w 1472588"/>
              <a:gd name="connsiteY5" fmla="*/ 254134 h 1535763"/>
              <a:gd name="connsiteX6" fmla="*/ 602255 w 1472588"/>
              <a:gd name="connsiteY6" fmla="*/ 378992 h 1535763"/>
              <a:gd name="connsiteX7" fmla="*/ 168925 w 1472588"/>
              <a:gd name="connsiteY7" fmla="*/ 606674 h 1535763"/>
              <a:gd name="connsiteX8" fmla="*/ 168925 w 1472588"/>
              <a:gd name="connsiteY8" fmla="*/ 606674 h 1535763"/>
              <a:gd name="connsiteX9" fmla="*/ 168925 w 1472588"/>
              <a:gd name="connsiteY9" fmla="*/ 1535763 h 1535763"/>
              <a:gd name="connsiteX10" fmla="*/ 0 w 1472588"/>
              <a:gd name="connsiteY10" fmla="*/ 1535763 h 1535763"/>
              <a:gd name="connsiteX11" fmla="*/ 1492 w 1472588"/>
              <a:gd name="connsiteY11" fmla="*/ 383659 h 1535763"/>
              <a:gd name="connsiteX0" fmla="*/ 1492 w 1472588"/>
              <a:gd name="connsiteY0" fmla="*/ 383659 h 1535763"/>
              <a:gd name="connsiteX1" fmla="*/ 767508 w 1472588"/>
              <a:gd name="connsiteY1" fmla="*/ 59503 h 1535763"/>
              <a:gd name="connsiteX2" fmla="*/ 1186149 w 1472588"/>
              <a:gd name="connsiteY2" fmla="*/ 4418 h 1535763"/>
              <a:gd name="connsiteX3" fmla="*/ 1465243 w 1472588"/>
              <a:gd name="connsiteY3" fmla="*/ 19108 h 1535763"/>
              <a:gd name="connsiteX4" fmla="*/ 1472588 w 1472588"/>
              <a:gd name="connsiteY4" fmla="*/ 254134 h 1535763"/>
              <a:gd name="connsiteX5" fmla="*/ 995190 w 1472588"/>
              <a:gd name="connsiteY5" fmla="*/ 254134 h 1535763"/>
              <a:gd name="connsiteX6" fmla="*/ 602255 w 1472588"/>
              <a:gd name="connsiteY6" fmla="*/ 378992 h 1535763"/>
              <a:gd name="connsiteX7" fmla="*/ 168925 w 1472588"/>
              <a:gd name="connsiteY7" fmla="*/ 606674 h 1535763"/>
              <a:gd name="connsiteX8" fmla="*/ 168925 w 1472588"/>
              <a:gd name="connsiteY8" fmla="*/ 606674 h 1535763"/>
              <a:gd name="connsiteX9" fmla="*/ 168925 w 1472588"/>
              <a:gd name="connsiteY9" fmla="*/ 1535763 h 1535763"/>
              <a:gd name="connsiteX10" fmla="*/ 0 w 1472588"/>
              <a:gd name="connsiteY10" fmla="*/ 1535763 h 1535763"/>
              <a:gd name="connsiteX11" fmla="*/ 1492 w 1472588"/>
              <a:gd name="connsiteY11" fmla="*/ 383659 h 1535763"/>
              <a:gd name="connsiteX0" fmla="*/ 1492 w 1472588"/>
              <a:gd name="connsiteY0" fmla="*/ 383659 h 1535763"/>
              <a:gd name="connsiteX1" fmla="*/ 767508 w 1472588"/>
              <a:gd name="connsiteY1" fmla="*/ 59503 h 1535763"/>
              <a:gd name="connsiteX2" fmla="*/ 1186149 w 1472588"/>
              <a:gd name="connsiteY2" fmla="*/ 4418 h 1535763"/>
              <a:gd name="connsiteX3" fmla="*/ 1465243 w 1472588"/>
              <a:gd name="connsiteY3" fmla="*/ 19108 h 1535763"/>
              <a:gd name="connsiteX4" fmla="*/ 1472588 w 1472588"/>
              <a:gd name="connsiteY4" fmla="*/ 254134 h 1535763"/>
              <a:gd name="connsiteX5" fmla="*/ 995190 w 1472588"/>
              <a:gd name="connsiteY5" fmla="*/ 254134 h 1535763"/>
              <a:gd name="connsiteX6" fmla="*/ 602255 w 1472588"/>
              <a:gd name="connsiteY6" fmla="*/ 378992 h 1535763"/>
              <a:gd name="connsiteX7" fmla="*/ 168925 w 1472588"/>
              <a:gd name="connsiteY7" fmla="*/ 606674 h 1535763"/>
              <a:gd name="connsiteX8" fmla="*/ 168925 w 1472588"/>
              <a:gd name="connsiteY8" fmla="*/ 606674 h 1535763"/>
              <a:gd name="connsiteX9" fmla="*/ 168925 w 1472588"/>
              <a:gd name="connsiteY9" fmla="*/ 1535763 h 1535763"/>
              <a:gd name="connsiteX10" fmla="*/ 0 w 1472588"/>
              <a:gd name="connsiteY10" fmla="*/ 1535763 h 1535763"/>
              <a:gd name="connsiteX11" fmla="*/ 1492 w 1472588"/>
              <a:gd name="connsiteY11" fmla="*/ 383659 h 1535763"/>
              <a:gd name="connsiteX0" fmla="*/ 1492 w 1472588"/>
              <a:gd name="connsiteY0" fmla="*/ 383659 h 1535763"/>
              <a:gd name="connsiteX1" fmla="*/ 767508 w 1472588"/>
              <a:gd name="connsiteY1" fmla="*/ 59503 h 1535763"/>
              <a:gd name="connsiteX2" fmla="*/ 1186149 w 1472588"/>
              <a:gd name="connsiteY2" fmla="*/ 4418 h 1535763"/>
              <a:gd name="connsiteX3" fmla="*/ 1465243 w 1472588"/>
              <a:gd name="connsiteY3" fmla="*/ 19108 h 1535763"/>
              <a:gd name="connsiteX4" fmla="*/ 1472588 w 1472588"/>
              <a:gd name="connsiteY4" fmla="*/ 254134 h 1535763"/>
              <a:gd name="connsiteX5" fmla="*/ 995190 w 1472588"/>
              <a:gd name="connsiteY5" fmla="*/ 254134 h 1535763"/>
              <a:gd name="connsiteX6" fmla="*/ 602255 w 1472588"/>
              <a:gd name="connsiteY6" fmla="*/ 378992 h 1535763"/>
              <a:gd name="connsiteX7" fmla="*/ 168925 w 1472588"/>
              <a:gd name="connsiteY7" fmla="*/ 606674 h 1535763"/>
              <a:gd name="connsiteX8" fmla="*/ 168925 w 1472588"/>
              <a:gd name="connsiteY8" fmla="*/ 606674 h 1535763"/>
              <a:gd name="connsiteX9" fmla="*/ 168925 w 1472588"/>
              <a:gd name="connsiteY9" fmla="*/ 1535763 h 1535763"/>
              <a:gd name="connsiteX10" fmla="*/ 0 w 1472588"/>
              <a:gd name="connsiteY10" fmla="*/ 1535763 h 1535763"/>
              <a:gd name="connsiteX11" fmla="*/ 1492 w 1472588"/>
              <a:gd name="connsiteY11" fmla="*/ 383659 h 1535763"/>
              <a:gd name="connsiteX0" fmla="*/ 1492 w 1472588"/>
              <a:gd name="connsiteY0" fmla="*/ 383659 h 1535763"/>
              <a:gd name="connsiteX1" fmla="*/ 767508 w 1472588"/>
              <a:gd name="connsiteY1" fmla="*/ 59503 h 1535763"/>
              <a:gd name="connsiteX2" fmla="*/ 1186149 w 1472588"/>
              <a:gd name="connsiteY2" fmla="*/ 4418 h 1535763"/>
              <a:gd name="connsiteX3" fmla="*/ 1465243 w 1472588"/>
              <a:gd name="connsiteY3" fmla="*/ 19108 h 1535763"/>
              <a:gd name="connsiteX4" fmla="*/ 1472588 w 1472588"/>
              <a:gd name="connsiteY4" fmla="*/ 254134 h 1535763"/>
              <a:gd name="connsiteX5" fmla="*/ 995190 w 1472588"/>
              <a:gd name="connsiteY5" fmla="*/ 254134 h 1535763"/>
              <a:gd name="connsiteX6" fmla="*/ 602255 w 1472588"/>
              <a:gd name="connsiteY6" fmla="*/ 378992 h 1535763"/>
              <a:gd name="connsiteX7" fmla="*/ 168925 w 1472588"/>
              <a:gd name="connsiteY7" fmla="*/ 606674 h 1535763"/>
              <a:gd name="connsiteX8" fmla="*/ 168925 w 1472588"/>
              <a:gd name="connsiteY8" fmla="*/ 606674 h 1535763"/>
              <a:gd name="connsiteX9" fmla="*/ 168925 w 1472588"/>
              <a:gd name="connsiteY9" fmla="*/ 1535763 h 1535763"/>
              <a:gd name="connsiteX10" fmla="*/ 0 w 1472588"/>
              <a:gd name="connsiteY10" fmla="*/ 1535763 h 1535763"/>
              <a:gd name="connsiteX11" fmla="*/ 1492 w 1472588"/>
              <a:gd name="connsiteY11" fmla="*/ 383659 h 1535763"/>
              <a:gd name="connsiteX0" fmla="*/ 1492 w 1472588"/>
              <a:gd name="connsiteY0" fmla="*/ 383659 h 1535763"/>
              <a:gd name="connsiteX1" fmla="*/ 767508 w 1472588"/>
              <a:gd name="connsiteY1" fmla="*/ 59503 h 1535763"/>
              <a:gd name="connsiteX2" fmla="*/ 1186149 w 1472588"/>
              <a:gd name="connsiteY2" fmla="*/ 4418 h 1535763"/>
              <a:gd name="connsiteX3" fmla="*/ 1465243 w 1472588"/>
              <a:gd name="connsiteY3" fmla="*/ 19108 h 1535763"/>
              <a:gd name="connsiteX4" fmla="*/ 1472588 w 1472588"/>
              <a:gd name="connsiteY4" fmla="*/ 254134 h 1535763"/>
              <a:gd name="connsiteX5" fmla="*/ 995190 w 1472588"/>
              <a:gd name="connsiteY5" fmla="*/ 254134 h 1535763"/>
              <a:gd name="connsiteX6" fmla="*/ 602255 w 1472588"/>
              <a:gd name="connsiteY6" fmla="*/ 378992 h 1535763"/>
              <a:gd name="connsiteX7" fmla="*/ 168925 w 1472588"/>
              <a:gd name="connsiteY7" fmla="*/ 606674 h 1535763"/>
              <a:gd name="connsiteX8" fmla="*/ 168925 w 1472588"/>
              <a:gd name="connsiteY8" fmla="*/ 606674 h 1535763"/>
              <a:gd name="connsiteX9" fmla="*/ 168925 w 1472588"/>
              <a:gd name="connsiteY9" fmla="*/ 1535763 h 1535763"/>
              <a:gd name="connsiteX10" fmla="*/ 0 w 1472588"/>
              <a:gd name="connsiteY10" fmla="*/ 1535763 h 1535763"/>
              <a:gd name="connsiteX11" fmla="*/ 1492 w 1472588"/>
              <a:gd name="connsiteY11" fmla="*/ 383659 h 1535763"/>
              <a:gd name="connsiteX0" fmla="*/ 1492 w 1472588"/>
              <a:gd name="connsiteY0" fmla="*/ 383659 h 1535763"/>
              <a:gd name="connsiteX1" fmla="*/ 767508 w 1472588"/>
              <a:gd name="connsiteY1" fmla="*/ 59503 h 1535763"/>
              <a:gd name="connsiteX2" fmla="*/ 1186149 w 1472588"/>
              <a:gd name="connsiteY2" fmla="*/ 4418 h 1535763"/>
              <a:gd name="connsiteX3" fmla="*/ 1465243 w 1472588"/>
              <a:gd name="connsiteY3" fmla="*/ 19108 h 1535763"/>
              <a:gd name="connsiteX4" fmla="*/ 1472588 w 1472588"/>
              <a:gd name="connsiteY4" fmla="*/ 254134 h 1535763"/>
              <a:gd name="connsiteX5" fmla="*/ 995190 w 1472588"/>
              <a:gd name="connsiteY5" fmla="*/ 254134 h 1535763"/>
              <a:gd name="connsiteX6" fmla="*/ 602255 w 1472588"/>
              <a:gd name="connsiteY6" fmla="*/ 378992 h 1535763"/>
              <a:gd name="connsiteX7" fmla="*/ 168925 w 1472588"/>
              <a:gd name="connsiteY7" fmla="*/ 606674 h 1535763"/>
              <a:gd name="connsiteX8" fmla="*/ 168925 w 1472588"/>
              <a:gd name="connsiteY8" fmla="*/ 606674 h 1535763"/>
              <a:gd name="connsiteX9" fmla="*/ 168925 w 1472588"/>
              <a:gd name="connsiteY9" fmla="*/ 1535763 h 1535763"/>
              <a:gd name="connsiteX10" fmla="*/ 0 w 1472588"/>
              <a:gd name="connsiteY10" fmla="*/ 1535763 h 1535763"/>
              <a:gd name="connsiteX11" fmla="*/ 1492 w 1472588"/>
              <a:gd name="connsiteY11" fmla="*/ 383659 h 1535763"/>
              <a:gd name="connsiteX0" fmla="*/ 1492 w 1472588"/>
              <a:gd name="connsiteY0" fmla="*/ 383659 h 1535763"/>
              <a:gd name="connsiteX1" fmla="*/ 767508 w 1472588"/>
              <a:gd name="connsiteY1" fmla="*/ 59503 h 1535763"/>
              <a:gd name="connsiteX2" fmla="*/ 1186149 w 1472588"/>
              <a:gd name="connsiteY2" fmla="*/ 4418 h 1535763"/>
              <a:gd name="connsiteX3" fmla="*/ 1465243 w 1472588"/>
              <a:gd name="connsiteY3" fmla="*/ 19108 h 1535763"/>
              <a:gd name="connsiteX4" fmla="*/ 1472588 w 1472588"/>
              <a:gd name="connsiteY4" fmla="*/ 254134 h 1535763"/>
              <a:gd name="connsiteX5" fmla="*/ 998365 w 1472588"/>
              <a:gd name="connsiteY5" fmla="*/ 266834 h 1535763"/>
              <a:gd name="connsiteX6" fmla="*/ 602255 w 1472588"/>
              <a:gd name="connsiteY6" fmla="*/ 378992 h 1535763"/>
              <a:gd name="connsiteX7" fmla="*/ 168925 w 1472588"/>
              <a:gd name="connsiteY7" fmla="*/ 606674 h 1535763"/>
              <a:gd name="connsiteX8" fmla="*/ 168925 w 1472588"/>
              <a:gd name="connsiteY8" fmla="*/ 606674 h 1535763"/>
              <a:gd name="connsiteX9" fmla="*/ 168925 w 1472588"/>
              <a:gd name="connsiteY9" fmla="*/ 1535763 h 1535763"/>
              <a:gd name="connsiteX10" fmla="*/ 0 w 1472588"/>
              <a:gd name="connsiteY10" fmla="*/ 1535763 h 1535763"/>
              <a:gd name="connsiteX11" fmla="*/ 1492 w 1472588"/>
              <a:gd name="connsiteY11" fmla="*/ 383659 h 1535763"/>
              <a:gd name="connsiteX0" fmla="*/ 1492 w 1472588"/>
              <a:gd name="connsiteY0" fmla="*/ 383659 h 1535763"/>
              <a:gd name="connsiteX1" fmla="*/ 767508 w 1472588"/>
              <a:gd name="connsiteY1" fmla="*/ 59503 h 1535763"/>
              <a:gd name="connsiteX2" fmla="*/ 1186149 w 1472588"/>
              <a:gd name="connsiteY2" fmla="*/ 4418 h 1535763"/>
              <a:gd name="connsiteX3" fmla="*/ 1465243 w 1472588"/>
              <a:gd name="connsiteY3" fmla="*/ 19108 h 1535763"/>
              <a:gd name="connsiteX4" fmla="*/ 1472588 w 1472588"/>
              <a:gd name="connsiteY4" fmla="*/ 254134 h 1535763"/>
              <a:gd name="connsiteX5" fmla="*/ 998365 w 1472588"/>
              <a:gd name="connsiteY5" fmla="*/ 266834 h 1535763"/>
              <a:gd name="connsiteX6" fmla="*/ 602255 w 1472588"/>
              <a:gd name="connsiteY6" fmla="*/ 378992 h 1535763"/>
              <a:gd name="connsiteX7" fmla="*/ 168925 w 1472588"/>
              <a:gd name="connsiteY7" fmla="*/ 606674 h 1535763"/>
              <a:gd name="connsiteX8" fmla="*/ 168925 w 1472588"/>
              <a:gd name="connsiteY8" fmla="*/ 606674 h 1535763"/>
              <a:gd name="connsiteX9" fmla="*/ 168925 w 1472588"/>
              <a:gd name="connsiteY9" fmla="*/ 1535763 h 1535763"/>
              <a:gd name="connsiteX10" fmla="*/ 0 w 1472588"/>
              <a:gd name="connsiteY10" fmla="*/ 1535763 h 1535763"/>
              <a:gd name="connsiteX11" fmla="*/ 1492 w 1472588"/>
              <a:gd name="connsiteY11" fmla="*/ 383659 h 1535763"/>
              <a:gd name="connsiteX0" fmla="*/ 1492 w 1472588"/>
              <a:gd name="connsiteY0" fmla="*/ 383659 h 1535763"/>
              <a:gd name="connsiteX1" fmla="*/ 767508 w 1472588"/>
              <a:gd name="connsiteY1" fmla="*/ 59503 h 1535763"/>
              <a:gd name="connsiteX2" fmla="*/ 1186149 w 1472588"/>
              <a:gd name="connsiteY2" fmla="*/ 4418 h 1535763"/>
              <a:gd name="connsiteX3" fmla="*/ 1465243 w 1472588"/>
              <a:gd name="connsiteY3" fmla="*/ 19108 h 1535763"/>
              <a:gd name="connsiteX4" fmla="*/ 1472588 w 1472588"/>
              <a:gd name="connsiteY4" fmla="*/ 254134 h 1535763"/>
              <a:gd name="connsiteX5" fmla="*/ 998365 w 1472588"/>
              <a:gd name="connsiteY5" fmla="*/ 266834 h 1535763"/>
              <a:gd name="connsiteX6" fmla="*/ 611780 w 1472588"/>
              <a:gd name="connsiteY6" fmla="*/ 385342 h 1535763"/>
              <a:gd name="connsiteX7" fmla="*/ 168925 w 1472588"/>
              <a:gd name="connsiteY7" fmla="*/ 606674 h 1535763"/>
              <a:gd name="connsiteX8" fmla="*/ 168925 w 1472588"/>
              <a:gd name="connsiteY8" fmla="*/ 606674 h 1535763"/>
              <a:gd name="connsiteX9" fmla="*/ 168925 w 1472588"/>
              <a:gd name="connsiteY9" fmla="*/ 1535763 h 1535763"/>
              <a:gd name="connsiteX10" fmla="*/ 0 w 1472588"/>
              <a:gd name="connsiteY10" fmla="*/ 1535763 h 1535763"/>
              <a:gd name="connsiteX11" fmla="*/ 1492 w 1472588"/>
              <a:gd name="connsiteY11" fmla="*/ 383659 h 1535763"/>
              <a:gd name="connsiteX0" fmla="*/ 1492 w 1472588"/>
              <a:gd name="connsiteY0" fmla="*/ 383659 h 1535763"/>
              <a:gd name="connsiteX1" fmla="*/ 767508 w 1472588"/>
              <a:gd name="connsiteY1" fmla="*/ 59503 h 1535763"/>
              <a:gd name="connsiteX2" fmla="*/ 1186149 w 1472588"/>
              <a:gd name="connsiteY2" fmla="*/ 4418 h 1535763"/>
              <a:gd name="connsiteX3" fmla="*/ 1465243 w 1472588"/>
              <a:gd name="connsiteY3" fmla="*/ 19108 h 1535763"/>
              <a:gd name="connsiteX4" fmla="*/ 1472588 w 1472588"/>
              <a:gd name="connsiteY4" fmla="*/ 254134 h 1535763"/>
              <a:gd name="connsiteX5" fmla="*/ 998365 w 1472588"/>
              <a:gd name="connsiteY5" fmla="*/ 266834 h 1535763"/>
              <a:gd name="connsiteX6" fmla="*/ 611780 w 1472588"/>
              <a:gd name="connsiteY6" fmla="*/ 385342 h 1535763"/>
              <a:gd name="connsiteX7" fmla="*/ 168925 w 1472588"/>
              <a:gd name="connsiteY7" fmla="*/ 606674 h 1535763"/>
              <a:gd name="connsiteX8" fmla="*/ 168925 w 1472588"/>
              <a:gd name="connsiteY8" fmla="*/ 606674 h 1535763"/>
              <a:gd name="connsiteX9" fmla="*/ 168925 w 1472588"/>
              <a:gd name="connsiteY9" fmla="*/ 1535763 h 1535763"/>
              <a:gd name="connsiteX10" fmla="*/ 0 w 1472588"/>
              <a:gd name="connsiteY10" fmla="*/ 1535763 h 1535763"/>
              <a:gd name="connsiteX11" fmla="*/ 1492 w 1472588"/>
              <a:gd name="connsiteY11" fmla="*/ 383659 h 1535763"/>
              <a:gd name="connsiteX0" fmla="*/ 1492 w 1472588"/>
              <a:gd name="connsiteY0" fmla="*/ 383659 h 1535763"/>
              <a:gd name="connsiteX1" fmla="*/ 767508 w 1472588"/>
              <a:gd name="connsiteY1" fmla="*/ 59503 h 1535763"/>
              <a:gd name="connsiteX2" fmla="*/ 1186149 w 1472588"/>
              <a:gd name="connsiteY2" fmla="*/ 4418 h 1535763"/>
              <a:gd name="connsiteX3" fmla="*/ 1465243 w 1472588"/>
              <a:gd name="connsiteY3" fmla="*/ 19108 h 1535763"/>
              <a:gd name="connsiteX4" fmla="*/ 1472588 w 1472588"/>
              <a:gd name="connsiteY4" fmla="*/ 254134 h 1535763"/>
              <a:gd name="connsiteX5" fmla="*/ 998365 w 1472588"/>
              <a:gd name="connsiteY5" fmla="*/ 266834 h 1535763"/>
              <a:gd name="connsiteX6" fmla="*/ 611780 w 1472588"/>
              <a:gd name="connsiteY6" fmla="*/ 385342 h 1535763"/>
              <a:gd name="connsiteX7" fmla="*/ 168925 w 1472588"/>
              <a:gd name="connsiteY7" fmla="*/ 606674 h 1535763"/>
              <a:gd name="connsiteX8" fmla="*/ 172100 w 1472588"/>
              <a:gd name="connsiteY8" fmla="*/ 616199 h 1535763"/>
              <a:gd name="connsiteX9" fmla="*/ 168925 w 1472588"/>
              <a:gd name="connsiteY9" fmla="*/ 1535763 h 1535763"/>
              <a:gd name="connsiteX10" fmla="*/ 0 w 1472588"/>
              <a:gd name="connsiteY10" fmla="*/ 1535763 h 1535763"/>
              <a:gd name="connsiteX11" fmla="*/ 1492 w 1472588"/>
              <a:gd name="connsiteY11" fmla="*/ 383659 h 15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2588" h="1535763">
                <a:moveTo>
                  <a:pt x="1492" y="383659"/>
                </a:moveTo>
                <a:cubicBezTo>
                  <a:pt x="-16219" y="410015"/>
                  <a:pt x="264519" y="214122"/>
                  <a:pt x="767508" y="59503"/>
                </a:cubicBezTo>
                <a:cubicBezTo>
                  <a:pt x="792755" y="44316"/>
                  <a:pt x="929127" y="-5795"/>
                  <a:pt x="1186149" y="4418"/>
                </a:cubicBezTo>
                <a:cubicBezTo>
                  <a:pt x="1260130" y="-9735"/>
                  <a:pt x="1372212" y="14211"/>
                  <a:pt x="1465243" y="19108"/>
                </a:cubicBezTo>
                <a:lnTo>
                  <a:pt x="1472588" y="254134"/>
                </a:lnTo>
                <a:cubicBezTo>
                  <a:pt x="1313455" y="254134"/>
                  <a:pt x="1116223" y="241434"/>
                  <a:pt x="998365" y="266834"/>
                </a:cubicBezTo>
                <a:cubicBezTo>
                  <a:pt x="848337" y="308453"/>
                  <a:pt x="637983" y="365948"/>
                  <a:pt x="611780" y="385342"/>
                </a:cubicBezTo>
                <a:cubicBezTo>
                  <a:pt x="648312" y="391386"/>
                  <a:pt x="313368" y="530780"/>
                  <a:pt x="168925" y="606674"/>
                </a:cubicBezTo>
                <a:lnTo>
                  <a:pt x="172100" y="616199"/>
                </a:lnTo>
                <a:cubicBezTo>
                  <a:pt x="171042" y="922720"/>
                  <a:pt x="169983" y="1229242"/>
                  <a:pt x="168925" y="1535763"/>
                </a:cubicBezTo>
                <a:lnTo>
                  <a:pt x="0" y="1535763"/>
                </a:lnTo>
                <a:cubicBezTo>
                  <a:pt x="497" y="1150670"/>
                  <a:pt x="995" y="768752"/>
                  <a:pt x="1492" y="383659"/>
                </a:cubicBezTo>
                <a:close/>
              </a:path>
            </a:pathLst>
          </a:custGeom>
          <a:solidFill>
            <a:srgbClr val="9899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22">
            <a:extLst>
              <a:ext uri="{FF2B5EF4-FFF2-40B4-BE49-F238E27FC236}">
                <a16:creationId xmlns:a16="http://schemas.microsoft.com/office/drawing/2014/main" id="{30F65103-8242-B2AD-178F-9E3F5DC51426}"/>
              </a:ext>
            </a:extLst>
          </p:cNvPr>
          <p:cNvSpPr/>
          <p:nvPr/>
        </p:nvSpPr>
        <p:spPr>
          <a:xfrm>
            <a:off x="1809159" y="5490858"/>
            <a:ext cx="45719" cy="1071617"/>
          </a:xfrm>
          <a:custGeom>
            <a:avLst/>
            <a:gdLst>
              <a:gd name="connsiteX0" fmla="*/ 0 w 0"/>
              <a:gd name="connsiteY0" fmla="*/ 0 h 914400"/>
              <a:gd name="connsiteX1" fmla="*/ 0 w 0"/>
              <a:gd name="connsiteY1" fmla="*/ 914400 h 914400"/>
            </a:gdLst>
            <a:ahLst/>
            <a:cxnLst>
              <a:cxn ang="0">
                <a:pos x="connsiteX0" y="connsiteY0"/>
              </a:cxn>
              <a:cxn ang="0">
                <a:pos x="connsiteX1" y="connsiteY1"/>
              </a:cxn>
            </a:cxnLst>
            <a:rect l="l" t="t" r="r" b="b"/>
            <a:pathLst>
              <a:path h="914400">
                <a:moveTo>
                  <a:pt x="0" y="0"/>
                </a:moveTo>
                <a:lnTo>
                  <a:pt x="0" y="914400"/>
                </a:lnTo>
              </a:path>
            </a:pathLst>
          </a:custGeom>
          <a:no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34">
            <a:extLst>
              <a:ext uri="{FF2B5EF4-FFF2-40B4-BE49-F238E27FC236}">
                <a16:creationId xmlns:a16="http://schemas.microsoft.com/office/drawing/2014/main" id="{2DC1ADA5-0423-BC08-4C3D-98642A765848}"/>
              </a:ext>
            </a:extLst>
          </p:cNvPr>
          <p:cNvSpPr/>
          <p:nvPr/>
        </p:nvSpPr>
        <p:spPr>
          <a:xfrm flipH="1">
            <a:off x="1599423" y="3932215"/>
            <a:ext cx="45719" cy="1286850"/>
          </a:xfrm>
          <a:custGeom>
            <a:avLst/>
            <a:gdLst>
              <a:gd name="connsiteX0" fmla="*/ 0 w 0"/>
              <a:gd name="connsiteY0" fmla="*/ 0 h 914400"/>
              <a:gd name="connsiteX1" fmla="*/ 0 w 0"/>
              <a:gd name="connsiteY1" fmla="*/ 914400 h 914400"/>
            </a:gdLst>
            <a:ahLst/>
            <a:cxnLst>
              <a:cxn ang="0">
                <a:pos x="connsiteX0" y="connsiteY0"/>
              </a:cxn>
              <a:cxn ang="0">
                <a:pos x="connsiteX1" y="connsiteY1"/>
              </a:cxn>
            </a:cxnLst>
            <a:rect l="l" t="t" r="r" b="b"/>
            <a:pathLst>
              <a:path h="914400">
                <a:moveTo>
                  <a:pt x="0" y="0"/>
                </a:moveTo>
                <a:lnTo>
                  <a:pt x="0" y="914400"/>
                </a:lnTo>
              </a:path>
            </a:pathLst>
          </a:custGeom>
          <a:no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35">
            <a:extLst>
              <a:ext uri="{FF2B5EF4-FFF2-40B4-BE49-F238E27FC236}">
                <a16:creationId xmlns:a16="http://schemas.microsoft.com/office/drawing/2014/main" id="{7F4A5EB5-8083-4B8F-D74F-BBEA5E99F72E}"/>
              </a:ext>
            </a:extLst>
          </p:cNvPr>
          <p:cNvSpPr/>
          <p:nvPr/>
        </p:nvSpPr>
        <p:spPr>
          <a:xfrm>
            <a:off x="1805660" y="5070396"/>
            <a:ext cx="1314867" cy="420461"/>
          </a:xfrm>
          <a:custGeom>
            <a:avLst/>
            <a:gdLst>
              <a:gd name="connsiteX0" fmla="*/ 0 w 1314867"/>
              <a:gd name="connsiteY0" fmla="*/ 364549 h 364549"/>
              <a:gd name="connsiteX1" fmla="*/ 700818 w 1314867"/>
              <a:gd name="connsiteY1" fmla="*/ 44175 h 364549"/>
              <a:gd name="connsiteX2" fmla="*/ 1314867 w 1314867"/>
              <a:gd name="connsiteY2" fmla="*/ 10803 h 364549"/>
            </a:gdLst>
            <a:ahLst/>
            <a:cxnLst>
              <a:cxn ang="0">
                <a:pos x="connsiteX0" y="connsiteY0"/>
              </a:cxn>
              <a:cxn ang="0">
                <a:pos x="connsiteX1" y="connsiteY1"/>
              </a:cxn>
              <a:cxn ang="0">
                <a:pos x="connsiteX2" y="connsiteY2"/>
              </a:cxn>
            </a:cxnLst>
            <a:rect l="l" t="t" r="r" b="b"/>
            <a:pathLst>
              <a:path w="1314867" h="364549">
                <a:moveTo>
                  <a:pt x="0" y="364549"/>
                </a:moveTo>
                <a:cubicBezTo>
                  <a:pt x="240837" y="233841"/>
                  <a:pt x="481674" y="103133"/>
                  <a:pt x="700818" y="44175"/>
                </a:cubicBezTo>
                <a:cubicBezTo>
                  <a:pt x="919962" y="-14783"/>
                  <a:pt x="1117414" y="-1990"/>
                  <a:pt x="1314867" y="10803"/>
                </a:cubicBezTo>
              </a:path>
            </a:pathLst>
          </a:custGeom>
          <a:no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36">
            <a:extLst>
              <a:ext uri="{FF2B5EF4-FFF2-40B4-BE49-F238E27FC236}">
                <a16:creationId xmlns:a16="http://schemas.microsoft.com/office/drawing/2014/main" id="{098DE579-43BE-EDC2-B885-052AE148592D}"/>
              </a:ext>
            </a:extLst>
          </p:cNvPr>
          <p:cNvSpPr/>
          <p:nvPr/>
        </p:nvSpPr>
        <p:spPr>
          <a:xfrm>
            <a:off x="1640833" y="4770685"/>
            <a:ext cx="1461705" cy="442047"/>
          </a:xfrm>
          <a:custGeom>
            <a:avLst/>
            <a:gdLst>
              <a:gd name="connsiteX0" fmla="*/ 0 w 1461705"/>
              <a:gd name="connsiteY0" fmla="*/ 383264 h 383264"/>
              <a:gd name="connsiteX1" fmla="*/ 807608 w 1461705"/>
              <a:gd name="connsiteY1" fmla="*/ 42867 h 383264"/>
              <a:gd name="connsiteX2" fmla="*/ 1461705 w 1461705"/>
              <a:gd name="connsiteY2" fmla="*/ 16169 h 383264"/>
            </a:gdLst>
            <a:ahLst/>
            <a:cxnLst>
              <a:cxn ang="0">
                <a:pos x="connsiteX0" y="connsiteY0"/>
              </a:cxn>
              <a:cxn ang="0">
                <a:pos x="connsiteX1" y="connsiteY1"/>
              </a:cxn>
              <a:cxn ang="0">
                <a:pos x="connsiteX2" y="connsiteY2"/>
              </a:cxn>
            </a:cxnLst>
            <a:rect l="l" t="t" r="r" b="b"/>
            <a:pathLst>
              <a:path w="1461705" h="383264">
                <a:moveTo>
                  <a:pt x="0" y="383264"/>
                </a:moveTo>
                <a:cubicBezTo>
                  <a:pt x="281995" y="243656"/>
                  <a:pt x="563991" y="104049"/>
                  <a:pt x="807608" y="42867"/>
                </a:cubicBezTo>
                <a:cubicBezTo>
                  <a:pt x="1051225" y="-18315"/>
                  <a:pt x="1256465" y="-1073"/>
                  <a:pt x="1461705" y="16169"/>
                </a:cubicBezTo>
              </a:path>
            </a:pathLst>
          </a:custGeom>
          <a:no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9" name="Straight Connector 38">
            <a:extLst>
              <a:ext uri="{FF2B5EF4-FFF2-40B4-BE49-F238E27FC236}">
                <a16:creationId xmlns:a16="http://schemas.microsoft.com/office/drawing/2014/main" id="{67BA45E3-59B4-C007-5F53-0D31659C2C08}"/>
              </a:ext>
            </a:extLst>
          </p:cNvPr>
          <p:cNvCxnSpPr>
            <a:cxnSpLocks/>
          </p:cNvCxnSpPr>
          <p:nvPr/>
        </p:nvCxnSpPr>
        <p:spPr>
          <a:xfrm>
            <a:off x="1591951" y="5401132"/>
            <a:ext cx="0" cy="1144919"/>
          </a:xfrm>
          <a:prstGeom prst="line">
            <a:avLst/>
          </a:prstGeom>
          <a:ln w="9525">
            <a:solidFill>
              <a:schemeClr val="accent4">
                <a:lumMod val="60000"/>
                <a:lumOff val="40000"/>
              </a:schemeClr>
            </a:solidFill>
            <a:prstDash val="lgDash"/>
          </a:ln>
        </p:spPr>
        <p:style>
          <a:lnRef idx="1">
            <a:schemeClr val="accent1"/>
          </a:lnRef>
          <a:fillRef idx="0">
            <a:schemeClr val="accent1"/>
          </a:fillRef>
          <a:effectRef idx="0">
            <a:schemeClr val="accent1"/>
          </a:effectRef>
          <a:fontRef idx="minor">
            <a:schemeClr val="tx1"/>
          </a:fontRef>
        </p:style>
      </p:cxnSp>
      <p:sp>
        <p:nvSpPr>
          <p:cNvPr id="43" name="Freeform 42">
            <a:extLst>
              <a:ext uri="{FF2B5EF4-FFF2-40B4-BE49-F238E27FC236}">
                <a16:creationId xmlns:a16="http://schemas.microsoft.com/office/drawing/2014/main" id="{289D937B-0D65-FF1B-C76C-3536C2DF1551}"/>
              </a:ext>
            </a:extLst>
          </p:cNvPr>
          <p:cNvSpPr/>
          <p:nvPr/>
        </p:nvSpPr>
        <p:spPr>
          <a:xfrm>
            <a:off x="1607534" y="4896129"/>
            <a:ext cx="1474416" cy="505003"/>
          </a:xfrm>
          <a:custGeom>
            <a:avLst/>
            <a:gdLst>
              <a:gd name="connsiteX0" fmla="*/ 0 w 1474416"/>
              <a:gd name="connsiteY0" fmla="*/ 437848 h 437848"/>
              <a:gd name="connsiteX1" fmla="*/ 901275 w 1474416"/>
              <a:gd name="connsiteY1" fmla="*/ 44087 h 437848"/>
              <a:gd name="connsiteX2" fmla="*/ 1474416 w 1474416"/>
              <a:gd name="connsiteY2" fmla="*/ 26587 h 437848"/>
            </a:gdLst>
            <a:ahLst/>
            <a:cxnLst>
              <a:cxn ang="0">
                <a:pos x="connsiteX0" y="connsiteY0"/>
              </a:cxn>
              <a:cxn ang="0">
                <a:pos x="connsiteX1" y="connsiteY1"/>
              </a:cxn>
              <a:cxn ang="0">
                <a:pos x="connsiteX2" y="connsiteY2"/>
              </a:cxn>
            </a:cxnLst>
            <a:rect l="l" t="t" r="r" b="b"/>
            <a:pathLst>
              <a:path w="1474416" h="437848">
                <a:moveTo>
                  <a:pt x="0" y="437848"/>
                </a:moveTo>
                <a:cubicBezTo>
                  <a:pt x="327769" y="275239"/>
                  <a:pt x="655539" y="112630"/>
                  <a:pt x="901275" y="44087"/>
                </a:cubicBezTo>
                <a:cubicBezTo>
                  <a:pt x="1147011" y="-24456"/>
                  <a:pt x="1310713" y="1065"/>
                  <a:pt x="1474416" y="26587"/>
                </a:cubicBezTo>
              </a:path>
            </a:pathLst>
          </a:custGeom>
          <a:noFill/>
          <a:ln w="9525">
            <a:solidFill>
              <a:schemeClr val="accent4">
                <a:lumMod val="60000"/>
                <a:lumOff val="4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8" name="Straight Connector 47">
            <a:extLst>
              <a:ext uri="{FF2B5EF4-FFF2-40B4-BE49-F238E27FC236}">
                <a16:creationId xmlns:a16="http://schemas.microsoft.com/office/drawing/2014/main" id="{066C8798-75EA-2354-D4C0-7E29CE7EAD21}"/>
              </a:ext>
            </a:extLst>
          </p:cNvPr>
          <p:cNvCxnSpPr>
            <a:cxnSpLocks/>
            <a:stCxn id="44" idx="0"/>
            <a:endCxn id="44" idx="2"/>
          </p:cNvCxnSpPr>
          <p:nvPr/>
        </p:nvCxnSpPr>
        <p:spPr>
          <a:xfrm>
            <a:off x="1399253" y="3932214"/>
            <a:ext cx="0" cy="2630261"/>
          </a:xfrm>
          <a:prstGeom prst="line">
            <a:avLst/>
          </a:prstGeom>
          <a:ln w="9525">
            <a:solidFill>
              <a:schemeClr val="accent4">
                <a:lumMod val="60000"/>
                <a:lumOff val="40000"/>
              </a:schemeClr>
            </a:solidFill>
            <a:prstDash val="lgDash"/>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513B6AEB-B33B-8BE0-B5D5-5ACBE2E4C8C5}"/>
              </a:ext>
            </a:extLst>
          </p:cNvPr>
          <p:cNvSpPr/>
          <p:nvPr/>
        </p:nvSpPr>
        <p:spPr>
          <a:xfrm>
            <a:off x="1142927" y="3894792"/>
            <a:ext cx="512573" cy="944435"/>
          </a:xfrm>
          <a:prstGeom prst="rect">
            <a:avLst/>
          </a:prstGeom>
          <a:gradFill flip="none" rotWithShape="1">
            <a:gsLst>
              <a:gs pos="81000">
                <a:srgbClr val="E5EBD7"/>
              </a:gs>
              <a:gs pos="0">
                <a:schemeClr val="bg1">
                  <a:alpha val="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4" name="Graphic 53" descr="No sign with solid fill">
            <a:extLst>
              <a:ext uri="{FF2B5EF4-FFF2-40B4-BE49-F238E27FC236}">
                <a16:creationId xmlns:a16="http://schemas.microsoft.com/office/drawing/2014/main" id="{F62BA750-3BA3-037E-F31A-5A8155991FD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11518" y="4415447"/>
            <a:ext cx="754949" cy="766184"/>
          </a:xfrm>
          <a:prstGeom prst="rect">
            <a:avLst/>
          </a:prstGeom>
        </p:spPr>
      </p:pic>
      <p:sp>
        <p:nvSpPr>
          <p:cNvPr id="69" name="TextBox 68">
            <a:extLst>
              <a:ext uri="{FF2B5EF4-FFF2-40B4-BE49-F238E27FC236}">
                <a16:creationId xmlns:a16="http://schemas.microsoft.com/office/drawing/2014/main" id="{9C49D8DE-4D0B-D699-C9EF-AA90FBDF9A61}"/>
              </a:ext>
            </a:extLst>
          </p:cNvPr>
          <p:cNvSpPr txBox="1"/>
          <p:nvPr/>
        </p:nvSpPr>
        <p:spPr>
          <a:xfrm>
            <a:off x="3344668" y="4575640"/>
            <a:ext cx="2930218" cy="767518"/>
          </a:xfrm>
          <a:prstGeom prst="rect">
            <a:avLst/>
          </a:prstGeom>
          <a:noFill/>
        </p:spPr>
        <p:txBody>
          <a:bodyPr wrap="square">
            <a:spAutoFit/>
          </a:bodyPr>
          <a:lstStyle/>
          <a:p>
            <a:pPr>
              <a:lnSpc>
                <a:spcPts val="2700"/>
              </a:lnSpc>
            </a:pPr>
            <a:r>
              <a:rPr lang="en-US" spc="40">
                <a:solidFill>
                  <a:schemeClr val="accent6">
                    <a:lumMod val="75000"/>
                  </a:schemeClr>
                </a:solidFill>
                <a:latin typeface="Hardwick WF" pitchFamily="2" charset="0"/>
              </a:rPr>
              <a:t>EXPAND ACCESS TO GOOD CREDIT</a:t>
            </a:r>
            <a:endParaRPr lang="en-US" sz="1600" spc="40" dirty="0">
              <a:solidFill>
                <a:schemeClr val="tx1">
                  <a:lumMod val="85000"/>
                  <a:lumOff val="15000"/>
                </a:schemeClr>
              </a:solidFill>
              <a:latin typeface="Avenir Next" panose="020B0503020202020204" pitchFamily="34" charset="0"/>
            </a:endParaRPr>
          </a:p>
        </p:txBody>
      </p:sp>
      <p:sp>
        <p:nvSpPr>
          <p:cNvPr id="71" name="TextBox 70">
            <a:extLst>
              <a:ext uri="{FF2B5EF4-FFF2-40B4-BE49-F238E27FC236}">
                <a16:creationId xmlns:a16="http://schemas.microsoft.com/office/drawing/2014/main" id="{6C1E98B5-642C-F819-84C7-193F3809D133}"/>
              </a:ext>
            </a:extLst>
          </p:cNvPr>
          <p:cNvSpPr txBox="1"/>
          <p:nvPr/>
        </p:nvSpPr>
        <p:spPr>
          <a:xfrm>
            <a:off x="2107800" y="5381735"/>
            <a:ext cx="4780443" cy="759823"/>
          </a:xfrm>
          <a:prstGeom prst="rect">
            <a:avLst/>
          </a:prstGeom>
          <a:noFill/>
        </p:spPr>
        <p:txBody>
          <a:bodyPr wrap="square">
            <a:spAutoFit/>
          </a:bodyPr>
          <a:lstStyle/>
          <a:p>
            <a:pPr>
              <a:lnSpc>
                <a:spcPts val="2700"/>
              </a:lnSpc>
            </a:pPr>
            <a:r>
              <a:rPr lang="en-US" sz="1600" spc="40" dirty="0">
                <a:solidFill>
                  <a:schemeClr val="tx1">
                    <a:lumMod val="85000"/>
                    <a:lumOff val="15000"/>
                  </a:schemeClr>
                </a:solidFill>
                <a:latin typeface="Avenir Next" panose="020B0503020202020204" pitchFamily="34" charset="0"/>
              </a:rPr>
              <a:t>The USPS or Federal Reserve could </a:t>
            </a:r>
          </a:p>
          <a:p>
            <a:pPr>
              <a:lnSpc>
                <a:spcPts val="2700"/>
              </a:lnSpc>
            </a:pPr>
            <a:r>
              <a:rPr lang="en-US" sz="1600" spc="40" dirty="0">
                <a:solidFill>
                  <a:schemeClr val="tx1">
                    <a:lumMod val="85000"/>
                    <a:lumOff val="15000"/>
                  </a:schemeClr>
                </a:solidFill>
                <a:latin typeface="Avenir Next" panose="020B0503020202020204" pitchFamily="34" charset="0"/>
              </a:rPr>
              <a:t>issue low-interest, small-dollar loans.</a:t>
            </a:r>
          </a:p>
        </p:txBody>
      </p:sp>
      <p:grpSp>
        <p:nvGrpSpPr>
          <p:cNvPr id="77" name="Group 76">
            <a:extLst>
              <a:ext uri="{FF2B5EF4-FFF2-40B4-BE49-F238E27FC236}">
                <a16:creationId xmlns:a16="http://schemas.microsoft.com/office/drawing/2014/main" id="{216BC37A-1C28-58AF-5A2C-67DB51FF6705}"/>
              </a:ext>
            </a:extLst>
          </p:cNvPr>
          <p:cNvGrpSpPr/>
          <p:nvPr/>
        </p:nvGrpSpPr>
        <p:grpSpPr>
          <a:xfrm>
            <a:off x="9117496" y="3697337"/>
            <a:ext cx="2622242" cy="2913332"/>
            <a:chOff x="7296747" y="2154348"/>
            <a:chExt cx="3102039" cy="3560601"/>
          </a:xfrm>
        </p:grpSpPr>
        <p:pic>
          <p:nvPicPr>
            <p:cNvPr id="73" name="Picture 72">
              <a:extLst>
                <a:ext uri="{FF2B5EF4-FFF2-40B4-BE49-F238E27FC236}">
                  <a16:creationId xmlns:a16="http://schemas.microsoft.com/office/drawing/2014/main" id="{67D2E0C7-F136-3203-F949-C867D64B81B0}"/>
                </a:ext>
              </a:extLst>
            </p:cNvPr>
            <p:cNvPicPr>
              <a:picLocks noChangeAspect="1"/>
            </p:cNvPicPr>
            <p:nvPr/>
          </p:nvPicPr>
          <p:blipFill>
            <a:blip r:embed="rId10"/>
            <a:stretch>
              <a:fillRect/>
            </a:stretch>
          </p:blipFill>
          <p:spPr>
            <a:xfrm>
              <a:off x="7296747" y="2154348"/>
              <a:ext cx="3102039" cy="3560601"/>
            </a:xfrm>
            <a:prstGeom prst="rect">
              <a:avLst/>
            </a:prstGeom>
          </p:spPr>
        </p:pic>
        <p:sp>
          <p:nvSpPr>
            <p:cNvPr id="76" name="Freeform 75">
              <a:extLst>
                <a:ext uri="{FF2B5EF4-FFF2-40B4-BE49-F238E27FC236}">
                  <a16:creationId xmlns:a16="http://schemas.microsoft.com/office/drawing/2014/main" id="{53ACA912-7E21-F697-0669-39A76834ABC9}"/>
                </a:ext>
              </a:extLst>
            </p:cNvPr>
            <p:cNvSpPr/>
            <p:nvPr/>
          </p:nvSpPr>
          <p:spPr>
            <a:xfrm>
              <a:off x="8489764" y="3229095"/>
              <a:ext cx="1648981" cy="1136304"/>
            </a:xfrm>
            <a:custGeom>
              <a:avLst/>
              <a:gdLst>
                <a:gd name="connsiteX0" fmla="*/ 0 w 1648981"/>
                <a:gd name="connsiteY0" fmla="*/ 1136304 h 1136304"/>
                <a:gd name="connsiteX1" fmla="*/ 91823 w 1648981"/>
                <a:gd name="connsiteY1" fmla="*/ 868488 h 1136304"/>
                <a:gd name="connsiteX2" fmla="*/ 378768 w 1648981"/>
                <a:gd name="connsiteY2" fmla="*/ 868488 h 1136304"/>
                <a:gd name="connsiteX3" fmla="*/ 409376 w 1648981"/>
                <a:gd name="connsiteY3" fmla="*/ 723102 h 1136304"/>
                <a:gd name="connsiteX4" fmla="*/ 558587 w 1648981"/>
                <a:gd name="connsiteY4" fmla="*/ 849359 h 1136304"/>
                <a:gd name="connsiteX5" fmla="*/ 673366 w 1648981"/>
                <a:gd name="connsiteY5" fmla="*/ 589195 h 1136304"/>
                <a:gd name="connsiteX6" fmla="*/ 906748 w 1648981"/>
                <a:gd name="connsiteY6" fmla="*/ 673365 h 1136304"/>
                <a:gd name="connsiteX7" fmla="*/ 941182 w 1648981"/>
                <a:gd name="connsiteY7" fmla="*/ 516502 h 1136304"/>
                <a:gd name="connsiteX8" fmla="*/ 1166912 w 1648981"/>
                <a:gd name="connsiteY8" fmla="*/ 512676 h 1136304"/>
                <a:gd name="connsiteX9" fmla="*/ 1274039 w 1648981"/>
                <a:gd name="connsiteY9" fmla="*/ 302249 h 1136304"/>
                <a:gd name="connsiteX10" fmla="*/ 1534203 w 1648981"/>
                <a:gd name="connsiteY10" fmla="*/ 332856 h 1136304"/>
                <a:gd name="connsiteX11" fmla="*/ 1648981 w 1648981"/>
                <a:gd name="connsiteY11" fmla="*/ 0 h 113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48981" h="1136304">
                  <a:moveTo>
                    <a:pt x="0" y="1136304"/>
                  </a:moveTo>
                  <a:lnTo>
                    <a:pt x="91823" y="868488"/>
                  </a:lnTo>
                  <a:lnTo>
                    <a:pt x="378768" y="868488"/>
                  </a:lnTo>
                  <a:lnTo>
                    <a:pt x="409376" y="723102"/>
                  </a:lnTo>
                  <a:lnTo>
                    <a:pt x="558587" y="849359"/>
                  </a:lnTo>
                  <a:lnTo>
                    <a:pt x="673366" y="589195"/>
                  </a:lnTo>
                  <a:lnTo>
                    <a:pt x="906748" y="673365"/>
                  </a:lnTo>
                  <a:lnTo>
                    <a:pt x="941182" y="516502"/>
                  </a:lnTo>
                  <a:lnTo>
                    <a:pt x="1166912" y="512676"/>
                  </a:lnTo>
                  <a:lnTo>
                    <a:pt x="1274039" y="302249"/>
                  </a:lnTo>
                  <a:lnTo>
                    <a:pt x="1534203" y="332856"/>
                  </a:lnTo>
                  <a:lnTo>
                    <a:pt x="1648981" y="0"/>
                  </a:lnTo>
                </a:path>
              </a:pathLst>
            </a:custGeom>
            <a:noFill/>
            <a:ln w="57150">
              <a:solidFill>
                <a:srgbClr val="FF72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8" name="TextBox 77">
            <a:extLst>
              <a:ext uri="{FF2B5EF4-FFF2-40B4-BE49-F238E27FC236}">
                <a16:creationId xmlns:a16="http://schemas.microsoft.com/office/drawing/2014/main" id="{DBEAFEB3-9F69-0CAA-973F-6CE697A4C634}"/>
              </a:ext>
            </a:extLst>
          </p:cNvPr>
          <p:cNvSpPr txBox="1"/>
          <p:nvPr/>
        </p:nvSpPr>
        <p:spPr>
          <a:xfrm>
            <a:off x="6597845" y="4798539"/>
            <a:ext cx="4028322" cy="1452321"/>
          </a:xfrm>
          <a:prstGeom prst="rect">
            <a:avLst/>
          </a:prstGeom>
          <a:noFill/>
        </p:spPr>
        <p:txBody>
          <a:bodyPr wrap="square">
            <a:spAutoFit/>
          </a:bodyPr>
          <a:lstStyle/>
          <a:p>
            <a:pPr>
              <a:lnSpc>
                <a:spcPts val="2700"/>
              </a:lnSpc>
            </a:pPr>
            <a:r>
              <a:rPr lang="en-US" sz="1600" spc="40" dirty="0">
                <a:solidFill>
                  <a:schemeClr val="tx1">
                    <a:lumMod val="85000"/>
                    <a:lumOff val="15000"/>
                  </a:schemeClr>
                </a:solidFill>
                <a:latin typeface="Avenir Next" panose="020B0503020202020204" pitchFamily="34" charset="0"/>
              </a:rPr>
              <a:t>In the United Kingdom, </a:t>
            </a:r>
          </a:p>
          <a:p>
            <a:pPr>
              <a:lnSpc>
                <a:spcPts val="2700"/>
              </a:lnSpc>
            </a:pPr>
            <a:r>
              <a:rPr lang="en-US" sz="1600" spc="40" dirty="0">
                <a:solidFill>
                  <a:schemeClr val="tx1">
                    <a:lumMod val="85000"/>
                    <a:lumOff val="15000"/>
                  </a:schemeClr>
                </a:solidFill>
                <a:latin typeface="Avenir Next" panose="020B0503020202020204" pitchFamily="34" charset="0"/>
              </a:rPr>
              <a:t>overdraft fees are </a:t>
            </a:r>
            <a:r>
              <a:rPr lang="en-US" sz="2000" spc="40" dirty="0">
                <a:solidFill>
                  <a:schemeClr val="accent6">
                    <a:lumMod val="75000"/>
                  </a:schemeClr>
                </a:solidFill>
                <a:latin typeface="Hardwick WF" pitchFamily="2" charset="0"/>
              </a:rPr>
              <a:t>1/10</a:t>
            </a:r>
            <a:r>
              <a:rPr lang="en-US" sz="2000" spc="40" baseline="30000" dirty="0">
                <a:solidFill>
                  <a:schemeClr val="accent6">
                    <a:lumMod val="75000"/>
                  </a:schemeClr>
                </a:solidFill>
                <a:latin typeface="Hardwick WF" pitchFamily="2" charset="0"/>
              </a:rPr>
              <a:t>TH</a:t>
            </a:r>
            <a:r>
              <a:rPr lang="en-US" sz="1600" spc="40" dirty="0">
                <a:solidFill>
                  <a:schemeClr val="tx1">
                    <a:lumMod val="85000"/>
                    <a:lumOff val="15000"/>
                  </a:schemeClr>
                </a:solidFill>
                <a:latin typeface="Avenir Next" panose="020B0503020202020204" pitchFamily="34" charset="0"/>
              </a:rPr>
              <a:t> of </a:t>
            </a:r>
          </a:p>
          <a:p>
            <a:pPr>
              <a:lnSpc>
                <a:spcPts val="2700"/>
              </a:lnSpc>
            </a:pPr>
            <a:r>
              <a:rPr lang="en-US" sz="1600" spc="40" dirty="0">
                <a:solidFill>
                  <a:schemeClr val="tx1">
                    <a:lumMod val="85000"/>
                    <a:lumOff val="15000"/>
                  </a:schemeClr>
                </a:solidFill>
                <a:latin typeface="Avenir Next" panose="020B0503020202020204" pitchFamily="34" charset="0"/>
              </a:rPr>
              <a:t>what they are in the </a:t>
            </a:r>
          </a:p>
          <a:p>
            <a:pPr>
              <a:lnSpc>
                <a:spcPts val="2700"/>
              </a:lnSpc>
            </a:pPr>
            <a:r>
              <a:rPr lang="en-US" sz="1600" spc="40" dirty="0">
                <a:solidFill>
                  <a:schemeClr val="tx1">
                    <a:lumMod val="85000"/>
                    <a:lumOff val="15000"/>
                  </a:schemeClr>
                </a:solidFill>
                <a:latin typeface="Avenir Next" panose="020B0503020202020204" pitchFamily="34" charset="0"/>
              </a:rPr>
              <a:t>United States.</a:t>
            </a:r>
          </a:p>
        </p:txBody>
      </p:sp>
      <p:sp>
        <p:nvSpPr>
          <p:cNvPr id="79" name="TextBox 78">
            <a:extLst>
              <a:ext uri="{FF2B5EF4-FFF2-40B4-BE49-F238E27FC236}">
                <a16:creationId xmlns:a16="http://schemas.microsoft.com/office/drawing/2014/main" id="{548BC7BC-0A87-D00F-F57A-081DD89AF42C}"/>
              </a:ext>
            </a:extLst>
          </p:cNvPr>
          <p:cNvSpPr txBox="1"/>
          <p:nvPr/>
        </p:nvSpPr>
        <p:spPr>
          <a:xfrm>
            <a:off x="7104942" y="2119312"/>
            <a:ext cx="2930218" cy="421269"/>
          </a:xfrm>
          <a:prstGeom prst="rect">
            <a:avLst/>
          </a:prstGeom>
          <a:noFill/>
        </p:spPr>
        <p:txBody>
          <a:bodyPr wrap="square">
            <a:spAutoFit/>
          </a:bodyPr>
          <a:lstStyle/>
          <a:p>
            <a:pPr>
              <a:lnSpc>
                <a:spcPts val="2700"/>
              </a:lnSpc>
            </a:pPr>
            <a:r>
              <a:rPr lang="en-US" spc="40">
                <a:solidFill>
                  <a:schemeClr val="accent6">
                    <a:lumMod val="75000"/>
                  </a:schemeClr>
                </a:solidFill>
                <a:latin typeface="Hardwick WF" pitchFamily="2" charset="0"/>
              </a:rPr>
              <a:t>ALTERNATIVES</a:t>
            </a:r>
            <a:endParaRPr lang="en-US" sz="1600" spc="40" dirty="0">
              <a:solidFill>
                <a:schemeClr val="tx1">
                  <a:lumMod val="85000"/>
                  <a:lumOff val="15000"/>
                </a:schemeClr>
              </a:solidFill>
              <a:latin typeface="Avenir Next" panose="020B0503020202020204" pitchFamily="34" charset="0"/>
            </a:endParaRPr>
          </a:p>
        </p:txBody>
      </p:sp>
      <p:sp>
        <p:nvSpPr>
          <p:cNvPr id="80" name="TextBox 79">
            <a:extLst>
              <a:ext uri="{FF2B5EF4-FFF2-40B4-BE49-F238E27FC236}">
                <a16:creationId xmlns:a16="http://schemas.microsoft.com/office/drawing/2014/main" id="{358EF1A7-84FC-9395-6946-216B6B557CD3}"/>
              </a:ext>
            </a:extLst>
          </p:cNvPr>
          <p:cNvSpPr txBox="1"/>
          <p:nvPr/>
        </p:nvSpPr>
        <p:spPr>
          <a:xfrm>
            <a:off x="6470382" y="2489646"/>
            <a:ext cx="5734179" cy="1098378"/>
          </a:xfrm>
          <a:prstGeom prst="rect">
            <a:avLst/>
          </a:prstGeom>
          <a:noFill/>
        </p:spPr>
        <p:txBody>
          <a:bodyPr wrap="square">
            <a:spAutoFit/>
          </a:bodyPr>
          <a:lstStyle/>
          <a:p>
            <a:pPr marL="285750" indent="-285750">
              <a:lnSpc>
                <a:spcPts val="2700"/>
              </a:lnSpc>
              <a:buFont typeface="Arial" panose="020B0604020202020204" pitchFamily="34" charset="0"/>
              <a:buChar char="•"/>
            </a:pPr>
            <a:r>
              <a:rPr lang="en-US" sz="1500" i="1" spc="40" dirty="0">
                <a:latin typeface="Courier New" panose="02070309020205020404" pitchFamily="49" charset="0"/>
                <a:cs typeface="Courier New" panose="02070309020205020404" pitchFamily="49" charset="0"/>
              </a:rPr>
              <a:t>Decline transactions</a:t>
            </a:r>
          </a:p>
          <a:p>
            <a:pPr marL="285750" indent="-285750">
              <a:lnSpc>
                <a:spcPts val="2700"/>
              </a:lnSpc>
              <a:buFont typeface="Arial" panose="020B0604020202020204" pitchFamily="34" charset="0"/>
              <a:buChar char="•"/>
            </a:pPr>
            <a:r>
              <a:rPr lang="en-US" sz="1500" i="1" spc="40" dirty="0">
                <a:latin typeface="Courier New" panose="02070309020205020404" pitchFamily="49" charset="0"/>
                <a:cs typeface="Courier New" panose="02070309020205020404" pitchFamily="49" charset="0"/>
              </a:rPr>
              <a:t>Allow grace periods</a:t>
            </a:r>
          </a:p>
          <a:p>
            <a:pPr marL="285750" indent="-285750">
              <a:lnSpc>
                <a:spcPts val="2700"/>
              </a:lnSpc>
              <a:buFont typeface="Arial" panose="020B0604020202020204" pitchFamily="34" charset="0"/>
              <a:buChar char="•"/>
            </a:pPr>
            <a:r>
              <a:rPr lang="en-US" sz="1500" i="1" spc="40" dirty="0">
                <a:latin typeface="Courier New" panose="02070309020205020404" pitchFamily="49" charset="0"/>
                <a:cs typeface="Courier New" panose="02070309020205020404" pitchFamily="49" charset="0"/>
              </a:rPr>
              <a:t>Offer small-dollar, 1% interest loans</a:t>
            </a:r>
          </a:p>
        </p:txBody>
      </p:sp>
      <p:sp>
        <p:nvSpPr>
          <p:cNvPr id="3" name="TextBox 2">
            <a:extLst>
              <a:ext uri="{FF2B5EF4-FFF2-40B4-BE49-F238E27FC236}">
                <a16:creationId xmlns:a16="http://schemas.microsoft.com/office/drawing/2014/main" id="{4ECDDBBC-6AD0-847C-B78B-E38303EC6E38}"/>
              </a:ext>
            </a:extLst>
          </p:cNvPr>
          <p:cNvSpPr txBox="1"/>
          <p:nvPr/>
        </p:nvSpPr>
        <p:spPr>
          <a:xfrm>
            <a:off x="5035949" y="3388081"/>
            <a:ext cx="1510840" cy="276999"/>
          </a:xfrm>
          <a:prstGeom prst="rect">
            <a:avLst/>
          </a:prstGeom>
          <a:noFill/>
        </p:spPr>
        <p:txBody>
          <a:bodyPr wrap="square" rtlCol="0">
            <a:spAutoFit/>
          </a:bodyPr>
          <a:lstStyle/>
          <a:p>
            <a:r>
              <a:rPr lang="en-US" sz="1200" i="1" dirty="0">
                <a:solidFill>
                  <a:srgbClr val="C1C4B1"/>
                </a:solidFill>
                <a:latin typeface="Avenir Next Condensed" panose="020B0506020202020204" pitchFamily="34" charset="0"/>
              </a:rPr>
              <a:t>Page 150</a:t>
            </a:r>
          </a:p>
        </p:txBody>
      </p:sp>
      <p:sp>
        <p:nvSpPr>
          <p:cNvPr id="5" name="TextBox 4">
            <a:extLst>
              <a:ext uri="{FF2B5EF4-FFF2-40B4-BE49-F238E27FC236}">
                <a16:creationId xmlns:a16="http://schemas.microsoft.com/office/drawing/2014/main" id="{7EA0396D-AD76-9A5B-A0E6-4A44DE81C3A4}"/>
              </a:ext>
            </a:extLst>
          </p:cNvPr>
          <p:cNvSpPr txBox="1"/>
          <p:nvPr/>
        </p:nvSpPr>
        <p:spPr>
          <a:xfrm>
            <a:off x="8109535" y="5930545"/>
            <a:ext cx="1498914" cy="276999"/>
          </a:xfrm>
          <a:prstGeom prst="rect">
            <a:avLst/>
          </a:prstGeom>
          <a:noFill/>
        </p:spPr>
        <p:txBody>
          <a:bodyPr wrap="square" rtlCol="0">
            <a:spAutoFit/>
          </a:bodyPr>
          <a:lstStyle/>
          <a:p>
            <a:r>
              <a:rPr lang="en-US" sz="1200" i="1" dirty="0">
                <a:solidFill>
                  <a:srgbClr val="C1C4B1"/>
                </a:solidFill>
                <a:latin typeface="Avenir Next Condensed" panose="020B0506020202020204" pitchFamily="34" charset="0"/>
              </a:rPr>
              <a:t>Page 149</a:t>
            </a:r>
          </a:p>
        </p:txBody>
      </p:sp>
      <p:sp>
        <p:nvSpPr>
          <p:cNvPr id="7" name="TextBox 6">
            <a:extLst>
              <a:ext uri="{FF2B5EF4-FFF2-40B4-BE49-F238E27FC236}">
                <a16:creationId xmlns:a16="http://schemas.microsoft.com/office/drawing/2014/main" id="{4028FCBE-8273-A1C5-DE69-3587234F1227}"/>
              </a:ext>
            </a:extLst>
          </p:cNvPr>
          <p:cNvSpPr txBox="1"/>
          <p:nvPr/>
        </p:nvSpPr>
        <p:spPr>
          <a:xfrm>
            <a:off x="3918904" y="6452897"/>
            <a:ext cx="3767533" cy="246221"/>
          </a:xfrm>
          <a:prstGeom prst="rect">
            <a:avLst/>
          </a:prstGeom>
          <a:noFill/>
        </p:spPr>
        <p:txBody>
          <a:bodyPr wrap="square" rtlCol="0">
            <a:spAutoFit/>
          </a:bodyPr>
          <a:lstStyle/>
          <a:p>
            <a:r>
              <a:rPr lang="en-US" sz="1000" b="0" i="0" dirty="0">
                <a:solidFill>
                  <a:srgbClr val="C8D4C6"/>
                </a:solidFill>
                <a:effectLst/>
                <a:latin typeface="Roboto" panose="02000000000000000000" pitchFamily="2" charset="0"/>
              </a:rPr>
              <a:t>©</a:t>
            </a:r>
            <a:r>
              <a:rPr lang="en-US" sz="1000" b="0" i="1" dirty="0">
                <a:solidFill>
                  <a:srgbClr val="C8D4C6"/>
                </a:solidFill>
                <a:effectLst/>
                <a:latin typeface="Avenir Next Condensed" panose="020B0506020202020204" pitchFamily="34" charset="0"/>
              </a:rPr>
              <a:t> </a:t>
            </a:r>
            <a:r>
              <a:rPr lang="en-US" sz="1000" b="0" dirty="0">
                <a:solidFill>
                  <a:srgbClr val="C8D4C6"/>
                </a:solidFill>
                <a:effectLst/>
                <a:latin typeface="Avenir Next Condensed" panose="020B0506020202020204" pitchFamily="34" charset="0"/>
              </a:rPr>
              <a:t>Matthe</a:t>
            </a:r>
            <a:r>
              <a:rPr lang="en-US" sz="1000" dirty="0">
                <a:solidFill>
                  <a:srgbClr val="C8D4C6"/>
                </a:solidFill>
                <a:latin typeface="Avenir Next Condensed" panose="020B0506020202020204" pitchFamily="34" charset="0"/>
              </a:rPr>
              <a:t>w Desmond, </a:t>
            </a:r>
            <a:r>
              <a:rPr lang="en-US" sz="1000" i="1" dirty="0">
                <a:solidFill>
                  <a:srgbClr val="C8D4C6"/>
                </a:solidFill>
                <a:latin typeface="Avenir Next Condensed" panose="020B0506020202020204" pitchFamily="34" charset="0"/>
              </a:rPr>
              <a:t>Poverty, by America</a:t>
            </a:r>
          </a:p>
        </p:txBody>
      </p:sp>
    </p:spTree>
    <p:extLst>
      <p:ext uri="{BB962C8B-B14F-4D97-AF65-F5344CB8AC3E}">
        <p14:creationId xmlns:p14="http://schemas.microsoft.com/office/powerpoint/2010/main" val="1514662655"/>
      </p:ext>
    </p:extLst>
  </p:cSld>
  <p:clrMapOvr>
    <a:masterClrMapping/>
  </p:clrMapOvr>
  <p:transition spd="med">
    <p:fade thruBlk="1"/>
  </p:transition>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7F9E3"/>
        </a:solidFill>
        <a:effectLst/>
      </p:bgPr>
    </p:bg>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08249CA0-537D-1122-26C0-75CBB3E4074C}"/>
              </a:ext>
            </a:extLst>
          </p:cNvPr>
          <p:cNvSpPr/>
          <p:nvPr/>
        </p:nvSpPr>
        <p:spPr>
          <a:xfrm>
            <a:off x="1965278" y="263370"/>
            <a:ext cx="8052180" cy="733111"/>
          </a:xfrm>
          <a:prstGeom prst="roundRect">
            <a:avLst>
              <a:gd name="adj" fmla="val 5399"/>
            </a:avLst>
          </a:prstGeom>
          <a:solidFill>
            <a:srgbClr val="E5EAD6"/>
          </a:solidFill>
          <a:ln w="28575">
            <a:solidFill>
              <a:srgbClr val="DFE3D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ounded Rectangle 1">
            <a:extLst>
              <a:ext uri="{FF2B5EF4-FFF2-40B4-BE49-F238E27FC236}">
                <a16:creationId xmlns:a16="http://schemas.microsoft.com/office/drawing/2014/main" id="{9F70F02A-C291-159E-EBB8-A112D3D54A1F}"/>
              </a:ext>
            </a:extLst>
          </p:cNvPr>
          <p:cNvSpPr/>
          <p:nvPr/>
        </p:nvSpPr>
        <p:spPr>
          <a:xfrm>
            <a:off x="160580" y="1565465"/>
            <a:ext cx="5835336" cy="5129141"/>
          </a:xfrm>
          <a:prstGeom prst="roundRect">
            <a:avLst>
              <a:gd name="adj" fmla="val 613"/>
            </a:avLst>
          </a:prstGeom>
          <a:solidFill>
            <a:srgbClr val="E5EAD6"/>
          </a:solidFill>
          <a:ln w="28575" cmpd="sng">
            <a:solidFill>
              <a:srgbClr val="DFE3D0"/>
            </a:solidFill>
          </a:ln>
          <a:effectLst>
            <a:outerShdw blurRad="50800" dist="38100" dir="2700000" sx="96034" sy="96034" algn="tl"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2" name="Rounded Rectangle 221">
            <a:extLst>
              <a:ext uri="{FF2B5EF4-FFF2-40B4-BE49-F238E27FC236}">
                <a16:creationId xmlns:a16="http://schemas.microsoft.com/office/drawing/2014/main" id="{F604A0C5-84D1-70FC-EE15-872A11EDEFE9}"/>
              </a:ext>
            </a:extLst>
          </p:cNvPr>
          <p:cNvSpPr/>
          <p:nvPr/>
        </p:nvSpPr>
        <p:spPr>
          <a:xfrm>
            <a:off x="1534777" y="1279951"/>
            <a:ext cx="2797791" cy="570576"/>
          </a:xfrm>
          <a:prstGeom prst="roundRect">
            <a:avLst/>
          </a:prstGeom>
          <a:solidFill>
            <a:schemeClr val="bg1"/>
          </a:solidFill>
          <a:ln>
            <a:solidFill>
              <a:srgbClr val="8E8B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1" name="TextBox 220">
            <a:extLst>
              <a:ext uri="{FF2B5EF4-FFF2-40B4-BE49-F238E27FC236}">
                <a16:creationId xmlns:a16="http://schemas.microsoft.com/office/drawing/2014/main" id="{2DECF6B8-5BE5-08B5-BC3D-234BC57885EF}"/>
              </a:ext>
            </a:extLst>
          </p:cNvPr>
          <p:cNvSpPr txBox="1"/>
          <p:nvPr/>
        </p:nvSpPr>
        <p:spPr>
          <a:xfrm>
            <a:off x="888173" y="1357472"/>
            <a:ext cx="4104644" cy="461665"/>
          </a:xfrm>
          <a:prstGeom prst="rect">
            <a:avLst/>
          </a:prstGeom>
          <a:noFill/>
          <a:ln>
            <a:noFill/>
          </a:ln>
        </p:spPr>
        <p:txBody>
          <a:bodyPr wrap="square" rtlCol="0">
            <a:spAutoFit/>
          </a:bodyPr>
          <a:lstStyle/>
          <a:p>
            <a:pPr algn="ctr"/>
            <a:r>
              <a:rPr lang="en-US" sz="2400" spc="100">
                <a:solidFill>
                  <a:schemeClr val="bg2">
                    <a:lumMod val="25000"/>
                  </a:schemeClr>
                </a:solidFill>
                <a:latin typeface="Hardwick WF" pitchFamily="2" charset="0"/>
              </a:rPr>
              <a:t>FINANCE FAIRLY</a:t>
            </a:r>
            <a:endParaRPr lang="en-US" sz="2400" spc="100" dirty="0">
              <a:solidFill>
                <a:schemeClr val="bg2">
                  <a:lumMod val="25000"/>
                </a:schemeClr>
              </a:solidFill>
              <a:latin typeface="Hardwick WF" pitchFamily="2" charset="0"/>
            </a:endParaRPr>
          </a:p>
        </p:txBody>
      </p:sp>
      <p:sp>
        <p:nvSpPr>
          <p:cNvPr id="6" name="TextBox 5">
            <a:extLst>
              <a:ext uri="{FF2B5EF4-FFF2-40B4-BE49-F238E27FC236}">
                <a16:creationId xmlns:a16="http://schemas.microsoft.com/office/drawing/2014/main" id="{72BF94EA-8A71-ABC4-B0D9-1233F8D0D908}"/>
              </a:ext>
            </a:extLst>
          </p:cNvPr>
          <p:cNvSpPr txBox="1"/>
          <p:nvPr/>
        </p:nvSpPr>
        <p:spPr>
          <a:xfrm>
            <a:off x="402250" y="352527"/>
            <a:ext cx="11263325" cy="584775"/>
          </a:xfrm>
          <a:prstGeom prst="rect">
            <a:avLst/>
          </a:prstGeom>
          <a:noFill/>
        </p:spPr>
        <p:txBody>
          <a:bodyPr wrap="square" rtlCol="0">
            <a:spAutoFit/>
          </a:bodyPr>
          <a:lstStyle/>
          <a:p>
            <a:pPr algn="ctr"/>
            <a:r>
              <a:rPr lang="en-US" sz="3200" spc="40">
                <a:solidFill>
                  <a:schemeClr val="tx1">
                    <a:lumMod val="85000"/>
                    <a:lumOff val="15000"/>
                  </a:schemeClr>
                </a:solidFill>
                <a:latin typeface="Hardwick WF" pitchFamily="2" charset="0"/>
              </a:rPr>
              <a:t>HOW CAN WE LEVEL THE LIVING FIELD?</a:t>
            </a:r>
            <a:endParaRPr lang="en-US" sz="3200" spc="40" dirty="0">
              <a:solidFill>
                <a:schemeClr val="tx1">
                  <a:lumMod val="85000"/>
                  <a:lumOff val="15000"/>
                </a:schemeClr>
              </a:solidFill>
              <a:latin typeface="Hardwick WF" pitchFamily="2" charset="0"/>
            </a:endParaRPr>
          </a:p>
        </p:txBody>
      </p:sp>
      <p:sp>
        <p:nvSpPr>
          <p:cNvPr id="9" name="Rounded Rectangle 8">
            <a:extLst>
              <a:ext uri="{FF2B5EF4-FFF2-40B4-BE49-F238E27FC236}">
                <a16:creationId xmlns:a16="http://schemas.microsoft.com/office/drawing/2014/main" id="{1A82613C-58E5-4431-B491-14B0C1DD6386}"/>
              </a:ext>
            </a:extLst>
          </p:cNvPr>
          <p:cNvSpPr/>
          <p:nvPr/>
        </p:nvSpPr>
        <p:spPr>
          <a:xfrm>
            <a:off x="6182436" y="1565239"/>
            <a:ext cx="5835336" cy="5129141"/>
          </a:xfrm>
          <a:prstGeom prst="roundRect">
            <a:avLst>
              <a:gd name="adj" fmla="val 613"/>
            </a:avLst>
          </a:prstGeom>
          <a:solidFill>
            <a:srgbClr val="E5EAD6"/>
          </a:solidFill>
          <a:ln w="28575" cmpd="sng">
            <a:solidFill>
              <a:srgbClr val="DFE3D0"/>
            </a:solidFill>
          </a:ln>
          <a:effectLst>
            <a:outerShdw blurRad="50800" dist="38100" dir="2700000" sx="96034" sy="96034" algn="tl"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a:extLst>
              <a:ext uri="{FF2B5EF4-FFF2-40B4-BE49-F238E27FC236}">
                <a16:creationId xmlns:a16="http://schemas.microsoft.com/office/drawing/2014/main" id="{880644F8-1518-6AE2-C6BA-FDAE6498AF94}"/>
              </a:ext>
            </a:extLst>
          </p:cNvPr>
          <p:cNvSpPr/>
          <p:nvPr/>
        </p:nvSpPr>
        <p:spPr>
          <a:xfrm>
            <a:off x="7845786" y="1279951"/>
            <a:ext cx="2797791" cy="570576"/>
          </a:xfrm>
          <a:prstGeom prst="roundRect">
            <a:avLst/>
          </a:prstGeom>
          <a:solidFill>
            <a:schemeClr val="bg1"/>
          </a:solidFill>
          <a:ln>
            <a:solidFill>
              <a:srgbClr val="8E8B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D3CE2938-F0E6-68BB-C371-81A41F69B21A}"/>
              </a:ext>
            </a:extLst>
          </p:cNvPr>
          <p:cNvSpPr txBox="1"/>
          <p:nvPr/>
        </p:nvSpPr>
        <p:spPr>
          <a:xfrm>
            <a:off x="7199181" y="1357472"/>
            <a:ext cx="4104644" cy="461665"/>
          </a:xfrm>
          <a:prstGeom prst="rect">
            <a:avLst/>
          </a:prstGeom>
          <a:noFill/>
          <a:ln>
            <a:noFill/>
          </a:ln>
        </p:spPr>
        <p:txBody>
          <a:bodyPr wrap="square" rtlCol="0">
            <a:spAutoFit/>
          </a:bodyPr>
          <a:lstStyle/>
          <a:p>
            <a:pPr algn="ctr"/>
            <a:r>
              <a:rPr lang="en-US" sz="2400" spc="100">
                <a:solidFill>
                  <a:schemeClr val="bg2">
                    <a:lumMod val="25000"/>
                  </a:schemeClr>
                </a:solidFill>
                <a:latin typeface="Hardwick WF" pitchFamily="2" charset="0"/>
              </a:rPr>
              <a:t>COMMONING</a:t>
            </a:r>
            <a:endParaRPr lang="en-US" sz="2400" spc="100" dirty="0">
              <a:solidFill>
                <a:schemeClr val="bg2">
                  <a:lumMod val="25000"/>
                </a:schemeClr>
              </a:solidFill>
              <a:latin typeface="Hardwick WF" pitchFamily="2" charset="0"/>
            </a:endParaRPr>
          </a:p>
        </p:txBody>
      </p:sp>
      <p:pic>
        <p:nvPicPr>
          <p:cNvPr id="19" name="Graphic 18" descr="Loan with solid fill">
            <a:extLst>
              <a:ext uri="{FF2B5EF4-FFF2-40B4-BE49-F238E27FC236}">
                <a16:creationId xmlns:a16="http://schemas.microsoft.com/office/drawing/2014/main" id="{BE3F7065-332F-55AC-A035-8FA1A78443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7218" y="3010455"/>
            <a:ext cx="1004173" cy="1004173"/>
          </a:xfrm>
          <a:prstGeom prst="rect">
            <a:avLst/>
          </a:prstGeom>
        </p:spPr>
      </p:pic>
      <p:sp>
        <p:nvSpPr>
          <p:cNvPr id="22" name="TextBox 21">
            <a:extLst>
              <a:ext uri="{FF2B5EF4-FFF2-40B4-BE49-F238E27FC236}">
                <a16:creationId xmlns:a16="http://schemas.microsoft.com/office/drawing/2014/main" id="{50A044BD-F46F-A431-C677-6E5B5839C258}"/>
              </a:ext>
            </a:extLst>
          </p:cNvPr>
          <p:cNvSpPr txBox="1"/>
          <p:nvPr/>
        </p:nvSpPr>
        <p:spPr>
          <a:xfrm>
            <a:off x="1348258" y="2891636"/>
            <a:ext cx="5348783" cy="1121461"/>
          </a:xfrm>
          <a:prstGeom prst="rect">
            <a:avLst/>
          </a:prstGeom>
          <a:noFill/>
        </p:spPr>
        <p:txBody>
          <a:bodyPr wrap="square">
            <a:spAutoFit/>
          </a:bodyPr>
          <a:lstStyle/>
          <a:p>
            <a:pPr>
              <a:lnSpc>
                <a:spcPts val="2700"/>
              </a:lnSpc>
            </a:pPr>
            <a:r>
              <a:rPr lang="en-US" sz="1600" spc="40" dirty="0">
                <a:solidFill>
                  <a:schemeClr val="tx1">
                    <a:lumMod val="85000"/>
                    <a:lumOff val="15000"/>
                  </a:schemeClr>
                </a:solidFill>
                <a:latin typeface="Avenir Next" panose="020B0503020202020204" pitchFamily="34" charset="0"/>
              </a:rPr>
              <a:t>The </a:t>
            </a:r>
            <a:r>
              <a:rPr lang="en-US" sz="1600" i="1" spc="40" dirty="0">
                <a:solidFill>
                  <a:schemeClr val="tx1">
                    <a:lumMod val="85000"/>
                    <a:lumOff val="15000"/>
                  </a:schemeClr>
                </a:solidFill>
                <a:latin typeface="Avenir Next" panose="020B0503020202020204" pitchFamily="34" charset="0"/>
              </a:rPr>
              <a:t>502 Direct Loan Program</a:t>
            </a:r>
            <a:r>
              <a:rPr lang="en-US" sz="1600" spc="40" dirty="0">
                <a:solidFill>
                  <a:schemeClr val="tx1">
                    <a:lumMod val="85000"/>
                    <a:lumOff val="15000"/>
                  </a:schemeClr>
                </a:solidFill>
                <a:latin typeface="Avenir Next" panose="020B0503020202020204" pitchFamily="34" charset="0"/>
              </a:rPr>
              <a:t> for low-income </a:t>
            </a:r>
          </a:p>
          <a:p>
            <a:pPr>
              <a:lnSpc>
                <a:spcPts val="2700"/>
              </a:lnSpc>
            </a:pPr>
            <a:r>
              <a:rPr lang="en-US" sz="1600" spc="40" dirty="0">
                <a:solidFill>
                  <a:schemeClr val="tx1">
                    <a:lumMod val="85000"/>
                    <a:lumOff val="15000"/>
                  </a:schemeClr>
                </a:solidFill>
                <a:latin typeface="Avenir Next" panose="020B0503020202020204" pitchFamily="34" charset="0"/>
              </a:rPr>
              <a:t>families in rural areas has moved over </a:t>
            </a:r>
          </a:p>
          <a:p>
            <a:pPr>
              <a:lnSpc>
                <a:spcPts val="2700"/>
              </a:lnSpc>
            </a:pPr>
            <a:r>
              <a:rPr lang="en-US" sz="2000" spc="40" dirty="0">
                <a:solidFill>
                  <a:schemeClr val="accent6">
                    <a:lumMod val="75000"/>
                  </a:schemeClr>
                </a:solidFill>
                <a:latin typeface="Hardwick WF" pitchFamily="2" charset="0"/>
              </a:rPr>
              <a:t>2 MILLION </a:t>
            </a:r>
            <a:r>
              <a:rPr lang="en-US" sz="1600" spc="40" dirty="0">
                <a:solidFill>
                  <a:schemeClr val="tx1">
                    <a:lumMod val="85000"/>
                    <a:lumOff val="15000"/>
                  </a:schemeClr>
                </a:solidFill>
                <a:latin typeface="Avenir Next" panose="020B0503020202020204" pitchFamily="34" charset="0"/>
              </a:rPr>
              <a:t>families into their own homes.</a:t>
            </a:r>
          </a:p>
        </p:txBody>
      </p:sp>
      <p:pic>
        <p:nvPicPr>
          <p:cNvPr id="27" name="Graphic 26" descr="Checkmark with solid fill">
            <a:extLst>
              <a:ext uri="{FF2B5EF4-FFF2-40B4-BE49-F238E27FC236}">
                <a16:creationId xmlns:a16="http://schemas.microsoft.com/office/drawing/2014/main" id="{A38D0F1D-F24D-0428-25C7-2CBCC57B862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0195" y="4499130"/>
            <a:ext cx="535505" cy="535505"/>
          </a:xfrm>
          <a:prstGeom prst="rect">
            <a:avLst/>
          </a:prstGeom>
        </p:spPr>
      </p:pic>
      <p:sp>
        <p:nvSpPr>
          <p:cNvPr id="28" name="TextBox 27">
            <a:extLst>
              <a:ext uri="{FF2B5EF4-FFF2-40B4-BE49-F238E27FC236}">
                <a16:creationId xmlns:a16="http://schemas.microsoft.com/office/drawing/2014/main" id="{49DC546D-510A-4BF1-02D6-316DDF1520C8}"/>
              </a:ext>
            </a:extLst>
          </p:cNvPr>
          <p:cNvSpPr txBox="1"/>
          <p:nvPr/>
        </p:nvSpPr>
        <p:spPr>
          <a:xfrm>
            <a:off x="1170590" y="5228421"/>
            <a:ext cx="5383279" cy="323165"/>
          </a:xfrm>
          <a:prstGeom prst="rect">
            <a:avLst/>
          </a:prstGeom>
          <a:noFill/>
        </p:spPr>
        <p:txBody>
          <a:bodyPr wrap="square">
            <a:spAutoFit/>
          </a:bodyPr>
          <a:lstStyle/>
          <a:p>
            <a:r>
              <a:rPr lang="en-US" sz="1500" i="1" spc="40" dirty="0">
                <a:solidFill>
                  <a:schemeClr val="tx1">
                    <a:lumMod val="85000"/>
                    <a:lumOff val="15000"/>
                  </a:schemeClr>
                </a:solidFill>
                <a:latin typeface="Courier New" panose="02070309020205020404" pitchFamily="49" charset="0"/>
                <a:cs typeface="Courier New" panose="02070309020205020404" pitchFamily="49" charset="0"/>
              </a:rPr>
              <a:t>Low interest rates</a:t>
            </a:r>
          </a:p>
        </p:txBody>
      </p:sp>
      <p:pic>
        <p:nvPicPr>
          <p:cNvPr id="29" name="Graphic 28" descr="Checkmark with solid fill">
            <a:extLst>
              <a:ext uri="{FF2B5EF4-FFF2-40B4-BE49-F238E27FC236}">
                <a16:creationId xmlns:a16="http://schemas.microsoft.com/office/drawing/2014/main" id="{9DB2F9B4-36DB-8685-74BA-441743E629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0195" y="5122252"/>
            <a:ext cx="535505" cy="535505"/>
          </a:xfrm>
          <a:prstGeom prst="rect">
            <a:avLst/>
          </a:prstGeom>
        </p:spPr>
      </p:pic>
      <p:sp>
        <p:nvSpPr>
          <p:cNvPr id="30" name="TextBox 29">
            <a:extLst>
              <a:ext uri="{FF2B5EF4-FFF2-40B4-BE49-F238E27FC236}">
                <a16:creationId xmlns:a16="http://schemas.microsoft.com/office/drawing/2014/main" id="{CAECC776-3EB4-EC76-14F3-3825B8E10563}"/>
              </a:ext>
            </a:extLst>
          </p:cNvPr>
          <p:cNvSpPr txBox="1"/>
          <p:nvPr/>
        </p:nvSpPr>
        <p:spPr>
          <a:xfrm>
            <a:off x="1179169" y="4487417"/>
            <a:ext cx="5383279" cy="553998"/>
          </a:xfrm>
          <a:prstGeom prst="rect">
            <a:avLst/>
          </a:prstGeom>
          <a:noFill/>
        </p:spPr>
        <p:txBody>
          <a:bodyPr wrap="square">
            <a:spAutoFit/>
          </a:bodyPr>
          <a:lstStyle/>
          <a:p>
            <a:r>
              <a:rPr lang="en-US" sz="1500" i="1" spc="40" dirty="0">
                <a:solidFill>
                  <a:schemeClr val="tx1">
                    <a:lumMod val="85000"/>
                    <a:lumOff val="15000"/>
                  </a:schemeClr>
                </a:solidFill>
                <a:latin typeface="Courier New" panose="02070309020205020404" pitchFamily="49" charset="0"/>
                <a:cs typeface="Courier New" panose="02070309020205020404" pitchFamily="49" charset="0"/>
              </a:rPr>
              <a:t>For lowest income levels, can cover </a:t>
            </a:r>
          </a:p>
          <a:p>
            <a:r>
              <a:rPr lang="en-US" sz="1500" i="1" spc="40" dirty="0">
                <a:solidFill>
                  <a:schemeClr val="tx1">
                    <a:lumMod val="85000"/>
                    <a:lumOff val="15000"/>
                  </a:schemeClr>
                </a:solidFill>
                <a:latin typeface="Courier New" panose="02070309020205020404" pitchFamily="49" charset="0"/>
                <a:cs typeface="Courier New" panose="02070309020205020404" pitchFamily="49" charset="0"/>
              </a:rPr>
              <a:t>the down payment</a:t>
            </a:r>
          </a:p>
        </p:txBody>
      </p:sp>
      <p:pic>
        <p:nvPicPr>
          <p:cNvPr id="31" name="Graphic 30" descr="Checkmark with solid fill">
            <a:extLst>
              <a:ext uri="{FF2B5EF4-FFF2-40B4-BE49-F238E27FC236}">
                <a16:creationId xmlns:a16="http://schemas.microsoft.com/office/drawing/2014/main" id="{9298BEC2-FF4A-B40B-2BEA-B928FD63DC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0195" y="5745374"/>
            <a:ext cx="535505" cy="535505"/>
          </a:xfrm>
          <a:prstGeom prst="rect">
            <a:avLst/>
          </a:prstGeom>
        </p:spPr>
      </p:pic>
      <p:sp>
        <p:nvSpPr>
          <p:cNvPr id="32" name="TextBox 31">
            <a:extLst>
              <a:ext uri="{FF2B5EF4-FFF2-40B4-BE49-F238E27FC236}">
                <a16:creationId xmlns:a16="http://schemas.microsoft.com/office/drawing/2014/main" id="{BB96E3EC-D40C-1380-B921-D028B85010CA}"/>
              </a:ext>
            </a:extLst>
          </p:cNvPr>
          <p:cNvSpPr txBox="1"/>
          <p:nvPr/>
        </p:nvSpPr>
        <p:spPr>
          <a:xfrm>
            <a:off x="1170590" y="5799930"/>
            <a:ext cx="5383279" cy="553998"/>
          </a:xfrm>
          <a:prstGeom prst="rect">
            <a:avLst/>
          </a:prstGeom>
          <a:noFill/>
        </p:spPr>
        <p:txBody>
          <a:bodyPr wrap="square">
            <a:spAutoFit/>
          </a:bodyPr>
          <a:lstStyle/>
          <a:p>
            <a:r>
              <a:rPr lang="en-US" sz="1500" i="1" spc="40" dirty="0">
                <a:solidFill>
                  <a:schemeClr val="tx1">
                    <a:lumMod val="85000"/>
                    <a:lumOff val="15000"/>
                  </a:schemeClr>
                </a:solidFill>
                <a:latin typeface="Courier New" panose="02070309020205020404" pitchFamily="49" charset="0"/>
                <a:cs typeface="Courier New" panose="02070309020205020404" pitchFamily="49" charset="0"/>
              </a:rPr>
              <a:t>Includes eligibility for loans and </a:t>
            </a:r>
          </a:p>
          <a:p>
            <a:r>
              <a:rPr lang="en-US" sz="1500" i="1" spc="40" dirty="0">
                <a:solidFill>
                  <a:schemeClr val="tx1">
                    <a:lumMod val="85000"/>
                    <a:lumOff val="15000"/>
                  </a:schemeClr>
                </a:solidFill>
                <a:latin typeface="Courier New" panose="02070309020205020404" pitchFamily="49" charset="0"/>
                <a:cs typeface="Courier New" panose="02070309020205020404" pitchFamily="49" charset="0"/>
              </a:rPr>
              <a:t>grants to help with repairs</a:t>
            </a:r>
          </a:p>
        </p:txBody>
      </p:sp>
      <p:sp>
        <p:nvSpPr>
          <p:cNvPr id="36" name="Octagon 35">
            <a:extLst>
              <a:ext uri="{FF2B5EF4-FFF2-40B4-BE49-F238E27FC236}">
                <a16:creationId xmlns:a16="http://schemas.microsoft.com/office/drawing/2014/main" id="{376F6CA5-0D3C-E318-732B-6AF205B17949}"/>
              </a:ext>
            </a:extLst>
          </p:cNvPr>
          <p:cNvSpPr/>
          <p:nvPr/>
        </p:nvSpPr>
        <p:spPr>
          <a:xfrm>
            <a:off x="557049" y="1837467"/>
            <a:ext cx="5023944" cy="651492"/>
          </a:xfrm>
          <a:prstGeom prst="octagon">
            <a:avLst/>
          </a:prstGeom>
          <a:solidFill>
            <a:srgbClr val="9DC485"/>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ctagon 36">
            <a:extLst>
              <a:ext uri="{FF2B5EF4-FFF2-40B4-BE49-F238E27FC236}">
                <a16:creationId xmlns:a16="http://schemas.microsoft.com/office/drawing/2014/main" id="{1BA45F2F-39DF-879E-CD41-9A2E95BC3510}"/>
              </a:ext>
            </a:extLst>
          </p:cNvPr>
          <p:cNvSpPr/>
          <p:nvPr/>
        </p:nvSpPr>
        <p:spPr>
          <a:xfrm>
            <a:off x="661965" y="1920547"/>
            <a:ext cx="4835990" cy="503243"/>
          </a:xfrm>
          <a:prstGeom prst="octagon">
            <a:avLst/>
          </a:prstGeom>
          <a:solidFill>
            <a:schemeClr val="accent6">
              <a:lumMod val="60000"/>
              <a:lumOff val="40000"/>
            </a:schemeClr>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Graphic 37" descr="Key with solid fill">
            <a:extLst>
              <a:ext uri="{FF2B5EF4-FFF2-40B4-BE49-F238E27FC236}">
                <a16:creationId xmlns:a16="http://schemas.microsoft.com/office/drawing/2014/main" id="{8DB9A2EB-C826-B6E7-C9D5-2848E29DF50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7187" y="1890818"/>
            <a:ext cx="492586" cy="578922"/>
          </a:xfrm>
          <a:prstGeom prst="rect">
            <a:avLst/>
          </a:prstGeom>
        </p:spPr>
      </p:pic>
      <p:sp>
        <p:nvSpPr>
          <p:cNvPr id="39" name="Snip Same Side Corner Rectangle 38">
            <a:extLst>
              <a:ext uri="{FF2B5EF4-FFF2-40B4-BE49-F238E27FC236}">
                <a16:creationId xmlns:a16="http://schemas.microsoft.com/office/drawing/2014/main" id="{1D86CFCA-ADB8-4C04-8CCF-A9023D3F4996}"/>
              </a:ext>
            </a:extLst>
          </p:cNvPr>
          <p:cNvSpPr/>
          <p:nvPr/>
        </p:nvSpPr>
        <p:spPr>
          <a:xfrm rot="16200000">
            <a:off x="740715" y="2065932"/>
            <a:ext cx="266563" cy="213619"/>
          </a:xfrm>
          <a:prstGeom prst="snip2SameRect">
            <a:avLst>
              <a:gd name="adj1" fmla="val 21679"/>
              <a:gd name="adj2" fmla="val 3659"/>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ounded Rectangle 39">
            <a:extLst>
              <a:ext uri="{FF2B5EF4-FFF2-40B4-BE49-F238E27FC236}">
                <a16:creationId xmlns:a16="http://schemas.microsoft.com/office/drawing/2014/main" id="{F33580E7-963B-DE1F-B4D4-C8F584AE653E}"/>
              </a:ext>
            </a:extLst>
          </p:cNvPr>
          <p:cNvSpPr/>
          <p:nvPr/>
        </p:nvSpPr>
        <p:spPr>
          <a:xfrm>
            <a:off x="835029" y="2130826"/>
            <a:ext cx="34039" cy="77531"/>
          </a:xfrm>
          <a:prstGeom prst="round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D9802085-6047-ED51-FDDB-EEA65B661AC4}"/>
              </a:ext>
            </a:extLst>
          </p:cNvPr>
          <p:cNvSpPr txBox="1"/>
          <p:nvPr/>
        </p:nvSpPr>
        <p:spPr>
          <a:xfrm>
            <a:off x="1247679" y="2018708"/>
            <a:ext cx="5449361" cy="338554"/>
          </a:xfrm>
          <a:prstGeom prst="rect">
            <a:avLst/>
          </a:prstGeom>
          <a:noFill/>
        </p:spPr>
        <p:txBody>
          <a:bodyPr wrap="square" rtlCol="0">
            <a:spAutoFit/>
          </a:bodyPr>
          <a:lstStyle/>
          <a:p>
            <a:r>
              <a:rPr lang="en-US" sz="1570" dirty="0">
                <a:solidFill>
                  <a:srgbClr val="2E481D"/>
                </a:solidFill>
                <a:latin typeface="Avenir Medium" panose="02000503020000020003" pitchFamily="2" charset="0"/>
              </a:rPr>
              <a:t>Guarantee mortgages to low-income families.</a:t>
            </a:r>
          </a:p>
        </p:txBody>
      </p:sp>
      <p:sp>
        <p:nvSpPr>
          <p:cNvPr id="43" name="TextBox 42">
            <a:extLst>
              <a:ext uri="{FF2B5EF4-FFF2-40B4-BE49-F238E27FC236}">
                <a16:creationId xmlns:a16="http://schemas.microsoft.com/office/drawing/2014/main" id="{078BF1AE-6BA9-C809-4526-9167D716E6D5}"/>
              </a:ext>
            </a:extLst>
          </p:cNvPr>
          <p:cNvSpPr txBox="1"/>
          <p:nvPr/>
        </p:nvSpPr>
        <p:spPr>
          <a:xfrm>
            <a:off x="6760573" y="1993521"/>
            <a:ext cx="6039953" cy="666208"/>
          </a:xfrm>
          <a:prstGeom prst="rect">
            <a:avLst/>
          </a:prstGeom>
          <a:noFill/>
        </p:spPr>
        <p:txBody>
          <a:bodyPr wrap="square">
            <a:spAutoFit/>
          </a:bodyPr>
          <a:lstStyle/>
          <a:p>
            <a:pPr>
              <a:lnSpc>
                <a:spcPts val="2320"/>
              </a:lnSpc>
            </a:pPr>
            <a:r>
              <a:rPr lang="en-US" sz="1500" dirty="0">
                <a:solidFill>
                  <a:schemeClr val="tx1">
                    <a:lumMod val="85000"/>
                    <a:lumOff val="15000"/>
                  </a:schemeClr>
                </a:solidFill>
                <a:latin typeface="Courier New" panose="02070309020205020404" pitchFamily="49" charset="0"/>
                <a:cs typeface="Courier New" panose="02070309020205020404" pitchFamily="49" charset="0"/>
              </a:rPr>
              <a:t>Housing emphasizing community input, </a:t>
            </a:r>
          </a:p>
          <a:p>
            <a:pPr>
              <a:lnSpc>
                <a:spcPts val="2320"/>
              </a:lnSpc>
            </a:pPr>
            <a:r>
              <a:rPr lang="en-US" sz="1500" dirty="0">
                <a:solidFill>
                  <a:schemeClr val="tx1">
                    <a:lumMod val="85000"/>
                    <a:lumOff val="15000"/>
                  </a:schemeClr>
                </a:solidFill>
                <a:latin typeface="Courier New" panose="02070309020205020404" pitchFamily="49" charset="0"/>
                <a:cs typeface="Courier New" panose="02070309020205020404" pitchFamily="49" charset="0"/>
              </a:rPr>
              <a:t>collective decisions, and shared ownership</a:t>
            </a:r>
          </a:p>
        </p:txBody>
      </p:sp>
      <p:cxnSp>
        <p:nvCxnSpPr>
          <p:cNvPr id="44" name="Straight Connector 43">
            <a:extLst>
              <a:ext uri="{FF2B5EF4-FFF2-40B4-BE49-F238E27FC236}">
                <a16:creationId xmlns:a16="http://schemas.microsoft.com/office/drawing/2014/main" id="{E254C55F-8825-9A64-4859-130173FF8C8E}"/>
              </a:ext>
            </a:extLst>
          </p:cNvPr>
          <p:cNvCxnSpPr>
            <a:cxnSpLocks/>
          </p:cNvCxnSpPr>
          <p:nvPr/>
        </p:nvCxnSpPr>
        <p:spPr>
          <a:xfrm flipV="1">
            <a:off x="6615719" y="2105580"/>
            <a:ext cx="0" cy="495157"/>
          </a:xfrm>
          <a:prstGeom prst="line">
            <a:avLst/>
          </a:prstGeom>
          <a:ln w="57150">
            <a:solidFill>
              <a:srgbClr val="353435"/>
            </a:solidFill>
            <a:prstDash val="sysDot"/>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E3CFDC96-7C35-8F32-2125-122BE1AFA1FC}"/>
              </a:ext>
            </a:extLst>
          </p:cNvPr>
          <p:cNvGrpSpPr/>
          <p:nvPr/>
        </p:nvGrpSpPr>
        <p:grpSpPr>
          <a:xfrm>
            <a:off x="6847213" y="4587835"/>
            <a:ext cx="4802533" cy="2127417"/>
            <a:chOff x="6847213" y="4587835"/>
            <a:chExt cx="4802533" cy="2127417"/>
          </a:xfrm>
        </p:grpSpPr>
        <p:pic>
          <p:nvPicPr>
            <p:cNvPr id="5" name="Picture 4">
              <a:extLst>
                <a:ext uri="{FF2B5EF4-FFF2-40B4-BE49-F238E27FC236}">
                  <a16:creationId xmlns:a16="http://schemas.microsoft.com/office/drawing/2014/main" id="{01F18EC5-8FB4-3B30-22E6-4E39D437EA07}"/>
                </a:ext>
              </a:extLst>
            </p:cNvPr>
            <p:cNvPicPr>
              <a:picLocks noChangeAspect="1"/>
            </p:cNvPicPr>
            <p:nvPr/>
          </p:nvPicPr>
          <p:blipFill>
            <a:blip r:embed="rId9"/>
            <a:stretch>
              <a:fillRect/>
            </a:stretch>
          </p:blipFill>
          <p:spPr>
            <a:xfrm>
              <a:off x="6847213" y="5106500"/>
              <a:ext cx="1497560" cy="1533008"/>
            </a:xfrm>
            <a:prstGeom prst="rect">
              <a:avLst/>
            </a:prstGeom>
          </p:spPr>
        </p:pic>
        <p:pic>
          <p:nvPicPr>
            <p:cNvPr id="4" name="Picture 3">
              <a:extLst>
                <a:ext uri="{FF2B5EF4-FFF2-40B4-BE49-F238E27FC236}">
                  <a16:creationId xmlns:a16="http://schemas.microsoft.com/office/drawing/2014/main" id="{2A1AA391-9FC3-779D-C43D-993DEF50DADB}"/>
                </a:ext>
              </a:extLst>
            </p:cNvPr>
            <p:cNvPicPr>
              <a:picLocks noChangeAspect="1"/>
            </p:cNvPicPr>
            <p:nvPr/>
          </p:nvPicPr>
          <p:blipFill>
            <a:blip r:embed="rId10"/>
            <a:stretch>
              <a:fillRect/>
            </a:stretch>
          </p:blipFill>
          <p:spPr>
            <a:xfrm>
              <a:off x="8781189" y="5029744"/>
              <a:ext cx="1496978" cy="1533006"/>
            </a:xfrm>
            <a:prstGeom prst="rect">
              <a:avLst/>
            </a:prstGeom>
          </p:spPr>
        </p:pic>
        <p:pic>
          <p:nvPicPr>
            <p:cNvPr id="14" name="Picture 13">
              <a:extLst>
                <a:ext uri="{FF2B5EF4-FFF2-40B4-BE49-F238E27FC236}">
                  <a16:creationId xmlns:a16="http://schemas.microsoft.com/office/drawing/2014/main" id="{C19BB1E9-1B02-C9CA-DABA-DC5472A5716A}"/>
                </a:ext>
              </a:extLst>
            </p:cNvPr>
            <p:cNvPicPr>
              <a:picLocks noChangeAspect="1"/>
            </p:cNvPicPr>
            <p:nvPr/>
          </p:nvPicPr>
          <p:blipFill>
            <a:blip r:embed="rId11"/>
            <a:stretch>
              <a:fillRect/>
            </a:stretch>
          </p:blipFill>
          <p:spPr>
            <a:xfrm>
              <a:off x="10048219" y="4805944"/>
              <a:ext cx="1601527" cy="1909308"/>
            </a:xfrm>
            <a:prstGeom prst="rect">
              <a:avLst/>
            </a:prstGeom>
            <a:effectLst/>
          </p:spPr>
        </p:pic>
        <p:pic>
          <p:nvPicPr>
            <p:cNvPr id="15" name="Picture 14">
              <a:extLst>
                <a:ext uri="{FF2B5EF4-FFF2-40B4-BE49-F238E27FC236}">
                  <a16:creationId xmlns:a16="http://schemas.microsoft.com/office/drawing/2014/main" id="{8DC132FC-1DB6-5209-D364-6B2548D8D93D}"/>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7059" b="92059" l="10000" r="90000">
                          <a14:foregroundMark x1="60000" y1="8824" x2="12632" y2="7059"/>
                          <a14:foregroundMark x1="12632" y1="7059" x2="67368" y2="10000"/>
                          <a14:foregroundMark x1="67368" y1="10000" x2="28947" y2="27941"/>
                          <a14:foregroundMark x1="28947" y1="27941" x2="37368" y2="62353"/>
                          <a14:foregroundMark x1="37368" y1="62353" x2="56316" y2="34118"/>
                          <a14:foregroundMark x1="56316" y1="34118" x2="61579" y2="66176"/>
                          <a14:foregroundMark x1="75263" y1="44706" x2="77895" y2="14118"/>
                          <a14:foregroundMark x1="77895" y1="14118" x2="59474" y2="43235"/>
                          <a14:foregroundMark x1="59474" y1="43235" x2="73158" y2="12353"/>
                          <a14:foregroundMark x1="73158" y1="12353" x2="60000" y2="44412"/>
                          <a14:foregroundMark x1="60000" y1="44412" x2="72105" y2="14706"/>
                          <a14:foregroundMark x1="72105" y1="14706" x2="29474" y2="40000"/>
                          <a14:foregroundMark x1="29474" y1="40000" x2="21579" y2="70588"/>
                          <a14:foregroundMark x1="21579" y1="70588" x2="40000" y2="40882"/>
                          <a14:foregroundMark x1="40000" y1="40882" x2="25789" y2="71765"/>
                          <a14:foregroundMark x1="25789" y1="71765" x2="53158" y2="45588"/>
                          <a14:foregroundMark x1="53158" y1="45588" x2="68421" y2="76176"/>
                          <a14:foregroundMark x1="68421" y1="76176" x2="74211" y2="42647"/>
                          <a14:foregroundMark x1="74211" y1="42647" x2="73684" y2="44706"/>
                          <a14:foregroundMark x1="56842" y1="65588" x2="51579" y2="68529"/>
                          <a14:foregroundMark x1="30000" y1="77941" x2="23158" y2="79706"/>
                          <a14:foregroundMark x1="48421" y1="77647" x2="47895" y2="80588"/>
                          <a14:foregroundMark x1="46842" y1="80294" x2="71579" y2="84412"/>
                          <a14:foregroundMark x1="81579" y1="44412" x2="77368" y2="65882"/>
                          <a14:foregroundMark x1="46316" y1="18235" x2="19474" y2="11471"/>
                          <a14:foregroundMark x1="26842" y1="20588" x2="23684" y2="21471"/>
                          <a14:foregroundMark x1="41579" y1="65882" x2="55263" y2="74118"/>
                          <a14:foregroundMark x1="37895" y1="13235" x2="40000" y2="17059"/>
                          <a14:foregroundMark x1="45789" y1="17941" x2="53158" y2="12353"/>
                          <a14:foregroundMark x1="56842" y1="80882" x2="63684" y2="85588"/>
                          <a14:foregroundMark x1="10526" y1="89706" x2="44737" y2="90588"/>
                          <a14:foregroundMark x1="68947" y1="71176" x2="81579" y2="74412"/>
                          <a14:foregroundMark x1="74737" y1="82647" x2="66842" y2="78529"/>
                          <a14:foregroundMark x1="75263" y1="80882" x2="84211" y2="84412"/>
                          <a14:foregroundMark x1="62090" y1="91997" x2="88947" y2="91471"/>
                          <a14:backgroundMark x1="6842" y1="26765" x2="6842" y2="26765"/>
                          <a14:backgroundMark x1="55789" y1="91765" x2="55789" y2="91765"/>
                          <a14:backgroundMark x1="56316" y1="90588" x2="57368" y2="90294"/>
                          <a14:backgroundMark x1="56842" y1="91471" x2="56316" y2="90294"/>
                          <a14:backgroundMark x1="55263" y1="90294" x2="56842" y2="92941"/>
                          <a14:backgroundMark x1="54737" y1="90000" x2="57895" y2="90882"/>
                        </a14:backgroundRemoval>
                      </a14:imgEffect>
                    </a14:imgLayer>
                  </a14:imgProps>
                </a:ext>
              </a:extLst>
            </a:blip>
            <a:srcRect b="12411"/>
            <a:stretch/>
          </p:blipFill>
          <p:spPr>
            <a:xfrm>
              <a:off x="7734633" y="4595305"/>
              <a:ext cx="1496978" cy="1877182"/>
            </a:xfrm>
            <a:prstGeom prst="rect">
              <a:avLst/>
            </a:prstGeom>
            <a:effectLst>
              <a:outerShdw blurRad="50800" dist="38100" algn="l" rotWithShape="0">
                <a:prstClr val="black">
                  <a:alpha val="18000"/>
                </a:prstClr>
              </a:outerShdw>
            </a:effectLst>
          </p:spPr>
        </p:pic>
        <p:pic>
          <p:nvPicPr>
            <p:cNvPr id="16" name="Picture 15">
              <a:extLst>
                <a:ext uri="{FF2B5EF4-FFF2-40B4-BE49-F238E27FC236}">
                  <a16:creationId xmlns:a16="http://schemas.microsoft.com/office/drawing/2014/main" id="{C0C4928D-D98E-7C6E-C93C-BDD72FE4151D}"/>
                </a:ext>
              </a:extLst>
            </p:cNvPr>
            <p:cNvPicPr>
              <a:picLocks noChangeAspect="1"/>
            </p:cNvPicPr>
            <p:nvPr/>
          </p:nvPicPr>
          <p:blipFill rotWithShape="1">
            <a:blip r:embed="rId12">
              <a:extLst>
                <a:ext uri="{BEBA8EAE-BF5A-486C-A8C5-ECC9F3942E4B}">
                  <a14:imgProps xmlns:a14="http://schemas.microsoft.com/office/drawing/2010/main">
                    <a14:imgLayer r:embed="rId14">
                      <a14:imgEffect>
                        <a14:backgroundRemoval t="7059" b="92059" l="10000" r="90000">
                          <a14:foregroundMark x1="60000" y1="8824" x2="12632" y2="7059"/>
                          <a14:foregroundMark x1="12632" y1="7059" x2="67368" y2="10000"/>
                          <a14:foregroundMark x1="67368" y1="10000" x2="28947" y2="27941"/>
                          <a14:foregroundMark x1="28947" y1="27941" x2="37368" y2="62353"/>
                          <a14:foregroundMark x1="37368" y1="62353" x2="56316" y2="34118"/>
                          <a14:foregroundMark x1="56316" y1="34118" x2="61579" y2="66176"/>
                          <a14:foregroundMark x1="75263" y1="44706" x2="77895" y2="14118"/>
                          <a14:foregroundMark x1="77895" y1="14118" x2="59474" y2="43235"/>
                          <a14:foregroundMark x1="59474" y1="43235" x2="73158" y2="12353"/>
                          <a14:foregroundMark x1="73158" y1="12353" x2="60000" y2="44412"/>
                          <a14:foregroundMark x1="60000" y1="44412" x2="72105" y2="14706"/>
                          <a14:foregroundMark x1="72105" y1="14706" x2="29474" y2="40000"/>
                          <a14:foregroundMark x1="29474" y1="40000" x2="21579" y2="70588"/>
                          <a14:foregroundMark x1="21579" y1="70588" x2="40000" y2="40882"/>
                          <a14:foregroundMark x1="40000" y1="40882" x2="25789" y2="71765"/>
                          <a14:foregroundMark x1="25789" y1="71765" x2="53158" y2="45588"/>
                          <a14:foregroundMark x1="53158" y1="45588" x2="68421" y2="76176"/>
                          <a14:foregroundMark x1="68421" y1="76176" x2="74211" y2="42647"/>
                          <a14:foregroundMark x1="74211" y1="42647" x2="73684" y2="44706"/>
                          <a14:foregroundMark x1="56842" y1="65588" x2="51579" y2="68529"/>
                          <a14:foregroundMark x1="30000" y1="77941" x2="23158" y2="79706"/>
                          <a14:foregroundMark x1="48421" y1="77647" x2="47895" y2="80588"/>
                          <a14:foregroundMark x1="46842" y1="80294" x2="71579" y2="84412"/>
                          <a14:foregroundMark x1="81579" y1="44412" x2="77368" y2="65882"/>
                          <a14:foregroundMark x1="46316" y1="18235" x2="19474" y2="11471"/>
                          <a14:foregroundMark x1="26842" y1="20588" x2="23684" y2="21471"/>
                          <a14:foregroundMark x1="41579" y1="65882" x2="55263" y2="74118"/>
                          <a14:foregroundMark x1="37895" y1="13235" x2="40000" y2="17059"/>
                          <a14:foregroundMark x1="45789" y1="17941" x2="53158" y2="12353"/>
                          <a14:foregroundMark x1="56842" y1="80882" x2="63684" y2="85588"/>
                          <a14:foregroundMark x1="10526" y1="89706" x2="44737" y2="90588"/>
                          <a14:foregroundMark x1="68947" y1="71176" x2="81579" y2="74412"/>
                          <a14:foregroundMark x1="74737" y1="82647" x2="66842" y2="78529"/>
                          <a14:foregroundMark x1="75263" y1="80882" x2="84211" y2="84412"/>
                          <a14:foregroundMark x1="62090" y1="91997" x2="88947" y2="91471"/>
                          <a14:backgroundMark x1="6842" y1="26765" x2="6842" y2="26765"/>
                          <a14:backgroundMark x1="55789" y1="91765" x2="55789" y2="91765"/>
                          <a14:backgroundMark x1="56316" y1="90588" x2="57368" y2="90294"/>
                          <a14:backgroundMark x1="56842" y1="91471" x2="56316" y2="90294"/>
                          <a14:backgroundMark x1="55263" y1="90294" x2="56842" y2="92941"/>
                          <a14:backgroundMark x1="54737" y1="90000" x2="57895" y2="90882"/>
                        </a14:backgroundRemoval>
                      </a14:imgEffect>
                    </a14:imgLayer>
                  </a14:imgProps>
                </a:ext>
              </a:extLst>
            </a:blip>
            <a:srcRect b="12411"/>
            <a:stretch/>
          </p:blipFill>
          <p:spPr>
            <a:xfrm>
              <a:off x="7734797" y="4587835"/>
              <a:ext cx="1496978" cy="1877182"/>
            </a:xfrm>
            <a:prstGeom prst="rect">
              <a:avLst/>
            </a:prstGeom>
            <a:effectLst>
              <a:outerShdw blurRad="50800" dist="38100" dir="10800000" algn="r" rotWithShape="0">
                <a:prstClr val="black">
                  <a:alpha val="11000"/>
                </a:prstClr>
              </a:outerShdw>
            </a:effectLst>
          </p:spPr>
        </p:pic>
        <p:pic>
          <p:nvPicPr>
            <p:cNvPr id="17" name="Picture 16">
              <a:extLst>
                <a:ext uri="{FF2B5EF4-FFF2-40B4-BE49-F238E27FC236}">
                  <a16:creationId xmlns:a16="http://schemas.microsoft.com/office/drawing/2014/main" id="{A2AAB215-C206-0ABC-8DF4-9CC87E541B22}"/>
                </a:ext>
              </a:extLst>
            </p:cNvPr>
            <p:cNvPicPr>
              <a:picLocks noChangeAspect="1"/>
            </p:cNvPicPr>
            <p:nvPr/>
          </p:nvPicPr>
          <p:blipFill rotWithShape="1">
            <a:blip r:embed="rId11"/>
            <a:srcRect r="95779"/>
            <a:stretch/>
          </p:blipFill>
          <p:spPr>
            <a:xfrm>
              <a:off x="10052749" y="4802447"/>
              <a:ext cx="67598" cy="1909308"/>
            </a:xfrm>
            <a:prstGeom prst="rect">
              <a:avLst/>
            </a:prstGeom>
            <a:effectLst>
              <a:outerShdw blurRad="50800" dist="38100" dir="9000000" algn="r" rotWithShape="0">
                <a:prstClr val="black">
                  <a:alpha val="25762"/>
                </a:prstClr>
              </a:outerShdw>
            </a:effectLst>
          </p:spPr>
        </p:pic>
      </p:grpSp>
      <p:sp>
        <p:nvSpPr>
          <p:cNvPr id="34" name="TextBox 33">
            <a:extLst>
              <a:ext uri="{FF2B5EF4-FFF2-40B4-BE49-F238E27FC236}">
                <a16:creationId xmlns:a16="http://schemas.microsoft.com/office/drawing/2014/main" id="{2440031F-ADC9-6517-23DD-B054FAFCE334}"/>
              </a:ext>
            </a:extLst>
          </p:cNvPr>
          <p:cNvSpPr txBox="1"/>
          <p:nvPr/>
        </p:nvSpPr>
        <p:spPr>
          <a:xfrm>
            <a:off x="7674441" y="2938842"/>
            <a:ext cx="2767078" cy="421269"/>
          </a:xfrm>
          <a:prstGeom prst="rect">
            <a:avLst/>
          </a:prstGeom>
          <a:noFill/>
        </p:spPr>
        <p:txBody>
          <a:bodyPr wrap="square">
            <a:spAutoFit/>
          </a:bodyPr>
          <a:lstStyle/>
          <a:p>
            <a:pPr algn="ctr">
              <a:lnSpc>
                <a:spcPts val="2700"/>
              </a:lnSpc>
            </a:pPr>
            <a:r>
              <a:rPr lang="en-US" spc="110">
                <a:solidFill>
                  <a:schemeClr val="accent6">
                    <a:lumMod val="75000"/>
                  </a:schemeClr>
                </a:solidFill>
                <a:latin typeface="Hardwick WF" pitchFamily="2" charset="0"/>
              </a:rPr>
              <a:t>AFFORDABILITY</a:t>
            </a:r>
            <a:endParaRPr lang="en-US" spc="110" dirty="0">
              <a:solidFill>
                <a:schemeClr val="accent6">
                  <a:lumMod val="75000"/>
                </a:schemeClr>
              </a:solidFill>
              <a:latin typeface="Hardwick WF" pitchFamily="2" charset="0"/>
            </a:endParaRPr>
          </a:p>
        </p:txBody>
      </p:sp>
      <p:sp>
        <p:nvSpPr>
          <p:cNvPr id="35" name="TextBox 34">
            <a:extLst>
              <a:ext uri="{FF2B5EF4-FFF2-40B4-BE49-F238E27FC236}">
                <a16:creationId xmlns:a16="http://schemas.microsoft.com/office/drawing/2014/main" id="{84173B90-B78E-F48F-3406-996F815FB263}"/>
              </a:ext>
            </a:extLst>
          </p:cNvPr>
          <p:cNvSpPr txBox="1"/>
          <p:nvPr/>
        </p:nvSpPr>
        <p:spPr>
          <a:xfrm>
            <a:off x="9603646" y="2952331"/>
            <a:ext cx="2852514" cy="421269"/>
          </a:xfrm>
          <a:prstGeom prst="rect">
            <a:avLst/>
          </a:prstGeom>
          <a:noFill/>
        </p:spPr>
        <p:txBody>
          <a:bodyPr wrap="square">
            <a:spAutoFit/>
          </a:bodyPr>
          <a:lstStyle/>
          <a:p>
            <a:pPr algn="ctr">
              <a:lnSpc>
                <a:spcPts val="2700"/>
              </a:lnSpc>
            </a:pPr>
            <a:r>
              <a:rPr lang="en-US" spc="110">
                <a:solidFill>
                  <a:schemeClr val="accent6">
                    <a:lumMod val="75000"/>
                  </a:schemeClr>
                </a:solidFill>
                <a:latin typeface="Hardwick WF" pitchFamily="2" charset="0"/>
              </a:rPr>
              <a:t>SUPPORT</a:t>
            </a:r>
            <a:endParaRPr lang="en-US" spc="110" dirty="0">
              <a:solidFill>
                <a:schemeClr val="accent6">
                  <a:lumMod val="75000"/>
                </a:schemeClr>
              </a:solidFill>
              <a:latin typeface="Hardwick WF" pitchFamily="2" charset="0"/>
            </a:endParaRPr>
          </a:p>
        </p:txBody>
      </p:sp>
      <p:sp>
        <p:nvSpPr>
          <p:cNvPr id="42" name="TextBox 41">
            <a:extLst>
              <a:ext uri="{FF2B5EF4-FFF2-40B4-BE49-F238E27FC236}">
                <a16:creationId xmlns:a16="http://schemas.microsoft.com/office/drawing/2014/main" id="{E6AE1AE2-06E8-C1D6-5960-7DDF0101B67C}"/>
              </a:ext>
            </a:extLst>
          </p:cNvPr>
          <p:cNvSpPr txBox="1"/>
          <p:nvPr/>
        </p:nvSpPr>
        <p:spPr>
          <a:xfrm>
            <a:off x="5678848" y="2944325"/>
            <a:ext cx="2852514" cy="421269"/>
          </a:xfrm>
          <a:prstGeom prst="rect">
            <a:avLst/>
          </a:prstGeom>
          <a:noFill/>
        </p:spPr>
        <p:txBody>
          <a:bodyPr wrap="square">
            <a:spAutoFit/>
          </a:bodyPr>
          <a:lstStyle/>
          <a:p>
            <a:pPr algn="ctr">
              <a:lnSpc>
                <a:spcPts val="2700"/>
              </a:lnSpc>
            </a:pPr>
            <a:r>
              <a:rPr lang="en-US" spc="110">
                <a:solidFill>
                  <a:schemeClr val="accent6">
                    <a:lumMod val="75000"/>
                  </a:schemeClr>
                </a:solidFill>
                <a:latin typeface="Hardwick WF" pitchFamily="2" charset="0"/>
              </a:rPr>
              <a:t>STABILITY</a:t>
            </a:r>
            <a:endParaRPr lang="en-US" spc="110" dirty="0">
              <a:solidFill>
                <a:schemeClr val="accent6">
                  <a:lumMod val="75000"/>
                </a:schemeClr>
              </a:solidFill>
              <a:latin typeface="Hardwick WF" pitchFamily="2" charset="0"/>
            </a:endParaRPr>
          </a:p>
        </p:txBody>
      </p:sp>
      <p:sp>
        <p:nvSpPr>
          <p:cNvPr id="45" name="TextBox 44">
            <a:extLst>
              <a:ext uri="{FF2B5EF4-FFF2-40B4-BE49-F238E27FC236}">
                <a16:creationId xmlns:a16="http://schemas.microsoft.com/office/drawing/2014/main" id="{656283A6-9698-67CE-0389-CFF02CAA9E51}"/>
              </a:ext>
            </a:extLst>
          </p:cNvPr>
          <p:cNvSpPr txBox="1"/>
          <p:nvPr/>
        </p:nvSpPr>
        <p:spPr>
          <a:xfrm>
            <a:off x="7650817" y="3302558"/>
            <a:ext cx="2767077" cy="1106072"/>
          </a:xfrm>
          <a:prstGeom prst="rect">
            <a:avLst/>
          </a:prstGeom>
          <a:noFill/>
        </p:spPr>
        <p:txBody>
          <a:bodyPr wrap="square">
            <a:spAutoFit/>
          </a:bodyPr>
          <a:lstStyle/>
          <a:p>
            <a:pPr algn="ctr">
              <a:lnSpc>
                <a:spcPts val="2700"/>
              </a:lnSpc>
            </a:pPr>
            <a:r>
              <a:rPr lang="en-US" sz="1600" spc="40" dirty="0">
                <a:solidFill>
                  <a:schemeClr val="tx1">
                    <a:lumMod val="85000"/>
                    <a:lumOff val="15000"/>
                  </a:schemeClr>
                </a:solidFill>
                <a:latin typeface="Avenir Next" panose="020B0503020202020204" pitchFamily="34" charset="0"/>
              </a:rPr>
              <a:t>Units often at </a:t>
            </a:r>
          </a:p>
          <a:p>
            <a:pPr algn="ctr">
              <a:lnSpc>
                <a:spcPts val="2700"/>
              </a:lnSpc>
            </a:pPr>
            <a:r>
              <a:rPr lang="en-US" sz="1600" spc="40" dirty="0">
                <a:solidFill>
                  <a:schemeClr val="tx1">
                    <a:lumMod val="85000"/>
                    <a:lumOff val="15000"/>
                  </a:schemeClr>
                </a:solidFill>
                <a:latin typeface="Avenir Next" panose="020B0503020202020204" pitchFamily="34" charset="0"/>
              </a:rPr>
              <a:t>below-market </a:t>
            </a:r>
          </a:p>
          <a:p>
            <a:pPr algn="ctr">
              <a:lnSpc>
                <a:spcPts val="2700"/>
              </a:lnSpc>
            </a:pPr>
            <a:r>
              <a:rPr lang="en-US" sz="1600" spc="40" dirty="0">
                <a:solidFill>
                  <a:schemeClr val="tx1">
                    <a:lumMod val="85000"/>
                    <a:lumOff val="15000"/>
                  </a:schemeClr>
                </a:solidFill>
                <a:latin typeface="Avenir Next" panose="020B0503020202020204" pitchFamily="34" charset="0"/>
              </a:rPr>
              <a:t>rates</a:t>
            </a:r>
          </a:p>
        </p:txBody>
      </p:sp>
      <p:sp>
        <p:nvSpPr>
          <p:cNvPr id="46" name="TextBox 45">
            <a:extLst>
              <a:ext uri="{FF2B5EF4-FFF2-40B4-BE49-F238E27FC236}">
                <a16:creationId xmlns:a16="http://schemas.microsoft.com/office/drawing/2014/main" id="{A2E950D3-B813-AA54-93C6-F325F1FBEA92}"/>
              </a:ext>
            </a:extLst>
          </p:cNvPr>
          <p:cNvSpPr txBox="1"/>
          <p:nvPr/>
        </p:nvSpPr>
        <p:spPr>
          <a:xfrm>
            <a:off x="5822435" y="3286590"/>
            <a:ext cx="2565289" cy="1106072"/>
          </a:xfrm>
          <a:prstGeom prst="rect">
            <a:avLst/>
          </a:prstGeom>
          <a:noFill/>
        </p:spPr>
        <p:txBody>
          <a:bodyPr wrap="square">
            <a:spAutoFit/>
          </a:bodyPr>
          <a:lstStyle/>
          <a:p>
            <a:pPr algn="ctr">
              <a:lnSpc>
                <a:spcPts val="2700"/>
              </a:lnSpc>
            </a:pPr>
            <a:r>
              <a:rPr lang="en-US" sz="1600" spc="40" dirty="0">
                <a:solidFill>
                  <a:schemeClr val="tx1">
                    <a:lumMod val="85000"/>
                    <a:lumOff val="15000"/>
                  </a:schemeClr>
                </a:solidFill>
                <a:latin typeface="Avenir Next" panose="020B0503020202020204" pitchFamily="34" charset="0"/>
              </a:rPr>
              <a:t>No unfair rent </a:t>
            </a:r>
          </a:p>
          <a:p>
            <a:pPr algn="ctr">
              <a:lnSpc>
                <a:spcPts val="2700"/>
              </a:lnSpc>
            </a:pPr>
            <a:r>
              <a:rPr lang="en-US" sz="1600" spc="40" dirty="0">
                <a:solidFill>
                  <a:schemeClr val="tx1">
                    <a:lumMod val="85000"/>
                    <a:lumOff val="15000"/>
                  </a:schemeClr>
                </a:solidFill>
                <a:latin typeface="Avenir Next" panose="020B0503020202020204" pitchFamily="34" charset="0"/>
              </a:rPr>
              <a:t>hikes or eviction </a:t>
            </a:r>
          </a:p>
          <a:p>
            <a:pPr algn="ctr">
              <a:lnSpc>
                <a:spcPts val="2700"/>
              </a:lnSpc>
            </a:pPr>
            <a:r>
              <a:rPr lang="en-US" sz="1600" spc="40" dirty="0">
                <a:solidFill>
                  <a:schemeClr val="tx1">
                    <a:lumMod val="85000"/>
                    <a:lumOff val="15000"/>
                  </a:schemeClr>
                </a:solidFill>
                <a:latin typeface="Avenir Next" panose="020B0503020202020204" pitchFamily="34" charset="0"/>
              </a:rPr>
              <a:t>threats</a:t>
            </a:r>
          </a:p>
        </p:txBody>
      </p:sp>
      <p:sp>
        <p:nvSpPr>
          <p:cNvPr id="47" name="TextBox 46">
            <a:extLst>
              <a:ext uri="{FF2B5EF4-FFF2-40B4-BE49-F238E27FC236}">
                <a16:creationId xmlns:a16="http://schemas.microsoft.com/office/drawing/2014/main" id="{28320C5D-AFFC-8CAE-53B7-606640A0F993}"/>
              </a:ext>
            </a:extLst>
          </p:cNvPr>
          <p:cNvSpPr txBox="1"/>
          <p:nvPr/>
        </p:nvSpPr>
        <p:spPr>
          <a:xfrm>
            <a:off x="9680983" y="3302558"/>
            <a:ext cx="2697842" cy="1106072"/>
          </a:xfrm>
          <a:prstGeom prst="rect">
            <a:avLst/>
          </a:prstGeom>
          <a:noFill/>
        </p:spPr>
        <p:txBody>
          <a:bodyPr wrap="square">
            <a:spAutoFit/>
          </a:bodyPr>
          <a:lstStyle/>
          <a:p>
            <a:pPr algn="ctr">
              <a:lnSpc>
                <a:spcPts val="2700"/>
              </a:lnSpc>
            </a:pPr>
            <a:r>
              <a:rPr lang="en-US" sz="1600" spc="40" dirty="0">
                <a:solidFill>
                  <a:schemeClr val="tx1">
                    <a:lumMod val="85000"/>
                    <a:lumOff val="15000"/>
                  </a:schemeClr>
                </a:solidFill>
                <a:latin typeface="Avenir Next" panose="020B0503020202020204" pitchFamily="34" charset="0"/>
              </a:rPr>
              <a:t>Resource pooling </a:t>
            </a:r>
          </a:p>
          <a:p>
            <a:pPr algn="ctr">
              <a:lnSpc>
                <a:spcPts val="2700"/>
              </a:lnSpc>
            </a:pPr>
            <a:r>
              <a:rPr lang="en-US" sz="1600" spc="40" dirty="0">
                <a:solidFill>
                  <a:schemeClr val="tx1">
                    <a:lumMod val="85000"/>
                    <a:lumOff val="15000"/>
                  </a:schemeClr>
                </a:solidFill>
                <a:latin typeface="Avenir Next" panose="020B0503020202020204" pitchFamily="34" charset="0"/>
              </a:rPr>
              <a:t>trims individual </a:t>
            </a:r>
          </a:p>
          <a:p>
            <a:pPr algn="ctr">
              <a:lnSpc>
                <a:spcPts val="2700"/>
              </a:lnSpc>
            </a:pPr>
            <a:r>
              <a:rPr lang="en-US" sz="1600" spc="40" dirty="0">
                <a:solidFill>
                  <a:schemeClr val="tx1">
                    <a:lumMod val="85000"/>
                    <a:lumOff val="15000"/>
                  </a:schemeClr>
                </a:solidFill>
                <a:latin typeface="Avenir Next" panose="020B0503020202020204" pitchFamily="34" charset="0"/>
              </a:rPr>
              <a:t>expenses</a:t>
            </a:r>
          </a:p>
        </p:txBody>
      </p:sp>
      <p:sp>
        <p:nvSpPr>
          <p:cNvPr id="7" name="TextBox 6">
            <a:extLst>
              <a:ext uri="{FF2B5EF4-FFF2-40B4-BE49-F238E27FC236}">
                <a16:creationId xmlns:a16="http://schemas.microsoft.com/office/drawing/2014/main" id="{06BB085A-517A-5D21-7330-B58F2B9B3F90}"/>
              </a:ext>
            </a:extLst>
          </p:cNvPr>
          <p:cNvSpPr txBox="1"/>
          <p:nvPr/>
        </p:nvSpPr>
        <p:spPr>
          <a:xfrm>
            <a:off x="4954573" y="3984442"/>
            <a:ext cx="1498962" cy="276999"/>
          </a:xfrm>
          <a:prstGeom prst="rect">
            <a:avLst/>
          </a:prstGeom>
          <a:noFill/>
        </p:spPr>
        <p:txBody>
          <a:bodyPr wrap="square" rtlCol="0">
            <a:spAutoFit/>
          </a:bodyPr>
          <a:lstStyle/>
          <a:p>
            <a:r>
              <a:rPr lang="en-US" sz="1200" i="1" dirty="0">
                <a:solidFill>
                  <a:srgbClr val="C1C4B1"/>
                </a:solidFill>
                <a:latin typeface="Avenir Next Condensed" panose="020B0506020202020204" pitchFamily="34" charset="0"/>
              </a:rPr>
              <a:t>Page 145</a:t>
            </a:r>
          </a:p>
        </p:txBody>
      </p:sp>
      <p:sp>
        <p:nvSpPr>
          <p:cNvPr id="8" name="TextBox 7">
            <a:extLst>
              <a:ext uri="{FF2B5EF4-FFF2-40B4-BE49-F238E27FC236}">
                <a16:creationId xmlns:a16="http://schemas.microsoft.com/office/drawing/2014/main" id="{12B25F3F-0D70-64A0-AE02-9C16C5D3D8B6}"/>
              </a:ext>
            </a:extLst>
          </p:cNvPr>
          <p:cNvSpPr txBox="1"/>
          <p:nvPr/>
        </p:nvSpPr>
        <p:spPr>
          <a:xfrm>
            <a:off x="6219216" y="1624418"/>
            <a:ext cx="1548356" cy="276999"/>
          </a:xfrm>
          <a:prstGeom prst="rect">
            <a:avLst/>
          </a:prstGeom>
          <a:noFill/>
        </p:spPr>
        <p:txBody>
          <a:bodyPr wrap="square" rtlCol="0">
            <a:spAutoFit/>
          </a:bodyPr>
          <a:lstStyle/>
          <a:p>
            <a:r>
              <a:rPr lang="en-US" sz="1200" i="1" dirty="0">
                <a:solidFill>
                  <a:srgbClr val="C1C4B1"/>
                </a:solidFill>
                <a:latin typeface="Avenir Next Condensed" panose="020B0506020202020204" pitchFamily="34" charset="0"/>
              </a:rPr>
              <a:t>Page 146</a:t>
            </a:r>
          </a:p>
        </p:txBody>
      </p:sp>
      <p:sp>
        <p:nvSpPr>
          <p:cNvPr id="18" name="TextBox 17">
            <a:extLst>
              <a:ext uri="{FF2B5EF4-FFF2-40B4-BE49-F238E27FC236}">
                <a16:creationId xmlns:a16="http://schemas.microsoft.com/office/drawing/2014/main" id="{CC7796A6-D3DB-84A0-B8F3-36E96C6C541A}"/>
              </a:ext>
            </a:extLst>
          </p:cNvPr>
          <p:cNvSpPr txBox="1"/>
          <p:nvPr/>
        </p:nvSpPr>
        <p:spPr>
          <a:xfrm>
            <a:off x="3852385" y="6423822"/>
            <a:ext cx="3767533" cy="246221"/>
          </a:xfrm>
          <a:prstGeom prst="rect">
            <a:avLst/>
          </a:prstGeom>
          <a:noFill/>
        </p:spPr>
        <p:txBody>
          <a:bodyPr wrap="square" rtlCol="0">
            <a:spAutoFit/>
          </a:bodyPr>
          <a:lstStyle/>
          <a:p>
            <a:r>
              <a:rPr lang="en-US" sz="1000" b="0" i="0" dirty="0">
                <a:solidFill>
                  <a:srgbClr val="C8D4C6"/>
                </a:solidFill>
                <a:effectLst/>
                <a:latin typeface="Roboto" panose="02000000000000000000" pitchFamily="2" charset="0"/>
              </a:rPr>
              <a:t>©</a:t>
            </a:r>
            <a:r>
              <a:rPr lang="en-US" sz="1000" b="0" i="1" dirty="0">
                <a:solidFill>
                  <a:srgbClr val="C8D4C6"/>
                </a:solidFill>
                <a:effectLst/>
                <a:latin typeface="Avenir Next Condensed" panose="020B0506020202020204" pitchFamily="34" charset="0"/>
              </a:rPr>
              <a:t> </a:t>
            </a:r>
            <a:r>
              <a:rPr lang="en-US" sz="1000" b="0" dirty="0">
                <a:solidFill>
                  <a:srgbClr val="C8D4C6"/>
                </a:solidFill>
                <a:effectLst/>
                <a:latin typeface="Avenir Next Condensed" panose="020B0506020202020204" pitchFamily="34" charset="0"/>
              </a:rPr>
              <a:t>Matthe</a:t>
            </a:r>
            <a:r>
              <a:rPr lang="en-US" sz="1000" dirty="0">
                <a:solidFill>
                  <a:srgbClr val="C8D4C6"/>
                </a:solidFill>
                <a:latin typeface="Avenir Next Condensed" panose="020B0506020202020204" pitchFamily="34" charset="0"/>
              </a:rPr>
              <a:t>w Desmond, </a:t>
            </a:r>
            <a:r>
              <a:rPr lang="en-US" sz="1000" i="1" dirty="0">
                <a:solidFill>
                  <a:srgbClr val="C8D4C6"/>
                </a:solidFill>
                <a:latin typeface="Avenir Next Condensed" panose="020B0506020202020204" pitchFamily="34" charset="0"/>
              </a:rPr>
              <a:t>Poverty, by America</a:t>
            </a:r>
          </a:p>
        </p:txBody>
      </p:sp>
    </p:spTree>
    <p:extLst>
      <p:ext uri="{BB962C8B-B14F-4D97-AF65-F5344CB8AC3E}">
        <p14:creationId xmlns:p14="http://schemas.microsoft.com/office/powerpoint/2010/main" val="2820421027"/>
      </p:ext>
    </p:extLst>
  </p:cSld>
  <p:clrMapOvr>
    <a:masterClrMapping/>
  </p:clrMapOvr>
  <p:transition spd="med">
    <p:fade thruBlk="1"/>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solidFill>
              <a:schemeClr val="tx1"/>
            </a:solidFill>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237489</TotalTime>
  <Words>12645</Words>
  <Application>Microsoft Macintosh PowerPoint</Application>
  <PresentationFormat>Widescreen</PresentationFormat>
  <Paragraphs>2237</Paragraphs>
  <Slides>119</Slides>
  <Notes>117</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119</vt:i4>
      </vt:variant>
    </vt:vector>
  </HeadingPairs>
  <TitlesOfParts>
    <vt:vector size="140" baseType="lpstr">
      <vt:lpstr>Courier New</vt:lpstr>
      <vt:lpstr>Avenir Next Medium</vt:lpstr>
      <vt:lpstr>Calibri</vt:lpstr>
      <vt:lpstr>Avenir Next</vt:lpstr>
      <vt:lpstr>Avenir Black</vt:lpstr>
      <vt:lpstr>Wingdings</vt:lpstr>
      <vt:lpstr>Avenir Light Oblique</vt:lpstr>
      <vt:lpstr>Avenir Medium</vt:lpstr>
      <vt:lpstr>Avenir Next Condensed Heavy</vt:lpstr>
      <vt:lpstr>Avenir Light</vt:lpstr>
      <vt:lpstr>Calibri Light</vt:lpstr>
      <vt:lpstr>Avenir</vt:lpstr>
      <vt:lpstr>Avenir Next Ultra Light</vt:lpstr>
      <vt:lpstr>Roboto</vt:lpstr>
      <vt:lpstr>Avenir Next Condensed</vt:lpstr>
      <vt:lpstr>Arial</vt:lpstr>
      <vt:lpstr>Hardwick WF</vt:lpstr>
      <vt:lpstr>Avenir Book</vt:lpstr>
      <vt:lpstr>Avenir Next Demi Bold</vt:lpstr>
      <vt:lpstr>Avenir Next Condensed Demi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Tasneem Yusufali</dc:creator>
  <cp:lastModifiedBy>Tasneem Yusufali</cp:lastModifiedBy>
  <cp:revision>411</cp:revision>
  <dcterms:created xsi:type="dcterms:W3CDTF">2023-08-02T19:28:29Z</dcterms:created>
  <dcterms:modified xsi:type="dcterms:W3CDTF">2024-03-25T14:34:24Z</dcterms:modified>
</cp:coreProperties>
</file>